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8" r:id="rId8"/>
    <p:sldId id="272" r:id="rId9"/>
    <p:sldId id="269" r:id="rId10"/>
    <p:sldId id="271" r:id="rId11"/>
    <p:sldId id="270" r:id="rId12"/>
    <p:sldId id="274" r:id="rId13"/>
    <p:sldId id="261" r:id="rId14"/>
    <p:sldId id="262" r:id="rId15"/>
    <p:sldId id="275" r:id="rId16"/>
    <p:sldId id="273" r:id="rId17"/>
    <p:sldId id="267" r:id="rId18"/>
    <p:sldId id="264" r:id="rId19"/>
    <p:sldId id="265" r:id="rId20"/>
    <p:sldId id="266"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BD862E7-95FA-4FC4-9EC5-DDBFA8DC7417}"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DB987F2-A784-4F72-BB57-0E9EACDE722E}"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BBD51E-4B19-444E-85C0-DBD7EB6263F4}"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D7255A-4AD5-4D3E-9A0A-689DA3BA976C}"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EE0AD15-87AC-45B2-9EE5-8D165AF83CD7}"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FCC40CCD-F0D6-4CC2-A4C8-2D7D0D875F02}"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11/23/2020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9A00F7B-89C5-4DF7-A309-6263220147D4}"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CDCB01F-D966-4C62-B900-0BE008A90C98}"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E73A0EA-7DC7-4964-BB97-B173EF3B859A}"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11/23/2020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Το </a:t>
            </a:r>
            <a:r>
              <a:rPr lang="el-GR" dirty="0" err="1" smtClean="0"/>
              <a:t>μυοσκελετικό</a:t>
            </a:r>
            <a:r>
              <a:rPr lang="el-GR" dirty="0" smtClean="0"/>
              <a:t> σύστημα του ανθρώπου</a:t>
            </a:r>
            <a:endParaRPr lang="el-GR" dirty="0"/>
          </a:p>
        </p:txBody>
      </p:sp>
      <p:sp>
        <p:nvSpPr>
          <p:cNvPr id="3" name="Υπότιτλος 2"/>
          <p:cNvSpPr>
            <a:spLocks noGrp="1"/>
          </p:cNvSpPr>
          <p:nvPr>
            <p:ph type="subTitle" idx="1"/>
          </p:nvPr>
        </p:nvSpPr>
        <p:spPr/>
        <p:txBody>
          <a:bodyPr/>
          <a:lstStyle/>
          <a:p>
            <a:r>
              <a:rPr lang="el-GR" dirty="0" smtClean="0"/>
              <a:t>Βιολογία </a:t>
            </a:r>
            <a:r>
              <a:rPr lang="el-GR" dirty="0" err="1" smtClean="0"/>
              <a:t>Β΄Γυμνασίου</a:t>
            </a:r>
            <a:endParaRPr lang="el-GR" dirty="0" smtClean="0"/>
          </a:p>
          <a:p>
            <a:r>
              <a:rPr lang="el-GR" dirty="0" err="1" smtClean="0"/>
              <a:t>Καντούρου</a:t>
            </a:r>
            <a:r>
              <a:rPr lang="el-GR" dirty="0" smtClean="0"/>
              <a:t> Παρασκευή</a:t>
            </a:r>
            <a:endParaRPr lang="el-GR" dirty="0"/>
          </a:p>
        </p:txBody>
      </p:sp>
      <p:pic>
        <p:nvPicPr>
          <p:cNvPr id="4" name="Εικόνα 3"/>
          <p:cNvPicPr>
            <a:picLocks noChangeAspect="1"/>
          </p:cNvPicPr>
          <p:nvPr/>
        </p:nvPicPr>
        <p:blipFill>
          <a:blip r:embed="rId2"/>
          <a:stretch>
            <a:fillRect/>
          </a:stretch>
        </p:blipFill>
        <p:spPr>
          <a:xfrm>
            <a:off x="868074" y="4106779"/>
            <a:ext cx="3184381" cy="2302003"/>
          </a:xfrm>
          <a:prstGeom prst="rect">
            <a:avLst/>
          </a:prstGeom>
        </p:spPr>
      </p:pic>
    </p:spTree>
    <p:extLst>
      <p:ext uri="{BB962C8B-B14F-4D97-AF65-F5344CB8AC3E}">
        <p14:creationId xmlns:p14="http://schemas.microsoft.com/office/powerpoint/2010/main" val="36254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753228"/>
            <a:ext cx="9294951" cy="5772263"/>
          </a:xfrm>
          <a:prstGeom prst="rect">
            <a:avLst/>
          </a:prstGeom>
        </p:spPr>
      </p:pic>
    </p:spTree>
    <p:extLst>
      <p:ext uri="{BB962C8B-B14F-4D97-AF65-F5344CB8AC3E}">
        <p14:creationId xmlns:p14="http://schemas.microsoft.com/office/powerpoint/2010/main" val="138088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267691" y="602673"/>
            <a:ext cx="9414164" cy="5943600"/>
          </a:xfrm>
          <a:prstGeom prst="rect">
            <a:avLst/>
          </a:prstGeom>
        </p:spPr>
      </p:pic>
    </p:spTree>
    <p:extLst>
      <p:ext uri="{BB962C8B-B14F-4D97-AF65-F5344CB8AC3E}">
        <p14:creationId xmlns:p14="http://schemas.microsoft.com/office/powerpoint/2010/main" val="38889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Οστά κάτω άκρων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655128" y="519547"/>
            <a:ext cx="5483658" cy="5985162"/>
          </a:xfrm>
          <a:prstGeom prst="rect">
            <a:avLst/>
          </a:prstGeom>
        </p:spPr>
      </p:pic>
    </p:spTree>
    <p:extLst>
      <p:ext uri="{BB962C8B-B14F-4D97-AF65-F5344CB8AC3E}">
        <p14:creationId xmlns:p14="http://schemas.microsoft.com/office/powerpoint/2010/main" val="318179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σπονδυλική στήλη</a:t>
            </a:r>
            <a:endParaRPr lang="el-GR" dirty="0"/>
          </a:p>
        </p:txBody>
      </p:sp>
      <p:sp>
        <p:nvSpPr>
          <p:cNvPr id="3" name="Θέση περιεχομένου 2"/>
          <p:cNvSpPr>
            <a:spLocks noGrp="1"/>
          </p:cNvSpPr>
          <p:nvPr>
            <p:ph idx="1"/>
          </p:nvPr>
        </p:nvSpPr>
        <p:spPr>
          <a:xfrm>
            <a:off x="680322" y="2336873"/>
            <a:ext cx="8629934" cy="3599316"/>
          </a:xfrm>
        </p:spPr>
        <p:txBody>
          <a:bodyPr>
            <a:normAutofit fontScale="85000" lnSpcReduction="10000"/>
          </a:bodyPr>
          <a:lstStyle/>
          <a:p>
            <a:r>
              <a:rPr lang="el-GR" dirty="0"/>
              <a:t>Η σπονδυλική στήλη αποτελείται από </a:t>
            </a:r>
            <a:r>
              <a:rPr lang="el-GR" dirty="0">
                <a:solidFill>
                  <a:srgbClr val="FF0000"/>
                </a:solidFill>
              </a:rPr>
              <a:t>σπονδύλους</a:t>
            </a:r>
            <a:r>
              <a:rPr lang="el-GR" dirty="0"/>
              <a:t>, ανάμεσα στους οποίους υπάρχουν ελαστικοί δίσκοι, οι </a:t>
            </a:r>
            <a:r>
              <a:rPr lang="el-GR" dirty="0">
                <a:solidFill>
                  <a:srgbClr val="FF0000"/>
                </a:solidFill>
              </a:rPr>
              <a:t>μεσοσπονδύλιοι δίσκοι. </a:t>
            </a:r>
            <a:endParaRPr lang="el-GR" dirty="0" smtClean="0">
              <a:solidFill>
                <a:srgbClr val="FF0000"/>
              </a:solidFill>
            </a:endParaRPr>
          </a:p>
          <a:p>
            <a:r>
              <a:rPr lang="el-GR" dirty="0" smtClean="0"/>
              <a:t>Οι </a:t>
            </a:r>
            <a:r>
              <a:rPr lang="el-GR" dirty="0"/>
              <a:t>σπόνδυλοι τοποθετούνται ο ένας πάνω στον άλλο, σχηματίζοντας ένα σωλήνα, τον </a:t>
            </a:r>
            <a:r>
              <a:rPr lang="el-GR" dirty="0">
                <a:solidFill>
                  <a:srgbClr val="FF0000"/>
                </a:solidFill>
              </a:rPr>
              <a:t>σπονδυλικό σωλήνα. </a:t>
            </a:r>
            <a:endParaRPr lang="el-GR" dirty="0" smtClean="0">
              <a:solidFill>
                <a:srgbClr val="FF0000"/>
              </a:solidFill>
            </a:endParaRPr>
          </a:p>
          <a:p>
            <a:r>
              <a:rPr lang="el-GR" dirty="0" smtClean="0"/>
              <a:t>Μέσα </a:t>
            </a:r>
            <a:r>
              <a:rPr lang="el-GR" dirty="0"/>
              <a:t>στον σωλήνα αυτό προφυλάσσεται ο </a:t>
            </a:r>
            <a:r>
              <a:rPr lang="el-GR" dirty="0">
                <a:solidFill>
                  <a:srgbClr val="FF0000"/>
                </a:solidFill>
              </a:rPr>
              <a:t>νωτιαίος μυελός</a:t>
            </a:r>
            <a:r>
              <a:rPr lang="el-GR" dirty="0"/>
              <a:t>. </a:t>
            </a:r>
            <a:endParaRPr lang="el-GR" dirty="0" smtClean="0"/>
          </a:p>
          <a:p>
            <a:r>
              <a:rPr lang="el-GR" dirty="0" smtClean="0"/>
              <a:t>Η </a:t>
            </a:r>
            <a:r>
              <a:rPr lang="el-GR" dirty="0"/>
              <a:t>σπονδυλική στήλη παρουσιάζει τέσσερα </a:t>
            </a:r>
            <a:r>
              <a:rPr lang="el-GR" dirty="0">
                <a:solidFill>
                  <a:srgbClr val="FF0000"/>
                </a:solidFill>
              </a:rPr>
              <a:t>κυρτώματα: </a:t>
            </a:r>
            <a:endParaRPr lang="el-GR" dirty="0" smtClean="0">
              <a:solidFill>
                <a:srgbClr val="FF0000"/>
              </a:solidFill>
            </a:endParaRPr>
          </a:p>
          <a:p>
            <a:pPr marL="0" indent="0">
              <a:buNone/>
            </a:pPr>
            <a:r>
              <a:rPr lang="el-GR" dirty="0"/>
              <a:t>-</a:t>
            </a:r>
            <a:r>
              <a:rPr lang="el-GR" dirty="0" smtClean="0"/>
              <a:t>δύο </a:t>
            </a:r>
            <a:r>
              <a:rPr lang="el-GR" dirty="0"/>
              <a:t>προς τα εμπρός (αυχενικό, οσφυϊκό) </a:t>
            </a:r>
            <a:r>
              <a:rPr lang="el-GR" dirty="0" smtClean="0"/>
              <a:t>και</a:t>
            </a:r>
          </a:p>
          <a:p>
            <a:pPr marL="0" indent="0">
              <a:buNone/>
            </a:pPr>
            <a:r>
              <a:rPr lang="el-GR" dirty="0"/>
              <a:t>-</a:t>
            </a:r>
            <a:r>
              <a:rPr lang="el-GR" dirty="0" smtClean="0"/>
              <a:t>δύο </a:t>
            </a:r>
            <a:r>
              <a:rPr lang="el-GR" dirty="0"/>
              <a:t>προς τα πίσω (θωρακικό, ιερό). </a:t>
            </a:r>
            <a:endParaRPr lang="el-GR" dirty="0" smtClean="0"/>
          </a:p>
          <a:p>
            <a:pPr marL="0" indent="0">
              <a:buNone/>
            </a:pPr>
            <a:r>
              <a:rPr lang="el-GR" dirty="0" smtClean="0">
                <a:solidFill>
                  <a:srgbClr val="FF0000"/>
                </a:solidFill>
              </a:rPr>
              <a:t>Το </a:t>
            </a:r>
            <a:r>
              <a:rPr lang="el-GR" dirty="0">
                <a:solidFill>
                  <a:srgbClr val="FF0000"/>
                </a:solidFill>
              </a:rPr>
              <a:t>σχήμα της σπονδυλικής στήλης και ο τρόπος άρθρωσης των σπονδύλων τη βοηθούν να συγκρατεί το βάρος του σώματος και να είναι ευλύγιστη. </a:t>
            </a:r>
          </a:p>
        </p:txBody>
      </p:sp>
      <p:pic>
        <p:nvPicPr>
          <p:cNvPr id="4" name="Εικόνα 3"/>
          <p:cNvPicPr>
            <a:picLocks noChangeAspect="1"/>
          </p:cNvPicPr>
          <p:nvPr/>
        </p:nvPicPr>
        <p:blipFill>
          <a:blip r:embed="rId2"/>
          <a:stretch>
            <a:fillRect/>
          </a:stretch>
        </p:blipFill>
        <p:spPr>
          <a:xfrm>
            <a:off x="9123217" y="561109"/>
            <a:ext cx="2919845" cy="5375080"/>
          </a:xfrm>
          <a:prstGeom prst="rect">
            <a:avLst/>
          </a:prstGeom>
        </p:spPr>
      </p:pic>
    </p:spTree>
    <p:extLst>
      <p:ext uri="{BB962C8B-B14F-4D97-AF65-F5344CB8AC3E}">
        <p14:creationId xmlns:p14="http://schemas.microsoft.com/office/powerpoint/2010/main" val="207232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δομή των οστών</a:t>
            </a:r>
            <a:endParaRPr lang="el-GR" dirty="0"/>
          </a:p>
        </p:txBody>
      </p:sp>
      <p:sp>
        <p:nvSpPr>
          <p:cNvPr id="3" name="Θέση περιεχομένου 2"/>
          <p:cNvSpPr>
            <a:spLocks noGrp="1"/>
          </p:cNvSpPr>
          <p:nvPr>
            <p:ph idx="1"/>
          </p:nvPr>
        </p:nvSpPr>
        <p:spPr>
          <a:xfrm>
            <a:off x="680321" y="2336873"/>
            <a:ext cx="9613861" cy="3916126"/>
          </a:xfrm>
        </p:spPr>
        <p:txBody>
          <a:bodyPr>
            <a:normAutofit fontScale="85000" lnSpcReduction="10000"/>
          </a:bodyPr>
          <a:lstStyle/>
          <a:p>
            <a:r>
              <a:rPr lang="el-GR" dirty="0"/>
              <a:t>Τα οστά είναι συμπαγείς και σκληρές δομές που αποτελούνται </a:t>
            </a:r>
            <a:r>
              <a:rPr lang="el-GR" dirty="0" smtClean="0"/>
              <a:t>από:</a:t>
            </a:r>
          </a:p>
          <a:p>
            <a:pPr marL="0" indent="0">
              <a:buNone/>
            </a:pPr>
            <a:r>
              <a:rPr lang="el-GR" dirty="0"/>
              <a:t>-</a:t>
            </a:r>
            <a:r>
              <a:rPr lang="el-GR" dirty="0" smtClean="0"/>
              <a:t>κύτταρα</a:t>
            </a:r>
            <a:r>
              <a:rPr lang="el-GR" dirty="0"/>
              <a:t>, που ονομάζονται </a:t>
            </a:r>
            <a:r>
              <a:rPr lang="el-GR" dirty="0" err="1"/>
              <a:t>οστεοκύτταρα</a:t>
            </a:r>
            <a:r>
              <a:rPr lang="el-GR" dirty="0"/>
              <a:t> </a:t>
            </a:r>
          </a:p>
          <a:p>
            <a:pPr marL="0" indent="0">
              <a:buNone/>
            </a:pPr>
            <a:r>
              <a:rPr lang="el-GR" dirty="0" smtClean="0"/>
              <a:t>-άλατα </a:t>
            </a:r>
            <a:r>
              <a:rPr lang="el-GR" dirty="0"/>
              <a:t>(φωσφόρου και ασβεστίου), που τα κάνουν σκληρά </a:t>
            </a:r>
          </a:p>
          <a:p>
            <a:pPr marL="0" indent="0">
              <a:buNone/>
            </a:pPr>
            <a:r>
              <a:rPr lang="el-GR" dirty="0" smtClean="0"/>
              <a:t>-άλλες </a:t>
            </a:r>
            <a:r>
              <a:rPr lang="el-GR" dirty="0"/>
              <a:t>ουσίες, που τους προσδίνουν </a:t>
            </a:r>
            <a:r>
              <a:rPr lang="el-GR" dirty="0" smtClean="0"/>
              <a:t>ελαστικότητα</a:t>
            </a:r>
            <a:r>
              <a:rPr lang="el-GR" dirty="0"/>
              <a:t> </a:t>
            </a:r>
            <a:r>
              <a:rPr lang="el-GR" dirty="0" smtClean="0"/>
              <a:t>(</a:t>
            </a:r>
            <a:r>
              <a:rPr lang="el-GR" dirty="0" err="1" smtClean="0"/>
              <a:t>ελαστίνη</a:t>
            </a:r>
            <a:r>
              <a:rPr lang="el-GR" dirty="0" smtClean="0"/>
              <a:t> και κολλαγόνο)</a:t>
            </a:r>
            <a:endParaRPr lang="el-GR" dirty="0"/>
          </a:p>
          <a:p>
            <a:endParaRPr lang="el-GR" dirty="0"/>
          </a:p>
          <a:p>
            <a:r>
              <a:rPr lang="el-GR" dirty="0"/>
              <a:t>Κάθε οστό καλύπτεται εξωτερικά από μια μεμβράνη, το </a:t>
            </a:r>
            <a:r>
              <a:rPr lang="el-GR" dirty="0">
                <a:solidFill>
                  <a:srgbClr val="FF0000"/>
                </a:solidFill>
              </a:rPr>
              <a:t>περιόστεο</a:t>
            </a:r>
            <a:r>
              <a:rPr lang="el-GR" dirty="0"/>
              <a:t>. </a:t>
            </a:r>
            <a:endParaRPr lang="el-GR" dirty="0" smtClean="0"/>
          </a:p>
          <a:p>
            <a:r>
              <a:rPr lang="el-GR" dirty="0" smtClean="0"/>
              <a:t>Τα </a:t>
            </a:r>
            <a:r>
              <a:rPr lang="el-GR" dirty="0"/>
              <a:t>κύτταρα του περιοστέου βοηθούν στην ανάπτυξη των οστών και </a:t>
            </a:r>
            <a:endParaRPr lang="el-GR" dirty="0" smtClean="0"/>
          </a:p>
          <a:p>
            <a:pPr marL="0" indent="0">
              <a:buNone/>
            </a:pPr>
            <a:r>
              <a:rPr lang="el-GR" dirty="0" smtClean="0"/>
              <a:t>στην </a:t>
            </a:r>
            <a:r>
              <a:rPr lang="el-GR" dirty="0"/>
              <a:t>επούλωσή τους αν σπάσουν. </a:t>
            </a:r>
            <a:endParaRPr lang="el-GR" dirty="0" smtClean="0"/>
          </a:p>
          <a:p>
            <a:pPr marL="0" indent="0">
              <a:buNone/>
            </a:pPr>
            <a:r>
              <a:rPr lang="el-GR" dirty="0" smtClean="0"/>
              <a:t>Στο </a:t>
            </a:r>
            <a:r>
              <a:rPr lang="el-GR" dirty="0"/>
              <a:t>εσωτερικό των οστών υπάρχουν κοιλότητες. Κάποιες από αυτές περιέχουν </a:t>
            </a:r>
            <a:endParaRPr lang="el-GR" dirty="0" smtClean="0"/>
          </a:p>
          <a:p>
            <a:pPr marL="0" indent="0">
              <a:buNone/>
            </a:pPr>
            <a:r>
              <a:rPr lang="el-GR" dirty="0" smtClean="0"/>
              <a:t>τον </a:t>
            </a:r>
            <a:r>
              <a:rPr lang="el-GR" dirty="0">
                <a:solidFill>
                  <a:srgbClr val="FF0000"/>
                </a:solidFill>
              </a:rPr>
              <a:t>ερυθρό μυελό</a:t>
            </a:r>
            <a:r>
              <a:rPr lang="el-GR" dirty="0"/>
              <a:t>, ο οποίος παράγει κύτταρα του αίματος. </a:t>
            </a:r>
          </a:p>
          <a:p>
            <a:endParaRPr lang="el-GR" dirty="0"/>
          </a:p>
        </p:txBody>
      </p:sp>
      <p:pic>
        <p:nvPicPr>
          <p:cNvPr id="4" name="Εικόνα 3"/>
          <p:cNvPicPr>
            <a:picLocks noChangeAspect="1"/>
          </p:cNvPicPr>
          <p:nvPr/>
        </p:nvPicPr>
        <p:blipFill>
          <a:blip r:embed="rId2"/>
          <a:stretch>
            <a:fillRect/>
          </a:stretch>
        </p:blipFill>
        <p:spPr>
          <a:xfrm>
            <a:off x="9855777" y="436417"/>
            <a:ext cx="2156114" cy="5499771"/>
          </a:xfrm>
          <a:prstGeom prst="rect">
            <a:avLst/>
          </a:prstGeom>
        </p:spPr>
      </p:pic>
      <p:pic>
        <p:nvPicPr>
          <p:cNvPr id="5" name="Εικόνα 4"/>
          <p:cNvPicPr>
            <a:picLocks noChangeAspect="1"/>
          </p:cNvPicPr>
          <p:nvPr/>
        </p:nvPicPr>
        <p:blipFill>
          <a:blip r:embed="rId3"/>
          <a:stretch>
            <a:fillRect/>
          </a:stretch>
        </p:blipFill>
        <p:spPr>
          <a:xfrm>
            <a:off x="5487251" y="0"/>
            <a:ext cx="3947694" cy="2078181"/>
          </a:xfrm>
          <a:prstGeom prst="rect">
            <a:avLst/>
          </a:prstGeom>
        </p:spPr>
      </p:pic>
    </p:spTree>
    <p:extLst>
      <p:ext uri="{BB962C8B-B14F-4D97-AF65-F5344CB8AC3E}">
        <p14:creationId xmlns:p14="http://schemas.microsoft.com/office/powerpoint/2010/main" val="357477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891145" y="394855"/>
            <a:ext cx="8042563" cy="6172200"/>
          </a:xfrm>
          <a:prstGeom prst="rect">
            <a:avLst/>
          </a:prstGeom>
        </p:spPr>
      </p:pic>
    </p:spTree>
    <p:extLst>
      <p:ext uri="{BB962C8B-B14F-4D97-AF65-F5344CB8AC3E}">
        <p14:creationId xmlns:p14="http://schemas.microsoft.com/office/powerpoint/2010/main" val="56953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85466" y="2660073"/>
            <a:ext cx="3476043" cy="3455006"/>
          </a:xfrm>
          <a:prstGeom prst="rect">
            <a:avLst/>
          </a:prstGeom>
        </p:spPr>
      </p:pic>
      <p:pic>
        <p:nvPicPr>
          <p:cNvPr id="5" name="Εικόνα 4"/>
          <p:cNvPicPr>
            <a:picLocks noChangeAspect="1"/>
          </p:cNvPicPr>
          <p:nvPr/>
        </p:nvPicPr>
        <p:blipFill>
          <a:blip r:embed="rId3"/>
          <a:stretch>
            <a:fillRect/>
          </a:stretch>
        </p:blipFill>
        <p:spPr>
          <a:xfrm>
            <a:off x="4447310" y="753228"/>
            <a:ext cx="6670964" cy="5361851"/>
          </a:xfrm>
          <a:prstGeom prst="rect">
            <a:avLst/>
          </a:prstGeom>
        </p:spPr>
      </p:pic>
    </p:spTree>
    <p:extLst>
      <p:ext uri="{BB962C8B-B14F-4D97-AF65-F5344CB8AC3E}">
        <p14:creationId xmlns:p14="http://schemas.microsoft.com/office/powerpoint/2010/main" val="128420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Μυελός των οστών</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1597796"/>
            <a:ext cx="3559170" cy="2479314"/>
          </a:xfrm>
          <a:prstGeom prst="rect">
            <a:avLst/>
          </a:prstGeom>
        </p:spPr>
      </p:pic>
      <p:pic>
        <p:nvPicPr>
          <p:cNvPr id="5" name="Εικόνα 4"/>
          <p:cNvPicPr>
            <a:picLocks noChangeAspect="1"/>
          </p:cNvPicPr>
          <p:nvPr/>
        </p:nvPicPr>
        <p:blipFill>
          <a:blip r:embed="rId3"/>
          <a:stretch>
            <a:fillRect/>
          </a:stretch>
        </p:blipFill>
        <p:spPr>
          <a:xfrm>
            <a:off x="4933950" y="1454728"/>
            <a:ext cx="5623214" cy="5133108"/>
          </a:xfrm>
          <a:prstGeom prst="rect">
            <a:avLst/>
          </a:prstGeom>
        </p:spPr>
      </p:pic>
      <p:pic>
        <p:nvPicPr>
          <p:cNvPr id="6" name="Εικόνα 5"/>
          <p:cNvPicPr>
            <a:picLocks noChangeAspect="1"/>
          </p:cNvPicPr>
          <p:nvPr/>
        </p:nvPicPr>
        <p:blipFill>
          <a:blip r:embed="rId4"/>
          <a:stretch>
            <a:fillRect/>
          </a:stretch>
        </p:blipFill>
        <p:spPr>
          <a:xfrm>
            <a:off x="1369439" y="4077110"/>
            <a:ext cx="2180934" cy="2543175"/>
          </a:xfrm>
          <a:prstGeom prst="rect">
            <a:avLst/>
          </a:prstGeom>
        </p:spPr>
      </p:pic>
    </p:spTree>
    <p:extLst>
      <p:ext uri="{BB962C8B-B14F-4D97-AF65-F5344CB8AC3E}">
        <p14:creationId xmlns:p14="http://schemas.microsoft.com/office/powerpoint/2010/main" val="189237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28" y="911146"/>
            <a:ext cx="10236150" cy="1080938"/>
          </a:xfrm>
        </p:spPr>
        <p:txBody>
          <a:bodyPr>
            <a:normAutofit fontScale="90000"/>
          </a:bodyPr>
          <a:lstStyle/>
          <a:p>
            <a:r>
              <a:rPr lang="el-GR" dirty="0"/>
              <a:t>Τα οστά, ανάλογα με τη μορφή τους, διακρίνονται σε:</a:t>
            </a:r>
            <a:br>
              <a:rPr lang="el-GR" dirty="0"/>
            </a:br>
            <a:endParaRPr lang="el-GR" dirty="0"/>
          </a:p>
        </p:txBody>
      </p:sp>
      <p:sp>
        <p:nvSpPr>
          <p:cNvPr id="3" name="Θέση περιεχομένου 2"/>
          <p:cNvSpPr>
            <a:spLocks noGrp="1"/>
          </p:cNvSpPr>
          <p:nvPr>
            <p:ph idx="1"/>
          </p:nvPr>
        </p:nvSpPr>
        <p:spPr>
          <a:xfrm>
            <a:off x="680321" y="1992084"/>
            <a:ext cx="9613861" cy="4533407"/>
          </a:xfrm>
        </p:spPr>
        <p:txBody>
          <a:bodyPr>
            <a:normAutofit/>
          </a:bodyPr>
          <a:lstStyle/>
          <a:p>
            <a:r>
              <a:rPr lang="el-GR" dirty="0" smtClean="0"/>
              <a:t>Μακρά                   Βραχέα                              Πλατιά.</a:t>
            </a:r>
          </a:p>
          <a:p>
            <a:endParaRPr lang="el-GR" dirty="0"/>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smtClean="0"/>
          </a:p>
          <a:p>
            <a:pPr marL="0" indent="0">
              <a:buNone/>
            </a:pPr>
            <a:endParaRPr lang="el-GR" dirty="0"/>
          </a:p>
          <a:p>
            <a:pPr marL="0" indent="0">
              <a:buNone/>
            </a:pPr>
            <a:endParaRPr lang="el-GR" dirty="0"/>
          </a:p>
          <a:p>
            <a:pPr marL="0" indent="0">
              <a:buNone/>
            </a:pPr>
            <a:r>
              <a:rPr lang="el-GR" dirty="0" smtClean="0"/>
              <a:t>Συνήθως </a:t>
            </a:r>
            <a:r>
              <a:rPr lang="el-GR" dirty="0"/>
              <a:t>τα οστά παίρνουν το όνομά τους ανάλογα με τη θέση τους (π.χ. μετωπιαίο, μηριαίο κτλ.). </a:t>
            </a:r>
          </a:p>
          <a:p>
            <a:endParaRPr lang="el-GR" dirty="0"/>
          </a:p>
          <a:p>
            <a:endParaRPr lang="el-GR" dirty="0"/>
          </a:p>
        </p:txBody>
      </p:sp>
      <p:pic>
        <p:nvPicPr>
          <p:cNvPr id="4" name="Εικόνα 3"/>
          <p:cNvPicPr>
            <a:picLocks noChangeAspect="1"/>
          </p:cNvPicPr>
          <p:nvPr/>
        </p:nvPicPr>
        <p:blipFill>
          <a:blip r:embed="rId2"/>
          <a:stretch>
            <a:fillRect/>
          </a:stretch>
        </p:blipFill>
        <p:spPr>
          <a:xfrm>
            <a:off x="4409403" y="2576946"/>
            <a:ext cx="2270129" cy="2660072"/>
          </a:xfrm>
          <a:prstGeom prst="rect">
            <a:avLst/>
          </a:prstGeom>
        </p:spPr>
      </p:pic>
      <p:pic>
        <p:nvPicPr>
          <p:cNvPr id="5" name="Εικόνα 4"/>
          <p:cNvPicPr>
            <a:picLocks noChangeAspect="1"/>
          </p:cNvPicPr>
          <p:nvPr/>
        </p:nvPicPr>
        <p:blipFill>
          <a:blip r:embed="rId3"/>
          <a:stretch>
            <a:fillRect/>
          </a:stretch>
        </p:blipFill>
        <p:spPr>
          <a:xfrm>
            <a:off x="1935262" y="2336873"/>
            <a:ext cx="1219200" cy="3286125"/>
          </a:xfrm>
          <a:prstGeom prst="rect">
            <a:avLst/>
          </a:prstGeom>
        </p:spPr>
      </p:pic>
      <p:pic>
        <p:nvPicPr>
          <p:cNvPr id="6" name="Εικόνα 5"/>
          <p:cNvPicPr>
            <a:picLocks noChangeAspect="1"/>
          </p:cNvPicPr>
          <p:nvPr/>
        </p:nvPicPr>
        <p:blipFill>
          <a:blip r:embed="rId4"/>
          <a:stretch>
            <a:fillRect/>
          </a:stretch>
        </p:blipFill>
        <p:spPr>
          <a:xfrm>
            <a:off x="8184274" y="2992582"/>
            <a:ext cx="2996343" cy="1995054"/>
          </a:xfrm>
          <a:prstGeom prst="rect">
            <a:avLst/>
          </a:prstGeom>
        </p:spPr>
      </p:pic>
    </p:spTree>
    <p:extLst>
      <p:ext uri="{BB962C8B-B14F-4D97-AF65-F5344CB8AC3E}">
        <p14:creationId xmlns:p14="http://schemas.microsoft.com/office/powerpoint/2010/main" val="368865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ΑΡΘΡΩΣΕΙΣ</a:t>
            </a:r>
            <a:endParaRPr lang="el-GR" dirty="0"/>
          </a:p>
        </p:txBody>
      </p:sp>
      <p:sp>
        <p:nvSpPr>
          <p:cNvPr id="3" name="Θέση περιεχομένου 2"/>
          <p:cNvSpPr>
            <a:spLocks noGrp="1"/>
          </p:cNvSpPr>
          <p:nvPr>
            <p:ph idx="1"/>
          </p:nvPr>
        </p:nvSpPr>
        <p:spPr/>
        <p:txBody>
          <a:bodyPr/>
          <a:lstStyle/>
          <a:p>
            <a:r>
              <a:rPr lang="el-GR" dirty="0"/>
              <a:t>Τα οστά συνδέονται μεταξύ τους με τις αρθρώσεις. </a:t>
            </a:r>
            <a:endParaRPr lang="el-GR" dirty="0" smtClean="0"/>
          </a:p>
          <a:p>
            <a:r>
              <a:rPr lang="el-GR" dirty="0" smtClean="0"/>
              <a:t>Οι </a:t>
            </a:r>
            <a:r>
              <a:rPr lang="el-GR" dirty="0"/>
              <a:t>αρθρώσεις διακρίνονται σε διαρθρώσεις και συναρθρώσεις. </a:t>
            </a:r>
            <a:endParaRPr lang="el-GR" dirty="0" smtClean="0"/>
          </a:p>
          <a:p>
            <a:r>
              <a:rPr lang="el-GR" dirty="0" smtClean="0"/>
              <a:t>Α) </a:t>
            </a:r>
            <a:r>
              <a:rPr lang="el-GR" dirty="0" err="1" smtClean="0"/>
              <a:t>ΔΙΑΡΘΡΩΣΕΙΣ:Μία</a:t>
            </a:r>
            <a:r>
              <a:rPr lang="el-GR" dirty="0" smtClean="0"/>
              <a:t> </a:t>
            </a:r>
            <a:r>
              <a:rPr lang="el-GR" dirty="0"/>
              <a:t>διάρθρωση επιτρέπει τις κινήσεις των οστών που συμμετέχουν σε αυτή (π.χ. ώμος). </a:t>
            </a:r>
            <a:endParaRPr lang="el-GR" dirty="0" smtClean="0"/>
          </a:p>
          <a:p>
            <a:pPr marL="0" indent="0">
              <a:buNone/>
            </a:pPr>
            <a:r>
              <a:rPr lang="el-GR" dirty="0" smtClean="0"/>
              <a:t>Β) </a:t>
            </a:r>
            <a:r>
              <a:rPr lang="el-GR" dirty="0" err="1" smtClean="0"/>
              <a:t>ΣΥΝΑΡΘΡΩΣΕΙΣ:Μία</a:t>
            </a:r>
            <a:r>
              <a:rPr lang="el-GR" dirty="0" smtClean="0"/>
              <a:t> </a:t>
            </a:r>
            <a:r>
              <a:rPr lang="el-GR" dirty="0"/>
              <a:t>συνάρθρωση δεν επιτρέπει καμία κίνηση (π.χ. λεκάνη) ή επιτρέπει πολύ περιορισμένες κινήσεις (π.χ. σπονδυλική στήλη</a:t>
            </a:r>
          </a:p>
        </p:txBody>
      </p:sp>
    </p:spTree>
    <p:extLst>
      <p:ext uri="{BB962C8B-B14F-4D97-AF65-F5344CB8AC3E}">
        <p14:creationId xmlns:p14="http://schemas.microsoft.com/office/powerpoint/2010/main" val="355265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κίνηση στον άνθρωπο</a:t>
            </a:r>
            <a:endParaRPr lang="el-GR" dirty="0"/>
          </a:p>
        </p:txBody>
      </p:sp>
      <p:sp>
        <p:nvSpPr>
          <p:cNvPr id="3" name="Θέση περιεχομένου 2"/>
          <p:cNvSpPr>
            <a:spLocks noGrp="1"/>
          </p:cNvSpPr>
          <p:nvPr>
            <p:ph idx="1"/>
          </p:nvPr>
        </p:nvSpPr>
        <p:spPr/>
        <p:txBody>
          <a:bodyPr/>
          <a:lstStyle/>
          <a:p>
            <a:r>
              <a:rPr lang="el-GR" dirty="0"/>
              <a:t>Η κίνηση στον άνθρωπο γίνεται με τη συνεργασία σκελετού και μυών. </a:t>
            </a:r>
            <a:endParaRPr lang="el-GR" dirty="0" smtClean="0"/>
          </a:p>
          <a:p>
            <a:endParaRPr lang="el-GR" dirty="0"/>
          </a:p>
          <a:p>
            <a:r>
              <a:rPr lang="el-GR" dirty="0" smtClean="0"/>
              <a:t>Συνεργάζονται </a:t>
            </a:r>
            <a:r>
              <a:rPr lang="el-GR" dirty="0"/>
              <a:t>και άλλα συστήματα, όπως είναι το αναπνευστικό, το κυκλοφορικό, που μεταφέρει συνεχώς οξυγόνο και θρεπτικές ουσίες για να καλυφθούν οι ενεργειακές απαιτήσεις της κίνησης, καθώς και το νευρικό, που έχει ρόλο συντονιστή.</a:t>
            </a:r>
          </a:p>
        </p:txBody>
      </p:sp>
      <p:pic>
        <p:nvPicPr>
          <p:cNvPr id="4" name="Εικόνα 3"/>
          <p:cNvPicPr>
            <a:picLocks noChangeAspect="1"/>
          </p:cNvPicPr>
          <p:nvPr/>
        </p:nvPicPr>
        <p:blipFill>
          <a:blip r:embed="rId2"/>
          <a:stretch>
            <a:fillRect/>
          </a:stretch>
        </p:blipFill>
        <p:spPr>
          <a:xfrm>
            <a:off x="9972240" y="291670"/>
            <a:ext cx="1952625" cy="2209800"/>
          </a:xfrm>
          <a:prstGeom prst="rect">
            <a:avLst/>
          </a:prstGeom>
        </p:spPr>
      </p:pic>
      <p:pic>
        <p:nvPicPr>
          <p:cNvPr id="5" name="Εικόνα 4"/>
          <p:cNvPicPr>
            <a:picLocks noChangeAspect="1"/>
          </p:cNvPicPr>
          <p:nvPr/>
        </p:nvPicPr>
        <p:blipFill>
          <a:blip r:embed="rId3"/>
          <a:stretch>
            <a:fillRect/>
          </a:stretch>
        </p:blipFill>
        <p:spPr>
          <a:xfrm>
            <a:off x="9972240" y="2894854"/>
            <a:ext cx="1724025" cy="2647950"/>
          </a:xfrm>
          <a:prstGeom prst="rect">
            <a:avLst/>
          </a:prstGeom>
        </p:spPr>
      </p:pic>
    </p:spTree>
    <p:extLst>
      <p:ext uri="{BB962C8B-B14F-4D97-AF65-F5344CB8AC3E}">
        <p14:creationId xmlns:p14="http://schemas.microsoft.com/office/powerpoint/2010/main" val="3301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ΔΙΑΡΘΡΩΣΗ</a:t>
            </a:r>
            <a:endParaRPr lang="el-GR" dirty="0"/>
          </a:p>
        </p:txBody>
      </p:sp>
      <p:sp>
        <p:nvSpPr>
          <p:cNvPr id="3" name="Θέση περιεχομένου 2"/>
          <p:cNvSpPr>
            <a:spLocks noGrp="1"/>
          </p:cNvSpPr>
          <p:nvPr>
            <p:ph idx="1"/>
          </p:nvPr>
        </p:nvSpPr>
        <p:spPr>
          <a:xfrm>
            <a:off x="680322" y="2336873"/>
            <a:ext cx="7823338" cy="3599316"/>
          </a:xfrm>
        </p:spPr>
        <p:txBody>
          <a:bodyPr/>
          <a:lstStyle/>
          <a:p>
            <a:r>
              <a:rPr lang="el-GR" dirty="0"/>
              <a:t>Στη διάρθρωση τα οστά συγκρατούνται με τη βοήθεια των συνδέσμων και περιβάλλονται από ένα σάκο, τον αρθρικό θύλακα</a:t>
            </a:r>
            <a:r>
              <a:rPr lang="el-GR" dirty="0" smtClean="0"/>
              <a:t>.</a:t>
            </a:r>
          </a:p>
          <a:p>
            <a:r>
              <a:rPr lang="el-GR" dirty="0" smtClean="0"/>
              <a:t> </a:t>
            </a:r>
            <a:r>
              <a:rPr lang="el-GR" dirty="0"/>
              <a:t>Κινούνται χωρίς να τρίβονται μεταξύ τους χάρη στο αρθρικό υγρό, που υπάρχει στην αρθρική κοιλότητα και δρα σαν «λιπαντικό» που διευκολύνει τις κινήσεις</a:t>
            </a:r>
            <a:r>
              <a:rPr lang="el-GR" dirty="0" smtClean="0"/>
              <a:t>.</a:t>
            </a:r>
          </a:p>
          <a:p>
            <a:r>
              <a:rPr lang="el-GR" dirty="0" smtClean="0"/>
              <a:t> </a:t>
            </a:r>
            <a:r>
              <a:rPr lang="el-GR" dirty="0"/>
              <a:t>Οι επιφάνειες επαφής καλύπτονται από χόνδρο, τον αρθρικό χόνδρο.</a:t>
            </a:r>
          </a:p>
          <a:p>
            <a:endParaRPr lang="el-GR" dirty="0"/>
          </a:p>
        </p:txBody>
      </p:sp>
      <p:pic>
        <p:nvPicPr>
          <p:cNvPr id="4" name="Εικόνα 3"/>
          <p:cNvPicPr>
            <a:picLocks noChangeAspect="1"/>
          </p:cNvPicPr>
          <p:nvPr/>
        </p:nvPicPr>
        <p:blipFill>
          <a:blip r:embed="rId2"/>
          <a:stretch>
            <a:fillRect/>
          </a:stretch>
        </p:blipFill>
        <p:spPr>
          <a:xfrm>
            <a:off x="8716711" y="2336873"/>
            <a:ext cx="3154941" cy="3400807"/>
          </a:xfrm>
          <a:prstGeom prst="rect">
            <a:avLst/>
          </a:prstGeom>
        </p:spPr>
      </p:pic>
      <p:sp>
        <p:nvSpPr>
          <p:cNvPr id="5" name="Ορθογώνιο 4"/>
          <p:cNvSpPr/>
          <p:nvPr/>
        </p:nvSpPr>
        <p:spPr>
          <a:xfrm>
            <a:off x="8867348" y="6055721"/>
            <a:ext cx="2853666" cy="369332"/>
          </a:xfrm>
          <a:prstGeom prst="rect">
            <a:avLst/>
          </a:prstGeom>
        </p:spPr>
        <p:txBody>
          <a:bodyPr wrap="none">
            <a:spAutoFit/>
          </a:bodyPr>
          <a:lstStyle/>
          <a:p>
            <a:r>
              <a:rPr lang="el-GR" dirty="0"/>
              <a:t>Η διάρθρωση του αγκώνα</a:t>
            </a:r>
          </a:p>
        </p:txBody>
      </p:sp>
      <p:pic>
        <p:nvPicPr>
          <p:cNvPr id="6" name="Εικόνα 5"/>
          <p:cNvPicPr>
            <a:picLocks noChangeAspect="1"/>
          </p:cNvPicPr>
          <p:nvPr/>
        </p:nvPicPr>
        <p:blipFill>
          <a:blip r:embed="rId3"/>
          <a:stretch>
            <a:fillRect/>
          </a:stretch>
        </p:blipFill>
        <p:spPr>
          <a:xfrm>
            <a:off x="9095942" y="165173"/>
            <a:ext cx="2105025" cy="2171700"/>
          </a:xfrm>
          <a:prstGeom prst="rect">
            <a:avLst/>
          </a:prstGeom>
        </p:spPr>
      </p:pic>
    </p:spTree>
    <p:extLst>
      <p:ext uri="{BB962C8B-B14F-4D97-AF65-F5344CB8AC3E}">
        <p14:creationId xmlns:p14="http://schemas.microsoft.com/office/powerpoint/2010/main" val="204055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7" name="Εικόνα 6"/>
          <p:cNvPicPr>
            <a:picLocks noChangeAspect="1"/>
          </p:cNvPicPr>
          <p:nvPr/>
        </p:nvPicPr>
        <p:blipFill>
          <a:blip r:embed="rId2"/>
          <a:stretch>
            <a:fillRect/>
          </a:stretch>
        </p:blipFill>
        <p:spPr>
          <a:xfrm>
            <a:off x="1496291" y="103909"/>
            <a:ext cx="9225584" cy="6525490"/>
          </a:xfrm>
          <a:prstGeom prst="rect">
            <a:avLst/>
          </a:prstGeom>
        </p:spPr>
      </p:pic>
      <p:sp>
        <p:nvSpPr>
          <p:cNvPr id="8" name="Θέση περιεχομένου 7"/>
          <p:cNvSpPr>
            <a:spLocks noGrp="1"/>
          </p:cNvSpPr>
          <p:nvPr>
            <p:ph idx="1"/>
          </p:nvPr>
        </p:nvSpPr>
        <p:spPr/>
        <p:txBody>
          <a:bodyPr/>
          <a:lstStyle/>
          <a:p>
            <a:endParaRPr lang="el-GR" dirty="0"/>
          </a:p>
        </p:txBody>
      </p:sp>
    </p:spTree>
    <p:extLst>
      <p:ext uri="{BB962C8B-B14F-4D97-AF65-F5344CB8AC3E}">
        <p14:creationId xmlns:p14="http://schemas.microsoft.com/office/powerpoint/2010/main" val="224063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Σημασία σκελετού για τον ανθρώπινο οργανισμό</a:t>
            </a:r>
            <a:endParaRPr lang="el-GR" dirty="0"/>
          </a:p>
        </p:txBody>
      </p:sp>
      <p:sp>
        <p:nvSpPr>
          <p:cNvPr id="3" name="Θέση περιεχομένου 2"/>
          <p:cNvSpPr>
            <a:spLocks noGrp="1"/>
          </p:cNvSpPr>
          <p:nvPr>
            <p:ph idx="1"/>
          </p:nvPr>
        </p:nvSpPr>
        <p:spPr/>
        <p:txBody>
          <a:bodyPr/>
          <a:lstStyle/>
          <a:p>
            <a:pPr marL="0" indent="0">
              <a:buNone/>
            </a:pPr>
            <a:r>
              <a:rPr lang="el-GR" dirty="0" smtClean="0"/>
              <a:t>1.Λειτουργεί ως </a:t>
            </a:r>
            <a:r>
              <a:rPr lang="el-GR" dirty="0" smtClean="0">
                <a:solidFill>
                  <a:srgbClr val="FF0000"/>
                </a:solidFill>
              </a:rPr>
              <a:t>αποθήκη του ασβεστίου</a:t>
            </a:r>
            <a:r>
              <a:rPr lang="el-GR" dirty="0" smtClean="0"/>
              <a:t> και του </a:t>
            </a:r>
            <a:r>
              <a:rPr lang="el-GR" dirty="0" err="1" smtClean="0"/>
              <a:t>φωσφόρου,που</a:t>
            </a:r>
            <a:r>
              <a:rPr lang="el-GR" dirty="0" smtClean="0"/>
              <a:t> είναι απαραίτητα στοιχεία στον οργανισμό μας.</a:t>
            </a:r>
          </a:p>
          <a:p>
            <a:pPr marL="0" indent="0">
              <a:buNone/>
            </a:pPr>
            <a:r>
              <a:rPr lang="el-GR" dirty="0" smtClean="0"/>
              <a:t>2. </a:t>
            </a:r>
            <a:r>
              <a:rPr lang="el-GR" dirty="0" smtClean="0">
                <a:solidFill>
                  <a:srgbClr val="FF0000"/>
                </a:solidFill>
              </a:rPr>
              <a:t>Παράγοντα τα κύτταρα του αίματος </a:t>
            </a:r>
            <a:r>
              <a:rPr lang="el-GR" dirty="0" smtClean="0"/>
              <a:t>(ερυθρά </a:t>
            </a:r>
            <a:r>
              <a:rPr lang="el-GR" dirty="0" err="1" smtClean="0"/>
              <a:t>αιμοσφαίρια,λευκά</a:t>
            </a:r>
            <a:r>
              <a:rPr lang="el-GR" dirty="0" smtClean="0"/>
              <a:t> αιμοσφαίρια και αιμοπετάλια) στο μυελό των οστών</a:t>
            </a:r>
          </a:p>
          <a:p>
            <a:pPr marL="0" indent="0">
              <a:buNone/>
            </a:pPr>
            <a:r>
              <a:rPr lang="el-GR" dirty="0" smtClean="0"/>
              <a:t>3. Ο σκελετός συνεργάζεται κυρίως με τους μυς για την </a:t>
            </a:r>
            <a:r>
              <a:rPr lang="el-GR" dirty="0" smtClean="0">
                <a:solidFill>
                  <a:srgbClr val="FF0000"/>
                </a:solidFill>
              </a:rPr>
              <a:t>κίνηση</a:t>
            </a:r>
            <a:r>
              <a:rPr lang="el-GR" dirty="0" smtClean="0"/>
              <a:t> του οργανισμού και προσφέρει </a:t>
            </a:r>
            <a:r>
              <a:rPr lang="el-GR" dirty="0" smtClean="0">
                <a:solidFill>
                  <a:srgbClr val="FF0000"/>
                </a:solidFill>
              </a:rPr>
              <a:t>στήριξη</a:t>
            </a:r>
            <a:r>
              <a:rPr lang="el-GR" dirty="0" smtClean="0"/>
              <a:t> στο σώμα μας.</a:t>
            </a:r>
          </a:p>
          <a:p>
            <a:pPr marL="0" indent="0">
              <a:buNone/>
            </a:pPr>
            <a:r>
              <a:rPr lang="el-GR" dirty="0" smtClean="0"/>
              <a:t>4.</a:t>
            </a:r>
            <a:r>
              <a:rPr lang="el-GR" dirty="0" smtClean="0">
                <a:solidFill>
                  <a:srgbClr val="FF0000"/>
                </a:solidFill>
              </a:rPr>
              <a:t>Προστατεύει</a:t>
            </a:r>
            <a:r>
              <a:rPr lang="el-GR" dirty="0" smtClean="0"/>
              <a:t> σημαντικά όργανα του σώματος μας πχ το κρανίο τον </a:t>
            </a:r>
            <a:r>
              <a:rPr lang="el-GR" dirty="0" err="1" smtClean="0"/>
              <a:t>εγκέφαλο,ο</a:t>
            </a:r>
            <a:r>
              <a:rPr lang="el-GR" dirty="0" smtClean="0"/>
              <a:t> θώρακας την καρδιά και τους πνεύμονες κ.α.</a:t>
            </a:r>
          </a:p>
          <a:p>
            <a:pPr marL="0" indent="0">
              <a:buNone/>
            </a:pPr>
            <a:r>
              <a:rPr lang="el-GR" dirty="0" smtClean="0"/>
              <a:t>5. Καθορίζει το </a:t>
            </a:r>
            <a:r>
              <a:rPr lang="el-GR" dirty="0" smtClean="0">
                <a:solidFill>
                  <a:srgbClr val="FF0000"/>
                </a:solidFill>
              </a:rPr>
              <a:t>σχήμα</a:t>
            </a:r>
            <a:r>
              <a:rPr lang="el-GR" dirty="0" smtClean="0"/>
              <a:t> των σπονδυλωτών οργανισμών</a:t>
            </a:r>
            <a:endParaRPr lang="el-GR" dirty="0"/>
          </a:p>
        </p:txBody>
      </p:sp>
    </p:spTree>
    <p:extLst>
      <p:ext uri="{BB962C8B-B14F-4D97-AF65-F5344CB8AC3E}">
        <p14:creationId xmlns:p14="http://schemas.microsoft.com/office/powerpoint/2010/main" val="18441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Θυμάμαι ότι…</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Ιστός= σύνολο κυττάρων που είναι όμοια μορφολογικά και έχουν την ίδια λειτουργία</a:t>
            </a:r>
          </a:p>
          <a:p>
            <a:pPr marL="0" indent="0">
              <a:buNone/>
            </a:pPr>
            <a:r>
              <a:rPr lang="el-GR" dirty="0" smtClean="0"/>
              <a:t>Όργανο=Σύνολο ιστών με κοινή λειτουργία</a:t>
            </a:r>
          </a:p>
          <a:p>
            <a:pPr marL="0" indent="0">
              <a:buNone/>
            </a:pPr>
            <a:r>
              <a:rPr lang="el-GR" dirty="0" smtClean="0"/>
              <a:t>Σύστημα οργάνων= Σύνολο οργάνων με κοινή λειτουργία</a:t>
            </a:r>
          </a:p>
        </p:txBody>
      </p:sp>
      <p:pic>
        <p:nvPicPr>
          <p:cNvPr id="4" name="Εικόνα 3"/>
          <p:cNvPicPr>
            <a:picLocks noChangeAspect="1"/>
          </p:cNvPicPr>
          <p:nvPr/>
        </p:nvPicPr>
        <p:blipFill>
          <a:blip r:embed="rId2"/>
          <a:stretch>
            <a:fillRect/>
          </a:stretch>
        </p:blipFill>
        <p:spPr>
          <a:xfrm>
            <a:off x="4194896" y="4136531"/>
            <a:ext cx="1724025" cy="2647950"/>
          </a:xfrm>
          <a:prstGeom prst="rect">
            <a:avLst/>
          </a:prstGeom>
        </p:spPr>
      </p:pic>
    </p:spTree>
    <p:extLst>
      <p:ext uri="{BB962C8B-B14F-4D97-AF65-F5344CB8AC3E}">
        <p14:creationId xmlns:p14="http://schemas.microsoft.com/office/powerpoint/2010/main" val="172763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ΕΡΕΙΣΤΙΚΟ ΣΥΣΤΗΜΑ ΤΟΥ</a:t>
            </a:r>
            <a:br>
              <a:rPr lang="el-GR" dirty="0" smtClean="0"/>
            </a:br>
            <a:r>
              <a:rPr lang="el-GR" dirty="0" smtClean="0"/>
              <a:t>ΑΝΘΡΩΠΟΥ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047509" y="270163"/>
            <a:ext cx="3978052" cy="6296891"/>
          </a:xfrm>
          <a:prstGeom prst="rect">
            <a:avLst/>
          </a:prstGeom>
        </p:spPr>
      </p:pic>
    </p:spTree>
    <p:extLst>
      <p:ext uri="{BB962C8B-B14F-4D97-AF65-F5344CB8AC3E}">
        <p14:creationId xmlns:p14="http://schemas.microsoft.com/office/powerpoint/2010/main" val="211201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σκελετός του ανθρώπου αποτελείται από:</a:t>
            </a:r>
            <a:endParaRPr lang="el-GR" dirty="0"/>
          </a:p>
        </p:txBody>
      </p:sp>
      <p:sp>
        <p:nvSpPr>
          <p:cNvPr id="3" name="Θέση περιεχομένου 2"/>
          <p:cNvSpPr>
            <a:spLocks noGrp="1"/>
          </p:cNvSpPr>
          <p:nvPr>
            <p:ph idx="1"/>
          </p:nvPr>
        </p:nvSpPr>
        <p:spPr/>
        <p:txBody>
          <a:bodyPr/>
          <a:lstStyle/>
          <a:p>
            <a:pPr marL="457200" indent="-457200">
              <a:buAutoNum type="arabicPeriod"/>
            </a:pPr>
            <a:r>
              <a:rPr lang="el-GR" dirty="0">
                <a:solidFill>
                  <a:srgbClr val="FF0000"/>
                </a:solidFill>
              </a:rPr>
              <a:t>Σ</a:t>
            </a:r>
            <a:r>
              <a:rPr lang="el-GR" dirty="0" smtClean="0">
                <a:solidFill>
                  <a:srgbClr val="FF0000"/>
                </a:solidFill>
              </a:rPr>
              <a:t>κελετό </a:t>
            </a:r>
            <a:r>
              <a:rPr lang="el-GR" dirty="0">
                <a:solidFill>
                  <a:srgbClr val="FF0000"/>
                </a:solidFill>
              </a:rPr>
              <a:t>του </a:t>
            </a:r>
            <a:r>
              <a:rPr lang="el-GR" dirty="0" smtClean="0">
                <a:solidFill>
                  <a:srgbClr val="FF0000"/>
                </a:solidFill>
              </a:rPr>
              <a:t>κορμού: </a:t>
            </a:r>
            <a:r>
              <a:rPr lang="el-GR" dirty="0"/>
              <a:t>που αποτελείται από </a:t>
            </a:r>
            <a:endParaRPr lang="el-GR" dirty="0" smtClean="0"/>
          </a:p>
          <a:p>
            <a:pPr marL="0" indent="0">
              <a:buNone/>
            </a:pPr>
            <a:r>
              <a:rPr lang="el-GR" dirty="0"/>
              <a:t>-</a:t>
            </a:r>
            <a:r>
              <a:rPr lang="el-GR" dirty="0" smtClean="0"/>
              <a:t>το </a:t>
            </a:r>
            <a:r>
              <a:rPr lang="el-GR" dirty="0"/>
              <a:t>κρανίο</a:t>
            </a:r>
            <a:r>
              <a:rPr lang="el-GR" dirty="0" smtClean="0"/>
              <a:t>,</a:t>
            </a:r>
          </a:p>
          <a:p>
            <a:pPr>
              <a:buFontTx/>
              <a:buChar char="-"/>
            </a:pPr>
            <a:r>
              <a:rPr lang="el-GR" dirty="0" smtClean="0"/>
              <a:t>τον </a:t>
            </a:r>
            <a:r>
              <a:rPr lang="el-GR" dirty="0"/>
              <a:t>θώρακα </a:t>
            </a:r>
            <a:r>
              <a:rPr lang="el-GR" dirty="0" smtClean="0"/>
              <a:t>και</a:t>
            </a:r>
          </a:p>
          <a:p>
            <a:pPr>
              <a:buFontTx/>
              <a:buChar char="-"/>
            </a:pPr>
            <a:r>
              <a:rPr lang="el-GR" dirty="0" smtClean="0"/>
              <a:t>τη </a:t>
            </a:r>
            <a:r>
              <a:rPr lang="el-GR" dirty="0"/>
              <a:t>σπονδυλική </a:t>
            </a:r>
            <a:r>
              <a:rPr lang="el-GR" dirty="0" smtClean="0"/>
              <a:t>στήλη</a:t>
            </a:r>
          </a:p>
          <a:p>
            <a:pPr marL="0" indent="0">
              <a:buNone/>
            </a:pPr>
            <a:r>
              <a:rPr lang="el-GR" dirty="0" smtClean="0">
                <a:solidFill>
                  <a:srgbClr val="FF0000"/>
                </a:solidFill>
              </a:rPr>
              <a:t>2. Σκελετό </a:t>
            </a:r>
            <a:r>
              <a:rPr lang="el-GR" dirty="0">
                <a:solidFill>
                  <a:srgbClr val="FF0000"/>
                </a:solidFill>
              </a:rPr>
              <a:t>των άκρων</a:t>
            </a:r>
            <a:r>
              <a:rPr lang="el-GR" dirty="0"/>
              <a:t>, που αποτελείται από </a:t>
            </a:r>
            <a:r>
              <a:rPr lang="el-GR" dirty="0" smtClean="0"/>
              <a:t>:</a:t>
            </a:r>
          </a:p>
          <a:p>
            <a:pPr marL="0" indent="0">
              <a:buNone/>
            </a:pPr>
            <a:r>
              <a:rPr lang="el-GR" dirty="0"/>
              <a:t>-</a:t>
            </a:r>
            <a:r>
              <a:rPr lang="el-GR" dirty="0" smtClean="0"/>
              <a:t>τον </a:t>
            </a:r>
            <a:r>
              <a:rPr lang="el-GR" dirty="0"/>
              <a:t>σκελετό των άνω </a:t>
            </a:r>
            <a:r>
              <a:rPr lang="el-GR" dirty="0" smtClean="0"/>
              <a:t>και</a:t>
            </a:r>
          </a:p>
          <a:p>
            <a:pPr marL="0" indent="0">
              <a:buNone/>
            </a:pPr>
            <a:r>
              <a:rPr lang="el-GR" dirty="0" smtClean="0"/>
              <a:t>-Τον σκελετό των </a:t>
            </a:r>
            <a:r>
              <a:rPr lang="el-GR" dirty="0"/>
              <a:t>κάτω άκρων. </a:t>
            </a:r>
          </a:p>
          <a:p>
            <a:pPr marL="457200" indent="-457200">
              <a:buAutoNum type="arabicPeriod"/>
            </a:pPr>
            <a:endParaRPr lang="el-GR" dirty="0"/>
          </a:p>
        </p:txBody>
      </p:sp>
      <p:pic>
        <p:nvPicPr>
          <p:cNvPr id="4" name="Εικόνα 3"/>
          <p:cNvPicPr>
            <a:picLocks noChangeAspect="1"/>
          </p:cNvPicPr>
          <p:nvPr/>
        </p:nvPicPr>
        <p:blipFill>
          <a:blip r:embed="rId2"/>
          <a:stretch>
            <a:fillRect/>
          </a:stretch>
        </p:blipFill>
        <p:spPr>
          <a:xfrm>
            <a:off x="7689273" y="1834166"/>
            <a:ext cx="3886200" cy="4608198"/>
          </a:xfrm>
          <a:prstGeom prst="rect">
            <a:avLst/>
          </a:prstGeom>
        </p:spPr>
      </p:pic>
    </p:spTree>
    <p:extLst>
      <p:ext uri="{BB962C8B-B14F-4D97-AF65-F5344CB8AC3E}">
        <p14:creationId xmlns:p14="http://schemas.microsoft.com/office/powerpoint/2010/main" val="307221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2" y="353291"/>
            <a:ext cx="10368678" cy="6234545"/>
          </a:xfrm>
          <a:prstGeom prst="rect">
            <a:avLst/>
          </a:prstGeom>
        </p:spPr>
      </p:pic>
    </p:spTree>
    <p:extLst>
      <p:ext uri="{BB962C8B-B14F-4D97-AF65-F5344CB8AC3E}">
        <p14:creationId xmlns:p14="http://schemas.microsoft.com/office/powerpoint/2010/main" val="231069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433945" y="415636"/>
            <a:ext cx="8499764" cy="6151419"/>
          </a:xfrm>
          <a:prstGeom prst="rect">
            <a:avLst/>
          </a:prstGeom>
        </p:spPr>
      </p:pic>
    </p:spTree>
    <p:extLst>
      <p:ext uri="{BB962C8B-B14F-4D97-AF65-F5344CB8AC3E}">
        <p14:creationId xmlns:p14="http://schemas.microsoft.com/office/powerpoint/2010/main" val="383188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2" y="166254"/>
            <a:ext cx="9613860" cy="6213763"/>
          </a:xfrm>
          <a:prstGeom prst="rect">
            <a:avLst/>
          </a:prstGeom>
        </p:spPr>
      </p:pic>
    </p:spTree>
    <p:extLst>
      <p:ext uri="{BB962C8B-B14F-4D97-AF65-F5344CB8AC3E}">
        <p14:creationId xmlns:p14="http://schemas.microsoft.com/office/powerpoint/2010/main" val="112130764"/>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TM04033917[[fn=Βερολίνο]]</Template>
  <TotalTime>111</TotalTime>
  <Words>594</Words>
  <Application>Microsoft Office PowerPoint</Application>
  <PresentationFormat>Ευρεία οθόνη</PresentationFormat>
  <Paragraphs>67</Paragraphs>
  <Slides>21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21</vt:i4>
      </vt:variant>
    </vt:vector>
  </HeadingPairs>
  <TitlesOfParts>
    <vt:vector size="24" baseType="lpstr">
      <vt:lpstr>Arial</vt:lpstr>
      <vt:lpstr>Trebuchet MS</vt:lpstr>
      <vt:lpstr>Βερολίνο</vt:lpstr>
      <vt:lpstr>Το μυοσκελετικό σύστημα του ανθρώπου</vt:lpstr>
      <vt:lpstr>Η κίνηση στον άνθρωπο</vt:lpstr>
      <vt:lpstr>Σημασία σκελετού για τον ανθρώπινο οργανισμό</vt:lpstr>
      <vt:lpstr>Θυμάμαι ότι…</vt:lpstr>
      <vt:lpstr>ΕΡΕΙΣΤΙΚΟ ΣΥΣΤΗΜΑ ΤΟΥ ΑΝΘΡΩΠΟΥ</vt:lpstr>
      <vt:lpstr>Ο σκελετός του ανθρώπου αποτελείται από: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Οστά κάτω άκρων</vt:lpstr>
      <vt:lpstr>Η σπονδυλική στήλη</vt:lpstr>
      <vt:lpstr>Η δομή των οστών</vt:lpstr>
      <vt:lpstr>Παρουσίαση του PowerPoint</vt:lpstr>
      <vt:lpstr>Παρουσίαση του PowerPoint</vt:lpstr>
      <vt:lpstr>Ο Μυελός των οστών</vt:lpstr>
      <vt:lpstr>Τα οστά, ανάλογα με τη μορφή τους, διακρίνονται σε: </vt:lpstr>
      <vt:lpstr>ΟΙ ΑΡΘΡΩΣΕΙΣ</vt:lpstr>
      <vt:lpstr>ΔΙΑΡΘΡΩΣΗ</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μυοσκελετικό σύστημα του ανθρώπου</dc:title>
  <dc:creator>ΒΟΥΛΑ</dc:creator>
  <cp:lastModifiedBy>ΒΟΥΛΑ</cp:lastModifiedBy>
  <cp:revision>8</cp:revision>
  <dcterms:created xsi:type="dcterms:W3CDTF">2020-11-23T10:19:00Z</dcterms:created>
  <dcterms:modified xsi:type="dcterms:W3CDTF">2020-11-23T12:10:31Z</dcterms:modified>
</cp:coreProperties>
</file>