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84" r:id="rId5"/>
    <p:sldId id="278" r:id="rId6"/>
    <p:sldId id="277" r:id="rId7"/>
    <p:sldId id="281" r:id="rId8"/>
    <p:sldId id="259" r:id="rId9"/>
    <p:sldId id="268" r:id="rId10"/>
    <p:sldId id="285" r:id="rId11"/>
    <p:sldId id="260" r:id="rId12"/>
    <p:sldId id="286" r:id="rId13"/>
    <p:sldId id="290" r:id="rId14"/>
    <p:sldId id="287" r:id="rId15"/>
    <p:sldId id="292" r:id="rId16"/>
    <p:sldId id="291" r:id="rId17"/>
    <p:sldId id="293" r:id="rId18"/>
    <p:sldId id="261" r:id="rId19"/>
    <p:sldId id="288" r:id="rId20"/>
    <p:sldId id="289" r:id="rId21"/>
    <p:sldId id="294" r:id="rId22"/>
    <p:sldId id="295" r:id="rId23"/>
    <p:sldId id="296" r:id="rId24"/>
    <p:sldId id="297" r:id="rId25"/>
    <p:sldId id="298" r:id="rId26"/>
    <p:sldId id="299" r:id="rId27"/>
    <p:sldId id="262" r:id="rId28"/>
    <p:sldId id="302" r:id="rId29"/>
    <p:sldId id="303" r:id="rId30"/>
    <p:sldId id="304" r:id="rId31"/>
    <p:sldId id="306" r:id="rId32"/>
    <p:sldId id="307" r:id="rId33"/>
    <p:sldId id="300" r:id="rId34"/>
    <p:sldId id="305" r:id="rId35"/>
    <p:sldId id="301" r:id="rId36"/>
    <p:sldId id="263" r:id="rId37"/>
    <p:sldId id="308" r:id="rId38"/>
    <p:sldId id="309" r:id="rId39"/>
    <p:sldId id="310" r:id="rId40"/>
    <p:sldId id="269" r:id="rId41"/>
    <p:sldId id="312" r:id="rId42"/>
    <p:sldId id="311" r:id="rId43"/>
    <p:sldId id="313" r:id="rId44"/>
    <p:sldId id="314" r:id="rId45"/>
    <p:sldId id="264" r:id="rId46"/>
    <p:sldId id="317" r:id="rId47"/>
    <p:sldId id="318" r:id="rId48"/>
    <p:sldId id="322" r:id="rId49"/>
    <p:sldId id="319" r:id="rId50"/>
    <p:sldId id="282" r:id="rId51"/>
    <p:sldId id="315" r:id="rId52"/>
    <p:sldId id="320" r:id="rId53"/>
    <p:sldId id="321" r:id="rId54"/>
    <p:sldId id="265" r:id="rId55"/>
    <p:sldId id="325" r:id="rId56"/>
    <p:sldId id="328" r:id="rId57"/>
    <p:sldId id="266" r:id="rId58"/>
    <p:sldId id="327" r:id="rId59"/>
    <p:sldId id="326" r:id="rId60"/>
    <p:sldId id="329" r:id="rId61"/>
    <p:sldId id="330" r:id="rId62"/>
    <p:sldId id="324" r:id="rId63"/>
    <p:sldId id="323" r:id="rId64"/>
    <p:sldId id="267" r:id="rId65"/>
    <p:sldId id="316" r:id="rId66"/>
    <p:sldId id="283" r:id="rId67"/>
    <p:sldId id="331" r:id="rId68"/>
    <p:sldId id="275" r:id="rId69"/>
    <p:sldId id="273" r:id="rId70"/>
    <p:sldId id="276" r:id="rId71"/>
    <p:sldId id="272" r:id="rId72"/>
    <p:sldId id="271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Η Γεωλογική ιστορία της Ευρώπης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Γεωλογία-Γεωγραφία </a:t>
            </a:r>
            <a:r>
              <a:rPr lang="el-GR" dirty="0" err="1" smtClean="0"/>
              <a:t>Β΄Γυμνασίου</a:t>
            </a:r>
            <a:endParaRPr lang="el-GR" dirty="0" smtClean="0"/>
          </a:p>
          <a:p>
            <a:r>
              <a:rPr lang="el-GR" dirty="0" err="1" smtClean="0"/>
              <a:t>Καντούρου</a:t>
            </a:r>
            <a:r>
              <a:rPr lang="el-GR" dirty="0" smtClean="0"/>
              <a:t> Παρασκευή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456" y="1246909"/>
            <a:ext cx="3367543" cy="374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53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Οι  αιώνες της Γης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2" y="976745"/>
            <a:ext cx="4930769" cy="4655127"/>
          </a:xfrm>
          <a:prstGeom prst="rect">
            <a:avLst/>
          </a:prstGeom>
        </p:spPr>
      </p:pic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5338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1.Παλαιοζωϊκός αιώνας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Ο Παλαιοζωικός </a:t>
            </a:r>
            <a:r>
              <a:rPr lang="el-GR" dirty="0"/>
              <a:t>Αιώνας, δηλαδή η εποχή της «παλιάς μορφής ζωής», χαρακτηρίζεται από τα απολιθώματα των </a:t>
            </a:r>
            <a:r>
              <a:rPr lang="el-GR" dirty="0" err="1" smtClean="0"/>
              <a:t>ασπονδύλων</a:t>
            </a:r>
            <a:r>
              <a:rPr lang="el-GR" dirty="0" smtClean="0"/>
              <a:t>. 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3262745"/>
            <a:ext cx="5242497" cy="344978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291" y="3262745"/>
            <a:ext cx="5673436" cy="359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75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ΠΑΛΑΙΟΖΩΪΚΟΣ ΑΙΩΝΑΣ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680321" y="2286000"/>
            <a:ext cx="78105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Από 570 </a:t>
            </a:r>
            <a:r>
              <a:rPr lang="el-GR" dirty="0" err="1" smtClean="0"/>
              <a:t>εκατ.χρόνια</a:t>
            </a:r>
            <a:r>
              <a:rPr lang="el-GR" dirty="0" smtClean="0"/>
              <a:t> πριν </a:t>
            </a:r>
            <a:r>
              <a:rPr lang="el-GR" dirty="0" err="1" smtClean="0"/>
              <a:t>εώς</a:t>
            </a:r>
            <a:r>
              <a:rPr lang="el-GR" dirty="0" smtClean="0"/>
              <a:t> 250 εκατ. χρόνια πριν.</a:t>
            </a:r>
          </a:p>
          <a:p>
            <a:r>
              <a:rPr lang="el-GR" dirty="0" smtClean="0"/>
              <a:t>Η ξηρά αρχίζει και πρασινίζει</a:t>
            </a:r>
          </a:p>
          <a:p>
            <a:r>
              <a:rPr lang="el-GR" dirty="0" smtClean="0"/>
              <a:t>Εμφανίζονται τα πρώτα χερσαία </a:t>
            </a:r>
            <a:r>
              <a:rPr lang="el-GR" dirty="0" err="1" smtClean="0"/>
              <a:t>ασπόνδυλα,μαλάκια</a:t>
            </a:r>
            <a:r>
              <a:rPr lang="el-GR" dirty="0" smtClean="0"/>
              <a:t> και έντομα χωρίς </a:t>
            </a:r>
            <a:r>
              <a:rPr lang="el-GR" dirty="0" err="1" smtClean="0"/>
              <a:t>φτερα</a:t>
            </a:r>
            <a:r>
              <a:rPr lang="el-GR" dirty="0" smtClean="0"/>
              <a:t>.</a:t>
            </a:r>
          </a:p>
          <a:p>
            <a:r>
              <a:rPr lang="el-GR" dirty="0" smtClean="0"/>
              <a:t>Αργότερα εμφανίζονται χόρτα και δέντρα αρχικά </a:t>
            </a:r>
            <a:r>
              <a:rPr lang="el-GR" dirty="0" err="1" smtClean="0"/>
              <a:t>εως</a:t>
            </a:r>
            <a:r>
              <a:rPr lang="el-GR" dirty="0" smtClean="0"/>
              <a:t> 12 μέτρα και αργότερα γιγαντιαία αειθαλή ύψους </a:t>
            </a:r>
            <a:r>
              <a:rPr lang="el-GR" dirty="0" err="1" smtClean="0"/>
              <a:t>εως</a:t>
            </a:r>
            <a:r>
              <a:rPr lang="el-GR" dirty="0" smtClean="0"/>
              <a:t> 30 μέτρων.</a:t>
            </a:r>
          </a:p>
          <a:p>
            <a:r>
              <a:rPr lang="el-GR" dirty="0" smtClean="0"/>
              <a:t>Τα πρώτα ζώα που κατακτούν τον αέρα είναι τα έντομα της εποχής αυτής.</a:t>
            </a:r>
          </a:p>
          <a:p>
            <a:r>
              <a:rPr lang="el-GR" dirty="0" smtClean="0"/>
              <a:t>Πριν από 300 εκατ. Χρόνια περίπου εμφανίζονται και τα </a:t>
            </a:r>
            <a:r>
              <a:rPr lang="el-GR" dirty="0" err="1" smtClean="0"/>
              <a:t>ερπετά.Ζούν</a:t>
            </a:r>
            <a:r>
              <a:rPr lang="el-GR" dirty="0" smtClean="0"/>
              <a:t> δίπλα σε </a:t>
            </a:r>
            <a:r>
              <a:rPr lang="el-GR" dirty="0" err="1" smtClean="0"/>
              <a:t>υγρότοπους</a:t>
            </a:r>
            <a:r>
              <a:rPr lang="el-GR" dirty="0" smtClean="0"/>
              <a:t> και είναι τα πρώτα ζώα που αναπαράγονται στην ξηρά δημιουργώντας το αδιάβροχο αυγό.</a:t>
            </a:r>
          </a:p>
          <a:p>
            <a:r>
              <a:rPr lang="el-GR" dirty="0" smtClean="0"/>
              <a:t>Το τέλος της εποχής αυτής αποτελεί το ξεκίνημα της βασιλείας της ζωής στην ξηρά.</a:t>
            </a:r>
          </a:p>
          <a:p>
            <a:r>
              <a:rPr lang="el-GR" dirty="0" smtClean="0"/>
              <a:t>Μεγάλο ποσοστό των ζώων που υπήρχαν τότε εξαφανίστηκαν δίνοντας τη θέση τους σε νέα είδη.</a:t>
            </a:r>
            <a:endParaRPr lang="el-GR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6799" y="3700354"/>
            <a:ext cx="3325091" cy="255596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523436"/>
            <a:ext cx="3158836" cy="294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76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930" y="177511"/>
            <a:ext cx="3678815" cy="2711162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930" y="3148445"/>
            <a:ext cx="3346306" cy="314844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16935"/>
            <a:ext cx="5407170" cy="361473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840" y="4031673"/>
            <a:ext cx="4856884" cy="278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18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ΤΡΙΛΟΒΙΤΗΣ</a:t>
            </a:r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36" y="1834166"/>
            <a:ext cx="5030794" cy="463154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830" y="2844923"/>
            <a:ext cx="4560016" cy="4013077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564" y="130057"/>
            <a:ext cx="3583704" cy="3420152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830" y="130057"/>
            <a:ext cx="2824734" cy="288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30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ΑΜΜΩΝΙΤΗΣ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7692" y="1683327"/>
            <a:ext cx="5282334" cy="475903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026" y="1683327"/>
            <a:ext cx="4963101" cy="475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12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684" y="753228"/>
            <a:ext cx="5720479" cy="529936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19545"/>
            <a:ext cx="5070764" cy="553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57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2" y="459990"/>
            <a:ext cx="9746673" cy="59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93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Μεσοζωϊκός</a:t>
            </a:r>
            <a:r>
              <a:rPr lang="el-GR" dirty="0" smtClean="0"/>
              <a:t> αιώνας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0320" y="2336873"/>
            <a:ext cx="10708115" cy="3599316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Ο Μεσοζωικός </a:t>
            </a:r>
            <a:r>
              <a:rPr lang="el-GR" dirty="0"/>
              <a:t>Αιώνας, δηλαδή η εποχή της «μέσης ζωής», χαρακτηρίζεται από τα απολιθώματα των </a:t>
            </a:r>
            <a:r>
              <a:rPr lang="el-GR" dirty="0" smtClean="0"/>
              <a:t>δεινοσαύρων.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0" y="3325091"/>
            <a:ext cx="4930773" cy="311380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819" y="3325090"/>
            <a:ext cx="5153890" cy="311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19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73" y="290946"/>
            <a:ext cx="5943600" cy="556952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073" y="145473"/>
            <a:ext cx="5694218" cy="380307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073" y="3948546"/>
            <a:ext cx="5694217" cy="29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18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Πώς μετράει τον χρόνο ο άνθρωπος….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….Με ένα ρολόι που μετράει τις </a:t>
            </a:r>
            <a:r>
              <a:rPr lang="el-GR" dirty="0" err="1" smtClean="0"/>
              <a:t>ώρες,τα</a:t>
            </a:r>
            <a:r>
              <a:rPr lang="el-GR" dirty="0" smtClean="0"/>
              <a:t> λεπτά , τα δευτερόλεπτα …..τα χρόνια….τους αιώνες (1 αιώνας=100 χρόνια).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344" y="3428999"/>
            <a:ext cx="3163181" cy="283333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378" y="3429000"/>
            <a:ext cx="4135022" cy="293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17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ΜΕΣΟΖΩΪΚΟΣ ΑΙΩΝΑΣ </a:t>
            </a:r>
            <a:endParaRPr lang="el-GR" dirty="0"/>
          </a:p>
        </p:txBody>
      </p:sp>
      <p:sp>
        <p:nvSpPr>
          <p:cNvPr id="9" name="Θέση περιεχομένου 8"/>
          <p:cNvSpPr>
            <a:spLocks noGrp="1"/>
          </p:cNvSpPr>
          <p:nvPr>
            <p:ph idx="1"/>
          </p:nvPr>
        </p:nvSpPr>
        <p:spPr>
          <a:xfrm>
            <a:off x="680321" y="2015836"/>
            <a:ext cx="10874370" cy="4405746"/>
          </a:xfrm>
        </p:spPr>
        <p:txBody>
          <a:bodyPr>
            <a:normAutofit fontScale="92500"/>
          </a:bodyPr>
          <a:lstStyle/>
          <a:p>
            <a:r>
              <a:rPr lang="el-GR" dirty="0" smtClean="0"/>
              <a:t>Από 245 εκατ. χρόνια πριν </a:t>
            </a:r>
            <a:r>
              <a:rPr lang="el-GR" dirty="0" err="1" smtClean="0"/>
              <a:t>εως</a:t>
            </a:r>
            <a:r>
              <a:rPr lang="el-GR" dirty="0" smtClean="0"/>
              <a:t> 65 εκατ. </a:t>
            </a:r>
            <a:r>
              <a:rPr lang="el-GR" dirty="0"/>
              <a:t>χ</a:t>
            </a:r>
            <a:r>
              <a:rPr lang="el-GR" dirty="0" smtClean="0"/>
              <a:t>ρόνια πριν.</a:t>
            </a:r>
          </a:p>
          <a:p>
            <a:r>
              <a:rPr lang="el-GR" dirty="0" smtClean="0"/>
              <a:t>Αρχικά το τοπίο είχε ερήμους  και βουνά με </a:t>
            </a:r>
            <a:r>
              <a:rPr lang="el-GR" dirty="0" err="1" smtClean="0"/>
              <a:t>θάμνους.Άνυδρες</a:t>
            </a:r>
            <a:r>
              <a:rPr lang="el-GR" dirty="0" smtClean="0"/>
              <a:t> συνθήκες στο βόρειο ημισφαίριο. </a:t>
            </a:r>
          </a:p>
          <a:p>
            <a:r>
              <a:rPr lang="el-GR" dirty="0" smtClean="0"/>
              <a:t>Αργότερα εμφανίζονται τα κωνοφόρα δέντρα (με κώνους πχ </a:t>
            </a:r>
            <a:r>
              <a:rPr lang="en-GB" dirty="0" smtClean="0"/>
              <a:t>Ginkgo biloba</a:t>
            </a:r>
            <a:r>
              <a:rPr lang="el-GR" dirty="0" smtClean="0"/>
              <a:t>)</a:t>
            </a:r>
          </a:p>
          <a:p>
            <a:r>
              <a:rPr lang="el-GR" dirty="0" smtClean="0"/>
              <a:t>Στη θάλασσα εμφανίζονται τα πρώτα θαλάσσια </a:t>
            </a:r>
            <a:r>
              <a:rPr lang="el-GR" dirty="0" err="1" smtClean="0"/>
              <a:t>σαρκοφάγα</a:t>
            </a:r>
            <a:r>
              <a:rPr lang="el-GR" dirty="0" smtClean="0"/>
              <a:t> </a:t>
            </a:r>
            <a:r>
              <a:rPr lang="el-GR" dirty="0" err="1" smtClean="0"/>
              <a:t>ερπετά,οι</a:t>
            </a:r>
            <a:r>
              <a:rPr lang="el-GR" dirty="0" smtClean="0"/>
              <a:t> Ιχθυόσαυροι.</a:t>
            </a:r>
          </a:p>
          <a:p>
            <a:r>
              <a:rPr lang="el-GR" dirty="0" smtClean="0"/>
              <a:t>Στην ξηρά κυριαρχούν τα ερπετά που αυξάνονται σε αριθμό, είδη και </a:t>
            </a:r>
            <a:r>
              <a:rPr lang="el-GR" dirty="0" err="1" smtClean="0"/>
              <a:t>μέγεθος.Είναι</a:t>
            </a:r>
            <a:r>
              <a:rPr lang="el-GR" dirty="0" smtClean="0"/>
              <a:t> οι δεινόσαυροι (από την ελληνική λέξη «δεινός»=φοβερός και </a:t>
            </a:r>
            <a:r>
              <a:rPr lang="el-GR" dirty="0" err="1" smtClean="0"/>
              <a:t>σαύρα,δηλαδή</a:t>
            </a:r>
            <a:r>
              <a:rPr lang="el-GR" dirty="0" smtClean="0"/>
              <a:t> φοβερές σαύρες.</a:t>
            </a:r>
          </a:p>
          <a:p>
            <a:r>
              <a:rPr lang="el-GR" dirty="0" smtClean="0"/>
              <a:t>Εμφανίζονται και τα πρώτα ιπτάμενα </a:t>
            </a:r>
            <a:r>
              <a:rPr lang="el-GR" dirty="0" err="1" smtClean="0"/>
              <a:t>ερπετά,ο</a:t>
            </a:r>
            <a:r>
              <a:rPr lang="el-GR" dirty="0" smtClean="0"/>
              <a:t> </a:t>
            </a:r>
            <a:r>
              <a:rPr lang="el-GR" dirty="0" err="1" smtClean="0"/>
              <a:t>αρχαιοπτέριξ</a:t>
            </a:r>
            <a:r>
              <a:rPr lang="el-GR" dirty="0" smtClean="0"/>
              <a:t> και ο πτεροδάκτυλος, τα οποία έκαναν αιωρήσεις από κλαδί σε κλαδί και τα οποία είχαν πτέρωμα ή μεμβράνες </a:t>
            </a:r>
            <a:r>
              <a:rPr lang="el-GR" dirty="0" err="1" smtClean="0"/>
              <a:t>αναμεσα</a:t>
            </a:r>
            <a:r>
              <a:rPr lang="el-GR" dirty="0" smtClean="0"/>
              <a:t> στα δάκτυλα των μπροστινών </a:t>
            </a:r>
            <a:r>
              <a:rPr lang="el-GR" dirty="0" err="1" smtClean="0"/>
              <a:t>άκρων,ράμφος,σπόνδυλους</a:t>
            </a:r>
            <a:r>
              <a:rPr lang="el-GR" dirty="0" smtClean="0"/>
              <a:t> στην ουρά και συμπαγή οστά</a:t>
            </a: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506" y="332509"/>
            <a:ext cx="5437185" cy="168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00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Το πρώτο κωνοφόρο δέντρο :</a:t>
            </a:r>
            <a:r>
              <a:rPr lang="el-GR" dirty="0" err="1" smtClean="0"/>
              <a:t>Γκίνγκο</a:t>
            </a:r>
            <a:r>
              <a:rPr lang="el-GR" dirty="0" smtClean="0"/>
              <a:t> </a:t>
            </a:r>
            <a:br>
              <a:rPr lang="el-GR" dirty="0" smtClean="0"/>
            </a:br>
            <a:r>
              <a:rPr lang="el-GR" dirty="0" smtClean="0"/>
              <a:t>(</a:t>
            </a:r>
            <a:r>
              <a:rPr lang="en-GB" dirty="0" smtClean="0"/>
              <a:t>Ginkgo biloba </a:t>
            </a:r>
            <a:r>
              <a:rPr lang="el-GR" dirty="0" smtClean="0"/>
              <a:t>)….που </a:t>
            </a:r>
            <a:r>
              <a:rPr lang="el-GR" dirty="0" err="1" smtClean="0"/>
              <a:t>ζεί</a:t>
            </a:r>
            <a:r>
              <a:rPr lang="el-GR" dirty="0" smtClean="0"/>
              <a:t> </a:t>
            </a:r>
            <a:r>
              <a:rPr lang="el-GR" dirty="0" err="1" smtClean="0"/>
              <a:t>εώς</a:t>
            </a:r>
            <a:r>
              <a:rPr lang="el-GR" dirty="0" smtClean="0"/>
              <a:t> σήμερα!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073" y="1834166"/>
            <a:ext cx="5424054" cy="462897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848" y="1834166"/>
            <a:ext cx="4951552" cy="462897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8104" y="505287"/>
            <a:ext cx="2472013" cy="192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10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4053" y="1620982"/>
            <a:ext cx="7778091" cy="490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43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821" y="405244"/>
            <a:ext cx="3126480" cy="2514600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Ιχθυόσαυροι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3202" y="1662545"/>
            <a:ext cx="5770562" cy="490451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236" y="1662544"/>
            <a:ext cx="5548745" cy="490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70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Πτεροδάκτύλος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1537855"/>
            <a:ext cx="5855417" cy="492529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739" y="1537855"/>
            <a:ext cx="5226772" cy="49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36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Αρχαιοπτέριξ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946" y="1834167"/>
            <a:ext cx="4135582" cy="450428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903" y="1834166"/>
            <a:ext cx="5850770" cy="450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25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Αρχαιοπτέριξ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073" y="2078182"/>
            <a:ext cx="8520545" cy="428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93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ΚΑΙΝΟΖΩΪΚΟΣ ΑΙΩΝΑΣ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</a:t>
            </a:r>
            <a:r>
              <a:rPr lang="el-GR" dirty="0" smtClean="0"/>
              <a:t> </a:t>
            </a:r>
            <a:r>
              <a:rPr lang="el-GR" dirty="0"/>
              <a:t>Καινοζωικός Αιώνας, δηλαδή η εποχή της «καινούριας ζωής», χαρακτηρίζεται από τα απολιθώματα των θηλαστικών και των σύγχρονων φυτών</a:t>
            </a:r>
            <a:r>
              <a:rPr lang="el-GR" dirty="0" smtClean="0"/>
              <a:t>.</a:t>
            </a:r>
          </a:p>
          <a:p>
            <a:r>
              <a:rPr lang="el-GR" dirty="0" smtClean="0"/>
              <a:t>Τα δάση μειώνονται και δημιουργούνται λιβάδια όπου βοσκούν τα φυτοφάγα θηλαστικά.</a:t>
            </a:r>
          </a:p>
          <a:p>
            <a:r>
              <a:rPr lang="el-GR" dirty="0" smtClean="0"/>
              <a:t>Εξαφανίζονται τα θαλάσσια ερπετά ,εκτός από τις χελώνες και τους κροκόδειλους.</a:t>
            </a:r>
          </a:p>
          <a:p>
            <a:r>
              <a:rPr lang="el-GR" dirty="0" smtClean="0"/>
              <a:t>Τη θέση τους παίρνουν μεγάλα </a:t>
            </a:r>
            <a:r>
              <a:rPr lang="el-GR" dirty="0" err="1" smtClean="0"/>
              <a:t>θηλαστικά,πρόγονοι</a:t>
            </a:r>
            <a:r>
              <a:rPr lang="el-GR" dirty="0" smtClean="0"/>
              <a:t> των φαλαινών.</a:t>
            </a:r>
          </a:p>
          <a:p>
            <a:endParaRPr lang="el-GR" dirty="0" smtClean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075" y="269759"/>
            <a:ext cx="2619375" cy="18954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833" y="269759"/>
            <a:ext cx="2409825" cy="189547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357" y="4647901"/>
            <a:ext cx="25336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70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Καινοζωϊκός</a:t>
            </a:r>
            <a:r>
              <a:rPr lang="el-GR" dirty="0" smtClean="0"/>
              <a:t> αιώνας :ο αιώνας των θηλαστικών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834166"/>
            <a:ext cx="8832273" cy="50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51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7527" y="1392382"/>
            <a:ext cx="9663546" cy="504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5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Ηλικία της Γης- Γεωλογικός χρόνος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0320" y="2336873"/>
            <a:ext cx="10999061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Η Γη έχει ηλικία 4,6 δισεκατομμυρίων χρόνων </a:t>
            </a:r>
            <a:r>
              <a:rPr lang="el-GR" dirty="0" smtClean="0"/>
              <a:t>περίπου (Γεωλογικός χρόνος)</a:t>
            </a:r>
          </a:p>
          <a:p>
            <a:pPr marL="0" indent="0">
              <a:buNone/>
            </a:pPr>
            <a:r>
              <a:rPr lang="el-GR" dirty="0" smtClean="0"/>
              <a:t>Αυτό </a:t>
            </a:r>
            <a:r>
              <a:rPr lang="el-GR" dirty="0"/>
              <a:t>το χρονικό διάστημα οι επιστήμονες το έχουν χωρίσει σε μικρότερα χρονικά διαστήματα. 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Οι υποδιαιρέσεις </a:t>
            </a:r>
            <a:r>
              <a:rPr lang="el-GR" dirty="0"/>
              <a:t>του γεωλογικού χρόνου, ξεκινώντας από τις μεγαλύτερες και προχωρώντας προς τις </a:t>
            </a:r>
            <a:r>
              <a:rPr lang="el-GR" dirty="0" smtClean="0"/>
              <a:t>μικρότερες  είναι:</a:t>
            </a:r>
          </a:p>
          <a:p>
            <a:pPr>
              <a:buFontTx/>
              <a:buChar char="-"/>
            </a:pPr>
            <a:r>
              <a:rPr lang="el-GR" dirty="0" smtClean="0"/>
              <a:t>οι </a:t>
            </a:r>
            <a:r>
              <a:rPr lang="el-GR" dirty="0"/>
              <a:t>αιώνες</a:t>
            </a:r>
            <a:r>
              <a:rPr lang="el-GR" dirty="0" smtClean="0"/>
              <a:t>,</a:t>
            </a:r>
          </a:p>
          <a:p>
            <a:pPr>
              <a:buFontTx/>
              <a:buChar char="-"/>
            </a:pPr>
            <a:r>
              <a:rPr lang="el-GR" dirty="0" smtClean="0"/>
              <a:t> </a:t>
            </a:r>
            <a:r>
              <a:rPr lang="el-GR" dirty="0"/>
              <a:t>οι περίοδοι </a:t>
            </a:r>
            <a:r>
              <a:rPr lang="el-GR" dirty="0" smtClean="0"/>
              <a:t>και</a:t>
            </a:r>
          </a:p>
          <a:p>
            <a:pPr>
              <a:buFontTx/>
              <a:buChar char="-"/>
            </a:pPr>
            <a:r>
              <a:rPr lang="el-GR" dirty="0" smtClean="0"/>
              <a:t> </a:t>
            </a:r>
            <a:r>
              <a:rPr lang="el-GR" dirty="0"/>
              <a:t>οι </a:t>
            </a:r>
            <a:r>
              <a:rPr lang="el-GR" dirty="0" smtClean="0"/>
              <a:t>εποχές.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847" y="4135582"/>
            <a:ext cx="3345007" cy="24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6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172" y="2294283"/>
            <a:ext cx="4741463" cy="415578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338" y="2294283"/>
            <a:ext cx="4909989" cy="43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00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Πρόγονος της φάλαινας…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1834166"/>
            <a:ext cx="5263279" cy="440037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018" y="1834166"/>
            <a:ext cx="4987637" cy="440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1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Απολιθωμένα φυτά </a:t>
            </a:r>
            <a:r>
              <a:rPr lang="el-GR" dirty="0" err="1" smtClean="0"/>
              <a:t>Καινοζωϊκού</a:t>
            </a:r>
            <a:r>
              <a:rPr lang="el-GR" dirty="0" smtClean="0"/>
              <a:t> αιώνα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2854" y="1724025"/>
            <a:ext cx="4052455" cy="24765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643" y="1724025"/>
            <a:ext cx="3351211" cy="468759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4136231"/>
            <a:ext cx="3221322" cy="227539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49" y="1743075"/>
            <a:ext cx="3361459" cy="245745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854" y="4136231"/>
            <a:ext cx="3844637" cy="227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51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Υπάρχει μεγάλη αφθονία από </a:t>
            </a:r>
            <a:r>
              <a:rPr lang="el-GR" dirty="0" err="1" smtClean="0"/>
              <a:t>καρχαρίες.Στην</a:t>
            </a:r>
            <a:r>
              <a:rPr lang="el-GR" dirty="0" smtClean="0"/>
              <a:t> Κρήτη βρέθηκε δόντι από καρχαρία της εποχής μήκους  20 μέτρων.</a:t>
            </a:r>
          </a:p>
          <a:p>
            <a:r>
              <a:rPr lang="el-GR" dirty="0" smtClean="0"/>
              <a:t>Εμφανίζονται τα </a:t>
            </a:r>
            <a:r>
              <a:rPr lang="el-GR" dirty="0" err="1" smtClean="0"/>
              <a:t>προβοσκιδωτά</a:t>
            </a:r>
            <a:r>
              <a:rPr lang="el-GR" dirty="0" smtClean="0"/>
              <a:t> και οι ελέφαντες και οι πρώτοι πίθηκοι και </a:t>
            </a:r>
            <a:r>
              <a:rPr lang="el-GR" dirty="0" err="1" smtClean="0"/>
              <a:t>γίβωνες</a:t>
            </a:r>
            <a:r>
              <a:rPr lang="el-GR" dirty="0" smtClean="0"/>
              <a:t>.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87" y="3969327"/>
            <a:ext cx="4684568" cy="246956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55" y="3969327"/>
            <a:ext cx="3595254" cy="246956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793" y="3969327"/>
            <a:ext cx="2880498" cy="2469569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082" y="249382"/>
            <a:ext cx="3184813" cy="208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02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1293697"/>
            <a:ext cx="5396014" cy="521115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917" y="1080654"/>
            <a:ext cx="465920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94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Τα τελευταία δύο εκατομμύρια </a:t>
            </a:r>
            <a:r>
              <a:rPr lang="el-GR" dirty="0" err="1" smtClean="0"/>
              <a:t>χρόνια,στο</a:t>
            </a:r>
            <a:r>
              <a:rPr lang="el-GR" dirty="0" smtClean="0"/>
              <a:t> βόρειο κυρίως ημισφαίριο έχουμε τέσσερις εναλλαγές παγετωδών και </a:t>
            </a:r>
            <a:r>
              <a:rPr lang="el-GR" dirty="0" err="1" smtClean="0"/>
              <a:t>μεσοπαγετωδών</a:t>
            </a:r>
            <a:r>
              <a:rPr lang="el-GR" dirty="0" smtClean="0"/>
              <a:t> εποχών.</a:t>
            </a:r>
          </a:p>
          <a:p>
            <a:r>
              <a:rPr lang="el-GR" dirty="0" smtClean="0"/>
              <a:t>Στις παγετώδεις έχουμε αύξηση της </a:t>
            </a:r>
            <a:r>
              <a:rPr lang="el-GR" dirty="0" err="1" smtClean="0"/>
              <a:t>ξηράς,μιας</a:t>
            </a:r>
            <a:r>
              <a:rPr lang="el-GR" dirty="0" smtClean="0"/>
              <a:t> και το νερό συγκεντρώνεται στους παγετώνες των πόλων και έτσι δημιουργούνται δρόμοι επικοινωνίας μεταξύ των ηπείρων και μετακινήσεις ζώων από ήπειρο σε ήπειρο.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215" y="4743337"/>
            <a:ext cx="3947694" cy="194840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768" y="422159"/>
            <a:ext cx="3032414" cy="174307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836" y="847053"/>
            <a:ext cx="2821564" cy="2476933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584" y="332919"/>
            <a:ext cx="26098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399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0320" y="1834166"/>
            <a:ext cx="9613861" cy="3599316"/>
          </a:xfrm>
        </p:spPr>
        <p:txBody>
          <a:bodyPr/>
          <a:lstStyle/>
          <a:p>
            <a:r>
              <a:rPr lang="el-GR" dirty="0"/>
              <a:t>Σήμερα βρισκόμαστε στον Καινοζωικό Αιώνα, στην Τεταρτογενή Περίοδο, στην </a:t>
            </a:r>
            <a:r>
              <a:rPr lang="el-GR" dirty="0" err="1"/>
              <a:t>Ολόκαινο</a:t>
            </a:r>
            <a:r>
              <a:rPr lang="el-GR" dirty="0"/>
              <a:t> Εποχή</a:t>
            </a:r>
            <a:r>
              <a:rPr lang="el-GR" dirty="0" smtClean="0"/>
              <a:t>.</a:t>
            </a:r>
          </a:p>
          <a:p>
            <a:r>
              <a:rPr lang="el-GR" dirty="0" smtClean="0"/>
              <a:t> </a:t>
            </a:r>
            <a:r>
              <a:rPr lang="el-GR" dirty="0"/>
              <a:t>Ο άνθρωπος εμφανίστηκε πριν από 2-2,5 εκατομμύρια χρόνια περίπου, δηλαδή η παρουσία του στη Γη είναι ένα </a:t>
            </a:r>
            <a:r>
              <a:rPr lang="el-GR" dirty="0" err="1"/>
              <a:t>ελαχιστότατο</a:t>
            </a:r>
            <a:r>
              <a:rPr lang="el-GR" dirty="0"/>
              <a:t> κομμάτι της ιστορίας του πλανήτη μας. </a:t>
            </a:r>
            <a:endParaRPr lang="el-GR" dirty="0" smtClean="0"/>
          </a:p>
          <a:p>
            <a:r>
              <a:rPr lang="el-GR" dirty="0" smtClean="0"/>
              <a:t>Αν </a:t>
            </a:r>
            <a:r>
              <a:rPr lang="el-GR" dirty="0"/>
              <a:t>προχωρήσουμε σε μια αναλογία και θεωρήσουμε την ηλικία της Γης ίση με 46 χρόνια, τότε ο άνθρωπος έχει ηλικία μόλις τεσσάρων ωρών!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612" y="4613564"/>
            <a:ext cx="4109605" cy="217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3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1080655"/>
            <a:ext cx="5699697" cy="535824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018" y="871102"/>
            <a:ext cx="5465618" cy="577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88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2545" y="1517073"/>
            <a:ext cx="7980219" cy="51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2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519545"/>
            <a:ext cx="10744199" cy="58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51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394855"/>
            <a:ext cx="10313261" cy="6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985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Η </a:t>
            </a:r>
            <a:r>
              <a:rPr lang="el-GR" dirty="0" smtClean="0"/>
              <a:t>Ορογένεση </a:t>
            </a:r>
            <a:r>
              <a:rPr lang="el-GR" dirty="0"/>
              <a:t>στην Ευρώπη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415" y="576827"/>
            <a:ext cx="2466975" cy="184785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415" y="4540176"/>
            <a:ext cx="23526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3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«ορογένεση»;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Ορογένεση είναι η δημιουργία των οροσειρών.</a:t>
            </a:r>
          </a:p>
          <a:p>
            <a:r>
              <a:rPr lang="el-GR" dirty="0" smtClean="0"/>
              <a:t>Βασική αιτία είναι η σύγκρουση των </a:t>
            </a:r>
            <a:r>
              <a:rPr lang="el-GR" dirty="0" err="1" smtClean="0"/>
              <a:t>λιθοσφαιρικών</a:t>
            </a:r>
            <a:r>
              <a:rPr lang="el-GR" dirty="0" smtClean="0"/>
              <a:t> πλακών που προκαλείται από την κίνηση των ρευμάτων μεταφοράς του μανδύα.</a:t>
            </a:r>
          </a:p>
          <a:p>
            <a:r>
              <a:rPr lang="el-GR" dirty="0" smtClean="0"/>
              <a:t>Τα ρεύματα μεταφοράς συμπαρασύρουν τις </a:t>
            </a:r>
            <a:r>
              <a:rPr lang="el-GR" dirty="0" err="1" smtClean="0"/>
              <a:t>λιθοσφαιρικές</a:t>
            </a:r>
            <a:r>
              <a:rPr lang="el-GR" dirty="0" smtClean="0"/>
              <a:t> πλάκες αναγκάζοντας αυτές να συγκρούονται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147" y="4675410"/>
            <a:ext cx="2724150" cy="192133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384" y="4760386"/>
            <a:ext cx="2933700" cy="183635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914" y="489022"/>
            <a:ext cx="4329793" cy="2167091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394" y="4675410"/>
            <a:ext cx="2793405" cy="19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763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ορογένεση;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257" y="914401"/>
            <a:ext cx="5921828" cy="535577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085" y="753228"/>
            <a:ext cx="5682344" cy="55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174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Λιθοσφαιρικές</a:t>
            </a:r>
            <a:r>
              <a:rPr lang="el-GR" dirty="0" smtClean="0"/>
              <a:t>  ή τεκτονικές πλάκες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136" y="1834166"/>
            <a:ext cx="9122229" cy="454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2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781" y="1392382"/>
            <a:ext cx="9130401" cy="504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4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0321" y="2104330"/>
            <a:ext cx="8598789" cy="4102023"/>
          </a:xfrm>
        </p:spPr>
        <p:txBody>
          <a:bodyPr>
            <a:normAutofit fontScale="92500"/>
          </a:bodyPr>
          <a:lstStyle/>
          <a:p>
            <a:r>
              <a:rPr lang="el-GR" dirty="0"/>
              <a:t>Η θερμότητα που παράγει ο πυρήνας της Γης είναι υπεύθυνη για τη δημιουργία των ρευμάτων μεταφοράς στον μανδύα (</a:t>
            </a:r>
            <a:r>
              <a:rPr lang="el-GR" dirty="0" err="1"/>
              <a:t>ασθενόσφαιρα</a:t>
            </a:r>
            <a:r>
              <a:rPr lang="el-GR" dirty="0"/>
              <a:t>). </a:t>
            </a:r>
            <a:endParaRPr lang="el-GR" dirty="0" smtClean="0"/>
          </a:p>
          <a:p>
            <a:r>
              <a:rPr lang="el-GR" dirty="0" smtClean="0"/>
              <a:t>Τα </a:t>
            </a:r>
            <a:r>
              <a:rPr lang="el-GR" dirty="0"/>
              <a:t>ρεύματα, που μεταφέρουν ύλη και ενέργεια, μετακινούν τις </a:t>
            </a:r>
            <a:r>
              <a:rPr lang="el-GR" dirty="0" err="1"/>
              <a:t>λιθοσφαιρικές</a:t>
            </a:r>
            <a:r>
              <a:rPr lang="el-GR" dirty="0"/>
              <a:t> πλάκες πάνω στις οποίες βρίσκονται οι ήπειροι. </a:t>
            </a:r>
            <a:endParaRPr lang="el-GR" dirty="0" smtClean="0"/>
          </a:p>
          <a:p>
            <a:r>
              <a:rPr lang="el-GR" dirty="0" smtClean="0"/>
              <a:t>Καθώς </a:t>
            </a:r>
            <a:r>
              <a:rPr lang="el-GR" dirty="0"/>
              <a:t>οι πλάκες μετακινούνται, πλησιάζουν μεταξύ τους (συγκλίνουν-συγκρούονται) ή απομακρύνονται (αποκλίνουν) ή κινούνται πλευρικά (παράλληλα). 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/>
              <a:t>κίνηση των </a:t>
            </a:r>
            <a:r>
              <a:rPr lang="el-GR" dirty="0" err="1"/>
              <a:t>λιθοσφαιρικών</a:t>
            </a:r>
            <a:r>
              <a:rPr lang="el-GR" dirty="0"/>
              <a:t> πλακών ευθύνεται για τη δημιουργία των βουνών (ορογένεση) και των υποθαλάσσιων οροσειρών, όπως επίσης για την πρόκληση των σεισμών και για την έκρηξη των ηφαιστείων.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147" y="2773291"/>
            <a:ext cx="203014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86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545" y="997525"/>
            <a:ext cx="5278582" cy="552796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903" y="602672"/>
            <a:ext cx="5720479" cy="592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885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Ορογένεση με σύγκρουση </a:t>
            </a:r>
            <a:r>
              <a:rPr lang="el-GR" dirty="0" err="1" smtClean="0"/>
              <a:t>λιθοσφαιρικών</a:t>
            </a:r>
            <a:r>
              <a:rPr lang="el-GR" dirty="0" smtClean="0"/>
              <a:t> πλακών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510" y="1683327"/>
            <a:ext cx="8483424" cy="486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188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873" y="753228"/>
            <a:ext cx="7398327" cy="568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022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Κίνηση </a:t>
            </a:r>
            <a:r>
              <a:rPr lang="el-GR" dirty="0" err="1" smtClean="0"/>
              <a:t>λιθοσφαιρικών</a:t>
            </a:r>
            <a:r>
              <a:rPr lang="el-GR" dirty="0" smtClean="0"/>
              <a:t> πλακών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4891" y="2057400"/>
            <a:ext cx="8146474" cy="45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91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	</a:t>
            </a:r>
            <a:r>
              <a:rPr lang="el-GR" dirty="0" smtClean="0"/>
              <a:t>					Γεωλογικοί αιώνες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0" y="339436"/>
            <a:ext cx="4847643" cy="633152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251" y="1834166"/>
            <a:ext cx="5867654" cy="483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987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Κίνηση </a:t>
            </a:r>
            <a:r>
              <a:rPr lang="el-GR" dirty="0" err="1" smtClean="0"/>
              <a:t>λιθοσφαιρικών</a:t>
            </a:r>
            <a:r>
              <a:rPr lang="el-GR" dirty="0" smtClean="0"/>
              <a:t> πλακών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5259" y="2057399"/>
            <a:ext cx="2686485" cy="4426527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440" y="2215946"/>
            <a:ext cx="4704789" cy="4254907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18" y="2057400"/>
            <a:ext cx="365774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059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Έκρηξη ηφαιστείων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157" y="1683327"/>
            <a:ext cx="3917079" cy="432261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236" y="1683327"/>
            <a:ext cx="3840019" cy="4322617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630" y="1834166"/>
            <a:ext cx="3578225" cy="417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223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Έκρηξη ηφαιστείων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851" y="1834166"/>
            <a:ext cx="6400800" cy="450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778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Σεισμοί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728" y="1662545"/>
            <a:ext cx="5765511" cy="490451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985" y="1662546"/>
            <a:ext cx="5001924" cy="46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423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Οι κινήσεις της </a:t>
            </a:r>
            <a:r>
              <a:rPr lang="el-GR" dirty="0" err="1"/>
              <a:t>λιθοσφαιρικής</a:t>
            </a:r>
            <a:r>
              <a:rPr lang="el-GR" dirty="0"/>
              <a:t> πλάκας της Ευρασίας και οι συγκρούσεις της με άλλες πλάκες δημιούργησαν στο παρελθόν πτυχώσεις και ορογενέσεις </a:t>
            </a:r>
            <a:endParaRPr lang="el-GR" dirty="0" smtClean="0"/>
          </a:p>
          <a:p>
            <a:r>
              <a:rPr lang="el-GR" dirty="0" smtClean="0"/>
              <a:t>στο </a:t>
            </a:r>
            <a:r>
              <a:rPr lang="el-GR" dirty="0"/>
              <a:t>τέλος του </a:t>
            </a:r>
            <a:r>
              <a:rPr lang="el-GR" dirty="0" err="1"/>
              <a:t>Προτεροζωικού</a:t>
            </a:r>
            <a:r>
              <a:rPr lang="el-GR" dirty="0"/>
              <a:t> Αιώνα (</a:t>
            </a:r>
            <a:r>
              <a:rPr lang="el-GR" dirty="0" err="1"/>
              <a:t>Καληδόνια</a:t>
            </a:r>
            <a:r>
              <a:rPr lang="el-GR" dirty="0"/>
              <a:t> Πτύχωση), </a:t>
            </a:r>
            <a:endParaRPr lang="el-GR" dirty="0" smtClean="0"/>
          </a:p>
          <a:p>
            <a:r>
              <a:rPr lang="el-GR" dirty="0" smtClean="0"/>
              <a:t>μεταξύ </a:t>
            </a:r>
            <a:r>
              <a:rPr lang="el-GR" dirty="0" err="1"/>
              <a:t>Δεβονίου</a:t>
            </a:r>
            <a:r>
              <a:rPr lang="el-GR" dirty="0"/>
              <a:t> και Λιθανθρακοφόρου (</a:t>
            </a:r>
            <a:r>
              <a:rPr lang="el-GR" dirty="0" err="1"/>
              <a:t>Ερκύνια</a:t>
            </a:r>
            <a:r>
              <a:rPr lang="el-GR" dirty="0"/>
              <a:t> ή </a:t>
            </a:r>
            <a:r>
              <a:rPr lang="el-GR" dirty="0" err="1"/>
              <a:t>Βαρίσκια</a:t>
            </a:r>
            <a:r>
              <a:rPr lang="el-GR" dirty="0"/>
              <a:t> Πτύχωση) </a:t>
            </a:r>
            <a:endParaRPr lang="el-GR" dirty="0" smtClean="0"/>
          </a:p>
          <a:p>
            <a:r>
              <a:rPr lang="el-GR" dirty="0" smtClean="0"/>
              <a:t>και </a:t>
            </a:r>
            <a:r>
              <a:rPr lang="el-GR" dirty="0"/>
              <a:t>στην αρχή του Καινοζωικού (Αλπική Πτύχωση). </a:t>
            </a:r>
          </a:p>
        </p:txBody>
      </p:sp>
    </p:spTree>
    <p:extLst>
      <p:ext uri="{BB962C8B-B14F-4D97-AF65-F5344CB8AC3E}">
        <p14:creationId xmlns:p14="http://schemas.microsoft.com/office/powerpoint/2010/main" val="27848029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Πτυχές και ορογένεση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1834166"/>
            <a:ext cx="4993115" cy="448350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382" y="1834167"/>
            <a:ext cx="4696691" cy="448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142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8309" y="753228"/>
            <a:ext cx="9663545" cy="583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279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Πιο </a:t>
            </a:r>
            <a:r>
              <a:rPr lang="el-GR" dirty="0" err="1" smtClean="0"/>
              <a:t>αναλυτικά,στην</a:t>
            </a:r>
            <a:r>
              <a:rPr lang="el-GR" dirty="0" smtClean="0"/>
              <a:t> </a:t>
            </a:r>
            <a:r>
              <a:rPr lang="el-GR" dirty="0"/>
              <a:t>Ευρώπη τα παλαιότερα βουνά (Σκανδιναβικές '</a:t>
            </a:r>
            <a:r>
              <a:rPr lang="el-GR" dirty="0" err="1"/>
              <a:t>Αλπεις</a:t>
            </a:r>
            <a:r>
              <a:rPr lang="el-GR" dirty="0"/>
              <a:t>, Όρη Σκωτίας κ.ά.) δημιουργήθηκαν με την </a:t>
            </a:r>
            <a:r>
              <a:rPr lang="el-GR" dirty="0" err="1"/>
              <a:t>Καληδόνια</a:t>
            </a:r>
            <a:r>
              <a:rPr lang="el-GR" dirty="0"/>
              <a:t> Πτύχωση, στο τέλος του </a:t>
            </a:r>
            <a:r>
              <a:rPr lang="el-GR" dirty="0" err="1"/>
              <a:t>Προτεροζωικού</a:t>
            </a:r>
            <a:r>
              <a:rPr lang="el-GR" dirty="0"/>
              <a:t> Αιώνα και στην αρχή του Παλαιοζωικού Αιώνα, περίπου 570 εκατομμύρια χρόνια πριν από σήμερα. </a:t>
            </a:r>
            <a:endParaRPr lang="el-GR" dirty="0" smtClean="0"/>
          </a:p>
          <a:p>
            <a:r>
              <a:rPr lang="el-GR" dirty="0" smtClean="0"/>
              <a:t>Τα </a:t>
            </a:r>
            <a:r>
              <a:rPr lang="el-GR" dirty="0"/>
              <a:t>βουνά της Ιβηρικής (εκτός των Πυρηναίων και της Σιέρα Νεβάδα), ο </a:t>
            </a:r>
            <a:r>
              <a:rPr lang="el-GR" dirty="0" err="1"/>
              <a:t>Ιούρας</a:t>
            </a:r>
            <a:r>
              <a:rPr lang="el-GR" dirty="0"/>
              <a:t> στη Γαλλία-Ελβετία, ο </a:t>
            </a:r>
            <a:r>
              <a:rPr lang="el-GR" dirty="0" err="1"/>
              <a:t>Μέλανας</a:t>
            </a:r>
            <a:r>
              <a:rPr lang="el-GR" dirty="0"/>
              <a:t> Δρυμός στη Γερμανία, τα Ουράλια Όρη κ.ά. σχηματίστηκαν με την </a:t>
            </a:r>
            <a:r>
              <a:rPr lang="el-GR" dirty="0" err="1"/>
              <a:t>Ερκύνια</a:t>
            </a:r>
            <a:r>
              <a:rPr lang="el-GR" dirty="0"/>
              <a:t> ή </a:t>
            </a:r>
            <a:r>
              <a:rPr lang="el-GR" dirty="0" err="1"/>
              <a:t>Βαρίσκια</a:t>
            </a:r>
            <a:r>
              <a:rPr lang="el-GR" dirty="0"/>
              <a:t> Πτύχωση στο μέσο του Παλαιοζωικού Αιώνα, περίπου 350 εκατομμύρια χρόνια πριν από σήμερα. </a:t>
            </a:r>
            <a:endParaRPr lang="el-GR" dirty="0" smtClean="0"/>
          </a:p>
          <a:p>
            <a:r>
              <a:rPr lang="el-GR" dirty="0" smtClean="0"/>
              <a:t>Τα </a:t>
            </a:r>
            <a:r>
              <a:rPr lang="el-GR" dirty="0"/>
              <a:t>βουνά της νότιας Ευρώπης, όπως τα Καρπάθια, ο Αίμος, ο Καύκασος, οι Άλπεις, η Πίνδος κ.ά., σχηματίστηκαν κατά την Αλπική Πτύχωση, δηλαδή τη γεωλογική </a:t>
            </a:r>
            <a:r>
              <a:rPr lang="el-GR" dirty="0" err="1"/>
              <a:t>ορογενετική</a:t>
            </a:r>
            <a:r>
              <a:rPr lang="el-GR" dirty="0"/>
              <a:t> διαταραχή η οποία ξεκίνησε περίπου 60 εκατομμύρια χρόνια πριν από σήμερα. </a:t>
            </a:r>
          </a:p>
        </p:txBody>
      </p:sp>
    </p:spTree>
    <p:extLst>
      <p:ext uri="{BB962C8B-B14F-4D97-AF65-F5344CB8AC3E}">
        <p14:creationId xmlns:p14="http://schemas.microsoft.com/office/powerpoint/2010/main" val="18922056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636" y="353292"/>
            <a:ext cx="9455727" cy="625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664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Δημιουργία πριν 570 εκατ. χρόνια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727" y="1600200"/>
            <a:ext cx="6222711" cy="507076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438" y="1702376"/>
            <a:ext cx="5657562" cy="486640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1839" y="4256809"/>
            <a:ext cx="20669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47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72184" y="2119827"/>
            <a:ext cx="10230134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Μ</a:t>
            </a:r>
            <a:r>
              <a:rPr lang="el-GR" dirty="0" smtClean="0"/>
              <a:t>ελετήστε τις παραπάνω εικόνες και </a:t>
            </a:r>
            <a:r>
              <a:rPr lang="el-GR" dirty="0"/>
              <a:t>απαντήστε στις εξής ερωτήσεις:</a:t>
            </a:r>
          </a:p>
          <a:p>
            <a:r>
              <a:rPr lang="el-GR" dirty="0" smtClean="0"/>
              <a:t>Έχουν </a:t>
            </a:r>
            <a:r>
              <a:rPr lang="el-GR" dirty="0"/>
              <a:t>οι γεωλογικοί αιώνες και περίοδοι την ίδια χρονική διάρκεια μεταξύ τους</a:t>
            </a:r>
            <a:r>
              <a:rPr lang="el-GR" dirty="0" smtClean="0"/>
              <a:t>;</a:t>
            </a:r>
            <a:endParaRPr lang="el-GR" dirty="0"/>
          </a:p>
          <a:p>
            <a:r>
              <a:rPr lang="el-GR" dirty="0" smtClean="0"/>
              <a:t> </a:t>
            </a:r>
            <a:r>
              <a:rPr lang="el-GR" dirty="0"/>
              <a:t>Έχει ίδια χρονική διάρκεια ο αιώνας της ανθρώπινης ιστορίας (100 χρόνια) με τους γεωλογικούς </a:t>
            </a:r>
            <a:r>
              <a:rPr lang="el-GR" dirty="0" smtClean="0"/>
              <a:t>αιώνες</a:t>
            </a:r>
            <a:r>
              <a:rPr lang="el-GR" dirty="0"/>
              <a:t>;</a:t>
            </a:r>
          </a:p>
          <a:p>
            <a:r>
              <a:rPr lang="el-GR" dirty="0" smtClean="0"/>
              <a:t>Σε </a:t>
            </a:r>
            <a:r>
              <a:rPr lang="el-GR" dirty="0"/>
              <a:t>ποιον γεωλογικό αιώνα και σε ποια περίοδο ζούμε σήμερα</a:t>
            </a:r>
            <a:r>
              <a:rPr lang="el-GR" dirty="0" smtClean="0"/>
              <a:t>;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703" y="4752789"/>
            <a:ext cx="2755369" cy="193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9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Σχηματισμός πριν 350 εκατ. χρόνια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609" y="1620982"/>
            <a:ext cx="6053282" cy="523701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419" y="1620983"/>
            <a:ext cx="5590308" cy="509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862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Βουνά Νότια Ευρώπης (</a:t>
            </a:r>
            <a:r>
              <a:rPr lang="el-GR" dirty="0" err="1" smtClean="0"/>
              <a:t>Καρπάθια,Αίμος,Καύκασος,Άλπεις,Πίνδος</a:t>
            </a:r>
            <a:r>
              <a:rPr lang="el-GR" dirty="0" smtClean="0"/>
              <a:t> κ.α.)</a:t>
            </a:r>
            <a:br>
              <a:rPr lang="el-GR" dirty="0" smtClean="0"/>
            </a:br>
            <a:r>
              <a:rPr lang="el-GR" dirty="0" smtClean="0"/>
              <a:t>Σχηματισμός πριν 60 εκατ. χρόνια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65" y="2098964"/>
            <a:ext cx="6437062" cy="455121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927" y="2098964"/>
            <a:ext cx="2466975" cy="184785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782" y="2184689"/>
            <a:ext cx="2590800" cy="176212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927" y="4211612"/>
            <a:ext cx="2466975" cy="2147624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8782" y="4297337"/>
            <a:ext cx="2619375" cy="20618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05109" y="2431473"/>
            <a:ext cx="93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Άλπεις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6982691" y="450965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Καρπάθια</a:t>
            </a:r>
            <a:endParaRPr lang="el-GR" dirty="0"/>
          </a:p>
        </p:txBody>
      </p:sp>
      <p:sp>
        <p:nvSpPr>
          <p:cNvPr id="11" name="TextBox 10"/>
          <p:cNvSpPr txBox="1"/>
          <p:nvPr/>
        </p:nvSpPr>
        <p:spPr>
          <a:xfrm>
            <a:off x="9705109" y="4447309"/>
            <a:ext cx="93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Πίνδος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037674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3164" y="290945"/>
            <a:ext cx="8881018" cy="629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452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311726"/>
            <a:ext cx="9876842" cy="633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209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Το συμπέρασμα που προκύπτει από τα παραπάνω είναι πως η σημερινή μορφή της Ευρώπης, αλλά και της Ελλάδας, αποτελεί ένα στιγμιότυπο στη γεωλογική ιστορία του πλανήτη. </a:t>
            </a:r>
            <a:endParaRPr lang="el-GR" dirty="0" smtClean="0"/>
          </a:p>
          <a:p>
            <a:r>
              <a:rPr lang="el-GR" dirty="0" smtClean="0"/>
              <a:t>Δυνάμεις </a:t>
            </a:r>
            <a:r>
              <a:rPr lang="el-GR" dirty="0"/>
              <a:t>που βρίσκονται βαθιά μέσα στη Γη και εκδηλώνονται με φυσικά φαινόμενα, όπως οι σεισμοί και τα ηφαίστεια, είναι αυτές που δημιουργούν τα βουνά στην ήπειρο στην οποία ζούμε. </a:t>
            </a:r>
            <a:endParaRPr lang="el-GR" dirty="0" smtClean="0"/>
          </a:p>
          <a:p>
            <a:r>
              <a:rPr lang="el-GR" dirty="0" smtClean="0"/>
              <a:t>Για </a:t>
            </a:r>
            <a:r>
              <a:rPr lang="el-GR" dirty="0"/>
              <a:t>παράδειγμα, στην ευρωπαϊκή ήπειρο:</a:t>
            </a:r>
          </a:p>
          <a:p>
            <a:pPr marL="0" indent="0">
              <a:buNone/>
            </a:pPr>
            <a:r>
              <a:rPr lang="el-GR" dirty="0" smtClean="0"/>
              <a:t>- </a:t>
            </a:r>
            <a:r>
              <a:rPr lang="el-GR" dirty="0"/>
              <a:t>Η απομάκρυνση της βορειοαμερικανικής από την </a:t>
            </a:r>
            <a:r>
              <a:rPr lang="el-GR" dirty="0" err="1"/>
              <a:t>ευρασιατική</a:t>
            </a:r>
            <a:r>
              <a:rPr lang="el-GR" dirty="0"/>
              <a:t> </a:t>
            </a:r>
            <a:r>
              <a:rPr lang="el-GR" dirty="0" err="1"/>
              <a:t>λιθοσφαιρική</a:t>
            </a:r>
            <a:r>
              <a:rPr lang="el-GR" dirty="0"/>
              <a:t> πλάκα συνέβαλε πριν από εκατομμύρια χρόνια στη δημιουργία της Ισλανδίας.</a:t>
            </a:r>
          </a:p>
          <a:p>
            <a:pPr marL="0" indent="0">
              <a:buNone/>
            </a:pPr>
            <a:r>
              <a:rPr lang="el-GR" dirty="0" smtClean="0"/>
              <a:t>-Η </a:t>
            </a:r>
            <a:r>
              <a:rPr lang="el-GR" dirty="0"/>
              <a:t>σύγκρουση της </a:t>
            </a:r>
            <a:r>
              <a:rPr lang="el-GR" dirty="0" err="1"/>
              <a:t>ευρασιατικής</a:t>
            </a:r>
            <a:r>
              <a:rPr lang="el-GR" dirty="0"/>
              <a:t> με την αφρικανική πλάκα είναι πιθανό να οδηγήσει μετά από εκατομμύρια χρόνια στην εξαφάνιση της Μεσογείου.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652527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Ευρώπη γλιστράει κάτω από την Αφρικανική πλάκα…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2982" y="1917293"/>
            <a:ext cx="5444835" cy="415099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36" y="1834166"/>
            <a:ext cx="5652655" cy="431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060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5" y="1392381"/>
            <a:ext cx="4800600" cy="513310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75" y="1309255"/>
            <a:ext cx="5701434" cy="5299363"/>
          </a:xfrm>
          <a:prstGeom prst="rect">
            <a:avLst/>
          </a:prstGeom>
        </p:spPr>
      </p:pic>
      <p:sp>
        <p:nvSpPr>
          <p:cNvPr id="7" name="Θέση περιεχομένου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4675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272" y="561109"/>
            <a:ext cx="831990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161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1</a:t>
            </a:r>
            <a:r>
              <a:rPr lang="el-GR" baseline="30000" dirty="0" smtClean="0"/>
              <a:t>η</a:t>
            </a:r>
            <a:r>
              <a:rPr lang="el-GR" dirty="0" smtClean="0"/>
              <a:t> Εργασία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4068" y="1834166"/>
            <a:ext cx="5281872" cy="3599316"/>
          </a:xfrm>
        </p:spPr>
        <p:txBody>
          <a:bodyPr>
            <a:normAutofit fontScale="55000" lnSpcReduction="20000"/>
          </a:bodyPr>
          <a:lstStyle/>
          <a:p>
            <a:endParaRPr lang="el-GR" dirty="0"/>
          </a:p>
          <a:p>
            <a:r>
              <a:rPr lang="el-GR" sz="2900" dirty="0"/>
              <a:t> Παρατηρήστε στην </a:t>
            </a:r>
            <a:r>
              <a:rPr lang="el-GR" sz="2900" dirty="0" smtClean="0"/>
              <a:t>εικόνα </a:t>
            </a:r>
            <a:r>
              <a:rPr lang="el-GR" sz="2900" dirty="0"/>
              <a:t>τα ρεύματα μεταφοράς ύλης και θερμότητας (δηλαδή μάγματος) στον μανδύα της Γης (</a:t>
            </a:r>
            <a:r>
              <a:rPr lang="el-GR" sz="2900" dirty="0" err="1"/>
              <a:t>ασθενόσφαιρα</a:t>
            </a:r>
            <a:r>
              <a:rPr lang="el-GR" sz="2900" dirty="0"/>
              <a:t>). </a:t>
            </a:r>
            <a:endParaRPr lang="el-GR" sz="2900" dirty="0" smtClean="0"/>
          </a:p>
          <a:p>
            <a:r>
              <a:rPr lang="el-GR" sz="2900" dirty="0" smtClean="0"/>
              <a:t>Η </a:t>
            </a:r>
            <a:r>
              <a:rPr lang="el-GR" sz="2900" dirty="0"/>
              <a:t>κίνησή τους συμπαρασύρει και τα κομμάτια του φλοιού της Γης (</a:t>
            </a:r>
            <a:r>
              <a:rPr lang="el-GR" sz="2900" dirty="0" err="1"/>
              <a:t>λιθοσφαιρικές</a:t>
            </a:r>
            <a:r>
              <a:rPr lang="el-GR" sz="2900" dirty="0"/>
              <a:t> πλάκες) που βρίσκονται πάνω τους. </a:t>
            </a:r>
          </a:p>
          <a:p>
            <a:r>
              <a:rPr lang="el-GR" sz="2900" dirty="0" smtClean="0"/>
              <a:t>Μελετήστε </a:t>
            </a:r>
            <a:r>
              <a:rPr lang="el-GR" sz="2900" dirty="0"/>
              <a:t>στην εικόνα </a:t>
            </a:r>
            <a:r>
              <a:rPr lang="el-GR" sz="2900" dirty="0" smtClean="0"/>
              <a:t>με τις </a:t>
            </a:r>
            <a:r>
              <a:rPr lang="el-GR" sz="2900" dirty="0"/>
              <a:t>κινήσεις των </a:t>
            </a:r>
            <a:r>
              <a:rPr lang="el-GR" sz="2900" dirty="0" err="1"/>
              <a:t>λιθοσφαιρικών</a:t>
            </a:r>
            <a:r>
              <a:rPr lang="el-GR" sz="2900" dirty="0"/>
              <a:t> πλακών. </a:t>
            </a:r>
          </a:p>
          <a:p>
            <a:endParaRPr lang="el-GR" sz="2900" dirty="0"/>
          </a:p>
          <a:p>
            <a:pPr marL="0" indent="0">
              <a:buNone/>
            </a:pPr>
            <a:r>
              <a:rPr lang="el-GR" sz="2900" dirty="0" smtClean="0"/>
              <a:t>• </a:t>
            </a:r>
            <a:r>
              <a:rPr lang="el-GR" sz="2900" dirty="0"/>
              <a:t>Ποιο είναι το αίτιο που δημιουργεί τα ρεύματα μεταφοράς στον μανδύα</a:t>
            </a:r>
            <a:r>
              <a:rPr lang="el-GR" sz="2900" dirty="0" smtClean="0"/>
              <a:t>;</a:t>
            </a:r>
            <a:endParaRPr lang="el-GR" sz="2900" dirty="0"/>
          </a:p>
          <a:p>
            <a:pPr marL="0" indent="0">
              <a:buNone/>
            </a:pPr>
            <a:r>
              <a:rPr lang="el-GR" sz="2900" dirty="0"/>
              <a:t>• Ποιες είναι οι κατευθύνσεις προς τις οποίες κινούνται, λόγω των ρευμάτων, οι </a:t>
            </a:r>
            <a:r>
              <a:rPr lang="el-GR" sz="2900" dirty="0" err="1"/>
              <a:t>λιθοσφαιρικές</a:t>
            </a:r>
            <a:r>
              <a:rPr lang="el-GR" sz="2900" dirty="0"/>
              <a:t> </a:t>
            </a:r>
            <a:r>
              <a:rPr lang="el-GR" sz="2900" dirty="0" smtClean="0"/>
              <a:t>πλάκες</a:t>
            </a:r>
            <a:r>
              <a:rPr lang="el-GR" sz="2900" dirty="0"/>
              <a:t>;</a:t>
            </a:r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751" y="171620"/>
            <a:ext cx="4941332" cy="338444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863" y="3633824"/>
            <a:ext cx="5133108" cy="280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054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</a:t>
            </a:r>
            <a:r>
              <a:rPr lang="el-GR" baseline="30000" dirty="0" smtClean="0"/>
              <a:t>η</a:t>
            </a:r>
            <a:r>
              <a:rPr lang="el-GR" dirty="0" smtClean="0"/>
              <a:t> εργασία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3364" y="2173740"/>
            <a:ext cx="6222969" cy="3599316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 </a:t>
            </a:r>
            <a:r>
              <a:rPr lang="el-GR" dirty="0"/>
              <a:t>Μελετήστε την εικόνα </a:t>
            </a:r>
            <a:r>
              <a:rPr lang="el-GR" dirty="0" smtClean="0"/>
              <a:t> </a:t>
            </a:r>
            <a:r>
              <a:rPr lang="el-GR" dirty="0"/>
              <a:t>και σημειώστε παρακάτω τις πτυχώσεις που αναφέρονται, με πρώτη την παλαιότερη </a:t>
            </a:r>
            <a:r>
              <a:rPr lang="el-GR" dirty="0" smtClean="0"/>
              <a:t>γεωλογικά</a:t>
            </a:r>
            <a:endParaRPr lang="el-GR" dirty="0"/>
          </a:p>
          <a:p>
            <a:r>
              <a:rPr lang="el-GR" dirty="0"/>
              <a:t>Α</a:t>
            </a:r>
            <a:r>
              <a:rPr lang="el-GR" dirty="0" smtClean="0"/>
              <a:t>………………………………………………………………………… </a:t>
            </a:r>
            <a:r>
              <a:rPr lang="el-GR" dirty="0"/>
              <a:t>Β………………………………………………………………………… Γ</a:t>
            </a:r>
            <a:r>
              <a:rPr lang="el-GR" dirty="0" smtClean="0"/>
              <a:t>………………………………………………………………………</a:t>
            </a:r>
            <a:endParaRPr lang="el-GR" dirty="0"/>
          </a:p>
          <a:p>
            <a:r>
              <a:rPr lang="el-GR" dirty="0"/>
              <a:t>Κατόπιν συμπληρώστε τον παρακάτω πίνακα χρησιμοποιώντας τον γεωμορφολογικό </a:t>
            </a:r>
            <a:r>
              <a:rPr lang="el-GR" dirty="0" smtClean="0"/>
              <a:t> </a:t>
            </a:r>
            <a:r>
              <a:rPr lang="el-GR" dirty="0"/>
              <a:t>και τον χάρτη ορογενέσεων της </a:t>
            </a:r>
            <a:r>
              <a:rPr lang="el-GR" dirty="0" smtClean="0"/>
              <a:t>Ευρώπης.</a:t>
            </a:r>
          </a:p>
          <a:p>
            <a:endParaRPr lang="el-GR" dirty="0"/>
          </a:p>
          <a:p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143" y="0"/>
            <a:ext cx="2602075" cy="372520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247" y="3973398"/>
            <a:ext cx="3453869" cy="2669309"/>
          </a:xfrm>
          <a:prstGeom prst="rect">
            <a:avLst/>
          </a:prstGeom>
        </p:spPr>
      </p:pic>
      <p:graphicFrame>
        <p:nvGraphicFramePr>
          <p:cNvPr id="8" name="Πίνακας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568318"/>
              </p:ext>
            </p:extLst>
          </p:nvPr>
        </p:nvGraphicFramePr>
        <p:xfrm>
          <a:off x="244764" y="5773056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6381"/>
                <a:gridCol w="2417619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Πτύχωση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Αλπική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Μία οροσειρά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Πυρηναία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211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836" y="415636"/>
            <a:ext cx="9185564" cy="644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064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3</a:t>
            </a:r>
            <a:r>
              <a:rPr lang="el-GR" baseline="30000" dirty="0" smtClean="0"/>
              <a:t>η</a:t>
            </a:r>
            <a:r>
              <a:rPr lang="el-GR" dirty="0" smtClean="0"/>
              <a:t> εργασία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0321" y="2336873"/>
            <a:ext cx="6198461" cy="35993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dirty="0" smtClean="0"/>
              <a:t>Παρατηρήστε </a:t>
            </a:r>
            <a:r>
              <a:rPr lang="el-GR" dirty="0"/>
              <a:t>στην εικόνα </a:t>
            </a:r>
            <a:r>
              <a:rPr lang="el-GR" dirty="0" smtClean="0"/>
              <a:t> </a:t>
            </a:r>
            <a:r>
              <a:rPr lang="el-GR" dirty="0"/>
              <a:t>τα όρια και τις κατευθύνσεις κίνησης των </a:t>
            </a:r>
            <a:r>
              <a:rPr lang="el-GR" dirty="0" err="1"/>
              <a:t>λιθοσφαιρικών</a:t>
            </a:r>
            <a:r>
              <a:rPr lang="el-GR" dirty="0"/>
              <a:t> πλακών της Γης, καθώς και στο </a:t>
            </a:r>
            <a:r>
              <a:rPr lang="el-GR" dirty="0" smtClean="0"/>
              <a:t>σχήμα </a:t>
            </a:r>
            <a:r>
              <a:rPr lang="el-GR" dirty="0"/>
              <a:t>τις κινήσεις της </a:t>
            </a:r>
            <a:r>
              <a:rPr lang="el-GR" dirty="0" err="1"/>
              <a:t>ευρασιατικής</a:t>
            </a:r>
            <a:r>
              <a:rPr lang="el-GR" dirty="0"/>
              <a:t> και της αφρικανικής </a:t>
            </a:r>
            <a:r>
              <a:rPr lang="el-GR" dirty="0" err="1"/>
              <a:t>λιθοσφαιρικής</a:t>
            </a:r>
            <a:r>
              <a:rPr lang="el-GR" dirty="0"/>
              <a:t> </a:t>
            </a:r>
            <a:r>
              <a:rPr lang="el-GR" dirty="0" smtClean="0"/>
              <a:t>πλάκας</a:t>
            </a:r>
            <a:r>
              <a:rPr lang="el-GR" dirty="0"/>
              <a:t>.</a:t>
            </a:r>
          </a:p>
          <a:p>
            <a:r>
              <a:rPr lang="el-GR" dirty="0" smtClean="0"/>
              <a:t> </a:t>
            </a:r>
            <a:r>
              <a:rPr lang="el-GR" dirty="0"/>
              <a:t>Ποια </a:t>
            </a:r>
            <a:r>
              <a:rPr lang="el-GR" dirty="0" err="1"/>
              <a:t>λιθοσφαιρική</a:t>
            </a:r>
            <a:r>
              <a:rPr lang="el-GR" dirty="0"/>
              <a:t> πλάκα πλησιάζει την Ευρώπη;</a:t>
            </a:r>
          </a:p>
          <a:p>
            <a:r>
              <a:rPr lang="el-GR" dirty="0" smtClean="0"/>
              <a:t> </a:t>
            </a:r>
            <a:r>
              <a:rPr lang="el-GR" dirty="0"/>
              <a:t>Ποια </a:t>
            </a:r>
            <a:r>
              <a:rPr lang="el-GR" dirty="0" err="1"/>
              <a:t>λιθοσφαιρική</a:t>
            </a:r>
            <a:r>
              <a:rPr lang="el-GR" dirty="0"/>
              <a:t> πλάκα απομακρύνεται από την Ευρώπη;</a:t>
            </a:r>
          </a:p>
          <a:p>
            <a:r>
              <a:rPr lang="el-GR" dirty="0" smtClean="0"/>
              <a:t> </a:t>
            </a:r>
            <a:r>
              <a:rPr lang="el-GR" dirty="0"/>
              <a:t>Ποια ερμηνεία, σχετική με την κίνηση των πλακών, μπορείτε να δώσετε για τη δημιουργία της Ισλανδίας;</a:t>
            </a:r>
          </a:p>
          <a:p>
            <a:r>
              <a:rPr lang="el-GR" dirty="0" smtClean="0"/>
              <a:t>Ποιο </a:t>
            </a:r>
            <a:r>
              <a:rPr lang="el-GR" dirty="0"/>
              <a:t>πιστεύετε ότι θα είναι το γεωλογικό μέλλον της Μεσογείου</a:t>
            </a:r>
            <a:r>
              <a:rPr lang="el-GR" dirty="0" smtClean="0"/>
              <a:t>;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755" y="3831769"/>
            <a:ext cx="4627418" cy="28105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755" y="311727"/>
            <a:ext cx="4627418" cy="328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015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Άσκηση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dirty="0" smtClean="0"/>
              <a:t> </a:t>
            </a:r>
            <a:r>
              <a:rPr lang="el-GR" dirty="0"/>
              <a:t>Με τη βοήθεια του γεωμορφολογικού χάρτη </a:t>
            </a:r>
            <a:r>
              <a:rPr lang="el-GR" dirty="0" smtClean="0"/>
              <a:t> </a:t>
            </a:r>
            <a:r>
              <a:rPr lang="el-GR" dirty="0"/>
              <a:t>και του χάρτη ορογενέσεων της Ευρώπης </a:t>
            </a:r>
            <a:r>
              <a:rPr lang="el-GR" dirty="0" smtClean="0"/>
              <a:t> </a:t>
            </a:r>
            <a:r>
              <a:rPr lang="el-GR" dirty="0"/>
              <a:t>σημείωσε δίπλα σε καθένα από τα παρακάτω ευρωπαϊκά βουνά την πτύχωση κατά την οποία δημιουργήθηκαν, χρησιμοποιώντας τα γράμματα (Κ) για την </a:t>
            </a:r>
            <a:r>
              <a:rPr lang="el-GR" dirty="0" err="1"/>
              <a:t>Καληδόνια</a:t>
            </a:r>
            <a:r>
              <a:rPr lang="el-GR" dirty="0"/>
              <a:t>, (Ε) για την </a:t>
            </a:r>
            <a:r>
              <a:rPr lang="el-GR" dirty="0" err="1"/>
              <a:t>Ερκύνια</a:t>
            </a:r>
            <a:r>
              <a:rPr lang="el-GR" dirty="0"/>
              <a:t> ή </a:t>
            </a:r>
            <a:r>
              <a:rPr lang="el-GR" dirty="0" err="1"/>
              <a:t>Βαρίσκια</a:t>
            </a:r>
            <a:r>
              <a:rPr lang="el-GR" dirty="0"/>
              <a:t> και (Α) για την Αλπική Πτύχωση: </a:t>
            </a:r>
          </a:p>
          <a:p>
            <a:r>
              <a:rPr lang="el-GR" dirty="0"/>
              <a:t>  </a:t>
            </a:r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α. Υψίπεδα Σκωτίας  ( )   </a:t>
            </a:r>
            <a:r>
              <a:rPr lang="el-GR" dirty="0" smtClean="0"/>
              <a:t>                     </a:t>
            </a:r>
            <a:r>
              <a:rPr lang="el-GR" dirty="0" err="1" smtClean="0"/>
              <a:t>στ</a:t>
            </a:r>
            <a:r>
              <a:rPr lang="el-GR" dirty="0"/>
              <a:t>. Οροσειρά </a:t>
            </a:r>
            <a:r>
              <a:rPr lang="el-GR" dirty="0" err="1"/>
              <a:t>Ιούρα</a:t>
            </a:r>
            <a:r>
              <a:rPr lang="el-GR" dirty="0"/>
              <a:t>  ( ) </a:t>
            </a:r>
          </a:p>
          <a:p>
            <a:pPr marL="0" indent="0">
              <a:buNone/>
            </a:pPr>
            <a:r>
              <a:rPr lang="el-GR" dirty="0"/>
              <a:t>β. Σκανδιναβικές '</a:t>
            </a:r>
            <a:r>
              <a:rPr lang="el-GR" dirty="0" err="1"/>
              <a:t>Αλπεις</a:t>
            </a:r>
            <a:r>
              <a:rPr lang="el-GR" dirty="0"/>
              <a:t>  ( ) </a:t>
            </a:r>
            <a:r>
              <a:rPr lang="el-GR" dirty="0" smtClean="0"/>
              <a:t>                 </a:t>
            </a:r>
            <a:r>
              <a:rPr lang="el-GR" dirty="0"/>
              <a:t>ζ. </a:t>
            </a:r>
            <a:r>
              <a:rPr lang="el-GR" dirty="0" err="1"/>
              <a:t>Απέννινα</a:t>
            </a:r>
            <a:r>
              <a:rPr lang="el-GR" dirty="0"/>
              <a:t> Όρη  ( ) </a:t>
            </a:r>
          </a:p>
          <a:p>
            <a:pPr marL="0" indent="0">
              <a:buNone/>
            </a:pPr>
            <a:r>
              <a:rPr lang="el-GR" dirty="0"/>
              <a:t>γ. </a:t>
            </a:r>
            <a:r>
              <a:rPr lang="el-GR" dirty="0" err="1"/>
              <a:t>Κανταβρικά</a:t>
            </a:r>
            <a:r>
              <a:rPr lang="el-GR" dirty="0"/>
              <a:t> Όρη  ( )   </a:t>
            </a:r>
            <a:r>
              <a:rPr lang="el-GR" dirty="0" smtClean="0"/>
              <a:t>                       η</a:t>
            </a:r>
            <a:r>
              <a:rPr lang="el-GR" dirty="0"/>
              <a:t>. Σιέρα Νεβάδα  ( ) </a:t>
            </a:r>
          </a:p>
          <a:p>
            <a:pPr marL="0" indent="0">
              <a:buNone/>
            </a:pPr>
            <a:r>
              <a:rPr lang="el-GR" dirty="0"/>
              <a:t>δ. Ουράλια Όρη  ( )   </a:t>
            </a:r>
            <a:r>
              <a:rPr lang="el-GR" dirty="0" smtClean="0"/>
              <a:t>                            θ</a:t>
            </a:r>
            <a:r>
              <a:rPr lang="el-GR" dirty="0"/>
              <a:t>. Καύκασος  ( ) </a:t>
            </a:r>
          </a:p>
          <a:p>
            <a:pPr marL="0" indent="0">
              <a:buNone/>
            </a:pPr>
            <a:r>
              <a:rPr lang="el-GR" dirty="0"/>
              <a:t>ε. Καρπάθια Όρη  ( </a:t>
            </a:r>
            <a:r>
              <a:rPr lang="el-GR" dirty="0" smtClean="0"/>
              <a:t>)                              </a:t>
            </a:r>
            <a:r>
              <a:rPr lang="el-GR" dirty="0"/>
              <a:t>ι. </a:t>
            </a:r>
            <a:r>
              <a:rPr lang="el-GR" dirty="0" err="1"/>
              <a:t>Δειναρικές</a:t>
            </a:r>
            <a:r>
              <a:rPr lang="el-GR" dirty="0"/>
              <a:t> Άλπεις  ( ) </a:t>
            </a:r>
          </a:p>
          <a:p>
            <a:pPr marL="0" indent="0">
              <a:buNone/>
            </a:pPr>
            <a:r>
              <a:rPr lang="el-GR" dirty="0"/>
              <a:t> </a:t>
            </a:r>
          </a:p>
          <a:p>
            <a:pPr marL="0" indent="0">
              <a:buNone/>
            </a:pPr>
            <a:r>
              <a:rPr lang="el-GR" dirty="0"/>
              <a:t>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89052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 </a:t>
            </a:r>
            <a:r>
              <a:rPr lang="el-GR" dirty="0"/>
              <a:t>Χαρακτήρισε τις παρακάτω προτάσεις με το γράμμα (Σ), αν είναι σωστές, και με το γράμμα (Λ), αν είναι λανθασμένες: </a:t>
            </a:r>
          </a:p>
          <a:p>
            <a:pPr marL="0" indent="0">
              <a:buNone/>
            </a:pPr>
            <a:r>
              <a:rPr lang="el-GR" dirty="0"/>
              <a:t>  α. Η </a:t>
            </a:r>
            <a:r>
              <a:rPr lang="el-GR" dirty="0" err="1"/>
              <a:t>Καληδόνια</a:t>
            </a:r>
            <a:r>
              <a:rPr lang="el-GR" dirty="0"/>
              <a:t> Πτύχωση συνέβη στις αρχές του Καινοζωικού Αιώνα.</a:t>
            </a:r>
          </a:p>
          <a:p>
            <a:pPr marL="0" indent="0">
              <a:buNone/>
            </a:pPr>
            <a:r>
              <a:rPr lang="el-GR" dirty="0"/>
              <a:t>β. Ο σχηματισμός της Ισλανδίας οφείλεται στην προσέγγιση της βορειοαμερικανικής με την </a:t>
            </a:r>
            <a:r>
              <a:rPr lang="el-GR" dirty="0" err="1"/>
              <a:t>ευρασιατική</a:t>
            </a:r>
            <a:r>
              <a:rPr lang="el-GR" dirty="0"/>
              <a:t> </a:t>
            </a:r>
            <a:r>
              <a:rPr lang="el-GR" dirty="0" err="1"/>
              <a:t>λιθοσφαιρική</a:t>
            </a:r>
            <a:r>
              <a:rPr lang="el-GR" dirty="0"/>
              <a:t> πλάκα.</a:t>
            </a:r>
          </a:p>
          <a:p>
            <a:pPr marL="0" indent="0">
              <a:buNone/>
            </a:pPr>
            <a:r>
              <a:rPr lang="el-GR" dirty="0"/>
              <a:t>γ. Οι γεωλογικές περίοδοι οφείλουν την ονομασία τους μόνο σε περιοχές όπου ανακαλύφθηκαν και παρατηρήθηκαν απολιθώματα.</a:t>
            </a:r>
          </a:p>
          <a:p>
            <a:pPr marL="0" indent="0">
              <a:buNone/>
            </a:pPr>
            <a:r>
              <a:rPr lang="el-GR" dirty="0"/>
              <a:t>δ. Η </a:t>
            </a:r>
            <a:r>
              <a:rPr lang="el-GR" dirty="0" err="1"/>
              <a:t>Ερκύνια</a:t>
            </a:r>
            <a:r>
              <a:rPr lang="el-GR" dirty="0"/>
              <a:t> Πτύχωση είναι προγενέστερη της Αλπικής.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4628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0321" y="2336873"/>
            <a:ext cx="11123752" cy="3599316"/>
          </a:xfrm>
        </p:spPr>
        <p:txBody>
          <a:bodyPr/>
          <a:lstStyle/>
          <a:p>
            <a:r>
              <a:rPr lang="el-GR" dirty="0"/>
              <a:t> Η διαίρεση του γεωλογικού χρόνου είναι αρκετά αυθαίρετη, όπως όλες οι χρονικές ταξινομήσεις που κάνει ο άνθρωπος, αλλά μπορεί να εξυπηρετήσει τους </a:t>
            </a:r>
            <a:r>
              <a:rPr lang="el-GR" dirty="0" smtClean="0"/>
              <a:t>ερευνητές</a:t>
            </a:r>
          </a:p>
          <a:p>
            <a:r>
              <a:rPr lang="el-GR" dirty="0"/>
              <a:t>Η διαίρεση του γεωλογικού χρόνου καθιερώθηκε στο τέλος του 19ου αιώνα. </a:t>
            </a:r>
            <a:endParaRPr lang="el-GR" dirty="0" smtClean="0"/>
          </a:p>
          <a:p>
            <a:r>
              <a:rPr lang="el-GR" dirty="0" smtClean="0"/>
              <a:t>Κάθε </a:t>
            </a:r>
            <a:r>
              <a:rPr lang="el-GR" dirty="0"/>
              <a:t>γεωλογικός αιώνας τελειώνει με μια σημαντική αλλαγή, κατά την οποία εξαφανίζονται οι κυρίαρχες μορφές ζωής της εποχής και προετοιμάζεται το έδαφος για τις καινούριες μορφές ζωής (π.χ. ο Μεσοζωικός Αιώνας τελειώνει με την εξαφάνιση των δεινοσαύρων). </a:t>
            </a:r>
          </a:p>
        </p:txBody>
      </p:sp>
    </p:spTree>
    <p:extLst>
      <p:ext uri="{BB962C8B-B14F-4D97-AF65-F5344CB8AC3E}">
        <p14:creationId xmlns:p14="http://schemas.microsoft.com/office/powerpoint/2010/main" val="1067254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0321" y="997527"/>
            <a:ext cx="10334043" cy="4938662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Ορισμένα από τα ονόματα των γεωλογικών περιόδων και υποπεριόδων </a:t>
            </a:r>
            <a:r>
              <a:rPr lang="el-GR" dirty="0" smtClean="0"/>
              <a:t>οφείλονται:</a:t>
            </a:r>
          </a:p>
          <a:p>
            <a:pPr marL="0" indent="0">
              <a:buNone/>
            </a:pPr>
            <a:endParaRPr lang="el-GR" dirty="0" smtClean="0"/>
          </a:p>
          <a:p>
            <a:r>
              <a:rPr lang="el-GR" dirty="0" smtClean="0"/>
              <a:t> </a:t>
            </a:r>
            <a:r>
              <a:rPr lang="el-GR" dirty="0"/>
              <a:t>είτε σε περιοχές της Ευρώπης όπου μελετήθηκαν αυτές οι περίοδοι (όπως π.χ. το </a:t>
            </a:r>
            <a:r>
              <a:rPr lang="el-GR" dirty="0" err="1"/>
              <a:t>Δεβόνιο</a:t>
            </a:r>
            <a:r>
              <a:rPr lang="el-GR" dirty="0"/>
              <a:t> από το </a:t>
            </a:r>
            <a:r>
              <a:rPr lang="el-GR" dirty="0" err="1"/>
              <a:t>Ντέβονσαίρ</a:t>
            </a:r>
            <a:r>
              <a:rPr lang="el-GR" dirty="0"/>
              <a:t> στο Ηνωμένο Βασίλειο, το </a:t>
            </a:r>
            <a:r>
              <a:rPr lang="el-GR" dirty="0" err="1"/>
              <a:t>Πέρμιο</a:t>
            </a:r>
            <a:r>
              <a:rPr lang="el-GR" dirty="0"/>
              <a:t> από το </a:t>
            </a:r>
            <a:r>
              <a:rPr lang="el-GR" dirty="0" err="1"/>
              <a:t>Πέρμ</a:t>
            </a:r>
            <a:r>
              <a:rPr lang="el-GR" dirty="0"/>
              <a:t> στη Ρωσία ή το </a:t>
            </a:r>
            <a:r>
              <a:rPr lang="el-GR" dirty="0" err="1"/>
              <a:t>Ιουρασικό</a:t>
            </a:r>
            <a:r>
              <a:rPr lang="el-GR" dirty="0"/>
              <a:t> από την οροσειρά </a:t>
            </a:r>
            <a:r>
              <a:rPr lang="el-GR" dirty="0" err="1"/>
              <a:t>Ιούρα</a:t>
            </a:r>
            <a:r>
              <a:rPr lang="el-GR" dirty="0"/>
              <a:t> στα σύνορα Γαλλίας-Ελβετίας</a:t>
            </a:r>
            <a:r>
              <a:rPr lang="el-GR" dirty="0" smtClean="0"/>
              <a:t>)</a:t>
            </a:r>
          </a:p>
          <a:p>
            <a:r>
              <a:rPr lang="el-GR" dirty="0" smtClean="0"/>
              <a:t> </a:t>
            </a:r>
            <a:r>
              <a:rPr lang="el-GR" dirty="0"/>
              <a:t>είτε σε γεωλογικά γεγονότα (όπως π.χ. το Λιθανθρακοφόρο από την απόθεση λιθανθράκων ή το Κρητιδικό από την απόθεση κρητίδας, δηλαδή κιμωλίας).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767" y="4696691"/>
            <a:ext cx="4181475" cy="189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21959"/>
      </p:ext>
    </p:extLst>
  </p:cSld>
  <p:clrMapOvr>
    <a:masterClrMapping/>
  </p:clrMapOvr>
</p:sld>
</file>

<file path=ppt/theme/theme1.xml><?xml version="1.0" encoding="utf-8"?>
<a:theme xmlns:a="http://schemas.openxmlformats.org/drawingml/2006/main" name="Βερολίνο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TM04033917[[fn=Βερολίνο]]</Template>
  <TotalTime>331</TotalTime>
  <Words>1726</Words>
  <Application>Microsoft Office PowerPoint</Application>
  <PresentationFormat>Ευρεία οθόνη</PresentationFormat>
  <Paragraphs>142</Paragraphs>
  <Slides>72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72</vt:i4>
      </vt:variant>
    </vt:vector>
  </HeadingPairs>
  <TitlesOfParts>
    <vt:vector size="75" baseType="lpstr">
      <vt:lpstr>Arial</vt:lpstr>
      <vt:lpstr>Trebuchet MS</vt:lpstr>
      <vt:lpstr>Βερολίνο</vt:lpstr>
      <vt:lpstr>Η Γεωλογική ιστορία της Ευρώπης</vt:lpstr>
      <vt:lpstr>Πώς μετράει τον χρόνο ο άνθρωπος….</vt:lpstr>
      <vt:lpstr>Η Ηλικία της Γης- Γεωλογικός χρόνος</vt:lpstr>
      <vt:lpstr>Παρουσίαση του PowerPoint</vt:lpstr>
      <vt:lpstr>      Γεωλογικοί αιώνες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Οι  αιώνες της Γης</vt:lpstr>
      <vt:lpstr>1.Παλαιοζωϊκός αιώνας</vt:lpstr>
      <vt:lpstr>ΠΑΛΑΙΟΖΩΪΚΟΣ ΑΙΩΝΑΣ</vt:lpstr>
      <vt:lpstr>Παρουσίαση του PowerPoint</vt:lpstr>
      <vt:lpstr>ΤΡΙΛΟΒΙΤΗΣ</vt:lpstr>
      <vt:lpstr>ΑΜΜΩΝΙΤΗΣ</vt:lpstr>
      <vt:lpstr>Παρουσίαση του PowerPoint</vt:lpstr>
      <vt:lpstr>Παρουσίαση του PowerPoint</vt:lpstr>
      <vt:lpstr>Μεσοζωϊκός αιώνας</vt:lpstr>
      <vt:lpstr>Παρουσίαση του PowerPoint</vt:lpstr>
      <vt:lpstr>ΜΕΣΟΖΩΪΚΟΣ ΑΙΩΝΑΣ </vt:lpstr>
      <vt:lpstr>Το πρώτο κωνοφόρο δέντρο :Γκίνγκο  (Ginkgo biloba )….που ζεί εώς σήμερα!</vt:lpstr>
      <vt:lpstr>Παρουσίαση του PowerPoint</vt:lpstr>
      <vt:lpstr>Ιχθυόσαυροι</vt:lpstr>
      <vt:lpstr>Πτεροδάκτύλος</vt:lpstr>
      <vt:lpstr>Αρχαιοπτέριξ</vt:lpstr>
      <vt:lpstr>Αρχαιοπτέριξ</vt:lpstr>
      <vt:lpstr>ΚΑΙΝΟΖΩΪΚΟΣ ΑΙΩΝΑΣ</vt:lpstr>
      <vt:lpstr>Καινοζωϊκός αιώνας :ο αιώνας των θηλαστικών</vt:lpstr>
      <vt:lpstr>Παρουσίαση του PowerPoint</vt:lpstr>
      <vt:lpstr>Παρουσίαση του PowerPoint</vt:lpstr>
      <vt:lpstr>Πρόγονος της φάλαινας…</vt:lpstr>
      <vt:lpstr>Απολιθωμένα φυτά Καινοζωϊκού αιώνα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 Ορογένεση στην Ευρώπη</vt:lpstr>
      <vt:lpstr>Τι είναι «ορογένεση»;</vt:lpstr>
      <vt:lpstr>Τι είναι ορογένεση;</vt:lpstr>
      <vt:lpstr>Λιθοσφαιρικές  ή τεκτονικές πλάκες</vt:lpstr>
      <vt:lpstr>Παρουσίαση του PowerPoint</vt:lpstr>
      <vt:lpstr>Παρουσίαση του PowerPoint</vt:lpstr>
      <vt:lpstr>Παρουσίαση του PowerPoint</vt:lpstr>
      <vt:lpstr>Ορογένεση με σύγκρουση λιθοσφαιρικών πλακών</vt:lpstr>
      <vt:lpstr>Παρουσίαση του PowerPoint</vt:lpstr>
      <vt:lpstr>Κίνηση λιθοσφαιρικών πλακών</vt:lpstr>
      <vt:lpstr>Κίνηση λιθοσφαιρικών πλακών</vt:lpstr>
      <vt:lpstr>Έκρηξη ηφαιστείων</vt:lpstr>
      <vt:lpstr>Έκρηξη ηφαιστείων</vt:lpstr>
      <vt:lpstr>Σεισμοί</vt:lpstr>
      <vt:lpstr>Παρουσίαση του PowerPoint</vt:lpstr>
      <vt:lpstr>Πτυχές και ορογένεση</vt:lpstr>
      <vt:lpstr>Παρουσίαση του PowerPoint</vt:lpstr>
      <vt:lpstr>Παρουσίαση του PowerPoint</vt:lpstr>
      <vt:lpstr>Παρουσίαση του PowerPoint</vt:lpstr>
      <vt:lpstr>Δημιουργία πριν 570 εκατ. χρόνια</vt:lpstr>
      <vt:lpstr>Σχηματισμός πριν 350 εκατ. χρόνια</vt:lpstr>
      <vt:lpstr>Βουνά Νότια Ευρώπης (Καρπάθια,Αίμος,Καύκασος,Άλπεις,Πίνδος κ.α.) Σχηματισμός πριν 60 εκατ. χρόνια</vt:lpstr>
      <vt:lpstr>Παρουσίαση του PowerPoint</vt:lpstr>
      <vt:lpstr>Παρουσίαση του PowerPoint</vt:lpstr>
      <vt:lpstr>Παρουσίαση του PowerPoint</vt:lpstr>
      <vt:lpstr>Η Ευρώπη γλιστράει κάτω από την Αφρικανική πλάκα…</vt:lpstr>
      <vt:lpstr>Παρουσίαση του PowerPoint</vt:lpstr>
      <vt:lpstr>Παρουσίαση του PowerPoint</vt:lpstr>
      <vt:lpstr>1η Εργασία</vt:lpstr>
      <vt:lpstr>2η εργασία</vt:lpstr>
      <vt:lpstr>3η εργασία</vt:lpstr>
      <vt:lpstr>Άσκηση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Γεωλογική ιστορία της Ευρώπης</dc:title>
  <dc:creator>ΒΟΥΛΑ</dc:creator>
  <cp:lastModifiedBy>ΒΟΥΛΑ</cp:lastModifiedBy>
  <cp:revision>26</cp:revision>
  <dcterms:created xsi:type="dcterms:W3CDTF">2020-11-22T13:26:48Z</dcterms:created>
  <dcterms:modified xsi:type="dcterms:W3CDTF">2020-11-22T18:58:07Z</dcterms:modified>
</cp:coreProperties>
</file>