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3" r:id="rId6"/>
    <p:sldId id="274" r:id="rId7"/>
    <p:sldId id="268" r:id="rId8"/>
    <p:sldId id="260" r:id="rId9"/>
    <p:sldId id="275" r:id="rId10"/>
    <p:sldId id="276" r:id="rId11"/>
    <p:sldId id="265" r:id="rId12"/>
    <p:sldId id="261" r:id="rId13"/>
    <p:sldId id="284" r:id="rId14"/>
    <p:sldId id="278" r:id="rId15"/>
    <p:sldId id="277" r:id="rId16"/>
    <p:sldId id="279" r:id="rId17"/>
    <p:sldId id="280" r:id="rId18"/>
    <p:sldId id="281" r:id="rId19"/>
    <p:sldId id="266" r:id="rId20"/>
    <p:sldId id="262" r:id="rId21"/>
    <p:sldId id="267" r:id="rId22"/>
    <p:sldId id="285" r:id="rId23"/>
    <p:sldId id="282" r:id="rId24"/>
    <p:sldId id="263" r:id="rId25"/>
    <p:sldId id="290" r:id="rId26"/>
    <p:sldId id="288" r:id="rId27"/>
    <p:sldId id="289" r:id="rId28"/>
    <p:sldId id="287" r:id="rId29"/>
    <p:sldId id="286" r:id="rId30"/>
    <p:sldId id="264" r:id="rId31"/>
    <p:sldId id="291" r:id="rId32"/>
    <p:sldId id="292" r:id="rId33"/>
    <p:sldId id="269" r:id="rId34"/>
    <p:sldId id="270" r:id="rId35"/>
    <p:sldId id="271" r:id="rId36"/>
    <p:sldId id="27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4660"/>
  </p:normalViewPr>
  <p:slideViewPr>
    <p:cSldViewPr snapToGrid="0">
      <p:cViewPr varScale="1">
        <p:scale>
          <a:sx n="46" d="100"/>
          <a:sy n="46" d="100"/>
        </p:scale>
        <p:origin x="9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12/6/2020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23A1CC3-2375-41D4-9E03-427CAF2A4C1A}"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FF16868-8199-4C2C-A5B1-63AEE139F88E}"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AD9FF7F-6988-44CC-821B-644E70CD2F73}"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C12C299-16B2-4475-990D-751901EACC14}"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12/6/2020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34E6425-0181-43F2-84FC-787E803FD2F8}" type="datetimeFigureOut">
              <a:rPr lang="en-US" dirty="0"/>
              <a:t>12/6/2020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12/6/2020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6E86A4C-8E40-4F87-A4F0-01A0687C5742}"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5E72C73-2D91-4E12-BA25-F0AA0C03599B}" type="datetimeFigureOut">
              <a:rPr lang="en-US" dirty="0"/>
              <a:t>12/6/2020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12/6/2020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Η ΔΙΑΜΟΡΦΩΣΗ ΤΟΥ ΑΝΑΓΛΥΦΟΥ ΣΤΗΝ ΕΥΡΩΠΗ</a:t>
            </a:r>
            <a:endParaRPr lang="el-GR" dirty="0"/>
          </a:p>
        </p:txBody>
      </p:sp>
      <p:sp>
        <p:nvSpPr>
          <p:cNvPr id="3" name="Υπότιτλος 2"/>
          <p:cNvSpPr>
            <a:spLocks noGrp="1"/>
          </p:cNvSpPr>
          <p:nvPr>
            <p:ph type="subTitle" idx="1"/>
          </p:nvPr>
        </p:nvSpPr>
        <p:spPr/>
        <p:txBody>
          <a:bodyPr/>
          <a:lstStyle/>
          <a:p>
            <a:r>
              <a:rPr lang="el-GR" dirty="0" smtClean="0"/>
              <a:t>ΓΕΩΓΡΑΦΙΑ-ΓΕΩΛΟΓΙΑ</a:t>
            </a:r>
          </a:p>
          <a:p>
            <a:r>
              <a:rPr lang="el-GR" dirty="0" smtClean="0"/>
              <a:t>Β΄ΓΥΜΝΑΣΙΟΥ</a:t>
            </a:r>
            <a:endParaRPr lang="el-GR" dirty="0"/>
          </a:p>
        </p:txBody>
      </p:sp>
      <p:pic>
        <p:nvPicPr>
          <p:cNvPr id="5" name="Εικόνα 4"/>
          <p:cNvPicPr>
            <a:picLocks noChangeAspect="1"/>
          </p:cNvPicPr>
          <p:nvPr/>
        </p:nvPicPr>
        <p:blipFill>
          <a:blip r:embed="rId2"/>
          <a:stretch>
            <a:fillRect/>
          </a:stretch>
        </p:blipFill>
        <p:spPr>
          <a:xfrm>
            <a:off x="7663728" y="955964"/>
            <a:ext cx="2727181" cy="2763981"/>
          </a:xfrm>
          <a:prstGeom prst="rect">
            <a:avLst/>
          </a:prstGeom>
        </p:spPr>
      </p:pic>
    </p:spTree>
    <p:extLst>
      <p:ext uri="{BB962C8B-B14F-4D97-AF65-F5344CB8AC3E}">
        <p14:creationId xmlns:p14="http://schemas.microsoft.com/office/powerpoint/2010/main" val="400784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ΦΙΟΡΔ</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747013" y="1916977"/>
            <a:ext cx="5258932" cy="4608513"/>
          </a:xfrm>
          <a:prstGeom prst="rect">
            <a:avLst/>
          </a:prstGeom>
        </p:spPr>
      </p:pic>
      <p:pic>
        <p:nvPicPr>
          <p:cNvPr id="5" name="Εικόνα 4"/>
          <p:cNvPicPr>
            <a:picLocks noChangeAspect="1"/>
          </p:cNvPicPr>
          <p:nvPr/>
        </p:nvPicPr>
        <p:blipFill>
          <a:blip r:embed="rId3"/>
          <a:stretch>
            <a:fillRect/>
          </a:stretch>
        </p:blipFill>
        <p:spPr>
          <a:xfrm>
            <a:off x="6005944" y="1916977"/>
            <a:ext cx="5340929" cy="4608513"/>
          </a:xfrm>
          <a:prstGeom prst="rect">
            <a:avLst/>
          </a:prstGeom>
        </p:spPr>
      </p:pic>
    </p:spTree>
    <p:extLst>
      <p:ext uri="{BB962C8B-B14F-4D97-AF65-F5344CB8AC3E}">
        <p14:creationId xmlns:p14="http://schemas.microsoft.com/office/powerpoint/2010/main" val="349658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Παλαιοευρώπη</a:t>
            </a:r>
            <a:r>
              <a:rPr lang="el-GR" dirty="0"/>
              <a:t>: Τ</a:t>
            </a:r>
            <a:r>
              <a:rPr lang="el-GR" dirty="0" smtClean="0"/>
              <a:t>οπίο </a:t>
            </a:r>
            <a:r>
              <a:rPr lang="el-GR" dirty="0"/>
              <a:t>στην Ιρλανδία</a:t>
            </a:r>
            <a:br>
              <a:rPr lang="el-GR" dirty="0"/>
            </a:br>
            <a:endParaRPr lang="el-GR" dirty="0"/>
          </a:p>
        </p:txBody>
      </p:sp>
      <p:pic>
        <p:nvPicPr>
          <p:cNvPr id="4" name="Θέση περιεχομένου 3"/>
          <p:cNvPicPr>
            <a:picLocks noGrp="1" noChangeAspect="1"/>
          </p:cNvPicPr>
          <p:nvPr>
            <p:ph idx="1"/>
          </p:nvPr>
        </p:nvPicPr>
        <p:blipFill>
          <a:blip r:embed="rId2"/>
          <a:stretch>
            <a:fillRect/>
          </a:stretch>
        </p:blipFill>
        <p:spPr>
          <a:xfrm>
            <a:off x="1662545" y="1828800"/>
            <a:ext cx="8582891" cy="4613563"/>
          </a:xfrm>
          <a:prstGeom prst="rect">
            <a:avLst/>
          </a:prstGeom>
        </p:spPr>
      </p:pic>
    </p:spTree>
    <p:extLst>
      <p:ext uri="{BB962C8B-B14F-4D97-AF65-F5344CB8AC3E}">
        <p14:creationId xmlns:p14="http://schemas.microsoft.com/office/powerpoint/2010/main" val="400911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ΜΕΣΟΕΥΡΩΠΗ</a:t>
            </a:r>
            <a:endParaRPr lang="el-GR" dirty="0"/>
          </a:p>
        </p:txBody>
      </p:sp>
      <p:sp>
        <p:nvSpPr>
          <p:cNvPr id="3" name="Θέση περιεχομένου 2"/>
          <p:cNvSpPr>
            <a:spLocks noGrp="1"/>
          </p:cNvSpPr>
          <p:nvPr>
            <p:ph idx="1"/>
          </p:nvPr>
        </p:nvSpPr>
        <p:spPr>
          <a:xfrm>
            <a:off x="1009481" y="2265218"/>
            <a:ext cx="10275046" cy="4821382"/>
          </a:xfrm>
        </p:spPr>
        <p:txBody>
          <a:bodyPr>
            <a:normAutofit fontScale="92500" lnSpcReduction="20000"/>
          </a:bodyPr>
          <a:lstStyle/>
          <a:p>
            <a:r>
              <a:rPr lang="el-GR" dirty="0" smtClean="0"/>
              <a:t>Περιλαμβάνει το νότιο </a:t>
            </a:r>
            <a:r>
              <a:rPr lang="el-GR" dirty="0"/>
              <a:t>Ηνωμένο Βασίλειο, μεγάλο μέρος της δυτικής και της κεντρικής Ευρώπης και ολόκληρη σχεδόν η Ιβηρική </a:t>
            </a:r>
            <a:r>
              <a:rPr lang="el-GR" dirty="0" smtClean="0"/>
              <a:t>Χερσόνησο</a:t>
            </a:r>
          </a:p>
          <a:p>
            <a:r>
              <a:rPr lang="el-GR" dirty="0" err="1" smtClean="0"/>
              <a:t>Αρχισε</a:t>
            </a:r>
            <a:r>
              <a:rPr lang="el-GR" dirty="0" smtClean="0"/>
              <a:t> </a:t>
            </a:r>
            <a:r>
              <a:rPr lang="el-GR" dirty="0"/>
              <a:t>να σχηματίζεται στα μέσα του Παλαιοζωικού</a:t>
            </a:r>
            <a:r>
              <a:rPr lang="el-GR" dirty="0" smtClean="0"/>
              <a:t>.</a:t>
            </a:r>
          </a:p>
          <a:p>
            <a:r>
              <a:rPr lang="el-GR" dirty="0" smtClean="0"/>
              <a:t> </a:t>
            </a:r>
            <a:r>
              <a:rPr lang="el-GR" dirty="0"/>
              <a:t>Η πτύχωση που δημιούργησε τα βουνά αυτής της περιοχής είναι η </a:t>
            </a:r>
            <a:r>
              <a:rPr lang="el-GR" dirty="0" err="1"/>
              <a:t>Ερκύνια</a:t>
            </a:r>
            <a:r>
              <a:rPr lang="el-GR" dirty="0"/>
              <a:t> ή </a:t>
            </a:r>
            <a:r>
              <a:rPr lang="el-GR" dirty="0" err="1"/>
              <a:t>Βαρίσκια</a:t>
            </a:r>
            <a:r>
              <a:rPr lang="el-GR" dirty="0"/>
              <a:t>. </a:t>
            </a:r>
            <a:endParaRPr lang="el-GR" dirty="0" smtClean="0"/>
          </a:p>
          <a:p>
            <a:r>
              <a:rPr lang="el-GR" dirty="0" smtClean="0"/>
              <a:t>Χαρακτηριστικός </a:t>
            </a:r>
            <a:r>
              <a:rPr lang="el-GR" dirty="0"/>
              <a:t>σχηματισμός αυτής της περιόδου είναι το Μασίφ </a:t>
            </a:r>
            <a:r>
              <a:rPr lang="el-GR" dirty="0" err="1"/>
              <a:t>Σεντράλ</a:t>
            </a:r>
            <a:r>
              <a:rPr lang="el-GR" dirty="0"/>
              <a:t> στη Γαλλία. </a:t>
            </a:r>
            <a:endParaRPr lang="el-GR" dirty="0" smtClean="0"/>
          </a:p>
          <a:p>
            <a:r>
              <a:rPr lang="el-GR" dirty="0" smtClean="0"/>
              <a:t>Μέχρι </a:t>
            </a:r>
            <a:r>
              <a:rPr lang="el-GR" dirty="0"/>
              <a:t>τότε η κεντρική Ευρώπη καλυπτόταν από θάλασσα, εκτός από ένα νησί που ήταν στη θέση της σημερινής Γαλλίας-Γερμανίας, στο οποίο υπήρχαν ρηχές λίμνες. </a:t>
            </a:r>
            <a:endParaRPr lang="el-GR" dirty="0" smtClean="0"/>
          </a:p>
          <a:p>
            <a:r>
              <a:rPr lang="el-GR" dirty="0" smtClean="0"/>
              <a:t>Η </a:t>
            </a:r>
            <a:r>
              <a:rPr lang="el-GR" dirty="0"/>
              <a:t>βλάστηση που υπήρχε παλαιότερα στην περιοχή αυτή θάφτηκε κάτω από τη λάσπη και με την πάροδο των αιώνων έδωσε τα κοιτάσματα λιθανθράκων (Βέλγιο, Ηνωμένο Βασίλειο, Γερμανία κ.ά</a:t>
            </a:r>
            <a:r>
              <a:rPr lang="el-GR" dirty="0" smtClean="0"/>
              <a:t>.).</a:t>
            </a:r>
          </a:p>
          <a:p>
            <a:r>
              <a:rPr lang="el-GR" dirty="0" smtClean="0"/>
              <a:t> </a:t>
            </a:r>
            <a:r>
              <a:rPr lang="el-GR" dirty="0"/>
              <a:t>Η </a:t>
            </a:r>
            <a:r>
              <a:rPr lang="el-GR" dirty="0" err="1"/>
              <a:t>βορειοευρωπαϊκή</a:t>
            </a:r>
            <a:r>
              <a:rPr lang="el-GR" dirty="0"/>
              <a:t> πεδιάδα σχηματίστηκε, όταν αναδύθηκε ο πυθμένας της θάλασσας, που ήταν σχετικά επίπεδος</a:t>
            </a:r>
            <a:r>
              <a:rPr lang="el-GR" dirty="0" smtClean="0"/>
              <a:t>.</a:t>
            </a:r>
          </a:p>
          <a:p>
            <a:r>
              <a:rPr lang="el-GR" dirty="0" smtClean="0"/>
              <a:t> </a:t>
            </a:r>
            <a:r>
              <a:rPr lang="el-GR" dirty="0"/>
              <a:t>Σε πολλά σημεία της στεριάς στην περιοχή αυτή αποκλείστηκαν τμήματα θάλασσας. Όταν το νερό εξατμίστηκε, σχηματίστηκαν στρώματα θαλασσινού αλατιού, που βρίσκουμε σήμερα στα αλατωρυχεία της Γερμανίας, της Πολωνίας και της Ρωσίας. </a:t>
            </a:r>
            <a:endParaRPr lang="el-GR" dirty="0" smtClean="0"/>
          </a:p>
          <a:p>
            <a:r>
              <a:rPr lang="el-GR" dirty="0" smtClean="0"/>
              <a:t>Οι </a:t>
            </a:r>
            <a:r>
              <a:rPr lang="el-GR" dirty="0"/>
              <a:t>περιοχές που εντάσσονται στη </a:t>
            </a:r>
            <a:r>
              <a:rPr lang="el-GR" dirty="0" err="1"/>
              <a:t>Μεσοευρώπη</a:t>
            </a:r>
            <a:r>
              <a:rPr lang="el-GR" dirty="0"/>
              <a:t> δεν παρουσιάζουν πολύ υψηλό ανάγλυφο, εκτός από το εσωτερικό της Ιβηρικής Χερσονήσου, όπου υπάρχει το κεντρικό οροπέδιο, η </a:t>
            </a:r>
            <a:r>
              <a:rPr lang="el-GR" dirty="0" err="1"/>
              <a:t>Μεσέτα</a:t>
            </a:r>
            <a:r>
              <a:rPr lang="el-GR" dirty="0"/>
              <a:t>. </a:t>
            </a:r>
          </a:p>
        </p:txBody>
      </p:sp>
    </p:spTree>
    <p:extLst>
      <p:ext uri="{BB962C8B-B14F-4D97-AF65-F5344CB8AC3E}">
        <p14:creationId xmlns:p14="http://schemas.microsoft.com/office/powerpoint/2010/main" val="71786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ΟΡΟΠΕΔΙΟ ΜΕΣΕΤΑ </a:t>
            </a:r>
            <a:br>
              <a:rPr lang="el-GR" dirty="0" smtClean="0"/>
            </a:br>
            <a:r>
              <a:rPr lang="el-GR" dirty="0" smtClean="0"/>
              <a:t>(ΣΤΟ ΕΣΩΤΕΡΙΚΟ ΤΗΣ ΙΒΗΡΙΚΗΣ ΧΕΡΣΟΝΗΣΟΥ)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85630" y="1888450"/>
            <a:ext cx="6399165" cy="3207280"/>
          </a:xfrm>
          <a:prstGeom prst="rect">
            <a:avLst/>
          </a:prstGeom>
        </p:spPr>
      </p:pic>
      <p:pic>
        <p:nvPicPr>
          <p:cNvPr id="5" name="Εικόνα 4"/>
          <p:cNvPicPr>
            <a:picLocks noChangeAspect="1"/>
          </p:cNvPicPr>
          <p:nvPr/>
        </p:nvPicPr>
        <p:blipFill>
          <a:blip r:embed="rId3"/>
          <a:stretch>
            <a:fillRect/>
          </a:stretch>
        </p:blipFill>
        <p:spPr>
          <a:xfrm>
            <a:off x="6884795" y="1888450"/>
            <a:ext cx="4420514" cy="3207280"/>
          </a:xfrm>
          <a:prstGeom prst="rect">
            <a:avLst/>
          </a:prstGeom>
        </p:spPr>
      </p:pic>
      <p:pic>
        <p:nvPicPr>
          <p:cNvPr id="6" name="Εικόνα 5"/>
          <p:cNvPicPr>
            <a:picLocks noChangeAspect="1"/>
          </p:cNvPicPr>
          <p:nvPr/>
        </p:nvPicPr>
        <p:blipFill>
          <a:blip r:embed="rId4"/>
          <a:stretch>
            <a:fillRect/>
          </a:stretch>
        </p:blipFill>
        <p:spPr>
          <a:xfrm>
            <a:off x="8042565" y="4073236"/>
            <a:ext cx="3319438" cy="2489726"/>
          </a:xfrm>
          <a:prstGeom prst="rect">
            <a:avLst/>
          </a:prstGeom>
        </p:spPr>
      </p:pic>
      <p:pic>
        <p:nvPicPr>
          <p:cNvPr id="7" name="Εικόνα 6"/>
          <p:cNvPicPr>
            <a:picLocks noChangeAspect="1"/>
          </p:cNvPicPr>
          <p:nvPr/>
        </p:nvPicPr>
        <p:blipFill>
          <a:blip r:embed="rId5"/>
          <a:stretch>
            <a:fillRect/>
          </a:stretch>
        </p:blipFill>
        <p:spPr>
          <a:xfrm>
            <a:off x="671512" y="4468091"/>
            <a:ext cx="2619375" cy="2094871"/>
          </a:xfrm>
          <a:prstGeom prst="rect">
            <a:avLst/>
          </a:prstGeom>
        </p:spPr>
      </p:pic>
      <p:pic>
        <p:nvPicPr>
          <p:cNvPr id="8" name="Εικόνα 7"/>
          <p:cNvPicPr>
            <a:picLocks noChangeAspect="1"/>
          </p:cNvPicPr>
          <p:nvPr/>
        </p:nvPicPr>
        <p:blipFill>
          <a:blip r:embed="rId6"/>
          <a:stretch>
            <a:fillRect/>
          </a:stretch>
        </p:blipFill>
        <p:spPr>
          <a:xfrm>
            <a:off x="3927764" y="4717473"/>
            <a:ext cx="3026303" cy="1845489"/>
          </a:xfrm>
          <a:prstGeom prst="rect">
            <a:avLst/>
          </a:prstGeom>
        </p:spPr>
      </p:pic>
    </p:spTree>
    <p:extLst>
      <p:ext uri="{BB962C8B-B14F-4D97-AF65-F5344CB8AC3E}">
        <p14:creationId xmlns:p14="http://schemas.microsoft.com/office/powerpoint/2010/main" val="75422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ΙΒΗΡΙΚΗ ΧΕΡΣΟΝΗΣΟΣ</a:t>
            </a:r>
            <a:br>
              <a:rPr lang="el-GR" dirty="0" smtClean="0"/>
            </a:br>
            <a:endParaRPr lang="el-GR" dirty="0"/>
          </a:p>
        </p:txBody>
      </p:sp>
      <p:pic>
        <p:nvPicPr>
          <p:cNvPr id="4" name="Θέση περιεχομένου 3"/>
          <p:cNvPicPr>
            <a:picLocks noGrp="1" noChangeAspect="1"/>
          </p:cNvPicPr>
          <p:nvPr>
            <p:ph idx="1"/>
          </p:nvPr>
        </p:nvPicPr>
        <p:blipFill>
          <a:blip r:embed="rId2"/>
          <a:stretch>
            <a:fillRect/>
          </a:stretch>
        </p:blipFill>
        <p:spPr>
          <a:xfrm>
            <a:off x="2297954" y="2161308"/>
            <a:ext cx="7781228" cy="4260273"/>
          </a:xfrm>
          <a:prstGeom prst="rect">
            <a:avLst/>
          </a:prstGeom>
        </p:spPr>
      </p:pic>
    </p:spTree>
    <p:extLst>
      <p:ext uri="{BB962C8B-B14F-4D97-AF65-F5344CB8AC3E}">
        <p14:creationId xmlns:p14="http://schemas.microsoft.com/office/powerpoint/2010/main" val="187251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810492" y="685800"/>
            <a:ext cx="6837217" cy="5922818"/>
          </a:xfrm>
          <a:prstGeom prst="rect">
            <a:avLst/>
          </a:prstGeom>
        </p:spPr>
      </p:pic>
      <p:pic>
        <p:nvPicPr>
          <p:cNvPr id="5" name="Εικόνα 4"/>
          <p:cNvPicPr>
            <a:picLocks noChangeAspect="1"/>
          </p:cNvPicPr>
          <p:nvPr/>
        </p:nvPicPr>
        <p:blipFill>
          <a:blip r:embed="rId3"/>
          <a:stretch>
            <a:fillRect/>
          </a:stretch>
        </p:blipFill>
        <p:spPr>
          <a:xfrm>
            <a:off x="7647709" y="737754"/>
            <a:ext cx="3636818" cy="5870864"/>
          </a:xfrm>
          <a:prstGeom prst="rect">
            <a:avLst/>
          </a:prstGeom>
        </p:spPr>
      </p:pic>
    </p:spTree>
    <p:extLst>
      <p:ext uri="{BB962C8B-B14F-4D97-AF65-F5344CB8AC3E}">
        <p14:creationId xmlns:p14="http://schemas.microsoft.com/office/powerpoint/2010/main" val="421321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ΜΑΣΙΦ ΣΕΝΤΡΑΛ ΓΑΛΛΙΑΣ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43285" y="2106612"/>
            <a:ext cx="4652170" cy="3857770"/>
          </a:xfrm>
          <a:prstGeom prst="rect">
            <a:avLst/>
          </a:prstGeom>
        </p:spPr>
      </p:pic>
      <p:pic>
        <p:nvPicPr>
          <p:cNvPr id="5" name="Εικόνα 4"/>
          <p:cNvPicPr>
            <a:picLocks noChangeAspect="1"/>
          </p:cNvPicPr>
          <p:nvPr/>
        </p:nvPicPr>
        <p:blipFill>
          <a:blip r:embed="rId3"/>
          <a:stretch>
            <a:fillRect/>
          </a:stretch>
        </p:blipFill>
        <p:spPr>
          <a:xfrm>
            <a:off x="5722696" y="2792411"/>
            <a:ext cx="5104631" cy="3857770"/>
          </a:xfrm>
          <a:prstGeom prst="rect">
            <a:avLst/>
          </a:prstGeom>
        </p:spPr>
      </p:pic>
      <p:pic>
        <p:nvPicPr>
          <p:cNvPr id="6" name="Εικόνα 5"/>
          <p:cNvPicPr>
            <a:picLocks noChangeAspect="1"/>
          </p:cNvPicPr>
          <p:nvPr/>
        </p:nvPicPr>
        <p:blipFill>
          <a:blip r:embed="rId4"/>
          <a:stretch>
            <a:fillRect/>
          </a:stretch>
        </p:blipFill>
        <p:spPr>
          <a:xfrm>
            <a:off x="6992649" y="311728"/>
            <a:ext cx="3450957" cy="2210520"/>
          </a:xfrm>
          <a:prstGeom prst="rect">
            <a:avLst/>
          </a:prstGeom>
        </p:spPr>
      </p:pic>
    </p:spTree>
    <p:extLst>
      <p:ext uri="{BB962C8B-B14F-4D97-AF65-F5344CB8AC3E}">
        <p14:creationId xmlns:p14="http://schemas.microsoft.com/office/powerpoint/2010/main" val="34990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ΚΟΙΤΑΣΜΑΤΑ ΛΙΘΑΝΘΡΑΚΩΝ (ΒΕΛΓΙΟ,ΗΝΩΜΕΝΟ ΒΑΣΙΛΕΙΟ,ΓΕΡΜΑΝΙΑ Κ.Α)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953490" y="2098964"/>
            <a:ext cx="8096081" cy="4759036"/>
          </a:xfrm>
          <a:prstGeom prst="rect">
            <a:avLst/>
          </a:prstGeom>
        </p:spPr>
      </p:pic>
    </p:spTree>
    <p:extLst>
      <p:ext uri="{BB962C8B-B14F-4D97-AF65-F5344CB8AC3E}">
        <p14:creationId xmlns:p14="http://schemas.microsoft.com/office/powerpoint/2010/main" val="364029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9546" y="973668"/>
            <a:ext cx="9396822" cy="706964"/>
          </a:xfrm>
        </p:spPr>
        <p:txBody>
          <a:bodyPr/>
          <a:lstStyle/>
          <a:p>
            <a:r>
              <a:rPr lang="el-GR" dirty="0" smtClean="0"/>
              <a:t>ΑΛΑΤΟΡΥΧΕΙΑ…</a:t>
            </a:r>
            <a:br>
              <a:rPr lang="el-GR" dirty="0" smtClean="0"/>
            </a:br>
            <a:r>
              <a:rPr lang="el-GR" dirty="0" smtClean="0"/>
              <a:t>Μια υπόγεια  πόλη από αλάτι!!</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783141" y="2255548"/>
            <a:ext cx="5492967" cy="4124470"/>
          </a:xfrm>
          <a:prstGeom prst="rect">
            <a:avLst/>
          </a:prstGeom>
        </p:spPr>
      </p:pic>
      <p:pic>
        <p:nvPicPr>
          <p:cNvPr id="5" name="Εικόνα 4"/>
          <p:cNvPicPr>
            <a:picLocks noChangeAspect="1"/>
          </p:cNvPicPr>
          <p:nvPr/>
        </p:nvPicPr>
        <p:blipFill>
          <a:blip r:embed="rId3"/>
          <a:stretch>
            <a:fillRect/>
          </a:stretch>
        </p:blipFill>
        <p:spPr>
          <a:xfrm>
            <a:off x="6276108" y="973668"/>
            <a:ext cx="5399809" cy="2914650"/>
          </a:xfrm>
          <a:prstGeom prst="rect">
            <a:avLst/>
          </a:prstGeom>
        </p:spPr>
      </p:pic>
      <p:pic>
        <p:nvPicPr>
          <p:cNvPr id="6" name="Εικόνα 5"/>
          <p:cNvPicPr>
            <a:picLocks noChangeAspect="1"/>
          </p:cNvPicPr>
          <p:nvPr/>
        </p:nvPicPr>
        <p:blipFill>
          <a:blip r:embed="rId4"/>
          <a:stretch>
            <a:fillRect/>
          </a:stretch>
        </p:blipFill>
        <p:spPr>
          <a:xfrm>
            <a:off x="6276108" y="3888318"/>
            <a:ext cx="5399809" cy="2863175"/>
          </a:xfrm>
          <a:prstGeom prst="rect">
            <a:avLst/>
          </a:prstGeom>
        </p:spPr>
      </p:pic>
    </p:spTree>
    <p:extLst>
      <p:ext uri="{BB962C8B-B14F-4D97-AF65-F5344CB8AC3E}">
        <p14:creationId xmlns:p14="http://schemas.microsoft.com/office/powerpoint/2010/main" val="42166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Μεσοευρώπη</a:t>
            </a:r>
            <a:r>
              <a:rPr lang="el-GR" dirty="0"/>
              <a:t>: τοπίο στην κεντρική Ισπανία</a:t>
            </a:r>
            <a:br>
              <a:rPr lang="el-GR" dirty="0"/>
            </a:br>
            <a:endParaRPr lang="el-GR" dirty="0"/>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a:stretch>
            <a:fillRect/>
          </a:stretch>
        </p:blipFill>
        <p:spPr>
          <a:xfrm>
            <a:off x="1475509" y="1680632"/>
            <a:ext cx="8956964" cy="4969550"/>
          </a:xfrm>
          <a:prstGeom prst="rect">
            <a:avLst/>
          </a:prstGeom>
        </p:spPr>
      </p:pic>
    </p:spTree>
    <p:extLst>
      <p:ext uri="{BB962C8B-B14F-4D97-AF65-F5344CB8AC3E}">
        <p14:creationId xmlns:p14="http://schemas.microsoft.com/office/powerpoint/2010/main" val="33357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ΕΝΔΟΓΕΝΕΙΣ ΔΥΝΑΜΕΙΣ</a:t>
            </a:r>
            <a:endParaRPr lang="el-GR" dirty="0"/>
          </a:p>
        </p:txBody>
      </p:sp>
      <p:sp>
        <p:nvSpPr>
          <p:cNvPr id="3" name="Θέση περιεχομένου 2"/>
          <p:cNvSpPr>
            <a:spLocks noGrp="1"/>
          </p:cNvSpPr>
          <p:nvPr>
            <p:ph idx="1"/>
          </p:nvPr>
        </p:nvSpPr>
        <p:spPr/>
        <p:txBody>
          <a:bodyPr/>
          <a:lstStyle/>
          <a:p>
            <a:r>
              <a:rPr lang="el-GR" dirty="0"/>
              <a:t>Οι ενδογενείς δυνάμεις δημιουργούν τα βουνά της Ευρώπης. </a:t>
            </a:r>
            <a:endParaRPr lang="el-GR" dirty="0" smtClean="0"/>
          </a:p>
          <a:p>
            <a:r>
              <a:rPr lang="el-GR" dirty="0"/>
              <a:t>Ο</a:t>
            </a:r>
            <a:r>
              <a:rPr lang="el-GR" dirty="0" smtClean="0"/>
              <a:t>ι </a:t>
            </a:r>
            <a:r>
              <a:rPr lang="el-GR" dirty="0"/>
              <a:t>εξωγενείς δυνάμεις</a:t>
            </a:r>
            <a:r>
              <a:rPr lang="el-GR" dirty="0" smtClean="0"/>
              <a:t>,</a:t>
            </a:r>
            <a:r>
              <a:rPr lang="el-GR" dirty="0"/>
              <a:t> «κατατρώγουν» τα βουνά, αλλάζοντας συνεχώς το ανάγλυφο της Ευρώπης στο πέρασμα του </a:t>
            </a:r>
            <a:r>
              <a:rPr lang="el-GR" dirty="0" smtClean="0"/>
              <a:t>χρόνου</a:t>
            </a:r>
          </a:p>
          <a:p>
            <a:r>
              <a:rPr lang="el-GR" dirty="0" smtClean="0"/>
              <a:t>Εξωγενείς δυνάμεις είναι:</a:t>
            </a:r>
          </a:p>
          <a:p>
            <a:pPr marL="0" indent="0">
              <a:buNone/>
            </a:pPr>
            <a:r>
              <a:rPr lang="el-GR" dirty="0" smtClean="0"/>
              <a:t> -      το </a:t>
            </a:r>
            <a:r>
              <a:rPr lang="el-GR" dirty="0"/>
              <a:t>νερό με τις διάφορες μορφές του (βροχή, χιόνι, πάγος, παγετώνες κτλ</a:t>
            </a:r>
            <a:r>
              <a:rPr lang="el-GR" dirty="0" smtClean="0"/>
              <a:t>.),</a:t>
            </a:r>
          </a:p>
          <a:p>
            <a:pPr>
              <a:buFontTx/>
              <a:buChar char="-"/>
            </a:pPr>
            <a:r>
              <a:rPr lang="el-GR" dirty="0" smtClean="0"/>
              <a:t>ο </a:t>
            </a:r>
            <a:r>
              <a:rPr lang="el-GR" dirty="0"/>
              <a:t>άνεμος </a:t>
            </a:r>
          </a:p>
          <a:p>
            <a:pPr>
              <a:buFontTx/>
              <a:buChar char="-"/>
            </a:pPr>
            <a:r>
              <a:rPr lang="el-GR" dirty="0" smtClean="0"/>
              <a:t> </a:t>
            </a:r>
            <a:r>
              <a:rPr lang="el-GR" dirty="0"/>
              <a:t>οι ζωντανοί οργανισμοί, </a:t>
            </a:r>
          </a:p>
        </p:txBody>
      </p:sp>
      <p:pic>
        <p:nvPicPr>
          <p:cNvPr id="4" name="Εικόνα 3"/>
          <p:cNvPicPr>
            <a:picLocks noChangeAspect="1"/>
          </p:cNvPicPr>
          <p:nvPr/>
        </p:nvPicPr>
        <p:blipFill>
          <a:blip r:embed="rId2"/>
          <a:stretch>
            <a:fillRect/>
          </a:stretch>
        </p:blipFill>
        <p:spPr>
          <a:xfrm>
            <a:off x="4260708" y="4602593"/>
            <a:ext cx="2857500" cy="1998518"/>
          </a:xfrm>
          <a:prstGeom prst="rect">
            <a:avLst/>
          </a:prstGeom>
        </p:spPr>
      </p:pic>
      <p:pic>
        <p:nvPicPr>
          <p:cNvPr id="5" name="Εικόνα 4"/>
          <p:cNvPicPr>
            <a:picLocks noChangeAspect="1"/>
          </p:cNvPicPr>
          <p:nvPr/>
        </p:nvPicPr>
        <p:blipFill>
          <a:blip r:embed="rId3"/>
          <a:stretch>
            <a:fillRect/>
          </a:stretch>
        </p:blipFill>
        <p:spPr>
          <a:xfrm>
            <a:off x="7366462" y="4708622"/>
            <a:ext cx="2857500" cy="1906923"/>
          </a:xfrm>
          <a:prstGeom prst="rect">
            <a:avLst/>
          </a:prstGeom>
        </p:spPr>
      </p:pic>
      <p:pic>
        <p:nvPicPr>
          <p:cNvPr id="7" name="Εικόνα 6"/>
          <p:cNvPicPr>
            <a:picLocks noChangeAspect="1"/>
          </p:cNvPicPr>
          <p:nvPr/>
        </p:nvPicPr>
        <p:blipFill>
          <a:blip r:embed="rId4"/>
          <a:stretch>
            <a:fillRect/>
          </a:stretch>
        </p:blipFill>
        <p:spPr>
          <a:xfrm>
            <a:off x="8877647" y="1063094"/>
            <a:ext cx="3028950" cy="1514475"/>
          </a:xfrm>
          <a:prstGeom prst="rect">
            <a:avLst/>
          </a:prstGeom>
        </p:spPr>
      </p:pic>
      <p:pic>
        <p:nvPicPr>
          <p:cNvPr id="8" name="Εικόνα 7"/>
          <p:cNvPicPr>
            <a:picLocks noChangeAspect="1"/>
          </p:cNvPicPr>
          <p:nvPr/>
        </p:nvPicPr>
        <p:blipFill>
          <a:blip r:embed="rId5"/>
          <a:stretch>
            <a:fillRect/>
          </a:stretch>
        </p:blipFill>
        <p:spPr>
          <a:xfrm>
            <a:off x="9429750" y="3482975"/>
            <a:ext cx="2762250" cy="1657350"/>
          </a:xfrm>
          <a:prstGeom prst="rect">
            <a:avLst/>
          </a:prstGeom>
        </p:spPr>
      </p:pic>
      <p:pic>
        <p:nvPicPr>
          <p:cNvPr id="9" name="Εικόνα 8"/>
          <p:cNvPicPr>
            <a:picLocks noChangeAspect="1"/>
          </p:cNvPicPr>
          <p:nvPr/>
        </p:nvPicPr>
        <p:blipFill>
          <a:blip r:embed="rId6"/>
          <a:stretch>
            <a:fillRect/>
          </a:stretch>
        </p:blipFill>
        <p:spPr>
          <a:xfrm>
            <a:off x="6438034" y="488950"/>
            <a:ext cx="2724150" cy="1676400"/>
          </a:xfrm>
          <a:prstGeom prst="rect">
            <a:avLst/>
          </a:prstGeom>
        </p:spPr>
      </p:pic>
    </p:spTree>
    <p:extLst>
      <p:ext uri="{BB962C8B-B14F-4D97-AF65-F5344CB8AC3E}">
        <p14:creationId xmlns:p14="http://schemas.microsoft.com/office/powerpoint/2010/main" val="340946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ΝΕΟΕΥΡΩΠΗ</a:t>
            </a:r>
            <a:endParaRPr lang="el-GR" dirty="0"/>
          </a:p>
        </p:txBody>
      </p:sp>
      <p:sp>
        <p:nvSpPr>
          <p:cNvPr id="3" name="Θέση περιεχομένου 2"/>
          <p:cNvSpPr>
            <a:spLocks noGrp="1"/>
          </p:cNvSpPr>
          <p:nvPr>
            <p:ph idx="1"/>
          </p:nvPr>
        </p:nvSpPr>
        <p:spPr/>
        <p:txBody>
          <a:bodyPr/>
          <a:lstStyle/>
          <a:p>
            <a:r>
              <a:rPr lang="el-GR" dirty="0"/>
              <a:t>Η </a:t>
            </a:r>
            <a:r>
              <a:rPr lang="el-GR" dirty="0" err="1"/>
              <a:t>Νεοευρώπη</a:t>
            </a:r>
            <a:r>
              <a:rPr lang="el-GR" dirty="0"/>
              <a:t> άρχισε να σχηματίζεται στην αρχή του Καινοζωικού και σ' αυτήν εντάσσεται όλος ο ευρωπαϊκός νότος. </a:t>
            </a:r>
            <a:endParaRPr lang="el-GR" dirty="0" smtClean="0"/>
          </a:p>
          <a:p>
            <a:r>
              <a:rPr lang="el-GR" dirty="0" smtClean="0"/>
              <a:t>Έως </a:t>
            </a:r>
            <a:r>
              <a:rPr lang="el-GR" dirty="0"/>
              <a:t>τότε το μεγαλύτερο μέρος της νότιας Ευρώπης βρισκόταν κάτω από τη θάλασσα. </a:t>
            </a:r>
            <a:endParaRPr lang="el-GR" dirty="0" smtClean="0"/>
          </a:p>
          <a:p>
            <a:r>
              <a:rPr lang="el-GR" dirty="0" smtClean="0"/>
              <a:t>Με </a:t>
            </a:r>
            <a:r>
              <a:rPr lang="el-GR" dirty="0"/>
              <a:t>την Αλπική Πτύχωση αυτές οι περιοχές αναδύθηκαν από το νερό, και έτσι δημιουργήθηκαν τα βουνά τους. </a:t>
            </a:r>
            <a:endParaRPr lang="el-GR" dirty="0" smtClean="0"/>
          </a:p>
          <a:p>
            <a:r>
              <a:rPr lang="el-GR" dirty="0" smtClean="0"/>
              <a:t>Έκτοτε </a:t>
            </a:r>
            <a:r>
              <a:rPr lang="el-GR" dirty="0"/>
              <a:t>η </a:t>
            </a:r>
            <a:r>
              <a:rPr lang="el-GR" dirty="0" err="1"/>
              <a:t>Νεοευρώπη</a:t>
            </a:r>
            <a:r>
              <a:rPr lang="el-GR" dirty="0"/>
              <a:t> παρέμεινε ολόκληρη έξω από τη θάλασσα. </a:t>
            </a:r>
            <a:endParaRPr lang="el-GR" dirty="0" smtClean="0"/>
          </a:p>
          <a:p>
            <a:r>
              <a:rPr lang="el-GR" dirty="0" smtClean="0"/>
              <a:t>Τα </a:t>
            </a:r>
            <a:r>
              <a:rPr lang="el-GR" dirty="0"/>
              <a:t>ψηλά και απότομα βουνά της δεν έχουν ακόμη διαβρωθεί αρκετά, ώστε να χάσουν ύψος και να εξομαλυνθούν. Για τον λόγο αυτόν δεν υπάρχουν μεγάλες πεδιάδες στη νότια Ευρώπη, ενώ οι υπάρχουσες είναι στενές και επιμήκεις, </a:t>
            </a:r>
            <a:r>
              <a:rPr lang="el-GR" dirty="0" smtClean="0"/>
              <a:t>ακολουθώντας </a:t>
            </a:r>
            <a:r>
              <a:rPr lang="el-GR" dirty="0"/>
              <a:t>την πορεία των ποταμών που κατεβαίνουν από τα βουνά. </a:t>
            </a:r>
          </a:p>
        </p:txBody>
      </p:sp>
      <p:pic>
        <p:nvPicPr>
          <p:cNvPr id="4" name="Εικόνα 3"/>
          <p:cNvPicPr>
            <a:picLocks noChangeAspect="1"/>
          </p:cNvPicPr>
          <p:nvPr/>
        </p:nvPicPr>
        <p:blipFill>
          <a:blip r:embed="rId2"/>
          <a:stretch>
            <a:fillRect/>
          </a:stretch>
        </p:blipFill>
        <p:spPr>
          <a:xfrm>
            <a:off x="6323277" y="278967"/>
            <a:ext cx="3593090" cy="2096366"/>
          </a:xfrm>
          <a:prstGeom prst="rect">
            <a:avLst/>
          </a:prstGeom>
        </p:spPr>
      </p:pic>
      <p:pic>
        <p:nvPicPr>
          <p:cNvPr id="5" name="Εικόνα 4"/>
          <p:cNvPicPr>
            <a:picLocks noChangeAspect="1"/>
          </p:cNvPicPr>
          <p:nvPr/>
        </p:nvPicPr>
        <p:blipFill>
          <a:blip r:embed="rId3"/>
          <a:stretch>
            <a:fillRect/>
          </a:stretch>
        </p:blipFill>
        <p:spPr>
          <a:xfrm>
            <a:off x="10244137" y="2375333"/>
            <a:ext cx="1762125" cy="3014085"/>
          </a:xfrm>
          <a:prstGeom prst="rect">
            <a:avLst/>
          </a:prstGeom>
        </p:spPr>
      </p:pic>
    </p:spTree>
    <p:extLst>
      <p:ext uri="{BB962C8B-B14F-4D97-AF65-F5344CB8AC3E}">
        <p14:creationId xmlns:p14="http://schemas.microsoft.com/office/powerpoint/2010/main" val="218082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Νεοευρώπη</a:t>
            </a:r>
            <a:r>
              <a:rPr lang="el-GR" dirty="0"/>
              <a:t>: το όρος </a:t>
            </a:r>
            <a:r>
              <a:rPr lang="el-GR" dirty="0" err="1"/>
              <a:t>Μάτερχορν</a:t>
            </a:r>
            <a:r>
              <a:rPr lang="el-GR" dirty="0"/>
              <a:t> στις '</a:t>
            </a:r>
            <a:r>
              <a:rPr lang="el-GR" dirty="0" err="1"/>
              <a:t>Αλπεις</a:t>
            </a:r>
            <a:r>
              <a:rPr lang="el-GR" dirty="0"/>
              <a:t/>
            </a:r>
            <a:br>
              <a:rPr lang="el-GR" dirty="0"/>
            </a:br>
            <a:endParaRPr lang="el-GR" dirty="0"/>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a:stretch>
            <a:fillRect/>
          </a:stretch>
        </p:blipFill>
        <p:spPr>
          <a:xfrm>
            <a:off x="1154954" y="1680631"/>
            <a:ext cx="9393382" cy="5011113"/>
          </a:xfrm>
          <a:prstGeom prst="rect">
            <a:avLst/>
          </a:prstGeom>
        </p:spPr>
      </p:pic>
    </p:spTree>
    <p:extLst>
      <p:ext uri="{BB962C8B-B14F-4D97-AF65-F5344CB8AC3E}">
        <p14:creationId xmlns:p14="http://schemas.microsoft.com/office/powerpoint/2010/main" val="298947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ΠΙΝΔΟΣ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23455" y="2076882"/>
            <a:ext cx="6573980" cy="4447309"/>
          </a:xfrm>
          <a:prstGeom prst="rect">
            <a:avLst/>
          </a:prstGeom>
        </p:spPr>
      </p:pic>
      <p:pic>
        <p:nvPicPr>
          <p:cNvPr id="5" name="Εικόνα 4"/>
          <p:cNvPicPr>
            <a:picLocks noChangeAspect="1"/>
          </p:cNvPicPr>
          <p:nvPr/>
        </p:nvPicPr>
        <p:blipFill>
          <a:blip r:embed="rId3"/>
          <a:stretch>
            <a:fillRect/>
          </a:stretch>
        </p:blipFill>
        <p:spPr>
          <a:xfrm>
            <a:off x="7296992" y="2076881"/>
            <a:ext cx="4382390" cy="4447309"/>
          </a:xfrm>
          <a:prstGeom prst="rect">
            <a:avLst/>
          </a:prstGeom>
        </p:spPr>
      </p:pic>
    </p:spTree>
    <p:extLst>
      <p:ext uri="{BB962C8B-B14F-4D97-AF65-F5344CB8AC3E}">
        <p14:creationId xmlns:p14="http://schemas.microsoft.com/office/powerpoint/2010/main" val="272263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154953" y="706582"/>
            <a:ext cx="9610029" cy="5798127"/>
          </a:xfrm>
          <a:prstGeom prst="rect">
            <a:avLst/>
          </a:prstGeom>
        </p:spPr>
      </p:pic>
    </p:spTree>
    <p:extLst>
      <p:ext uri="{BB962C8B-B14F-4D97-AF65-F5344CB8AC3E}">
        <p14:creationId xmlns:p14="http://schemas.microsoft.com/office/powerpoint/2010/main" val="30031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τελευταίοι παγετώνες στην Ευρώπη</a:t>
            </a:r>
            <a:br>
              <a:rPr lang="el-GR" dirty="0"/>
            </a:br>
            <a:endParaRPr lang="el-GR" dirty="0"/>
          </a:p>
        </p:txBody>
      </p:sp>
      <p:sp>
        <p:nvSpPr>
          <p:cNvPr id="3" name="Θέση περιεχομένου 2"/>
          <p:cNvSpPr>
            <a:spLocks noGrp="1"/>
          </p:cNvSpPr>
          <p:nvPr>
            <p:ph idx="1"/>
          </p:nvPr>
        </p:nvSpPr>
        <p:spPr>
          <a:xfrm>
            <a:off x="1154954" y="2603500"/>
            <a:ext cx="10316610" cy="3416300"/>
          </a:xfrm>
        </p:spPr>
        <p:txBody>
          <a:bodyPr>
            <a:normAutofit lnSpcReduction="10000"/>
          </a:bodyPr>
          <a:lstStyle/>
          <a:p>
            <a:r>
              <a:rPr lang="el-GR" dirty="0" smtClean="0"/>
              <a:t>Ο </a:t>
            </a:r>
            <a:r>
              <a:rPr lang="el-GR" dirty="0"/>
              <a:t>πλανήτης μας πολλές φορές στο παρελθόν πέρασε παγετώδεις φάσεις, δηλαδή γεωλογικές περιόδους κατά τις οποίες η θερμοκρασία της Γης έπεφτε αρκετά και πάγοι πάχους εκατοντάδων μέτρων (παγετώνες) σκέπαζαν μεγάλα τμήματα της επιφάνειάς της. </a:t>
            </a:r>
            <a:endParaRPr lang="el-GR" dirty="0" smtClean="0"/>
          </a:p>
          <a:p>
            <a:r>
              <a:rPr lang="el-GR" dirty="0" smtClean="0"/>
              <a:t>Ανάμεσα </a:t>
            </a:r>
            <a:r>
              <a:rPr lang="el-GR" dirty="0"/>
              <a:t>σε δύο παγετώδεις φάσεις η θερμοκρασία ανέβαινε και οι πάγοι έλιωναν. </a:t>
            </a:r>
            <a:endParaRPr lang="el-GR" dirty="0" smtClean="0"/>
          </a:p>
          <a:p>
            <a:r>
              <a:rPr lang="el-GR" dirty="0" smtClean="0"/>
              <a:t>Κατά </a:t>
            </a:r>
            <a:r>
              <a:rPr lang="el-GR" dirty="0"/>
              <a:t>τη διάρκεια της Τεταρτογενούς περιόδου, την οποία διανύουμε, η Ευρώπη πέρασε πέντε παγετώδεις περιόδους. </a:t>
            </a:r>
          </a:p>
          <a:p>
            <a:r>
              <a:rPr lang="el-GR" dirty="0"/>
              <a:t>Η πλέον κοντινή χρονικά στην εποχή μας έληξε περίπου το 10.000 π.Χ. και σήμερα βρισκόμαστε σε μια </a:t>
            </a:r>
            <a:r>
              <a:rPr lang="el-GR" dirty="0" err="1"/>
              <a:t>μεσοπαγετώδη</a:t>
            </a:r>
            <a:r>
              <a:rPr lang="el-GR" dirty="0"/>
              <a:t> περίοδο</a:t>
            </a:r>
            <a:r>
              <a:rPr lang="el-GR" dirty="0" smtClean="0"/>
              <a:t>.</a:t>
            </a:r>
          </a:p>
          <a:p>
            <a:r>
              <a:rPr lang="el-GR" dirty="0" smtClean="0"/>
              <a:t> </a:t>
            </a:r>
            <a:r>
              <a:rPr lang="el-GR" dirty="0"/>
              <a:t>Οι παγετώνες επηρέασαν καθοριστικά το ανάγλυφο της βόρειας Ευρώπης, με χαρακτηριστικότερο παράδειγμα τα νορβηγικά φιόρδ, ενώ το λιώσιμο των πάγων της τελευταίας παγετώδους φάσης δημιούργησε, μεταξύ άλλων, τη Βαλτική και την Αδριατική θάλασσα. </a:t>
            </a:r>
          </a:p>
          <a:p>
            <a:endParaRPr lang="el-GR" dirty="0"/>
          </a:p>
        </p:txBody>
      </p:sp>
      <p:pic>
        <p:nvPicPr>
          <p:cNvPr id="4" name="Εικόνα 3"/>
          <p:cNvPicPr>
            <a:picLocks noChangeAspect="1"/>
          </p:cNvPicPr>
          <p:nvPr/>
        </p:nvPicPr>
        <p:blipFill>
          <a:blip r:embed="rId2"/>
          <a:stretch>
            <a:fillRect/>
          </a:stretch>
        </p:blipFill>
        <p:spPr>
          <a:xfrm>
            <a:off x="8478982" y="216430"/>
            <a:ext cx="3350202" cy="2028006"/>
          </a:xfrm>
          <a:prstGeom prst="rect">
            <a:avLst/>
          </a:prstGeom>
        </p:spPr>
      </p:pic>
    </p:spTree>
    <p:extLst>
      <p:ext uri="{BB962C8B-B14F-4D97-AF65-F5344CB8AC3E}">
        <p14:creationId xmlns:p14="http://schemas.microsoft.com/office/powerpoint/2010/main" val="3210347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ΝΟΡΒΗΓΙΚΑ ΦΙΟΡΔ</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990960" y="2089294"/>
            <a:ext cx="5139675" cy="3978997"/>
          </a:xfrm>
          <a:prstGeom prst="rect">
            <a:avLst/>
          </a:prstGeom>
        </p:spPr>
      </p:pic>
      <p:pic>
        <p:nvPicPr>
          <p:cNvPr id="5" name="Εικόνα 4"/>
          <p:cNvPicPr>
            <a:picLocks noChangeAspect="1"/>
          </p:cNvPicPr>
          <p:nvPr/>
        </p:nvPicPr>
        <p:blipFill>
          <a:blip r:embed="rId3"/>
          <a:stretch>
            <a:fillRect/>
          </a:stretch>
        </p:blipFill>
        <p:spPr>
          <a:xfrm>
            <a:off x="6291694" y="2089294"/>
            <a:ext cx="4930487" cy="3978997"/>
          </a:xfrm>
          <a:prstGeom prst="rect">
            <a:avLst/>
          </a:prstGeom>
        </p:spPr>
      </p:pic>
    </p:spTree>
    <p:extLst>
      <p:ext uri="{BB962C8B-B14F-4D97-AF65-F5344CB8AC3E}">
        <p14:creationId xmlns:p14="http://schemas.microsoft.com/office/powerpoint/2010/main" val="24683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ΒΑΛΤΙΚΗ ΘΑΛΑΣΣΑ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154954" y="1991977"/>
            <a:ext cx="8986573" cy="4442882"/>
          </a:xfrm>
          <a:prstGeom prst="rect">
            <a:avLst/>
          </a:prstGeom>
        </p:spPr>
      </p:pic>
    </p:spTree>
    <p:extLst>
      <p:ext uri="{BB962C8B-B14F-4D97-AF65-F5344CB8AC3E}">
        <p14:creationId xmlns:p14="http://schemas.microsoft.com/office/powerpoint/2010/main" val="104637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ΑΔΡΙΑΤΙΚΗ ΘΑΛΑΣΣΑ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44115" y="1680632"/>
            <a:ext cx="5091545" cy="4803295"/>
          </a:xfrm>
          <a:prstGeom prst="rect">
            <a:avLst/>
          </a:prstGeom>
        </p:spPr>
      </p:pic>
      <p:pic>
        <p:nvPicPr>
          <p:cNvPr id="5" name="Εικόνα 4"/>
          <p:cNvPicPr>
            <a:picLocks noChangeAspect="1"/>
          </p:cNvPicPr>
          <p:nvPr/>
        </p:nvPicPr>
        <p:blipFill>
          <a:blip r:embed="rId3"/>
          <a:stretch>
            <a:fillRect/>
          </a:stretch>
        </p:blipFill>
        <p:spPr>
          <a:xfrm>
            <a:off x="5630512" y="1680632"/>
            <a:ext cx="5550105" cy="4990332"/>
          </a:xfrm>
          <a:prstGeom prst="rect">
            <a:avLst/>
          </a:prstGeom>
        </p:spPr>
      </p:pic>
    </p:spTree>
    <p:extLst>
      <p:ext uri="{BB962C8B-B14F-4D97-AF65-F5344CB8AC3E}">
        <p14:creationId xmlns:p14="http://schemas.microsoft.com/office/powerpoint/2010/main" val="1813921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ΣΗΜΕΙΟ ΣΥΝΑΝΤΙΣΗΣ ΒΑΛΤΙΚΗΣ ΚΑΙ ΒΟΡΕΙΑΣ ΘΑΛΑΣΣΑΣ…</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935182" y="2078183"/>
            <a:ext cx="9559635" cy="4468090"/>
          </a:xfrm>
          <a:prstGeom prst="rect">
            <a:avLst/>
          </a:prstGeom>
        </p:spPr>
      </p:pic>
    </p:spTree>
    <p:extLst>
      <p:ext uri="{BB962C8B-B14F-4D97-AF65-F5344CB8AC3E}">
        <p14:creationId xmlns:p14="http://schemas.microsoft.com/office/powerpoint/2010/main" val="172633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4607" y="620186"/>
            <a:ext cx="9842884" cy="706964"/>
          </a:xfrm>
        </p:spPr>
        <p:txBody>
          <a:bodyPr/>
          <a:lstStyle/>
          <a:p>
            <a:r>
              <a:rPr lang="el-GR" dirty="0" smtClean="0"/>
              <a:t>ΠΑΓΕΤΩΔΕΙΣ ΚΑΙ ΜΕΣΟΠΑΓΕΤΩΔΕΙΣ ΠΕΡΙΟΔΟΙ</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976746" y="1327150"/>
            <a:ext cx="10681854" cy="5260876"/>
          </a:xfrm>
          <a:prstGeom prst="rect">
            <a:avLst/>
          </a:prstGeom>
        </p:spPr>
      </p:pic>
    </p:spTree>
    <p:extLst>
      <p:ext uri="{BB962C8B-B14F-4D97-AF65-F5344CB8AC3E}">
        <p14:creationId xmlns:p14="http://schemas.microsoft.com/office/powerpoint/2010/main" val="124952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ΣΧΗΜΑΤΙΣΜΟΣ ΤΗΣ ΕΥΡΩΠΗΣ ΚΑΤΆ ΤΜΗΜΑΤΑ</a:t>
            </a:r>
            <a:endParaRPr lang="el-GR" dirty="0"/>
          </a:p>
        </p:txBody>
      </p:sp>
      <p:sp>
        <p:nvSpPr>
          <p:cNvPr id="3" name="Θέση περιεχομένου 2"/>
          <p:cNvSpPr>
            <a:spLocks noGrp="1"/>
          </p:cNvSpPr>
          <p:nvPr>
            <p:ph idx="1"/>
          </p:nvPr>
        </p:nvSpPr>
        <p:spPr>
          <a:xfrm>
            <a:off x="406809" y="2312555"/>
            <a:ext cx="6243373" cy="3416300"/>
          </a:xfrm>
        </p:spPr>
        <p:txBody>
          <a:bodyPr/>
          <a:lstStyle/>
          <a:p>
            <a:r>
              <a:rPr lang="el-GR" dirty="0"/>
              <a:t>Η Ευρώπη σχηματίστηκε κατά τμήματα και σε διαφορετικά χρονικά διαστήματα. </a:t>
            </a:r>
            <a:endParaRPr lang="el-GR" dirty="0" smtClean="0"/>
          </a:p>
          <a:p>
            <a:r>
              <a:rPr lang="el-GR" dirty="0" smtClean="0"/>
              <a:t>Από </a:t>
            </a:r>
            <a:r>
              <a:rPr lang="el-GR" dirty="0"/>
              <a:t>τότε που σχηματίστηκε το παλαιότερο τμήμα της έως την περίοδο κατά την οποία η ήπειρος πήρε τη σημερινή μορφή της πέρασαν σχεδόν ενάμισι δισεκατομμύριο χρόνια. </a:t>
            </a:r>
            <a:endParaRPr lang="el-GR" dirty="0" smtClean="0"/>
          </a:p>
          <a:p>
            <a:r>
              <a:rPr lang="el-GR" dirty="0"/>
              <a:t>Με γεωλογικές μελέτες προσδιορίστηκε ότι η Ευρώπη είναι δυνατόν να χωριστεί σε μεγάλες ενότητες, καθεμία από τις οποίες έχει τη δική της ηλικία</a:t>
            </a:r>
            <a:r>
              <a:rPr lang="el-GR" dirty="0" smtClean="0"/>
              <a:t>.</a:t>
            </a:r>
          </a:p>
          <a:p>
            <a:r>
              <a:rPr lang="el-GR" dirty="0" smtClean="0"/>
              <a:t> </a:t>
            </a:r>
            <a:r>
              <a:rPr lang="el-GR" dirty="0"/>
              <a:t>Η διάκριση της Ευρώπης σε ενότητες διευκολύνει τη μελέτη της ηπείρου και την κατανόηση φαινομένων και διεργασιών.</a:t>
            </a:r>
          </a:p>
          <a:p>
            <a:endParaRPr lang="el-GR" dirty="0"/>
          </a:p>
        </p:txBody>
      </p:sp>
      <p:pic>
        <p:nvPicPr>
          <p:cNvPr id="4" name="Εικόνα 3"/>
          <p:cNvPicPr>
            <a:picLocks noChangeAspect="1"/>
          </p:cNvPicPr>
          <p:nvPr/>
        </p:nvPicPr>
        <p:blipFill>
          <a:blip r:embed="rId2"/>
          <a:stretch>
            <a:fillRect/>
          </a:stretch>
        </p:blipFill>
        <p:spPr>
          <a:xfrm>
            <a:off x="6650182" y="2312556"/>
            <a:ext cx="5541818" cy="4048222"/>
          </a:xfrm>
          <a:prstGeom prst="rect">
            <a:avLst/>
          </a:prstGeom>
        </p:spPr>
      </p:pic>
    </p:spTree>
    <p:extLst>
      <p:ext uri="{BB962C8B-B14F-4D97-AF65-F5344CB8AC3E}">
        <p14:creationId xmlns:p14="http://schemas.microsoft.com/office/powerpoint/2010/main" val="367589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εξάπλωση των παγετώνων στην Ευρώπη κατά την τελευταία παγετώδη περίοδο</a:t>
            </a:r>
            <a:br>
              <a:rPr lang="el-GR" dirty="0"/>
            </a:br>
            <a:endParaRPr lang="el-GR" dirty="0"/>
          </a:p>
        </p:txBody>
      </p:sp>
      <p:pic>
        <p:nvPicPr>
          <p:cNvPr id="4" name="Θέση περιεχομένου 3"/>
          <p:cNvPicPr>
            <a:picLocks noGrp="1" noChangeAspect="1"/>
          </p:cNvPicPr>
          <p:nvPr>
            <p:ph idx="1"/>
          </p:nvPr>
        </p:nvPicPr>
        <p:blipFill>
          <a:blip r:embed="rId2"/>
          <a:stretch>
            <a:fillRect/>
          </a:stretch>
        </p:blipFill>
        <p:spPr>
          <a:xfrm>
            <a:off x="2078182" y="1932710"/>
            <a:ext cx="7523018" cy="4696690"/>
          </a:xfrm>
          <a:prstGeom prst="rect">
            <a:avLst/>
          </a:prstGeom>
        </p:spPr>
      </p:pic>
    </p:spTree>
    <p:extLst>
      <p:ext uri="{BB962C8B-B14F-4D97-AF65-F5344CB8AC3E}">
        <p14:creationId xmlns:p14="http://schemas.microsoft.com/office/powerpoint/2010/main" val="290434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ΕΠΟΧΗ ΤΩΝ</a:t>
            </a:r>
            <a:br>
              <a:rPr lang="el-GR" dirty="0" smtClean="0"/>
            </a:br>
            <a:r>
              <a:rPr lang="el-GR" dirty="0" smtClean="0"/>
              <a:t>ΠΑΓΕΤΩΝΩΝ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97837" y="2285999"/>
            <a:ext cx="4576836" cy="3761509"/>
          </a:xfrm>
          <a:prstGeom prst="rect">
            <a:avLst/>
          </a:prstGeom>
        </p:spPr>
      </p:pic>
      <p:pic>
        <p:nvPicPr>
          <p:cNvPr id="6" name="Εικόνα 5"/>
          <p:cNvPicPr>
            <a:picLocks noChangeAspect="1"/>
          </p:cNvPicPr>
          <p:nvPr/>
        </p:nvPicPr>
        <p:blipFill>
          <a:blip r:embed="rId3"/>
          <a:stretch>
            <a:fillRect/>
          </a:stretch>
        </p:blipFill>
        <p:spPr>
          <a:xfrm>
            <a:off x="5535660" y="616575"/>
            <a:ext cx="5146195" cy="3338848"/>
          </a:xfrm>
          <a:prstGeom prst="rect">
            <a:avLst/>
          </a:prstGeom>
        </p:spPr>
      </p:pic>
      <p:pic>
        <p:nvPicPr>
          <p:cNvPr id="7" name="Εικόνα 6"/>
          <p:cNvPicPr>
            <a:picLocks noChangeAspect="1"/>
          </p:cNvPicPr>
          <p:nvPr/>
        </p:nvPicPr>
        <p:blipFill>
          <a:blip r:embed="rId4"/>
          <a:stretch>
            <a:fillRect/>
          </a:stretch>
        </p:blipFill>
        <p:spPr>
          <a:xfrm>
            <a:off x="5535660" y="3553691"/>
            <a:ext cx="5416358" cy="2958427"/>
          </a:xfrm>
          <a:prstGeom prst="rect">
            <a:avLst/>
          </a:prstGeom>
        </p:spPr>
      </p:pic>
    </p:spTree>
    <p:extLst>
      <p:ext uri="{BB962C8B-B14F-4D97-AF65-F5344CB8AC3E}">
        <p14:creationId xmlns:p14="http://schemas.microsoft.com/office/powerpoint/2010/main" val="82880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ΜΠΑΙΝΟΥΜΕ ΣΕ ΜΙΑ ΝΕΑ ΕΠΟΧΗ ΠΑΓΕΤΩΝΩΝ;</a:t>
            </a:r>
          </a:p>
        </p:txBody>
      </p:sp>
      <p:pic>
        <p:nvPicPr>
          <p:cNvPr id="4" name="Θέση περιεχομένου 3"/>
          <p:cNvPicPr>
            <a:picLocks noGrp="1" noChangeAspect="1"/>
          </p:cNvPicPr>
          <p:nvPr>
            <p:ph idx="1"/>
          </p:nvPr>
        </p:nvPicPr>
        <p:blipFill>
          <a:blip r:embed="rId2"/>
          <a:stretch>
            <a:fillRect/>
          </a:stretch>
        </p:blipFill>
        <p:spPr>
          <a:xfrm>
            <a:off x="1154955" y="1891145"/>
            <a:ext cx="9880190" cy="4738255"/>
          </a:xfrm>
          <a:prstGeom prst="rect">
            <a:avLst/>
          </a:prstGeom>
        </p:spPr>
      </p:pic>
    </p:spTree>
    <p:extLst>
      <p:ext uri="{BB962C8B-B14F-4D97-AF65-F5344CB8AC3E}">
        <p14:creationId xmlns:p14="http://schemas.microsoft.com/office/powerpoint/2010/main" val="316134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η</a:t>
            </a:r>
            <a:r>
              <a:rPr lang="el-GR" dirty="0" smtClean="0"/>
              <a:t> Εργασία</a:t>
            </a:r>
            <a:endParaRPr lang="el-GR" dirty="0"/>
          </a:p>
        </p:txBody>
      </p:sp>
      <p:sp>
        <p:nvSpPr>
          <p:cNvPr id="3" name="Θέση περιεχομένου 2"/>
          <p:cNvSpPr>
            <a:spLocks noGrp="1"/>
          </p:cNvSpPr>
          <p:nvPr>
            <p:ph idx="1"/>
          </p:nvPr>
        </p:nvSpPr>
        <p:spPr>
          <a:xfrm>
            <a:off x="706582" y="2389910"/>
            <a:ext cx="10785763" cy="4149436"/>
          </a:xfrm>
        </p:spPr>
        <p:txBody>
          <a:bodyPr>
            <a:normAutofit fontScale="92500" lnSpcReduction="20000"/>
          </a:bodyPr>
          <a:lstStyle/>
          <a:p>
            <a:r>
              <a:rPr lang="el-GR" dirty="0" smtClean="0"/>
              <a:t> </a:t>
            </a:r>
            <a:r>
              <a:rPr lang="el-GR" dirty="0"/>
              <a:t>Παρατηρήστε στον γεωμορφολογικό χάρτη της Ευρώπης (εικόνα 16.1) τη θέση και τα ονόματα διάφορων ευρωπαϊκών οροσειρών (Άλπεις, Πυρηναία κ.ά.). Στη συνέχεια συμπληρώστε:</a:t>
            </a:r>
          </a:p>
          <a:p>
            <a:pPr marL="0" indent="0">
              <a:buNone/>
            </a:pPr>
            <a:r>
              <a:rPr lang="el-GR" dirty="0"/>
              <a:t>• Τη δεύτερη στήλη του </a:t>
            </a:r>
            <a:r>
              <a:rPr lang="el-GR" dirty="0" smtClean="0"/>
              <a:t> </a:t>
            </a:r>
            <a:r>
              <a:rPr lang="el-GR" dirty="0"/>
              <a:t>πίνακα με τη βοήθεια των χαρτών 16.1 και 7.1.</a:t>
            </a:r>
          </a:p>
          <a:p>
            <a:pPr marL="0" indent="0">
              <a:buNone/>
            </a:pPr>
            <a:r>
              <a:rPr lang="el-GR" dirty="0"/>
              <a:t>• Την τρίτη στήλη του πίνακα με τη βοήθεια του χάρτη 6.4.</a:t>
            </a:r>
          </a:p>
          <a:p>
            <a:pPr marL="0" indent="0">
              <a:buNone/>
            </a:pPr>
            <a:r>
              <a:rPr lang="el-GR" dirty="0"/>
              <a:t>• Την τέταρτη στήλη του πίνακα με τη βοήθεια του χάρτη 25.1</a:t>
            </a:r>
            <a:r>
              <a:rPr lang="el-GR" dirty="0" smtClean="0"/>
              <a:t>.</a:t>
            </a:r>
          </a:p>
          <a:p>
            <a:pPr marL="0" indent="0">
              <a:buNone/>
            </a:pPr>
            <a:r>
              <a:rPr lang="el-GR" dirty="0"/>
              <a:t> </a:t>
            </a:r>
          </a:p>
          <a:p>
            <a:pPr marL="0" indent="0">
              <a:buNone/>
            </a:pPr>
            <a:r>
              <a:rPr lang="el-GR" dirty="0"/>
              <a:t>Γεωτεκτονική </a:t>
            </a:r>
            <a:r>
              <a:rPr lang="el-GR" dirty="0" smtClean="0"/>
              <a:t>ενότητα                            </a:t>
            </a:r>
            <a:r>
              <a:rPr lang="el-GR" dirty="0"/>
              <a:t>Μία </a:t>
            </a:r>
            <a:r>
              <a:rPr lang="el-GR" dirty="0" smtClean="0"/>
              <a:t>οροσειρά                                      Πτύχωση                                        </a:t>
            </a:r>
            <a:r>
              <a:rPr lang="el-GR" dirty="0"/>
              <a:t>Χώρα </a:t>
            </a:r>
          </a:p>
          <a:p>
            <a:pPr marL="0" indent="0">
              <a:buNone/>
            </a:pPr>
            <a:r>
              <a:rPr lang="el-GR" dirty="0" err="1"/>
              <a:t>Αρχαιοευρώπη</a:t>
            </a:r>
            <a:r>
              <a:rPr lang="el-GR" dirty="0"/>
              <a:t>        </a:t>
            </a:r>
          </a:p>
          <a:p>
            <a:pPr marL="0" indent="0">
              <a:buNone/>
            </a:pPr>
            <a:r>
              <a:rPr lang="el-GR" dirty="0" err="1"/>
              <a:t>Παλαιοευρώπη</a:t>
            </a:r>
            <a:r>
              <a:rPr lang="el-GR" dirty="0"/>
              <a:t>       </a:t>
            </a:r>
          </a:p>
          <a:p>
            <a:pPr marL="0" indent="0">
              <a:buNone/>
            </a:pPr>
            <a:r>
              <a:rPr lang="el-GR" dirty="0" err="1"/>
              <a:t>Μεσοευρώπη</a:t>
            </a:r>
            <a:r>
              <a:rPr lang="el-GR" dirty="0"/>
              <a:t>       </a:t>
            </a:r>
          </a:p>
          <a:p>
            <a:pPr marL="0" indent="0">
              <a:buNone/>
            </a:pPr>
            <a:r>
              <a:rPr lang="el-GR" dirty="0" err="1"/>
              <a:t>Νεοευρώπη</a:t>
            </a:r>
            <a:r>
              <a:rPr lang="el-GR" dirty="0"/>
              <a:t>       </a:t>
            </a:r>
          </a:p>
          <a:p>
            <a:pPr marL="0" indent="0">
              <a:buNone/>
            </a:pPr>
            <a:r>
              <a:rPr lang="el-GR" dirty="0"/>
              <a:t> </a:t>
            </a:r>
          </a:p>
        </p:txBody>
      </p:sp>
    </p:spTree>
    <p:extLst>
      <p:ext uri="{BB962C8B-B14F-4D97-AF65-F5344CB8AC3E}">
        <p14:creationId xmlns:p14="http://schemas.microsoft.com/office/powerpoint/2010/main" val="45900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η</a:t>
            </a:r>
            <a:r>
              <a:rPr lang="el-GR" dirty="0" smtClean="0"/>
              <a:t> Εργασία</a:t>
            </a:r>
            <a:endParaRPr lang="el-GR" dirty="0"/>
          </a:p>
        </p:txBody>
      </p:sp>
      <p:sp>
        <p:nvSpPr>
          <p:cNvPr id="3" name="Θέση περιεχομένου 2"/>
          <p:cNvSpPr>
            <a:spLocks noGrp="1"/>
          </p:cNvSpPr>
          <p:nvPr>
            <p:ph idx="1"/>
          </p:nvPr>
        </p:nvSpPr>
        <p:spPr>
          <a:xfrm>
            <a:off x="491655" y="2410692"/>
            <a:ext cx="10088010" cy="4239490"/>
          </a:xfrm>
        </p:spPr>
        <p:txBody>
          <a:bodyPr>
            <a:normAutofit/>
          </a:bodyPr>
          <a:lstStyle/>
          <a:p>
            <a:r>
              <a:rPr lang="el-GR" dirty="0" smtClean="0"/>
              <a:t> </a:t>
            </a:r>
            <a:r>
              <a:rPr lang="el-GR" dirty="0"/>
              <a:t>Μελετήστε τον γεωμορφολογικό χάρτη της Ευρώπης (εικόνα 16.1) και συγκρίνετε τον με τον χάρτη των γεωτεκτονικών ενοτήτων (εικόνα 7.1). Σε ποιες κυρίως γεωτεκτονικές ενότητες βρίσκονται οι μεγάλες πεδιάδες της Ευρώπης</a:t>
            </a:r>
            <a:r>
              <a:rPr lang="el-GR" dirty="0" smtClean="0"/>
              <a:t>;…………………………………………………………………………………………………………………</a:t>
            </a:r>
            <a:endParaRPr lang="el-GR" dirty="0"/>
          </a:p>
          <a:p>
            <a:r>
              <a:rPr lang="el-GR" dirty="0"/>
              <a:t>Συμβουλευτείτε τον πολιτικό χάρτη της Ευρώπης (εικόνα 25.1) και επισημάνετε τις χώρες στις οποίες βρίσκονται οι μεγάλες ευρωπαϊκές πεδιάδες. Συμπληρώστε </a:t>
            </a:r>
            <a:r>
              <a:rPr lang="el-GR" dirty="0" smtClean="0"/>
              <a:t>τον  </a:t>
            </a:r>
            <a:r>
              <a:rPr lang="el-GR" dirty="0"/>
              <a:t>πίνακα</a:t>
            </a:r>
            <a:r>
              <a:rPr lang="el-GR" dirty="0" smtClean="0"/>
              <a:t>. </a:t>
            </a:r>
            <a:endParaRPr lang="el-GR" dirty="0"/>
          </a:p>
          <a:p>
            <a:pPr marL="0" indent="0">
              <a:buNone/>
            </a:pPr>
            <a:r>
              <a:rPr lang="el-GR" b="1" u="sng" dirty="0"/>
              <a:t>Γεωτεκτονική </a:t>
            </a:r>
            <a:r>
              <a:rPr lang="el-GR" b="1" u="sng" dirty="0" smtClean="0"/>
              <a:t>ενότητα                                                 </a:t>
            </a:r>
            <a:r>
              <a:rPr lang="el-GR" b="1" u="sng" dirty="0"/>
              <a:t>Μία </a:t>
            </a:r>
            <a:r>
              <a:rPr lang="el-GR" b="1" u="sng" dirty="0" smtClean="0"/>
              <a:t>πεδιάδα                                                                   </a:t>
            </a:r>
            <a:r>
              <a:rPr lang="el-GR" b="1" u="sng" dirty="0"/>
              <a:t>Χώρ</a:t>
            </a:r>
            <a:r>
              <a:rPr lang="el-GR" u="sng" dirty="0"/>
              <a:t>α </a:t>
            </a:r>
          </a:p>
          <a:p>
            <a:pPr marL="0" indent="0">
              <a:buNone/>
            </a:pPr>
            <a:r>
              <a:rPr lang="el-GR" dirty="0" err="1"/>
              <a:t>Αρχαιοευρώπη</a:t>
            </a:r>
            <a:r>
              <a:rPr lang="el-GR" dirty="0"/>
              <a:t>      </a:t>
            </a:r>
          </a:p>
          <a:p>
            <a:pPr marL="0" indent="0">
              <a:buNone/>
            </a:pPr>
            <a:r>
              <a:rPr lang="el-GR" dirty="0" err="1"/>
              <a:t>Παλαιοευρώπη</a:t>
            </a:r>
            <a:r>
              <a:rPr lang="el-GR" dirty="0"/>
              <a:t>     </a:t>
            </a:r>
          </a:p>
          <a:p>
            <a:pPr marL="0" indent="0">
              <a:buNone/>
            </a:pPr>
            <a:r>
              <a:rPr lang="el-GR" dirty="0" err="1"/>
              <a:t>Μεσοευρώπη</a:t>
            </a:r>
            <a:r>
              <a:rPr lang="el-GR" dirty="0"/>
              <a:t>     </a:t>
            </a:r>
          </a:p>
          <a:p>
            <a:pPr marL="0" indent="0">
              <a:buNone/>
            </a:pPr>
            <a:r>
              <a:rPr lang="el-GR" dirty="0" err="1"/>
              <a:t>Νεοευρώπη</a:t>
            </a:r>
            <a:r>
              <a:rPr lang="el-GR" dirty="0"/>
              <a:t>     </a:t>
            </a:r>
          </a:p>
          <a:p>
            <a:pPr marL="0" indent="0">
              <a:buNone/>
            </a:pPr>
            <a:r>
              <a:rPr lang="el-GR" dirty="0"/>
              <a:t> </a:t>
            </a:r>
          </a:p>
        </p:txBody>
      </p:sp>
    </p:spTree>
    <p:extLst>
      <p:ext uri="{BB962C8B-B14F-4D97-AF65-F5344CB8AC3E}">
        <p14:creationId xmlns:p14="http://schemas.microsoft.com/office/powerpoint/2010/main" val="1254242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a:t>
            </a:r>
            <a:r>
              <a:rPr lang="el-GR" baseline="30000" dirty="0" smtClean="0"/>
              <a:t>η</a:t>
            </a:r>
            <a:r>
              <a:rPr lang="el-GR" dirty="0" smtClean="0"/>
              <a:t> Εργασία</a:t>
            </a:r>
            <a:endParaRPr lang="el-GR" dirty="0"/>
          </a:p>
        </p:txBody>
      </p:sp>
      <p:sp>
        <p:nvSpPr>
          <p:cNvPr id="3" name="Θέση περιεχομένου 2"/>
          <p:cNvSpPr>
            <a:spLocks noGrp="1"/>
          </p:cNvSpPr>
          <p:nvPr>
            <p:ph idx="1"/>
          </p:nvPr>
        </p:nvSpPr>
        <p:spPr/>
        <p:txBody>
          <a:bodyPr/>
          <a:lstStyle/>
          <a:p>
            <a:r>
              <a:rPr lang="el-GR" dirty="0" smtClean="0"/>
              <a:t> </a:t>
            </a:r>
            <a:r>
              <a:rPr lang="el-GR" dirty="0"/>
              <a:t>Παρατηρήστε τον χάρτη ορογενέσεων της Ευρώπης (εικόνα 6.4). Ποιο τμήμα της Ευρώπης έχει εντονότερο ανάγλυφο; </a:t>
            </a:r>
            <a:r>
              <a:rPr lang="el-GR" dirty="0" smtClean="0"/>
              <a:t>…………………………………………………………………………………………………………………</a:t>
            </a:r>
            <a:endParaRPr lang="el-GR" dirty="0"/>
          </a:p>
          <a:p>
            <a:r>
              <a:rPr lang="el-GR" dirty="0"/>
              <a:t>Παρατηρήστε την εικόνα 6.3 που αφορά την κίνηση των </a:t>
            </a:r>
            <a:r>
              <a:rPr lang="el-GR" dirty="0" err="1"/>
              <a:t>λιθοσφαιρικών</a:t>
            </a:r>
            <a:r>
              <a:rPr lang="el-GR" dirty="0"/>
              <a:t> πλακών. </a:t>
            </a:r>
            <a:endParaRPr lang="el-GR" dirty="0" smtClean="0"/>
          </a:p>
          <a:p>
            <a:pPr marL="0" indent="0">
              <a:buNone/>
            </a:pPr>
            <a:r>
              <a:rPr lang="el-GR" dirty="0" smtClean="0"/>
              <a:t>Σε </a:t>
            </a:r>
            <a:r>
              <a:rPr lang="el-GR" dirty="0"/>
              <a:t>ποιες περιοχές συγκρούεται η αφρικανική με την </a:t>
            </a:r>
            <a:r>
              <a:rPr lang="el-GR" dirty="0" err="1"/>
              <a:t>ευρασιατική</a:t>
            </a:r>
            <a:r>
              <a:rPr lang="el-GR" dirty="0"/>
              <a:t> </a:t>
            </a:r>
            <a:r>
              <a:rPr lang="el-GR" dirty="0" err="1"/>
              <a:t>λιθοσφαιρική</a:t>
            </a:r>
            <a:r>
              <a:rPr lang="el-GR" dirty="0"/>
              <a:t> πλάκα</a:t>
            </a:r>
            <a:r>
              <a:rPr lang="el-GR" dirty="0" smtClean="0"/>
              <a:t>;</a:t>
            </a:r>
          </a:p>
          <a:p>
            <a:pPr marL="0" indent="0">
              <a:buNone/>
            </a:pPr>
            <a:r>
              <a:rPr lang="el-GR" dirty="0" smtClean="0"/>
              <a:t> </a:t>
            </a:r>
            <a:r>
              <a:rPr lang="el-GR" dirty="0"/>
              <a:t>Ποιο είναι το αποτέλεσμα της σύγκρουσης αυτής;</a:t>
            </a:r>
          </a:p>
          <a:p>
            <a:pPr marL="0" indent="0">
              <a:buNone/>
            </a:pPr>
            <a:r>
              <a:rPr lang="el-GR" dirty="0"/>
              <a:t>…………………………………………………………………………………………………………………</a:t>
            </a:r>
          </a:p>
          <a:p>
            <a:pPr marL="0" indent="0">
              <a:buNone/>
            </a:pPr>
            <a:r>
              <a:rPr lang="el-GR" dirty="0"/>
              <a:t> …………………………………………………………………………………………………………………</a:t>
            </a:r>
          </a:p>
          <a:p>
            <a:pPr marL="0" indent="0">
              <a:buNone/>
            </a:pPr>
            <a:r>
              <a:rPr lang="el-GR" dirty="0"/>
              <a:t> …………………………………………………………………………………………………………………</a:t>
            </a:r>
          </a:p>
        </p:txBody>
      </p:sp>
    </p:spTree>
    <p:extLst>
      <p:ext uri="{BB962C8B-B14F-4D97-AF65-F5344CB8AC3E}">
        <p14:creationId xmlns:p14="http://schemas.microsoft.com/office/powerpoint/2010/main" val="3886899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392381" y="685800"/>
            <a:ext cx="9455728" cy="6172200"/>
          </a:xfrm>
          <a:prstGeom prst="rect">
            <a:avLst/>
          </a:prstGeom>
        </p:spPr>
      </p:pic>
    </p:spTree>
    <p:extLst>
      <p:ext uri="{BB962C8B-B14F-4D97-AF65-F5344CB8AC3E}">
        <p14:creationId xmlns:p14="http://schemas.microsoft.com/office/powerpoint/2010/main" val="131538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ΑΡΧΑΙΟΕΥΡΩΠΗ</a:t>
            </a:r>
            <a:endParaRPr lang="el-GR" dirty="0"/>
          </a:p>
        </p:txBody>
      </p:sp>
      <p:sp>
        <p:nvSpPr>
          <p:cNvPr id="3" name="Θέση περιεχομένου 2"/>
          <p:cNvSpPr>
            <a:spLocks noGrp="1"/>
          </p:cNvSpPr>
          <p:nvPr>
            <p:ph idx="1"/>
          </p:nvPr>
        </p:nvSpPr>
        <p:spPr>
          <a:xfrm>
            <a:off x="1154954" y="2603500"/>
            <a:ext cx="6991519" cy="3416300"/>
          </a:xfrm>
        </p:spPr>
        <p:txBody>
          <a:bodyPr/>
          <a:lstStyle/>
          <a:p>
            <a:r>
              <a:rPr lang="el-GR" dirty="0" smtClean="0"/>
              <a:t>Περιλαμβάνει τη </a:t>
            </a:r>
            <a:r>
              <a:rPr lang="el-GR" dirty="0"/>
              <a:t>ρωσική πεδιάδα, τα πεδινά τμήματα της Σκανδιναβίας και </a:t>
            </a:r>
            <a:r>
              <a:rPr lang="el-GR" dirty="0" smtClean="0"/>
              <a:t>το βυθό </a:t>
            </a:r>
            <a:r>
              <a:rPr lang="el-GR" dirty="0"/>
              <a:t>του Ατλαντικού βορειοδυτικά των βρετανικών </a:t>
            </a:r>
            <a:r>
              <a:rPr lang="el-GR" dirty="0" smtClean="0"/>
              <a:t>νησιών</a:t>
            </a:r>
            <a:r>
              <a:rPr lang="el-GR" dirty="0"/>
              <a:t>.</a:t>
            </a:r>
            <a:endParaRPr lang="el-GR" dirty="0" smtClean="0"/>
          </a:p>
          <a:p>
            <a:r>
              <a:rPr lang="el-GR" dirty="0" smtClean="0"/>
              <a:t> Σχηματίστηκε </a:t>
            </a:r>
            <a:r>
              <a:rPr lang="el-GR" dirty="0"/>
              <a:t>κατά το </a:t>
            </a:r>
            <a:r>
              <a:rPr lang="el-GR" dirty="0" err="1"/>
              <a:t>Προκάμβριο</a:t>
            </a:r>
            <a:r>
              <a:rPr lang="el-GR" dirty="0"/>
              <a:t> (</a:t>
            </a:r>
            <a:r>
              <a:rPr lang="el-GR" dirty="0" err="1"/>
              <a:t>Προτεροζωικός</a:t>
            </a:r>
            <a:r>
              <a:rPr lang="el-GR" dirty="0"/>
              <a:t> Αιώνας). </a:t>
            </a:r>
            <a:endParaRPr lang="el-GR" dirty="0" smtClean="0"/>
          </a:p>
          <a:p>
            <a:r>
              <a:rPr lang="el-GR" dirty="0" smtClean="0"/>
              <a:t>Επειδή </a:t>
            </a:r>
            <a:r>
              <a:rPr lang="el-GR" dirty="0"/>
              <a:t>στην περιοχή αυτή δεν είχαμε τεκτονικά γεγονότα για εκατοντάδες εκατομμύρια χρόνια, η διάβρωση την έχει μετατρέψει σε πεδιάδα</a:t>
            </a:r>
            <a:r>
              <a:rPr lang="el-GR" dirty="0" smtClean="0"/>
              <a:t>.</a:t>
            </a:r>
          </a:p>
          <a:p>
            <a:r>
              <a:rPr lang="el-GR" dirty="0" smtClean="0"/>
              <a:t> </a:t>
            </a:r>
            <a:r>
              <a:rPr lang="el-GR" dirty="0"/>
              <a:t>Τα παλαιότερα στρώματα αυτών των περιοχών ονομάζονται ασπίδες. </a:t>
            </a:r>
          </a:p>
        </p:txBody>
      </p:sp>
      <p:pic>
        <p:nvPicPr>
          <p:cNvPr id="4" name="Εικόνα 3"/>
          <p:cNvPicPr>
            <a:picLocks noChangeAspect="1"/>
          </p:cNvPicPr>
          <p:nvPr/>
        </p:nvPicPr>
        <p:blipFill>
          <a:blip r:embed="rId2"/>
          <a:stretch>
            <a:fillRect/>
          </a:stretch>
        </p:blipFill>
        <p:spPr>
          <a:xfrm>
            <a:off x="8146473" y="2603500"/>
            <a:ext cx="3657599" cy="3194627"/>
          </a:xfrm>
          <a:prstGeom prst="rect">
            <a:avLst/>
          </a:prstGeom>
        </p:spPr>
      </p:pic>
    </p:spTree>
    <p:extLst>
      <p:ext uri="{BB962C8B-B14F-4D97-AF65-F5344CB8AC3E}">
        <p14:creationId xmlns:p14="http://schemas.microsoft.com/office/powerpoint/2010/main" val="330522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309256" y="665018"/>
            <a:ext cx="9227126" cy="6192982"/>
          </a:xfrm>
          <a:prstGeom prst="rect">
            <a:avLst/>
          </a:prstGeom>
        </p:spPr>
      </p:pic>
    </p:spTree>
    <p:extLst>
      <p:ext uri="{BB962C8B-B14F-4D97-AF65-F5344CB8AC3E}">
        <p14:creationId xmlns:p14="http://schemas.microsoft.com/office/powerpoint/2010/main" val="361115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154954" y="706582"/>
            <a:ext cx="9464555" cy="5569527"/>
          </a:xfrm>
          <a:prstGeom prst="rect">
            <a:avLst/>
          </a:prstGeom>
        </p:spPr>
      </p:pic>
    </p:spTree>
    <p:extLst>
      <p:ext uri="{BB962C8B-B14F-4D97-AF65-F5344CB8AC3E}">
        <p14:creationId xmlns:p14="http://schemas.microsoft.com/office/powerpoint/2010/main" val="157664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Αρχαιοευρώπη</a:t>
            </a:r>
            <a:r>
              <a:rPr lang="el-GR" dirty="0"/>
              <a:t>: Τ</a:t>
            </a:r>
            <a:r>
              <a:rPr lang="el-GR" dirty="0" smtClean="0"/>
              <a:t>οπίο </a:t>
            </a:r>
            <a:r>
              <a:rPr lang="el-GR" dirty="0"/>
              <a:t>στη ρωσική πεδιάδα</a:t>
            </a:r>
            <a:br>
              <a:rPr lang="el-GR" dirty="0"/>
            </a:br>
            <a:endParaRPr lang="el-GR" dirty="0"/>
          </a:p>
        </p:txBody>
      </p:sp>
      <p:sp>
        <p:nvSpPr>
          <p:cNvPr id="3" name="Θέση περιεχομένου 2"/>
          <p:cNvSpPr>
            <a:spLocks noGrp="1"/>
          </p:cNvSpPr>
          <p:nvPr>
            <p:ph idx="1"/>
          </p:nvPr>
        </p:nvSpPr>
        <p:spPr>
          <a:xfrm>
            <a:off x="3170791" y="2478809"/>
            <a:ext cx="8825659" cy="3416300"/>
          </a:xfrm>
        </p:spPr>
        <p:txBody>
          <a:bodyPr/>
          <a:lstStyle/>
          <a:p>
            <a:pPr marL="0" indent="0">
              <a:buNone/>
            </a:pPr>
            <a:endParaRPr lang="el-GR" dirty="0"/>
          </a:p>
        </p:txBody>
      </p:sp>
      <p:pic>
        <p:nvPicPr>
          <p:cNvPr id="4" name="Εικόνα 3"/>
          <p:cNvPicPr>
            <a:picLocks noChangeAspect="1"/>
          </p:cNvPicPr>
          <p:nvPr/>
        </p:nvPicPr>
        <p:blipFill>
          <a:blip r:embed="rId2"/>
          <a:stretch>
            <a:fillRect/>
          </a:stretch>
        </p:blipFill>
        <p:spPr>
          <a:xfrm>
            <a:off x="1154954" y="1680632"/>
            <a:ext cx="9485337" cy="4886423"/>
          </a:xfrm>
          <a:prstGeom prst="rect">
            <a:avLst/>
          </a:prstGeom>
        </p:spPr>
      </p:pic>
    </p:spTree>
    <p:extLst>
      <p:ext uri="{BB962C8B-B14F-4D97-AF65-F5344CB8AC3E}">
        <p14:creationId xmlns:p14="http://schemas.microsoft.com/office/powerpoint/2010/main" val="145351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ΠΑΛΑΙΟΕΥΡΩΠΗ</a:t>
            </a:r>
            <a:endParaRPr lang="el-GR" dirty="0"/>
          </a:p>
        </p:txBody>
      </p:sp>
      <p:sp>
        <p:nvSpPr>
          <p:cNvPr id="3" name="Θέση περιεχομένου 2"/>
          <p:cNvSpPr>
            <a:spLocks noGrp="1"/>
          </p:cNvSpPr>
          <p:nvPr>
            <p:ph idx="1"/>
          </p:nvPr>
        </p:nvSpPr>
        <p:spPr>
          <a:xfrm>
            <a:off x="1154954" y="3161531"/>
            <a:ext cx="6659010" cy="3416300"/>
          </a:xfrm>
        </p:spPr>
        <p:txBody>
          <a:bodyPr>
            <a:normAutofit lnSpcReduction="10000"/>
          </a:bodyPr>
          <a:lstStyle/>
          <a:p>
            <a:r>
              <a:rPr lang="el-GR" dirty="0"/>
              <a:t>Η </a:t>
            </a:r>
            <a:r>
              <a:rPr lang="el-GR" dirty="0" err="1"/>
              <a:t>Παλαιοευρώπη</a:t>
            </a:r>
            <a:r>
              <a:rPr lang="el-GR" dirty="0"/>
              <a:t> άρχισε να σχηματίζεται στις αρχές του Παλαιοζωικού Αιώνα. </a:t>
            </a:r>
            <a:endParaRPr lang="el-GR" dirty="0" smtClean="0"/>
          </a:p>
          <a:p>
            <a:r>
              <a:rPr lang="el-GR" dirty="0" smtClean="0"/>
              <a:t>Δυτικά </a:t>
            </a:r>
            <a:r>
              <a:rPr lang="el-GR" dirty="0"/>
              <a:t>της </a:t>
            </a:r>
            <a:r>
              <a:rPr lang="el-GR" dirty="0" err="1"/>
              <a:t>Αρχαιοευρώπης</a:t>
            </a:r>
            <a:r>
              <a:rPr lang="el-GR" dirty="0"/>
              <a:t> δημιουργήθηκε η </a:t>
            </a:r>
            <a:r>
              <a:rPr lang="el-GR" dirty="0" err="1"/>
              <a:t>Καληδόνια</a:t>
            </a:r>
            <a:r>
              <a:rPr lang="el-GR" dirty="0"/>
              <a:t> Ορογένεση</a:t>
            </a:r>
            <a:r>
              <a:rPr lang="el-GR" dirty="0" smtClean="0"/>
              <a:t>.</a:t>
            </a:r>
          </a:p>
          <a:p>
            <a:r>
              <a:rPr lang="el-GR" dirty="0" smtClean="0"/>
              <a:t> </a:t>
            </a:r>
            <a:r>
              <a:rPr lang="el-GR" dirty="0"/>
              <a:t>Το μεγαλύτερο μέρος των βρετανικών νησιών, το βόρειο τμήμα της Σκανδιναβικής Χερσονήσου και μια στενή λωρίδα των βόρειων ακτών του κεντρικού κορμού της ηπείρου, από την Ολλανδία μέχρι την Πολωνία, αποτελούν την </a:t>
            </a:r>
            <a:r>
              <a:rPr lang="el-GR" dirty="0" err="1"/>
              <a:t>Παλαιοευρώπη</a:t>
            </a:r>
            <a:r>
              <a:rPr lang="el-GR" dirty="0"/>
              <a:t>. </a:t>
            </a:r>
            <a:endParaRPr lang="el-GR" dirty="0" smtClean="0"/>
          </a:p>
          <a:p>
            <a:r>
              <a:rPr lang="el-GR" dirty="0" smtClean="0"/>
              <a:t>Αυτή </a:t>
            </a:r>
            <a:r>
              <a:rPr lang="el-GR" dirty="0"/>
              <a:t>η περιοχή έχει διαβρωθεί έντονα από τους παγετώνες. Οι μάζες των πάγων </a:t>
            </a:r>
            <a:r>
              <a:rPr lang="el-GR" dirty="0" err="1"/>
              <a:t>διέβρωσαν</a:t>
            </a:r>
            <a:r>
              <a:rPr lang="el-GR" dirty="0"/>
              <a:t> τις ακτές και δημιούργησαν πολύπλοκους δαντελωτούς κόλπους, τα φιόρδ. </a:t>
            </a:r>
          </a:p>
        </p:txBody>
      </p:sp>
      <p:pic>
        <p:nvPicPr>
          <p:cNvPr id="5" name="Εικόνα 4"/>
          <p:cNvPicPr>
            <a:picLocks noChangeAspect="1"/>
          </p:cNvPicPr>
          <p:nvPr/>
        </p:nvPicPr>
        <p:blipFill>
          <a:blip r:embed="rId2"/>
          <a:stretch>
            <a:fillRect/>
          </a:stretch>
        </p:blipFill>
        <p:spPr>
          <a:xfrm>
            <a:off x="8342732" y="415637"/>
            <a:ext cx="3147270" cy="3283526"/>
          </a:xfrm>
          <a:prstGeom prst="rect">
            <a:avLst/>
          </a:prstGeom>
        </p:spPr>
      </p:pic>
      <p:pic>
        <p:nvPicPr>
          <p:cNvPr id="6" name="Εικόνα 5"/>
          <p:cNvPicPr>
            <a:picLocks noChangeAspect="1"/>
          </p:cNvPicPr>
          <p:nvPr/>
        </p:nvPicPr>
        <p:blipFill>
          <a:blip r:embed="rId3"/>
          <a:stretch>
            <a:fillRect/>
          </a:stretch>
        </p:blipFill>
        <p:spPr>
          <a:xfrm>
            <a:off x="8342732" y="3699163"/>
            <a:ext cx="3147270" cy="3158837"/>
          </a:xfrm>
          <a:prstGeom prst="rect">
            <a:avLst/>
          </a:prstGeom>
        </p:spPr>
      </p:pic>
      <p:pic>
        <p:nvPicPr>
          <p:cNvPr id="7" name="Εικόνα 6"/>
          <p:cNvPicPr>
            <a:picLocks noChangeAspect="1"/>
          </p:cNvPicPr>
          <p:nvPr/>
        </p:nvPicPr>
        <p:blipFill>
          <a:blip r:embed="rId4"/>
          <a:stretch>
            <a:fillRect/>
          </a:stretch>
        </p:blipFill>
        <p:spPr>
          <a:xfrm>
            <a:off x="5340927" y="523344"/>
            <a:ext cx="2737421" cy="2469238"/>
          </a:xfrm>
          <a:prstGeom prst="rect">
            <a:avLst/>
          </a:prstGeom>
        </p:spPr>
      </p:pic>
    </p:spTree>
    <p:extLst>
      <p:ext uri="{BB962C8B-B14F-4D97-AF65-F5344CB8AC3E}">
        <p14:creationId xmlns:p14="http://schemas.microsoft.com/office/powerpoint/2010/main" val="119348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Σκανδιναβικά φιόρδ</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154954" y="1680632"/>
            <a:ext cx="8960402" cy="4987636"/>
          </a:xfrm>
          <a:prstGeom prst="rect">
            <a:avLst/>
          </a:prstGeom>
        </p:spPr>
      </p:pic>
    </p:spTree>
    <p:extLst>
      <p:ext uri="{BB962C8B-B14F-4D97-AF65-F5344CB8AC3E}">
        <p14:creationId xmlns:p14="http://schemas.microsoft.com/office/powerpoint/2010/main" val="3104761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87</TotalTime>
  <Words>1054</Words>
  <Application>Microsoft Office PowerPoint</Application>
  <PresentationFormat>Ευρεία οθόνη</PresentationFormat>
  <Paragraphs>96</Paragraphs>
  <Slides>36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Century Gothic</vt:lpstr>
      <vt:lpstr>Wingdings 3</vt:lpstr>
      <vt:lpstr>Αίθουσα συσκέψεων "Ιόν"</vt:lpstr>
      <vt:lpstr>Η ΔΙΑΜΟΡΦΩΣΗ ΤΟΥ ΑΝΑΓΛΥΦΟΥ ΣΤΗΝ ΕΥΡΩΠΗ</vt:lpstr>
      <vt:lpstr>ΟΙ ΕΝΔΟΓΕΝΕΙΣ ΔΥΝΑΜΕΙΣ</vt:lpstr>
      <vt:lpstr>ΣΧΗΜΑΤΙΣΜΟΣ ΤΗΣ ΕΥΡΩΠΗΣ ΚΑΤΆ ΤΜΗΜΑΤΑ</vt:lpstr>
      <vt:lpstr>Η ΑΡΧΑΙΟΕΥΡΩΠΗ</vt:lpstr>
      <vt:lpstr>Παρουσίαση του PowerPoint</vt:lpstr>
      <vt:lpstr>Παρουσίαση του PowerPoint</vt:lpstr>
      <vt:lpstr>Αρχαιοευρώπη: Τοπίο στη ρωσική πεδιάδα </vt:lpstr>
      <vt:lpstr>Η ΠΑΛΑΙΟΕΥΡΩΠΗ</vt:lpstr>
      <vt:lpstr> Σκανδιναβικά φιόρδ</vt:lpstr>
      <vt:lpstr>ΦΙΟΡΔ</vt:lpstr>
      <vt:lpstr>Παλαιοευρώπη: Τοπίο στην Ιρλανδία </vt:lpstr>
      <vt:lpstr>Η ΜΕΣΟΕΥΡΩΠΗ</vt:lpstr>
      <vt:lpstr>ΟΡΟΠΕΔΙΟ ΜΕΣΕΤΑ  (ΣΤΟ ΕΣΩΤΕΡΙΚΟ ΤΗΣ ΙΒΗΡΙΚΗΣ ΧΕΡΣΟΝΗΣΟΥ)</vt:lpstr>
      <vt:lpstr>ΙΒΗΡΙΚΗ ΧΕΡΣΟΝΗΣΟΣ </vt:lpstr>
      <vt:lpstr>Παρουσίαση του PowerPoint</vt:lpstr>
      <vt:lpstr>ΜΑΣΙΦ ΣΕΝΤΡΑΛ ΓΑΛΛΙΑΣ</vt:lpstr>
      <vt:lpstr>ΚΟΙΤΑΣΜΑΤΑ ΛΙΘΑΝΘΡΑΚΩΝ (ΒΕΛΓΙΟ,ΗΝΩΜΕΝΟ ΒΑΣΙΛΕΙΟ,ΓΕΡΜΑΝΙΑ Κ.Α)</vt:lpstr>
      <vt:lpstr>ΑΛΑΤΟΡΥΧΕΙΑ… Μια υπόγεια  πόλη από αλάτι!!</vt:lpstr>
      <vt:lpstr>Μεσοευρώπη: τοπίο στην κεντρική Ισπανία </vt:lpstr>
      <vt:lpstr>Η ΝΕΟΕΥΡΩΠΗ</vt:lpstr>
      <vt:lpstr>Νεοευρώπη: το όρος Μάτερχορν στις 'Αλπεις </vt:lpstr>
      <vt:lpstr>ΠΙΝΔΟΣ</vt:lpstr>
      <vt:lpstr>Παρουσίαση του PowerPoint</vt:lpstr>
      <vt:lpstr>Οι τελευταίοι παγετώνες στην Ευρώπη </vt:lpstr>
      <vt:lpstr>ΝΟΡΒΗΓΙΚΑ ΦΙΟΡΔ</vt:lpstr>
      <vt:lpstr>ΒΑΛΤΙΚΗ ΘΑΛΑΣΣΑ</vt:lpstr>
      <vt:lpstr>ΑΔΡΙΑΤΙΚΗ ΘΑΛΑΣΣΑ</vt:lpstr>
      <vt:lpstr>ΣΗΜΕΙΟ ΣΥΝΑΝΤΙΣΗΣ ΒΑΛΤΙΚΗΣ ΚΑΙ ΒΟΡΕΙΑΣ ΘΑΛΑΣΣΑΣ…</vt:lpstr>
      <vt:lpstr>ΠΑΓΕΤΩΔΕΙΣ ΚΑΙ ΜΕΣΟΠΑΓΕΤΩΔΕΙΣ ΠΕΡΙΟΔΟΙ</vt:lpstr>
      <vt:lpstr>Η εξάπλωση των παγετώνων στην Ευρώπη κατά την τελευταία παγετώδη περίοδο </vt:lpstr>
      <vt:lpstr>Η ΕΠΟΧΗ ΤΩΝ ΠΑΓΕΤΩΝΩΝ</vt:lpstr>
      <vt:lpstr>ΜΠΑΙΝΟΥΜΕ ΣΕ ΜΙΑ ΝΕΑ ΕΠΟΧΗ ΠΑΓΕΤΩΝΩΝ;</vt:lpstr>
      <vt:lpstr>1η Εργασία</vt:lpstr>
      <vt:lpstr>2η Εργασία</vt:lpstr>
      <vt:lpstr>3η Εργασία</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ΔΙΑΜΟΡΦΩΣΗ ΤΟΥ ΑΝΑΓΛΥΦΟΥ ΣΤΗΝ ΕΥΡΩΠΗ</dc:title>
  <dc:creator>ΒΟΥΛΑ</dc:creator>
  <cp:lastModifiedBy>ΒΟΥΛΑ</cp:lastModifiedBy>
  <cp:revision>10</cp:revision>
  <dcterms:created xsi:type="dcterms:W3CDTF">2020-12-06T10:21:50Z</dcterms:created>
  <dcterms:modified xsi:type="dcterms:W3CDTF">2020-12-06T11:48:52Z</dcterms:modified>
</cp:coreProperties>
</file>