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9" r:id="rId2"/>
    <p:sldId id="312" r:id="rId3"/>
    <p:sldId id="311" r:id="rId4"/>
    <p:sldId id="313" r:id="rId5"/>
    <p:sldId id="314" r:id="rId6"/>
    <p:sldId id="264" r:id="rId7"/>
    <p:sldId id="282" r:id="rId8"/>
    <p:sldId id="317" r:id="rId9"/>
    <p:sldId id="318" r:id="rId10"/>
    <p:sldId id="322" r:id="rId11"/>
    <p:sldId id="319" r:id="rId12"/>
    <p:sldId id="315" r:id="rId13"/>
    <p:sldId id="320" r:id="rId14"/>
    <p:sldId id="321" r:id="rId15"/>
    <p:sldId id="265" r:id="rId16"/>
    <p:sldId id="325" r:id="rId17"/>
    <p:sldId id="266" r:id="rId18"/>
    <p:sldId id="327" r:id="rId19"/>
    <p:sldId id="326" r:id="rId20"/>
    <p:sldId id="329" r:id="rId21"/>
    <p:sldId id="330" r:id="rId22"/>
    <p:sldId id="324" r:id="rId23"/>
    <p:sldId id="323" r:id="rId24"/>
    <p:sldId id="267" r:id="rId25"/>
    <p:sldId id="316" r:id="rId26"/>
    <p:sldId id="283" r:id="rId27"/>
    <p:sldId id="331" r:id="rId28"/>
    <p:sldId id="275" r:id="rId29"/>
    <p:sldId id="273" r:id="rId30"/>
    <p:sldId id="276" r:id="rId31"/>
    <p:sldId id="272" r:id="rId32"/>
    <p:sldId id="271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46" d="100"/>
          <a:sy n="46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11/30/2020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11/30/2020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11/30/2020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11/30/2020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11/30/2020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11/30/2020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11/30/2020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11/30/2020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11/30/2020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11/30/2020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11/30/2020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11/30/2020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11/30/2020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11/30/2020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11/30/2020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11/30/2020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11/30/2020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11/30/2020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Η </a:t>
            </a:r>
            <a:r>
              <a:rPr lang="el-GR" dirty="0" smtClean="0"/>
              <a:t>Ορογένεση </a:t>
            </a:r>
            <a:r>
              <a:rPr lang="el-GR" dirty="0"/>
              <a:t>στην Ευρώπη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 smtClean="0"/>
              <a:t>ΓΕΩΓΡΑΦΙΑ-ΓΕΩΛΟΓΙΑ Β΄ΓΥΜΝΑΣΙΟΥ</a:t>
            </a:r>
          </a:p>
          <a:p>
            <a:r>
              <a:rPr lang="el-GR" dirty="0" smtClean="0"/>
              <a:t>ΚΑΝΤΟΥΡΟΥ ΠΑΡΑΣΚΕΥΗ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9415" y="576827"/>
            <a:ext cx="2466975" cy="184785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9415" y="4540176"/>
            <a:ext cx="2352675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523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2873" y="753228"/>
            <a:ext cx="7398327" cy="568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902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Κίνηση </a:t>
            </a:r>
            <a:r>
              <a:rPr lang="el-GR" dirty="0" err="1" smtClean="0"/>
              <a:t>λιθοσφαιρικών</a:t>
            </a:r>
            <a:r>
              <a:rPr lang="el-GR" dirty="0" smtClean="0"/>
              <a:t> πλακών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4891" y="2057400"/>
            <a:ext cx="8146474" cy="453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991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Έκρηξη ηφαιστείων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0157" y="1683327"/>
            <a:ext cx="3917079" cy="4322617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7236" y="1683327"/>
            <a:ext cx="3840019" cy="4322617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6630" y="1834166"/>
            <a:ext cx="3578225" cy="417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222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Έκρηξη ηφαιστείων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851" y="1834166"/>
            <a:ext cx="6400800" cy="450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077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Σεισμοί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728" y="1662545"/>
            <a:ext cx="5765511" cy="490451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985" y="1662546"/>
            <a:ext cx="5001924" cy="465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3423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Οι κινήσεις της </a:t>
            </a:r>
            <a:r>
              <a:rPr lang="el-GR" dirty="0" err="1"/>
              <a:t>λιθοσφαιρικής</a:t>
            </a:r>
            <a:r>
              <a:rPr lang="el-GR" dirty="0"/>
              <a:t> πλάκας της Ευρασίας και οι συγκρούσεις της με άλλες πλάκες δημιούργησαν στο παρελθόν πτυχώσεις και ορογενέσεις </a:t>
            </a:r>
            <a:endParaRPr lang="el-GR" dirty="0" smtClean="0"/>
          </a:p>
          <a:p>
            <a:r>
              <a:rPr lang="el-GR" dirty="0" smtClean="0"/>
              <a:t>στο </a:t>
            </a:r>
            <a:r>
              <a:rPr lang="el-GR" dirty="0"/>
              <a:t>τέλος του </a:t>
            </a:r>
            <a:r>
              <a:rPr lang="el-GR" dirty="0" err="1"/>
              <a:t>Προτεροζωικού</a:t>
            </a:r>
            <a:r>
              <a:rPr lang="el-GR" dirty="0"/>
              <a:t> Αιώνα (</a:t>
            </a:r>
            <a:r>
              <a:rPr lang="el-GR" dirty="0" err="1"/>
              <a:t>Καληδόνια</a:t>
            </a:r>
            <a:r>
              <a:rPr lang="el-GR" dirty="0"/>
              <a:t> Πτύχωση), </a:t>
            </a:r>
            <a:endParaRPr lang="el-GR" dirty="0" smtClean="0"/>
          </a:p>
          <a:p>
            <a:r>
              <a:rPr lang="el-GR" dirty="0" smtClean="0"/>
              <a:t>μεταξύ </a:t>
            </a:r>
            <a:r>
              <a:rPr lang="el-GR" dirty="0" err="1"/>
              <a:t>Δεβονίου</a:t>
            </a:r>
            <a:r>
              <a:rPr lang="el-GR" dirty="0"/>
              <a:t> και Λιθανθρακοφόρου (</a:t>
            </a:r>
            <a:r>
              <a:rPr lang="el-GR" dirty="0" err="1"/>
              <a:t>Ερκύνια</a:t>
            </a:r>
            <a:r>
              <a:rPr lang="el-GR" dirty="0"/>
              <a:t> ή </a:t>
            </a:r>
            <a:r>
              <a:rPr lang="el-GR" dirty="0" err="1"/>
              <a:t>Βαρίσκια</a:t>
            </a:r>
            <a:r>
              <a:rPr lang="el-GR" dirty="0"/>
              <a:t> Πτύχωση) </a:t>
            </a:r>
            <a:endParaRPr lang="el-GR" dirty="0" smtClean="0"/>
          </a:p>
          <a:p>
            <a:r>
              <a:rPr lang="el-GR" dirty="0" smtClean="0"/>
              <a:t>και </a:t>
            </a:r>
            <a:r>
              <a:rPr lang="el-GR" dirty="0"/>
              <a:t>στην αρχή του Καινοζωικού (Αλπική Πτύχωση). </a:t>
            </a:r>
          </a:p>
        </p:txBody>
      </p:sp>
    </p:spTree>
    <p:extLst>
      <p:ext uri="{BB962C8B-B14F-4D97-AF65-F5344CB8AC3E}">
        <p14:creationId xmlns:p14="http://schemas.microsoft.com/office/powerpoint/2010/main" val="27848029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Πτυχές και ορογένεση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321" y="1834166"/>
            <a:ext cx="4993115" cy="4483507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4382" y="1834167"/>
            <a:ext cx="4696691" cy="448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2142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ΟΙ ΟΡΟΣΕΙΡΕΣ ΤΗΣ ΕΥΡΩΠΗΣ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80321" y="2336873"/>
            <a:ext cx="7715533" cy="3599316"/>
          </a:xfrm>
        </p:spPr>
        <p:txBody>
          <a:bodyPr>
            <a:normAutofit fontScale="85000" lnSpcReduction="20000"/>
          </a:bodyPr>
          <a:lstStyle/>
          <a:p>
            <a:r>
              <a:rPr lang="el-GR" dirty="0" smtClean="0"/>
              <a:t>Στην </a:t>
            </a:r>
            <a:r>
              <a:rPr lang="el-GR" dirty="0"/>
              <a:t>Ευρώπη τα παλαιότερα βουνά (Σκανδιναβικές '</a:t>
            </a:r>
            <a:r>
              <a:rPr lang="el-GR" dirty="0" err="1"/>
              <a:t>Αλπεις</a:t>
            </a:r>
            <a:r>
              <a:rPr lang="el-GR" dirty="0"/>
              <a:t>, Όρη Σκωτίας κ.ά.) δημιουργήθηκαν με την </a:t>
            </a:r>
            <a:r>
              <a:rPr lang="el-GR" dirty="0" err="1"/>
              <a:t>Καληδόνια</a:t>
            </a:r>
            <a:r>
              <a:rPr lang="el-GR" dirty="0"/>
              <a:t> Πτύχωση, στο τέλος του </a:t>
            </a:r>
            <a:r>
              <a:rPr lang="el-GR" dirty="0" err="1"/>
              <a:t>Προτεροζωικού</a:t>
            </a:r>
            <a:r>
              <a:rPr lang="el-GR" dirty="0"/>
              <a:t> Αιώνα και στην αρχή του Παλαιοζωικού Αιώνα, περίπου 570 εκατομμύρια χρόνια πριν από σήμερα. </a:t>
            </a:r>
            <a:endParaRPr lang="el-GR" dirty="0" smtClean="0"/>
          </a:p>
          <a:p>
            <a:r>
              <a:rPr lang="el-GR" dirty="0" smtClean="0"/>
              <a:t>Τα </a:t>
            </a:r>
            <a:r>
              <a:rPr lang="el-GR" dirty="0"/>
              <a:t>βουνά της Ιβηρικής (εκτός των Πυρηναίων και της Σιέρα Νεβάδα), ο </a:t>
            </a:r>
            <a:r>
              <a:rPr lang="el-GR" dirty="0" err="1"/>
              <a:t>Ιούρας</a:t>
            </a:r>
            <a:r>
              <a:rPr lang="el-GR" dirty="0"/>
              <a:t> στη Γαλλία-Ελβετία, ο </a:t>
            </a:r>
            <a:r>
              <a:rPr lang="el-GR" dirty="0" err="1"/>
              <a:t>Μέλανας</a:t>
            </a:r>
            <a:r>
              <a:rPr lang="el-GR" dirty="0"/>
              <a:t> Δρυμός στη Γερμανία, τα Ουράλια Όρη κ.ά. σχηματίστηκαν με την </a:t>
            </a:r>
            <a:r>
              <a:rPr lang="el-GR" dirty="0" err="1"/>
              <a:t>Ερκύνια</a:t>
            </a:r>
            <a:r>
              <a:rPr lang="el-GR" dirty="0"/>
              <a:t> ή </a:t>
            </a:r>
            <a:r>
              <a:rPr lang="el-GR" dirty="0" err="1"/>
              <a:t>Βαρίσκια</a:t>
            </a:r>
            <a:r>
              <a:rPr lang="el-GR" dirty="0"/>
              <a:t> Πτύχωση στο μέσο του Παλαιοζωικού Αιώνα, περίπου 350 εκατομμύρια χρόνια πριν από σήμερα. </a:t>
            </a:r>
            <a:endParaRPr lang="el-GR" dirty="0" smtClean="0"/>
          </a:p>
          <a:p>
            <a:r>
              <a:rPr lang="el-GR" dirty="0" smtClean="0"/>
              <a:t>Τα </a:t>
            </a:r>
            <a:r>
              <a:rPr lang="el-GR" dirty="0"/>
              <a:t>βουνά της νότιας Ευρώπης, όπως τα Καρπάθια, ο Αίμος, ο Καύκασος, οι Άλπεις, η Πίνδος κ.ά., σχηματίστηκαν κατά την Αλπική Πτύχωση, δηλαδή τη γεωλογική </a:t>
            </a:r>
            <a:r>
              <a:rPr lang="el-GR" dirty="0" err="1"/>
              <a:t>ορογενετική</a:t>
            </a:r>
            <a:r>
              <a:rPr lang="el-GR" dirty="0"/>
              <a:t> διαταραχή η οποία ξεκίνησε περίπου 60 εκατομμύρια χρόνια πριν από σήμερα. 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5854" y="348029"/>
            <a:ext cx="3796145" cy="632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2056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8636" y="353292"/>
            <a:ext cx="9455727" cy="625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1664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Δημιουργία πριν 570 εκατ. χρόνια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727" y="1600200"/>
            <a:ext cx="6222711" cy="5070763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4438" y="1702376"/>
            <a:ext cx="5657562" cy="4866409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1839" y="4256809"/>
            <a:ext cx="2066925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147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Τι είναι «ορογένεση»;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Ορογένεση είναι η δημιουργία των οροσειρών.</a:t>
            </a:r>
          </a:p>
          <a:p>
            <a:r>
              <a:rPr lang="el-GR" dirty="0" smtClean="0"/>
              <a:t>Βασική αιτία είναι η σύγκρουση των </a:t>
            </a:r>
            <a:r>
              <a:rPr lang="el-GR" dirty="0" err="1" smtClean="0"/>
              <a:t>λιθοσφαιρικών</a:t>
            </a:r>
            <a:r>
              <a:rPr lang="el-GR" dirty="0" smtClean="0"/>
              <a:t> πλακών που προκαλείται από την κίνηση των ρευμάτων μεταφοράς του μανδύα.</a:t>
            </a:r>
          </a:p>
          <a:p>
            <a:r>
              <a:rPr lang="el-GR" dirty="0" smtClean="0"/>
              <a:t>Τα ρεύματα μεταφοράς συμπαρασύρουν τις </a:t>
            </a:r>
            <a:r>
              <a:rPr lang="el-GR" dirty="0" err="1" smtClean="0"/>
              <a:t>λιθοσφαιρικές</a:t>
            </a:r>
            <a:r>
              <a:rPr lang="el-GR" dirty="0" smtClean="0"/>
              <a:t> πλάκες αναγκάζοντας αυτές να συγκρούονται</a:t>
            </a: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147" y="4675410"/>
            <a:ext cx="2724150" cy="1921333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384" y="4760386"/>
            <a:ext cx="2933700" cy="1836357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2914" y="489022"/>
            <a:ext cx="4329793" cy="2167091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9394" y="4675410"/>
            <a:ext cx="2793405" cy="192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763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Σχηματισμός πριν 350 εκατ. χρόνια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609" y="1620982"/>
            <a:ext cx="6053282" cy="5237017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1419" y="1620983"/>
            <a:ext cx="5590308" cy="509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8862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Βουνά Νότια Ευρώπης (</a:t>
            </a:r>
            <a:r>
              <a:rPr lang="el-GR" dirty="0" err="1" smtClean="0"/>
              <a:t>Καρπάθια,Αίμος,Καύκασος,Άλπεις,Πίνδος</a:t>
            </a:r>
            <a:r>
              <a:rPr lang="el-GR" dirty="0" smtClean="0"/>
              <a:t> κ.α.)</a:t>
            </a:r>
            <a:br>
              <a:rPr lang="el-GR" dirty="0" smtClean="0"/>
            </a:br>
            <a:r>
              <a:rPr lang="el-GR" dirty="0" smtClean="0"/>
              <a:t>Σχηματισμός πριν 60 εκατ. χρόνια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65" y="2098964"/>
            <a:ext cx="6437062" cy="4551218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3927" y="2098964"/>
            <a:ext cx="2466975" cy="1847850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8782" y="2184689"/>
            <a:ext cx="2590800" cy="1762125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3927" y="4211612"/>
            <a:ext cx="2466975" cy="2147624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8782" y="4297337"/>
            <a:ext cx="2619375" cy="20618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705109" y="2431473"/>
            <a:ext cx="935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Άλπεις</a:t>
            </a:r>
            <a:endParaRPr lang="el-GR" dirty="0"/>
          </a:p>
        </p:txBody>
      </p:sp>
      <p:sp>
        <p:nvSpPr>
          <p:cNvPr id="10" name="TextBox 9"/>
          <p:cNvSpPr txBox="1"/>
          <p:nvPr/>
        </p:nvSpPr>
        <p:spPr>
          <a:xfrm>
            <a:off x="6982691" y="4509655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Καρπάθια</a:t>
            </a:r>
            <a:endParaRPr lang="el-GR" dirty="0"/>
          </a:p>
        </p:txBody>
      </p:sp>
      <p:sp>
        <p:nvSpPr>
          <p:cNvPr id="11" name="TextBox 10"/>
          <p:cNvSpPr txBox="1"/>
          <p:nvPr/>
        </p:nvSpPr>
        <p:spPr>
          <a:xfrm>
            <a:off x="9705109" y="4447309"/>
            <a:ext cx="935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Πίνδος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037674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3164" y="290945"/>
            <a:ext cx="8881018" cy="629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1452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321" y="311726"/>
            <a:ext cx="9876842" cy="633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4209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dirty="0"/>
              <a:t>Το συμπέρασμα που προκύπτει από τα παραπάνω είναι πως η σημερινή μορφή της Ευρώπης, αλλά και της Ελλάδας, αποτελεί ένα στιγμιότυπο στη γεωλογική ιστορία του πλανήτη. </a:t>
            </a:r>
            <a:endParaRPr lang="el-GR" dirty="0" smtClean="0"/>
          </a:p>
          <a:p>
            <a:r>
              <a:rPr lang="el-GR" dirty="0" smtClean="0"/>
              <a:t>Δυνάμεις </a:t>
            </a:r>
            <a:r>
              <a:rPr lang="el-GR" dirty="0"/>
              <a:t>που βρίσκονται βαθιά μέσα στη Γη και εκδηλώνονται με φυσικά φαινόμενα, όπως οι σεισμοί και τα ηφαίστεια, είναι αυτές που δημιουργούν τα βουνά στην ήπειρο στην οποία ζούμε. </a:t>
            </a:r>
            <a:endParaRPr lang="el-GR" dirty="0" smtClean="0"/>
          </a:p>
          <a:p>
            <a:r>
              <a:rPr lang="el-GR" dirty="0" smtClean="0"/>
              <a:t>Για </a:t>
            </a:r>
            <a:r>
              <a:rPr lang="el-GR" dirty="0"/>
              <a:t>παράδειγμα, στην ευρωπαϊκή ήπειρο:</a:t>
            </a:r>
          </a:p>
          <a:p>
            <a:pPr marL="0" indent="0">
              <a:buNone/>
            </a:pPr>
            <a:r>
              <a:rPr lang="el-GR" dirty="0" smtClean="0"/>
              <a:t>- </a:t>
            </a:r>
            <a:r>
              <a:rPr lang="el-GR" dirty="0"/>
              <a:t>Η απομάκρυνση της βορειοαμερικανικής από την </a:t>
            </a:r>
            <a:r>
              <a:rPr lang="el-GR" dirty="0" err="1"/>
              <a:t>ευρασιατική</a:t>
            </a:r>
            <a:r>
              <a:rPr lang="el-GR" dirty="0"/>
              <a:t> </a:t>
            </a:r>
            <a:r>
              <a:rPr lang="el-GR" dirty="0" err="1"/>
              <a:t>λιθοσφαιρική</a:t>
            </a:r>
            <a:r>
              <a:rPr lang="el-GR" dirty="0"/>
              <a:t> πλάκα συνέβαλε πριν από εκατομμύρια χρόνια στη δημιουργία της Ισλανδίας.</a:t>
            </a:r>
          </a:p>
          <a:p>
            <a:pPr marL="0" indent="0">
              <a:buNone/>
            </a:pPr>
            <a:r>
              <a:rPr lang="el-GR" dirty="0" smtClean="0"/>
              <a:t>-Η </a:t>
            </a:r>
            <a:r>
              <a:rPr lang="el-GR" dirty="0"/>
              <a:t>σύγκρουση της </a:t>
            </a:r>
            <a:r>
              <a:rPr lang="el-GR" dirty="0" err="1"/>
              <a:t>ευρασιατικής</a:t>
            </a:r>
            <a:r>
              <a:rPr lang="el-GR" dirty="0"/>
              <a:t> με την αφρικανική πλάκα είναι πιθανό να οδηγήσει μετά από εκατομμύρια χρόνια στην εξαφάνιση της Μεσογείου. 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652527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Η Ευρώπη γλιστράει κάτω από την Αφρικανική πλάκα…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92982" y="1917293"/>
            <a:ext cx="5444835" cy="4150998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036" y="1834166"/>
            <a:ext cx="5652655" cy="431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1060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55" y="1392381"/>
            <a:ext cx="4800600" cy="5133109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075" y="1309255"/>
            <a:ext cx="5701434" cy="5299363"/>
          </a:xfrm>
          <a:prstGeom prst="rect">
            <a:avLst/>
          </a:prstGeom>
        </p:spPr>
      </p:pic>
      <p:sp>
        <p:nvSpPr>
          <p:cNvPr id="7" name="Θέση περιεχομένου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04675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4272" y="561109"/>
            <a:ext cx="831990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6161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1</a:t>
            </a:r>
            <a:r>
              <a:rPr lang="el-GR" baseline="30000" dirty="0" smtClean="0"/>
              <a:t>η</a:t>
            </a:r>
            <a:r>
              <a:rPr lang="el-GR" dirty="0" smtClean="0"/>
              <a:t> Εργασία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4068" y="1834166"/>
            <a:ext cx="5281872" cy="3599316"/>
          </a:xfrm>
        </p:spPr>
        <p:txBody>
          <a:bodyPr>
            <a:normAutofit fontScale="55000" lnSpcReduction="20000"/>
          </a:bodyPr>
          <a:lstStyle/>
          <a:p>
            <a:endParaRPr lang="el-GR" dirty="0"/>
          </a:p>
          <a:p>
            <a:r>
              <a:rPr lang="el-GR" sz="2900" dirty="0"/>
              <a:t> Παρατηρήστε στην </a:t>
            </a:r>
            <a:r>
              <a:rPr lang="el-GR" sz="2900" dirty="0" smtClean="0"/>
              <a:t>εικόνα </a:t>
            </a:r>
            <a:r>
              <a:rPr lang="el-GR" sz="2900" dirty="0"/>
              <a:t>τα ρεύματα μεταφοράς ύλης και θερμότητας (δηλαδή μάγματος) στον μανδύα της Γης (</a:t>
            </a:r>
            <a:r>
              <a:rPr lang="el-GR" sz="2900" dirty="0" err="1"/>
              <a:t>ασθενόσφαιρα</a:t>
            </a:r>
            <a:r>
              <a:rPr lang="el-GR" sz="2900" dirty="0"/>
              <a:t>). </a:t>
            </a:r>
            <a:endParaRPr lang="el-GR" sz="2900" dirty="0" smtClean="0"/>
          </a:p>
          <a:p>
            <a:r>
              <a:rPr lang="el-GR" sz="2900" dirty="0" smtClean="0"/>
              <a:t>Η </a:t>
            </a:r>
            <a:r>
              <a:rPr lang="el-GR" sz="2900" dirty="0"/>
              <a:t>κίνησή τους συμπαρασύρει και τα κομμάτια του φλοιού της Γης (</a:t>
            </a:r>
            <a:r>
              <a:rPr lang="el-GR" sz="2900" dirty="0" err="1"/>
              <a:t>λιθοσφαιρικές</a:t>
            </a:r>
            <a:r>
              <a:rPr lang="el-GR" sz="2900" dirty="0"/>
              <a:t> πλάκες) που βρίσκονται πάνω τους. </a:t>
            </a:r>
          </a:p>
          <a:p>
            <a:r>
              <a:rPr lang="el-GR" sz="2900" dirty="0" smtClean="0"/>
              <a:t>Μελετήστε </a:t>
            </a:r>
            <a:r>
              <a:rPr lang="el-GR" sz="2900" dirty="0"/>
              <a:t>στην εικόνα </a:t>
            </a:r>
            <a:r>
              <a:rPr lang="el-GR" sz="2900" dirty="0" smtClean="0"/>
              <a:t>με τις </a:t>
            </a:r>
            <a:r>
              <a:rPr lang="el-GR" sz="2900" dirty="0"/>
              <a:t>κινήσεις των </a:t>
            </a:r>
            <a:r>
              <a:rPr lang="el-GR" sz="2900" dirty="0" err="1"/>
              <a:t>λιθοσφαιρικών</a:t>
            </a:r>
            <a:r>
              <a:rPr lang="el-GR" sz="2900" dirty="0"/>
              <a:t> πλακών. </a:t>
            </a:r>
          </a:p>
          <a:p>
            <a:endParaRPr lang="el-GR" sz="2900" dirty="0"/>
          </a:p>
          <a:p>
            <a:pPr marL="0" indent="0">
              <a:buNone/>
            </a:pPr>
            <a:r>
              <a:rPr lang="el-GR" sz="2900" dirty="0" smtClean="0"/>
              <a:t>• </a:t>
            </a:r>
            <a:r>
              <a:rPr lang="el-GR" sz="2900" dirty="0"/>
              <a:t>Ποιο είναι το αίτιο που δημιουργεί τα ρεύματα μεταφοράς στον μανδύα</a:t>
            </a:r>
            <a:r>
              <a:rPr lang="el-GR" sz="2900" dirty="0" smtClean="0"/>
              <a:t>;</a:t>
            </a:r>
            <a:endParaRPr lang="el-GR" sz="2900" dirty="0"/>
          </a:p>
          <a:p>
            <a:pPr marL="0" indent="0">
              <a:buNone/>
            </a:pPr>
            <a:r>
              <a:rPr lang="el-GR" sz="2900" dirty="0"/>
              <a:t>• Ποιες είναι οι κατευθύνσεις προς τις οποίες κινούνται, λόγω των ρευμάτων, οι </a:t>
            </a:r>
            <a:r>
              <a:rPr lang="el-GR" sz="2900" dirty="0" err="1"/>
              <a:t>λιθοσφαιρικές</a:t>
            </a:r>
            <a:r>
              <a:rPr lang="el-GR" sz="2900" dirty="0"/>
              <a:t> </a:t>
            </a:r>
            <a:r>
              <a:rPr lang="el-GR" sz="2900" dirty="0" smtClean="0"/>
              <a:t>πλάκες</a:t>
            </a:r>
            <a:r>
              <a:rPr lang="el-GR" sz="2900" dirty="0"/>
              <a:t>;</a:t>
            </a:r>
          </a:p>
          <a:p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751" y="171620"/>
            <a:ext cx="4941332" cy="3384443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863" y="3633824"/>
            <a:ext cx="5133108" cy="280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0054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2</a:t>
            </a:r>
            <a:r>
              <a:rPr lang="el-GR" baseline="30000" dirty="0" smtClean="0"/>
              <a:t>η</a:t>
            </a:r>
            <a:r>
              <a:rPr lang="el-GR" dirty="0" smtClean="0"/>
              <a:t> εργασία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73364" y="2173740"/>
            <a:ext cx="6222969" cy="3599316"/>
          </a:xfrm>
        </p:spPr>
        <p:txBody>
          <a:bodyPr>
            <a:normAutofit fontScale="92500" lnSpcReduction="10000"/>
          </a:bodyPr>
          <a:lstStyle/>
          <a:p>
            <a:r>
              <a:rPr lang="el-GR" dirty="0" smtClean="0"/>
              <a:t> </a:t>
            </a:r>
            <a:r>
              <a:rPr lang="el-GR" dirty="0"/>
              <a:t>Μελετήστε την εικόνα </a:t>
            </a:r>
            <a:r>
              <a:rPr lang="el-GR" dirty="0" smtClean="0"/>
              <a:t> </a:t>
            </a:r>
            <a:r>
              <a:rPr lang="el-GR" dirty="0"/>
              <a:t>και σημειώστε παρακάτω τις πτυχώσεις που αναφέρονται, με πρώτη την παλαιότερη </a:t>
            </a:r>
            <a:r>
              <a:rPr lang="el-GR" dirty="0" smtClean="0"/>
              <a:t>γεωλογικά</a:t>
            </a:r>
            <a:endParaRPr lang="el-GR" dirty="0"/>
          </a:p>
          <a:p>
            <a:r>
              <a:rPr lang="el-GR" dirty="0"/>
              <a:t>Α</a:t>
            </a:r>
            <a:r>
              <a:rPr lang="el-GR" dirty="0" smtClean="0"/>
              <a:t>………………………………………………………………………… </a:t>
            </a:r>
            <a:r>
              <a:rPr lang="el-GR" dirty="0"/>
              <a:t>Β………………………………………………………………………… Γ</a:t>
            </a:r>
            <a:r>
              <a:rPr lang="el-GR" dirty="0" smtClean="0"/>
              <a:t>………………………………………………………………………</a:t>
            </a:r>
            <a:endParaRPr lang="el-GR" dirty="0"/>
          </a:p>
          <a:p>
            <a:r>
              <a:rPr lang="el-GR" dirty="0"/>
              <a:t>Κατόπιν συμπληρώστε τον παρακάτω πίνακα χρησιμοποιώντας τον γεωμορφολογικό </a:t>
            </a:r>
            <a:r>
              <a:rPr lang="el-GR" dirty="0" smtClean="0"/>
              <a:t> </a:t>
            </a:r>
            <a:r>
              <a:rPr lang="el-GR" dirty="0"/>
              <a:t>και τον χάρτη ορογενέσεων της </a:t>
            </a:r>
            <a:r>
              <a:rPr lang="el-GR" dirty="0" smtClean="0"/>
              <a:t>Ευρώπης.</a:t>
            </a:r>
          </a:p>
          <a:p>
            <a:endParaRPr lang="el-GR" dirty="0"/>
          </a:p>
          <a:p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3143" y="0"/>
            <a:ext cx="2602075" cy="3725208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7247" y="3973398"/>
            <a:ext cx="3453869" cy="2669309"/>
          </a:xfrm>
          <a:prstGeom prst="rect">
            <a:avLst/>
          </a:prstGeom>
        </p:spPr>
      </p:pic>
      <p:graphicFrame>
        <p:nvGraphicFramePr>
          <p:cNvPr id="8" name="Πίνακας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7568318"/>
              </p:ext>
            </p:extLst>
          </p:nvPr>
        </p:nvGraphicFramePr>
        <p:xfrm>
          <a:off x="244764" y="5773056"/>
          <a:ext cx="8128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6381"/>
                <a:gridCol w="2417619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Πτύχωση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Αλπική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Μία οροσειρά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Πυρηναία</a:t>
                      </a:r>
                      <a:endParaRPr lang="el-G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0211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Τι είναι ορογένεση;</a:t>
            </a:r>
            <a:endParaRPr lang="el-GR" dirty="0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257" y="914401"/>
            <a:ext cx="5921828" cy="5355770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085" y="753228"/>
            <a:ext cx="5682344" cy="55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0174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3</a:t>
            </a:r>
            <a:r>
              <a:rPr lang="el-GR" baseline="30000" dirty="0" smtClean="0"/>
              <a:t>η</a:t>
            </a:r>
            <a:r>
              <a:rPr lang="el-GR" dirty="0" smtClean="0"/>
              <a:t> εργασία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80321" y="2336873"/>
            <a:ext cx="6198461" cy="359931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l-GR" dirty="0" smtClean="0"/>
              <a:t>Παρατηρήστε </a:t>
            </a:r>
            <a:r>
              <a:rPr lang="el-GR" dirty="0"/>
              <a:t>στην εικόνα </a:t>
            </a:r>
            <a:r>
              <a:rPr lang="el-GR" dirty="0" smtClean="0"/>
              <a:t> </a:t>
            </a:r>
            <a:r>
              <a:rPr lang="el-GR" dirty="0"/>
              <a:t>τα όρια και τις κατευθύνσεις κίνησης των </a:t>
            </a:r>
            <a:r>
              <a:rPr lang="el-GR" dirty="0" err="1"/>
              <a:t>λιθοσφαιρικών</a:t>
            </a:r>
            <a:r>
              <a:rPr lang="el-GR" dirty="0"/>
              <a:t> πλακών της Γης, καθώς και στο </a:t>
            </a:r>
            <a:r>
              <a:rPr lang="el-GR" dirty="0" smtClean="0"/>
              <a:t>σχήμα </a:t>
            </a:r>
            <a:r>
              <a:rPr lang="el-GR" dirty="0"/>
              <a:t>τις κινήσεις της </a:t>
            </a:r>
            <a:r>
              <a:rPr lang="el-GR" dirty="0" err="1"/>
              <a:t>ευρασιατικής</a:t>
            </a:r>
            <a:r>
              <a:rPr lang="el-GR" dirty="0"/>
              <a:t> και της αφρικανικής </a:t>
            </a:r>
            <a:r>
              <a:rPr lang="el-GR" dirty="0" err="1"/>
              <a:t>λιθοσφαιρικής</a:t>
            </a:r>
            <a:r>
              <a:rPr lang="el-GR" dirty="0"/>
              <a:t> </a:t>
            </a:r>
            <a:r>
              <a:rPr lang="el-GR" dirty="0" smtClean="0"/>
              <a:t>πλάκας</a:t>
            </a:r>
            <a:r>
              <a:rPr lang="el-GR" dirty="0"/>
              <a:t>.</a:t>
            </a:r>
          </a:p>
          <a:p>
            <a:r>
              <a:rPr lang="el-GR" dirty="0" smtClean="0"/>
              <a:t> </a:t>
            </a:r>
            <a:r>
              <a:rPr lang="el-GR" dirty="0"/>
              <a:t>Ποια </a:t>
            </a:r>
            <a:r>
              <a:rPr lang="el-GR" dirty="0" err="1"/>
              <a:t>λιθοσφαιρική</a:t>
            </a:r>
            <a:r>
              <a:rPr lang="el-GR" dirty="0"/>
              <a:t> πλάκα πλησιάζει την Ευρώπη;</a:t>
            </a:r>
          </a:p>
          <a:p>
            <a:r>
              <a:rPr lang="el-GR" dirty="0" smtClean="0"/>
              <a:t> </a:t>
            </a:r>
            <a:r>
              <a:rPr lang="el-GR" dirty="0"/>
              <a:t>Ποια </a:t>
            </a:r>
            <a:r>
              <a:rPr lang="el-GR" dirty="0" err="1"/>
              <a:t>λιθοσφαιρική</a:t>
            </a:r>
            <a:r>
              <a:rPr lang="el-GR" dirty="0"/>
              <a:t> πλάκα απομακρύνεται από την Ευρώπη;</a:t>
            </a:r>
          </a:p>
          <a:p>
            <a:r>
              <a:rPr lang="el-GR" dirty="0" smtClean="0"/>
              <a:t> </a:t>
            </a:r>
            <a:r>
              <a:rPr lang="el-GR" dirty="0"/>
              <a:t>Ποια ερμηνεία, σχετική με την κίνηση των πλακών, μπορείτε να δώσετε για τη δημιουργία της Ισλανδίας;</a:t>
            </a:r>
          </a:p>
          <a:p>
            <a:r>
              <a:rPr lang="el-GR" dirty="0" smtClean="0"/>
              <a:t>Ποιο </a:t>
            </a:r>
            <a:r>
              <a:rPr lang="el-GR" dirty="0"/>
              <a:t>πιστεύετε ότι θα είναι το γεωλογικό μέλλον της Μεσογείου</a:t>
            </a:r>
            <a:r>
              <a:rPr lang="el-GR" dirty="0" smtClean="0"/>
              <a:t>;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7755" y="3831769"/>
            <a:ext cx="4627418" cy="281050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7755" y="311727"/>
            <a:ext cx="4627418" cy="328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015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Άσκηση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l-GR" dirty="0" smtClean="0"/>
              <a:t> </a:t>
            </a:r>
            <a:r>
              <a:rPr lang="el-GR" dirty="0"/>
              <a:t>Με τη βοήθεια του γεωμορφολογικού χάρτη </a:t>
            </a:r>
            <a:r>
              <a:rPr lang="el-GR" dirty="0" smtClean="0"/>
              <a:t> </a:t>
            </a:r>
            <a:r>
              <a:rPr lang="el-GR" dirty="0"/>
              <a:t>και του χάρτη ορογενέσεων της Ευρώπης </a:t>
            </a:r>
            <a:r>
              <a:rPr lang="el-GR" dirty="0" smtClean="0"/>
              <a:t> </a:t>
            </a:r>
            <a:r>
              <a:rPr lang="el-GR" dirty="0"/>
              <a:t>σημείωσε δίπλα σε καθένα από τα παρακάτω ευρωπαϊκά βουνά την πτύχωση κατά την οποία δημιουργήθηκαν, χρησιμοποιώντας τα γράμματα (Κ) για την </a:t>
            </a:r>
            <a:r>
              <a:rPr lang="el-GR" dirty="0" err="1"/>
              <a:t>Καληδόνια</a:t>
            </a:r>
            <a:r>
              <a:rPr lang="el-GR" dirty="0"/>
              <a:t>, (Ε) για την </a:t>
            </a:r>
            <a:r>
              <a:rPr lang="el-GR" dirty="0" err="1"/>
              <a:t>Ερκύνια</a:t>
            </a:r>
            <a:r>
              <a:rPr lang="el-GR" dirty="0"/>
              <a:t> ή </a:t>
            </a:r>
            <a:r>
              <a:rPr lang="el-GR" dirty="0" err="1"/>
              <a:t>Βαρίσκια</a:t>
            </a:r>
            <a:r>
              <a:rPr lang="el-GR" dirty="0"/>
              <a:t> και (Α) για την Αλπική Πτύχωση: </a:t>
            </a:r>
          </a:p>
          <a:p>
            <a:r>
              <a:rPr lang="el-GR" dirty="0"/>
              <a:t>  </a:t>
            </a:r>
          </a:p>
          <a:p>
            <a:endParaRPr lang="el-GR" dirty="0"/>
          </a:p>
          <a:p>
            <a:pPr marL="0" indent="0">
              <a:buNone/>
            </a:pPr>
            <a:r>
              <a:rPr lang="el-GR" dirty="0"/>
              <a:t>α. Υψίπεδα Σκωτίας  ( )   </a:t>
            </a:r>
            <a:r>
              <a:rPr lang="el-GR" dirty="0" smtClean="0"/>
              <a:t>                     </a:t>
            </a:r>
            <a:r>
              <a:rPr lang="el-GR" dirty="0" err="1" smtClean="0"/>
              <a:t>στ</a:t>
            </a:r>
            <a:r>
              <a:rPr lang="el-GR" dirty="0"/>
              <a:t>. Οροσειρά </a:t>
            </a:r>
            <a:r>
              <a:rPr lang="el-GR" dirty="0" err="1"/>
              <a:t>Ιούρα</a:t>
            </a:r>
            <a:r>
              <a:rPr lang="el-GR" dirty="0"/>
              <a:t>  ( ) </a:t>
            </a:r>
          </a:p>
          <a:p>
            <a:pPr marL="0" indent="0">
              <a:buNone/>
            </a:pPr>
            <a:r>
              <a:rPr lang="el-GR" dirty="0"/>
              <a:t>β. Σκανδιναβικές '</a:t>
            </a:r>
            <a:r>
              <a:rPr lang="el-GR" dirty="0" err="1"/>
              <a:t>Αλπεις</a:t>
            </a:r>
            <a:r>
              <a:rPr lang="el-GR" dirty="0"/>
              <a:t>  ( ) </a:t>
            </a:r>
            <a:r>
              <a:rPr lang="el-GR" dirty="0" smtClean="0"/>
              <a:t>                 </a:t>
            </a:r>
            <a:r>
              <a:rPr lang="el-GR" dirty="0"/>
              <a:t>ζ. </a:t>
            </a:r>
            <a:r>
              <a:rPr lang="el-GR" dirty="0" err="1"/>
              <a:t>Απέννινα</a:t>
            </a:r>
            <a:r>
              <a:rPr lang="el-GR" dirty="0"/>
              <a:t> Όρη  ( ) </a:t>
            </a:r>
          </a:p>
          <a:p>
            <a:pPr marL="0" indent="0">
              <a:buNone/>
            </a:pPr>
            <a:r>
              <a:rPr lang="el-GR" dirty="0"/>
              <a:t>γ. </a:t>
            </a:r>
            <a:r>
              <a:rPr lang="el-GR" dirty="0" err="1"/>
              <a:t>Κανταβρικά</a:t>
            </a:r>
            <a:r>
              <a:rPr lang="el-GR" dirty="0"/>
              <a:t> Όρη  ( )   </a:t>
            </a:r>
            <a:r>
              <a:rPr lang="el-GR" dirty="0" smtClean="0"/>
              <a:t>                       η</a:t>
            </a:r>
            <a:r>
              <a:rPr lang="el-GR" dirty="0"/>
              <a:t>. Σιέρα Νεβάδα  ( ) </a:t>
            </a:r>
          </a:p>
          <a:p>
            <a:pPr marL="0" indent="0">
              <a:buNone/>
            </a:pPr>
            <a:r>
              <a:rPr lang="el-GR" dirty="0"/>
              <a:t>δ. Ουράλια Όρη  ( )   </a:t>
            </a:r>
            <a:r>
              <a:rPr lang="el-GR" dirty="0" smtClean="0"/>
              <a:t>                            θ</a:t>
            </a:r>
            <a:r>
              <a:rPr lang="el-GR" dirty="0"/>
              <a:t>. Καύκασος  ( ) </a:t>
            </a:r>
          </a:p>
          <a:p>
            <a:pPr marL="0" indent="0">
              <a:buNone/>
            </a:pPr>
            <a:r>
              <a:rPr lang="el-GR" dirty="0"/>
              <a:t>ε. Καρπάθια Όρη  ( </a:t>
            </a:r>
            <a:r>
              <a:rPr lang="el-GR" dirty="0" smtClean="0"/>
              <a:t>)                              </a:t>
            </a:r>
            <a:r>
              <a:rPr lang="el-GR" dirty="0"/>
              <a:t>ι. </a:t>
            </a:r>
            <a:r>
              <a:rPr lang="el-GR" dirty="0" err="1"/>
              <a:t>Δειναρικές</a:t>
            </a:r>
            <a:r>
              <a:rPr lang="el-GR" dirty="0"/>
              <a:t> Άλπεις  ( ) </a:t>
            </a:r>
          </a:p>
          <a:p>
            <a:pPr marL="0" indent="0">
              <a:buNone/>
            </a:pPr>
            <a:r>
              <a:rPr lang="el-GR" dirty="0"/>
              <a:t> </a:t>
            </a:r>
          </a:p>
          <a:p>
            <a:pPr marL="0" indent="0">
              <a:buNone/>
            </a:pPr>
            <a:r>
              <a:rPr lang="el-GR" dirty="0"/>
              <a:t> 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189052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 smtClean="0"/>
              <a:t> </a:t>
            </a:r>
            <a:r>
              <a:rPr lang="el-GR" dirty="0"/>
              <a:t>Χαρακτήρισε τις παρακάτω προτάσεις με το γράμμα (Σ), αν είναι σωστές, και με το γράμμα (Λ), αν είναι λανθασμένες: </a:t>
            </a:r>
          </a:p>
          <a:p>
            <a:pPr marL="0" indent="0">
              <a:buNone/>
            </a:pPr>
            <a:r>
              <a:rPr lang="el-GR" dirty="0"/>
              <a:t>  α. Η </a:t>
            </a:r>
            <a:r>
              <a:rPr lang="el-GR" dirty="0" err="1"/>
              <a:t>Καληδόνια</a:t>
            </a:r>
            <a:r>
              <a:rPr lang="el-GR" dirty="0"/>
              <a:t> Πτύχωση συνέβη στις αρχές του Καινοζωικού Αιώνα.</a:t>
            </a:r>
          </a:p>
          <a:p>
            <a:pPr marL="0" indent="0">
              <a:buNone/>
            </a:pPr>
            <a:r>
              <a:rPr lang="el-GR" dirty="0"/>
              <a:t>β. Ο σχηματισμός της Ισλανδίας οφείλεται στην προσέγγιση της βορειοαμερικανικής με την </a:t>
            </a:r>
            <a:r>
              <a:rPr lang="el-GR" dirty="0" err="1"/>
              <a:t>ευρασιατική</a:t>
            </a:r>
            <a:r>
              <a:rPr lang="el-GR" dirty="0"/>
              <a:t> </a:t>
            </a:r>
            <a:r>
              <a:rPr lang="el-GR" dirty="0" err="1"/>
              <a:t>λιθοσφαιρική</a:t>
            </a:r>
            <a:r>
              <a:rPr lang="el-GR" dirty="0"/>
              <a:t> πλάκα.</a:t>
            </a:r>
          </a:p>
          <a:p>
            <a:pPr marL="0" indent="0">
              <a:buNone/>
            </a:pPr>
            <a:r>
              <a:rPr lang="el-GR" dirty="0"/>
              <a:t>γ. Οι γεωλογικές περίοδοι οφείλουν την ονομασία τους μόνο σε περιοχές όπου ανακαλύφθηκαν και παρατηρήθηκαν απολιθώματα.</a:t>
            </a:r>
          </a:p>
          <a:p>
            <a:pPr marL="0" indent="0">
              <a:buNone/>
            </a:pPr>
            <a:r>
              <a:rPr lang="el-GR" dirty="0"/>
              <a:t>δ. Η </a:t>
            </a:r>
            <a:r>
              <a:rPr lang="el-GR" dirty="0" err="1"/>
              <a:t>Ερκύνια</a:t>
            </a:r>
            <a:r>
              <a:rPr lang="el-GR" dirty="0"/>
              <a:t> Πτύχωση είναι προγενέστερη της Αλπικής. 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4628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Λιθοσφαιρικές</a:t>
            </a:r>
            <a:r>
              <a:rPr lang="el-GR" dirty="0" smtClean="0"/>
              <a:t>  ή τεκτονικές πλάκες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6136" y="1834166"/>
            <a:ext cx="9122229" cy="454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3781" y="1392382"/>
            <a:ext cx="9130401" cy="504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14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80321" y="2104330"/>
            <a:ext cx="8598789" cy="4102023"/>
          </a:xfrm>
        </p:spPr>
        <p:txBody>
          <a:bodyPr>
            <a:normAutofit fontScale="92500"/>
          </a:bodyPr>
          <a:lstStyle/>
          <a:p>
            <a:r>
              <a:rPr lang="el-GR" dirty="0"/>
              <a:t>Η θερμότητα που παράγει ο πυρήνας της Γης είναι υπεύθυνη για τη δημιουργία των ρευμάτων μεταφοράς στον μανδύα (</a:t>
            </a:r>
            <a:r>
              <a:rPr lang="el-GR" dirty="0" err="1"/>
              <a:t>ασθενόσφαιρα</a:t>
            </a:r>
            <a:r>
              <a:rPr lang="el-GR" dirty="0"/>
              <a:t>). </a:t>
            </a:r>
            <a:endParaRPr lang="el-GR" dirty="0" smtClean="0"/>
          </a:p>
          <a:p>
            <a:r>
              <a:rPr lang="el-GR" dirty="0" smtClean="0"/>
              <a:t>Τα </a:t>
            </a:r>
            <a:r>
              <a:rPr lang="el-GR" dirty="0"/>
              <a:t>ρεύματα, που μεταφέρουν ύλη και ενέργεια, μετακινούν τις </a:t>
            </a:r>
            <a:r>
              <a:rPr lang="el-GR" dirty="0" err="1"/>
              <a:t>λιθοσφαιρικές</a:t>
            </a:r>
            <a:r>
              <a:rPr lang="el-GR" dirty="0"/>
              <a:t> πλάκες πάνω στις οποίες βρίσκονται οι ήπειροι. </a:t>
            </a:r>
            <a:endParaRPr lang="el-GR" dirty="0" smtClean="0"/>
          </a:p>
          <a:p>
            <a:r>
              <a:rPr lang="el-GR" dirty="0" smtClean="0"/>
              <a:t>Καθώς </a:t>
            </a:r>
            <a:r>
              <a:rPr lang="el-GR" dirty="0"/>
              <a:t>οι πλάκες μετακινούνται, πλησιάζουν μεταξύ τους (συγκλίνουν-συγκρούονται) ή απομακρύνονται (αποκλίνουν) ή κινούνται πλευρικά (παράλληλα). </a:t>
            </a:r>
            <a:endParaRPr lang="el-GR" dirty="0" smtClean="0"/>
          </a:p>
          <a:p>
            <a:r>
              <a:rPr lang="el-GR" dirty="0" smtClean="0"/>
              <a:t>Η </a:t>
            </a:r>
            <a:r>
              <a:rPr lang="el-GR" dirty="0"/>
              <a:t>κίνηση των </a:t>
            </a:r>
            <a:r>
              <a:rPr lang="el-GR" dirty="0" err="1"/>
              <a:t>λιθοσφαιρικών</a:t>
            </a:r>
            <a:r>
              <a:rPr lang="el-GR" dirty="0"/>
              <a:t> πλακών ευθύνεται για τη δημιουργία των βουνών (ορογένεση) και των υποθαλάσσιων οροσειρών, όπως επίσης για την πρόκληση των σεισμών και για την έκρηξη των ηφαιστείων.</a:t>
            </a: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6147" y="2773291"/>
            <a:ext cx="2030144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386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Κίνηση </a:t>
            </a:r>
            <a:r>
              <a:rPr lang="el-GR" dirty="0" err="1" smtClean="0"/>
              <a:t>λιθοσφαιρικών</a:t>
            </a:r>
            <a:r>
              <a:rPr lang="el-GR" dirty="0" smtClean="0"/>
              <a:t> πλακών</a:t>
            </a:r>
            <a:endParaRPr lang="el-GR" dirty="0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5259" y="2057399"/>
            <a:ext cx="2686485" cy="4426527"/>
          </a:xfrm>
          <a:prstGeom prst="rect">
            <a:avLst/>
          </a:prstGeom>
        </p:spPr>
      </p:pic>
      <p:pic>
        <p:nvPicPr>
          <p:cNvPr id="12" name="Εικόνα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1440" y="2215946"/>
            <a:ext cx="4704789" cy="4254907"/>
          </a:xfrm>
          <a:prstGeom prst="rect">
            <a:avLst/>
          </a:prstGeom>
        </p:spPr>
      </p:pic>
      <p:pic>
        <p:nvPicPr>
          <p:cNvPr id="13" name="Εικόνα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818" y="2057400"/>
            <a:ext cx="365774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005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9545" y="997525"/>
            <a:ext cx="5278582" cy="5527965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8903" y="602672"/>
            <a:ext cx="5720479" cy="592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88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Ορογένεση με σύγκρουση </a:t>
            </a:r>
            <a:r>
              <a:rPr lang="el-GR" dirty="0" err="1" smtClean="0"/>
              <a:t>λιθοσφαιρικών</a:t>
            </a:r>
            <a:r>
              <a:rPr lang="el-GR" dirty="0" smtClean="0"/>
              <a:t> πλακών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5510" y="1683327"/>
            <a:ext cx="8483424" cy="486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518880"/>
      </p:ext>
    </p:extLst>
  </p:cSld>
  <p:clrMapOvr>
    <a:masterClrMapping/>
  </p:clrMapOvr>
</p:sld>
</file>

<file path=ppt/theme/theme1.xml><?xml version="1.0" encoding="utf-8"?>
<a:theme xmlns:a="http://schemas.openxmlformats.org/drawingml/2006/main" name="Βερολίνο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TM04033917[[fn=Βερολίνο]]</Template>
  <TotalTime>339</TotalTime>
  <Words>913</Words>
  <Application>Microsoft Office PowerPoint</Application>
  <PresentationFormat>Ευρεία οθόνη</PresentationFormat>
  <Paragraphs>78</Paragraphs>
  <Slides>32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32</vt:i4>
      </vt:variant>
    </vt:vector>
  </HeadingPairs>
  <TitlesOfParts>
    <vt:vector size="35" baseType="lpstr">
      <vt:lpstr>Arial</vt:lpstr>
      <vt:lpstr>Trebuchet MS</vt:lpstr>
      <vt:lpstr>Βερολίνο</vt:lpstr>
      <vt:lpstr>Η Ορογένεση στην Ευρώπη</vt:lpstr>
      <vt:lpstr>Τι είναι «ορογένεση»;</vt:lpstr>
      <vt:lpstr>Τι είναι ορογένεση;</vt:lpstr>
      <vt:lpstr>Λιθοσφαιρικές  ή τεκτονικές πλάκες</vt:lpstr>
      <vt:lpstr>Παρουσίαση του PowerPoint</vt:lpstr>
      <vt:lpstr>Παρουσίαση του PowerPoint</vt:lpstr>
      <vt:lpstr>Κίνηση λιθοσφαιρικών πλακών</vt:lpstr>
      <vt:lpstr>Παρουσίαση του PowerPoint</vt:lpstr>
      <vt:lpstr>Ορογένεση με σύγκρουση λιθοσφαιρικών πλακών</vt:lpstr>
      <vt:lpstr>Παρουσίαση του PowerPoint</vt:lpstr>
      <vt:lpstr>Κίνηση λιθοσφαιρικών πλακών</vt:lpstr>
      <vt:lpstr>Έκρηξη ηφαιστείων</vt:lpstr>
      <vt:lpstr>Έκρηξη ηφαιστείων</vt:lpstr>
      <vt:lpstr>Σεισμοί</vt:lpstr>
      <vt:lpstr>Παρουσίαση του PowerPoint</vt:lpstr>
      <vt:lpstr>Πτυχές και ορογένεση</vt:lpstr>
      <vt:lpstr>ΟΙ ΟΡΟΣΕΙΡΕΣ ΤΗΣ ΕΥΡΩΠΗΣ</vt:lpstr>
      <vt:lpstr>Παρουσίαση του PowerPoint</vt:lpstr>
      <vt:lpstr>Δημιουργία πριν 570 εκατ. χρόνια</vt:lpstr>
      <vt:lpstr>Σχηματισμός πριν 350 εκατ. χρόνια</vt:lpstr>
      <vt:lpstr>Βουνά Νότια Ευρώπης (Καρπάθια,Αίμος,Καύκασος,Άλπεις,Πίνδος κ.α.) Σχηματισμός πριν 60 εκατ. χρόνια</vt:lpstr>
      <vt:lpstr>Παρουσίαση του PowerPoint</vt:lpstr>
      <vt:lpstr>Παρουσίαση του PowerPoint</vt:lpstr>
      <vt:lpstr>Παρουσίαση του PowerPoint</vt:lpstr>
      <vt:lpstr>Η Ευρώπη γλιστράει κάτω από την Αφρικανική πλάκα…</vt:lpstr>
      <vt:lpstr>Παρουσίαση του PowerPoint</vt:lpstr>
      <vt:lpstr>Παρουσίαση του PowerPoint</vt:lpstr>
      <vt:lpstr>1η Εργασία</vt:lpstr>
      <vt:lpstr>2η εργασία</vt:lpstr>
      <vt:lpstr>3η εργασία</vt:lpstr>
      <vt:lpstr>Άσκηση</vt:lpstr>
      <vt:lpstr>Παρουσίαση του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Η Γεωλογική ιστορία της Ευρώπης</dc:title>
  <dc:creator>ΒΟΥΛΑ</dc:creator>
  <cp:lastModifiedBy>ΒΟΥΛΑ</cp:lastModifiedBy>
  <cp:revision>30</cp:revision>
  <dcterms:created xsi:type="dcterms:W3CDTF">2020-11-22T13:26:48Z</dcterms:created>
  <dcterms:modified xsi:type="dcterms:W3CDTF">2020-11-30T19:17:49Z</dcterms:modified>
</cp:coreProperties>
</file>