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75" r:id="rId4"/>
    <p:sldId id="276" r:id="rId5"/>
    <p:sldId id="277" r:id="rId6"/>
    <p:sldId id="288" r:id="rId7"/>
    <p:sldId id="257" r:id="rId8"/>
    <p:sldId id="280" r:id="rId9"/>
    <p:sldId id="258" r:id="rId10"/>
    <p:sldId id="266" r:id="rId11"/>
    <p:sldId id="260" r:id="rId12"/>
    <p:sldId id="291" r:id="rId13"/>
    <p:sldId id="293" r:id="rId14"/>
    <p:sldId id="292" r:id="rId15"/>
    <p:sldId id="261" r:id="rId16"/>
    <p:sldId id="281" r:id="rId17"/>
    <p:sldId id="273" r:id="rId18"/>
    <p:sldId id="282" r:id="rId19"/>
    <p:sldId id="290" r:id="rId20"/>
    <p:sldId id="283" r:id="rId21"/>
    <p:sldId id="262" r:id="rId22"/>
    <p:sldId id="259" r:id="rId23"/>
    <p:sldId id="296" r:id="rId24"/>
    <p:sldId id="287" r:id="rId25"/>
    <p:sldId id="286" r:id="rId26"/>
    <p:sldId id="268" r:id="rId27"/>
    <p:sldId id="270" r:id="rId28"/>
    <p:sldId id="294" r:id="rId29"/>
    <p:sldId id="263" r:id="rId30"/>
    <p:sldId id="285" r:id="rId31"/>
    <p:sldId id="264" r:id="rId32"/>
    <p:sldId id="265" r:id="rId33"/>
    <p:sldId id="267" r:id="rId34"/>
    <p:sldId id="269" r:id="rId35"/>
    <p:sldId id="271" r:id="rId36"/>
    <p:sldId id="27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46C117F-5CCF-4837-BE5F-2B92066CAFAF}"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EB90BD-B6CE-46B7-997F-7313B992CCDC}"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DB9D11F-B188-461D-B23F-39381795C052}"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2E6D8D9-55A2-4063-B0F3-121F44549695}"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D4B24536-994D-4021-A283-9F449C0DB509}" type="datetimeFigureOut">
              <a:rPr lang="en-US" dirty="0"/>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3CBBBB78-C96F-47B7-AB17-D852CA960AC9}" type="datetimeFigureOut">
              <a:rPr lang="en-US" dirty="0"/>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578ACC-22D6-47C1-A373-4FD133E34F3C}"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331444B-B92B-4E27-8C94-BB93EAF5CB18}"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63EFA5E-FA76-400D-B3DC-F0BA90E6D107}"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ΕΝΟΤΗΤΑ 1</a:t>
            </a:r>
            <a:r>
              <a:rPr lang="el-GR" baseline="30000" dirty="0" smtClean="0"/>
              <a:t>η</a:t>
            </a:r>
            <a:r>
              <a:rPr lang="el-GR" dirty="0"/>
              <a:t>:</a:t>
            </a:r>
            <a:r>
              <a:rPr lang="el-GR" dirty="0" smtClean="0"/>
              <a:t>ΧΑΡΤΕΣ</a:t>
            </a:r>
            <a:endParaRPr lang="el-GR" dirty="0"/>
          </a:p>
        </p:txBody>
      </p:sp>
      <p:sp>
        <p:nvSpPr>
          <p:cNvPr id="3" name="Υπότιτλος 2"/>
          <p:cNvSpPr>
            <a:spLocks noGrp="1"/>
          </p:cNvSpPr>
          <p:nvPr>
            <p:ph type="subTitle" idx="1"/>
          </p:nvPr>
        </p:nvSpPr>
        <p:spPr/>
        <p:txBody>
          <a:bodyPr/>
          <a:lstStyle/>
          <a:p>
            <a:r>
              <a:rPr lang="el-GR" dirty="0" smtClean="0"/>
              <a:t>Γεωγραφία </a:t>
            </a:r>
            <a:r>
              <a:rPr lang="el-GR" dirty="0" err="1" smtClean="0"/>
              <a:t>β΄Γυμνασίου</a:t>
            </a:r>
            <a:endParaRPr lang="el-GR" dirty="0" smtClean="0"/>
          </a:p>
          <a:p>
            <a:r>
              <a:rPr lang="el-GR" dirty="0" err="1" smtClean="0"/>
              <a:t>Καντούρου</a:t>
            </a:r>
            <a:r>
              <a:rPr lang="el-GR" dirty="0" smtClean="0"/>
              <a:t> Παρασκευή</a:t>
            </a:r>
            <a:endParaRPr lang="el-GR" dirty="0"/>
          </a:p>
        </p:txBody>
      </p:sp>
      <p:pic>
        <p:nvPicPr>
          <p:cNvPr id="4" name="Εικόνα 3"/>
          <p:cNvPicPr>
            <a:picLocks noChangeAspect="1"/>
          </p:cNvPicPr>
          <p:nvPr/>
        </p:nvPicPr>
        <p:blipFill>
          <a:blip r:embed="rId2"/>
          <a:stretch>
            <a:fillRect/>
          </a:stretch>
        </p:blipFill>
        <p:spPr>
          <a:xfrm>
            <a:off x="1023504" y="421359"/>
            <a:ext cx="1790700" cy="2552700"/>
          </a:xfrm>
          <a:prstGeom prst="rect">
            <a:avLst/>
          </a:prstGeom>
        </p:spPr>
      </p:pic>
      <p:pic>
        <p:nvPicPr>
          <p:cNvPr id="5" name="Εικόνα 4"/>
          <p:cNvPicPr>
            <a:picLocks noChangeAspect="1"/>
          </p:cNvPicPr>
          <p:nvPr/>
        </p:nvPicPr>
        <p:blipFill>
          <a:blip r:embed="rId3"/>
          <a:stretch>
            <a:fillRect/>
          </a:stretch>
        </p:blipFill>
        <p:spPr>
          <a:xfrm>
            <a:off x="3591357" y="421359"/>
            <a:ext cx="1933575" cy="2362200"/>
          </a:xfrm>
          <a:prstGeom prst="rect">
            <a:avLst/>
          </a:prstGeom>
        </p:spPr>
      </p:pic>
      <p:pic>
        <p:nvPicPr>
          <p:cNvPr id="6" name="Εικόνα 5"/>
          <p:cNvPicPr>
            <a:picLocks noChangeAspect="1"/>
          </p:cNvPicPr>
          <p:nvPr/>
        </p:nvPicPr>
        <p:blipFill>
          <a:blip r:embed="rId4"/>
          <a:stretch>
            <a:fillRect/>
          </a:stretch>
        </p:blipFill>
        <p:spPr>
          <a:xfrm>
            <a:off x="5825619" y="707109"/>
            <a:ext cx="3057525" cy="1704644"/>
          </a:xfrm>
          <a:prstGeom prst="rect">
            <a:avLst/>
          </a:prstGeom>
        </p:spPr>
      </p:pic>
      <p:pic>
        <p:nvPicPr>
          <p:cNvPr id="7" name="Εικόνα 6"/>
          <p:cNvPicPr>
            <a:picLocks noChangeAspect="1"/>
          </p:cNvPicPr>
          <p:nvPr/>
        </p:nvPicPr>
        <p:blipFill>
          <a:blip r:embed="rId5"/>
          <a:stretch>
            <a:fillRect/>
          </a:stretch>
        </p:blipFill>
        <p:spPr>
          <a:xfrm>
            <a:off x="9183832" y="707109"/>
            <a:ext cx="2552700" cy="1790700"/>
          </a:xfrm>
          <a:prstGeom prst="rect">
            <a:avLst/>
          </a:prstGeom>
        </p:spPr>
      </p:pic>
      <p:pic>
        <p:nvPicPr>
          <p:cNvPr id="8" name="Εικόνα 7"/>
          <p:cNvPicPr>
            <a:picLocks noChangeAspect="1"/>
          </p:cNvPicPr>
          <p:nvPr/>
        </p:nvPicPr>
        <p:blipFill>
          <a:blip r:embed="rId6"/>
          <a:stretch>
            <a:fillRect/>
          </a:stretch>
        </p:blipFill>
        <p:spPr>
          <a:xfrm>
            <a:off x="375804" y="3471744"/>
            <a:ext cx="1543050" cy="2962275"/>
          </a:xfrm>
          <a:prstGeom prst="rect">
            <a:avLst/>
          </a:prstGeom>
        </p:spPr>
      </p:pic>
      <p:pic>
        <p:nvPicPr>
          <p:cNvPr id="9" name="Εικόνα 8"/>
          <p:cNvPicPr>
            <a:picLocks noChangeAspect="1"/>
          </p:cNvPicPr>
          <p:nvPr/>
        </p:nvPicPr>
        <p:blipFill>
          <a:blip r:embed="rId7"/>
          <a:stretch>
            <a:fillRect/>
          </a:stretch>
        </p:blipFill>
        <p:spPr>
          <a:xfrm>
            <a:off x="2512868" y="4385283"/>
            <a:ext cx="2552700" cy="1790700"/>
          </a:xfrm>
          <a:prstGeom prst="rect">
            <a:avLst/>
          </a:prstGeom>
        </p:spPr>
      </p:pic>
      <p:pic>
        <p:nvPicPr>
          <p:cNvPr id="10" name="Εικόνα 9"/>
          <p:cNvPicPr>
            <a:picLocks noChangeAspect="1"/>
          </p:cNvPicPr>
          <p:nvPr/>
        </p:nvPicPr>
        <p:blipFill>
          <a:blip r:embed="rId8"/>
          <a:stretch>
            <a:fillRect/>
          </a:stretch>
        </p:blipFill>
        <p:spPr>
          <a:xfrm>
            <a:off x="9871317" y="3523144"/>
            <a:ext cx="1543050" cy="2962275"/>
          </a:xfrm>
          <a:prstGeom prst="rect">
            <a:avLst/>
          </a:prstGeom>
        </p:spPr>
      </p:pic>
    </p:spTree>
    <p:extLst>
      <p:ext uri="{BB962C8B-B14F-4D97-AF65-F5344CB8AC3E}">
        <p14:creationId xmlns:p14="http://schemas.microsoft.com/office/powerpoint/2010/main" val="251366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ΕΙΔΗ ΤΩΝ ΧΑΡΤΩΝ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19545" y="1834167"/>
            <a:ext cx="10827328" cy="4670542"/>
          </a:xfrm>
          <a:prstGeom prst="rect">
            <a:avLst/>
          </a:prstGeom>
        </p:spPr>
      </p:pic>
    </p:spTree>
    <p:extLst>
      <p:ext uri="{BB962C8B-B14F-4D97-AF65-F5344CB8AC3E}">
        <p14:creationId xmlns:p14="http://schemas.microsoft.com/office/powerpoint/2010/main" val="157551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ΓΕΩΜΟΡΦΟΛΟΓΙΚΑ ΣΤΟΙΧΕΙΑ ΕΝΌΣ ΧΑΡΤΗ</a:t>
            </a:r>
            <a:endParaRPr lang="el-GR" dirty="0"/>
          </a:p>
        </p:txBody>
      </p:sp>
      <p:sp>
        <p:nvSpPr>
          <p:cNvPr id="3" name="Θέση περιεχομένου 2"/>
          <p:cNvSpPr>
            <a:spLocks noGrp="1"/>
          </p:cNvSpPr>
          <p:nvPr>
            <p:ph idx="1"/>
          </p:nvPr>
        </p:nvSpPr>
        <p:spPr/>
        <p:txBody>
          <a:bodyPr/>
          <a:lstStyle/>
          <a:p>
            <a:pPr marL="0" indent="0">
              <a:buNone/>
            </a:pPr>
            <a:r>
              <a:rPr lang="el-GR" dirty="0" smtClean="0"/>
              <a:t>Α) ΟΡΙΖΟΝΤΙΟΥ ΔΙΑΜΕΛΙΣΜΟΥ :</a:t>
            </a:r>
            <a:r>
              <a:rPr lang="el-GR" dirty="0" err="1" smtClean="0"/>
              <a:t>Χερσόνησοι,νησιά,ισθμοί,πορθμοί</a:t>
            </a:r>
            <a:r>
              <a:rPr lang="el-GR" dirty="0" smtClean="0"/>
              <a:t>, </a:t>
            </a:r>
            <a:r>
              <a:rPr lang="el-GR" dirty="0" err="1" smtClean="0"/>
              <a:t>κόλποι,κλειστές</a:t>
            </a:r>
            <a:r>
              <a:rPr lang="el-GR" dirty="0" smtClean="0"/>
              <a:t> </a:t>
            </a:r>
            <a:r>
              <a:rPr lang="el-GR" dirty="0" err="1" smtClean="0"/>
              <a:t>θάλασσες,λιμνοθάλασσες,ωκεανοί</a:t>
            </a:r>
            <a:r>
              <a:rPr lang="el-GR" dirty="0" smtClean="0"/>
              <a:t> ή ανοικτές </a:t>
            </a:r>
            <a:r>
              <a:rPr lang="el-GR" dirty="0" err="1" smtClean="0"/>
              <a:t>θάλασσες,ακρωτήρια</a:t>
            </a:r>
            <a:r>
              <a:rPr lang="el-GR" dirty="0" smtClean="0"/>
              <a:t>.</a:t>
            </a:r>
          </a:p>
          <a:p>
            <a:pPr marL="0" indent="0">
              <a:buNone/>
            </a:pPr>
            <a:r>
              <a:rPr lang="el-GR" dirty="0" smtClean="0"/>
              <a:t>Β)ΚΑΘΕΤΟΥ </a:t>
            </a:r>
            <a:r>
              <a:rPr lang="el-GR" dirty="0" err="1" smtClean="0"/>
              <a:t>ΔΙΑΜΕΛΙΣΜΟΥ:Ποτάμια,λίμνες,πεδιάδες,βουνά</a:t>
            </a:r>
            <a:r>
              <a:rPr lang="el-GR" dirty="0" smtClean="0"/>
              <a:t> και οροσειρές.</a:t>
            </a:r>
            <a:endParaRPr lang="el-GR" dirty="0"/>
          </a:p>
        </p:txBody>
      </p:sp>
      <p:pic>
        <p:nvPicPr>
          <p:cNvPr id="4" name="Εικόνα 3"/>
          <p:cNvPicPr>
            <a:picLocks noChangeAspect="1"/>
          </p:cNvPicPr>
          <p:nvPr/>
        </p:nvPicPr>
        <p:blipFill>
          <a:blip r:embed="rId2"/>
          <a:stretch>
            <a:fillRect/>
          </a:stretch>
        </p:blipFill>
        <p:spPr>
          <a:xfrm>
            <a:off x="1356431" y="4173678"/>
            <a:ext cx="4130820" cy="2265218"/>
          </a:xfrm>
          <a:prstGeom prst="rect">
            <a:avLst/>
          </a:prstGeom>
        </p:spPr>
      </p:pic>
      <p:pic>
        <p:nvPicPr>
          <p:cNvPr id="6" name="Εικόνα 5"/>
          <p:cNvPicPr>
            <a:picLocks noChangeAspect="1"/>
          </p:cNvPicPr>
          <p:nvPr/>
        </p:nvPicPr>
        <p:blipFill>
          <a:blip r:embed="rId3"/>
          <a:stretch>
            <a:fillRect/>
          </a:stretch>
        </p:blipFill>
        <p:spPr>
          <a:xfrm>
            <a:off x="5632738" y="4173678"/>
            <a:ext cx="4425661" cy="2265218"/>
          </a:xfrm>
          <a:prstGeom prst="rect">
            <a:avLst/>
          </a:prstGeom>
        </p:spPr>
      </p:pic>
    </p:spTree>
    <p:extLst>
      <p:ext uri="{BB962C8B-B14F-4D97-AF65-F5344CB8AC3E}">
        <p14:creationId xmlns:p14="http://schemas.microsoft.com/office/powerpoint/2010/main" val="137641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311727" y="753228"/>
            <a:ext cx="6409749" cy="5855390"/>
          </a:xfrm>
          <a:prstGeom prst="rect">
            <a:avLst/>
          </a:prstGeom>
        </p:spPr>
      </p:pic>
      <p:pic>
        <p:nvPicPr>
          <p:cNvPr id="5" name="Εικόνα 4"/>
          <p:cNvPicPr>
            <a:picLocks noChangeAspect="1"/>
          </p:cNvPicPr>
          <p:nvPr/>
        </p:nvPicPr>
        <p:blipFill>
          <a:blip r:embed="rId3"/>
          <a:stretch>
            <a:fillRect/>
          </a:stretch>
        </p:blipFill>
        <p:spPr>
          <a:xfrm>
            <a:off x="6721476" y="1293697"/>
            <a:ext cx="5340927" cy="4525070"/>
          </a:xfrm>
          <a:prstGeom prst="rect">
            <a:avLst/>
          </a:prstGeom>
        </p:spPr>
      </p:pic>
    </p:spTree>
    <p:extLst>
      <p:ext uri="{BB962C8B-B14F-4D97-AF65-F5344CB8AC3E}">
        <p14:creationId xmlns:p14="http://schemas.microsoft.com/office/powerpoint/2010/main" val="368553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4401272" y="753229"/>
            <a:ext cx="6987164" cy="5813826"/>
          </a:xfrm>
          <a:prstGeom prst="rect">
            <a:avLst/>
          </a:prstGeom>
        </p:spPr>
      </p:pic>
      <p:pic>
        <p:nvPicPr>
          <p:cNvPr id="5" name="Εικόνα 4"/>
          <p:cNvPicPr>
            <a:picLocks noChangeAspect="1"/>
          </p:cNvPicPr>
          <p:nvPr/>
        </p:nvPicPr>
        <p:blipFill>
          <a:blip r:embed="rId3"/>
          <a:stretch>
            <a:fillRect/>
          </a:stretch>
        </p:blipFill>
        <p:spPr>
          <a:xfrm>
            <a:off x="290945" y="753227"/>
            <a:ext cx="4110327" cy="5813828"/>
          </a:xfrm>
          <a:prstGeom prst="rect">
            <a:avLst/>
          </a:prstGeom>
        </p:spPr>
      </p:pic>
    </p:spTree>
    <p:extLst>
      <p:ext uri="{BB962C8B-B14F-4D97-AF65-F5344CB8AC3E}">
        <p14:creationId xmlns:p14="http://schemas.microsoft.com/office/powerpoint/2010/main" val="107967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0" y="332510"/>
            <a:ext cx="10271697" cy="5818908"/>
          </a:xfrm>
          <a:prstGeom prst="rect">
            <a:avLst/>
          </a:prstGeom>
        </p:spPr>
      </p:pic>
    </p:spTree>
    <p:extLst>
      <p:ext uri="{BB962C8B-B14F-4D97-AF65-F5344CB8AC3E}">
        <p14:creationId xmlns:p14="http://schemas.microsoft.com/office/powerpoint/2010/main" val="95663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ΠΛΗΡΟΦΟΡΙΕΣ ΠΟΥ ΠΑΙΡΝΟΥΜΕ ΑΠΟ ΤΟΥΣ ΧΑΡΤΕΣ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Α) ΓΕΝΙΚΕΣ </a:t>
            </a:r>
            <a:r>
              <a:rPr lang="el-GR" dirty="0" err="1" smtClean="0"/>
              <a:t>ΠΛΗΡΟΦΟΡΙΕΣ:επίπεδο</a:t>
            </a:r>
            <a:r>
              <a:rPr lang="el-GR" dirty="0" smtClean="0"/>
              <a:t> οικονομικής και κοινωνικής ανάπτυξης (επίπεδο ζωής </a:t>
            </a:r>
            <a:r>
              <a:rPr lang="el-GR" dirty="0" err="1" smtClean="0"/>
              <a:t>ανθρώπων,τεχνικά</a:t>
            </a:r>
            <a:r>
              <a:rPr lang="el-GR" dirty="0" smtClean="0"/>
              <a:t> έργα, </a:t>
            </a:r>
            <a:r>
              <a:rPr lang="el-GR" dirty="0" err="1" smtClean="0"/>
              <a:t>βιομηχανία,λιμάνια</a:t>
            </a:r>
            <a:r>
              <a:rPr lang="el-GR" dirty="0" smtClean="0"/>
              <a:t> κ.α.), πυκνότητα πληθυσμού μιας ηπείρου ή χώρας ή περιοχής κ.α.</a:t>
            </a:r>
          </a:p>
          <a:p>
            <a:pPr marL="0" indent="0">
              <a:buNone/>
            </a:pPr>
            <a:r>
              <a:rPr lang="el-GR" dirty="0" smtClean="0"/>
              <a:t>Β) ΕΞΕΙΔΙΚΕΥΜΕΝΕΣ ΠΛΗΡΟΦΟΡΙΕΣ: Αγροτική </a:t>
            </a:r>
            <a:r>
              <a:rPr lang="el-GR" dirty="0" err="1" smtClean="0"/>
              <a:t>παραγωγή,βλάστηση</a:t>
            </a:r>
            <a:r>
              <a:rPr lang="el-GR" dirty="0" smtClean="0"/>
              <a:t>, </a:t>
            </a:r>
            <a:r>
              <a:rPr lang="el-GR" dirty="0" err="1" smtClean="0"/>
              <a:t>βιοποικιλότητα,χλωρίδα</a:t>
            </a:r>
            <a:r>
              <a:rPr lang="el-GR" dirty="0" smtClean="0"/>
              <a:t> και πανίδα κ.α.</a:t>
            </a:r>
            <a:endParaRPr lang="el-GR" dirty="0"/>
          </a:p>
        </p:txBody>
      </p:sp>
      <p:pic>
        <p:nvPicPr>
          <p:cNvPr id="4" name="Εικόνα 3"/>
          <p:cNvPicPr>
            <a:picLocks noChangeAspect="1"/>
          </p:cNvPicPr>
          <p:nvPr/>
        </p:nvPicPr>
        <p:blipFill>
          <a:blip r:embed="rId2"/>
          <a:stretch>
            <a:fillRect/>
          </a:stretch>
        </p:blipFill>
        <p:spPr>
          <a:xfrm>
            <a:off x="4004396" y="4648196"/>
            <a:ext cx="2562225" cy="1790700"/>
          </a:xfrm>
          <a:prstGeom prst="rect">
            <a:avLst/>
          </a:prstGeom>
        </p:spPr>
      </p:pic>
    </p:spTree>
    <p:extLst>
      <p:ext uri="{BB962C8B-B14F-4D97-AF65-F5344CB8AC3E}">
        <p14:creationId xmlns:p14="http://schemas.microsoft.com/office/powerpoint/2010/main" val="393458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1.ΠΛΗΡΟΦΟΡΙΕΣ ΘΕΣΗΣ ΕΝΟΣ ΤΟΠΟΥ ΚΑΙ ΚΛΙΜΑΤΟΣ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1.Το </a:t>
            </a:r>
            <a:r>
              <a:rPr lang="el-GR" dirty="0"/>
              <a:t>κλίμα της </a:t>
            </a:r>
            <a:r>
              <a:rPr lang="el-GR" dirty="0" smtClean="0"/>
              <a:t>Ευρώπης είναι Εύκρατο</a:t>
            </a:r>
            <a:endParaRPr lang="el-GR" dirty="0"/>
          </a:p>
          <a:p>
            <a:pPr marL="0" indent="0">
              <a:buNone/>
            </a:pPr>
            <a:r>
              <a:rPr lang="el-GR" dirty="0" smtClean="0"/>
              <a:t>2. </a:t>
            </a:r>
            <a:r>
              <a:rPr lang="el-GR" dirty="0"/>
              <a:t>Η</a:t>
            </a:r>
            <a:r>
              <a:rPr lang="el-GR" dirty="0" smtClean="0"/>
              <a:t> </a:t>
            </a:r>
            <a:r>
              <a:rPr lang="el-GR" dirty="0"/>
              <a:t>έκταση της Ευρώπης σε σχέση με την έκταση άλλων </a:t>
            </a:r>
            <a:r>
              <a:rPr lang="el-GR" dirty="0" smtClean="0"/>
              <a:t>ηπείρων είναι μικρή.</a:t>
            </a:r>
          </a:p>
          <a:p>
            <a:pPr marL="0" indent="0">
              <a:buNone/>
            </a:pPr>
            <a:r>
              <a:rPr lang="el-GR" dirty="0" smtClean="0"/>
              <a:t>3.Η </a:t>
            </a:r>
            <a:r>
              <a:rPr lang="el-GR" dirty="0"/>
              <a:t>Ευρώπη αποτελεί συνέχεια </a:t>
            </a:r>
            <a:r>
              <a:rPr lang="el-GR" dirty="0" smtClean="0"/>
              <a:t> </a:t>
            </a:r>
            <a:r>
              <a:rPr lang="el-GR" dirty="0"/>
              <a:t>της  </a:t>
            </a:r>
            <a:r>
              <a:rPr lang="el-GR" dirty="0" smtClean="0"/>
              <a:t>Ασίας (χερσόνησος της Ασίας)</a:t>
            </a:r>
          </a:p>
          <a:p>
            <a:pPr marL="0" indent="0">
              <a:buNone/>
            </a:pPr>
            <a:r>
              <a:rPr lang="el-GR" dirty="0" smtClean="0"/>
              <a:t>4. Από τα Δυτικά η Ευρώπη βρέχεται από τον </a:t>
            </a:r>
            <a:r>
              <a:rPr lang="el-GR" dirty="0" err="1" smtClean="0"/>
              <a:t>Αταλντικό</a:t>
            </a:r>
            <a:r>
              <a:rPr lang="el-GR" dirty="0" smtClean="0"/>
              <a:t> Ωκεανό και από τα Νότια από τη Μεσόγειο Θάλασσα κ.α.</a:t>
            </a:r>
          </a:p>
          <a:p>
            <a:pPr marL="0" indent="0">
              <a:buNone/>
            </a:pPr>
            <a:endParaRPr lang="el-GR" dirty="0" smtClean="0"/>
          </a:p>
        </p:txBody>
      </p:sp>
    </p:spTree>
    <p:extLst>
      <p:ext uri="{BB962C8B-B14F-4D97-AF65-F5344CB8AC3E}">
        <p14:creationId xmlns:p14="http://schemas.microsoft.com/office/powerpoint/2010/main" val="206079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90945" y="-1"/>
            <a:ext cx="11222181" cy="6546273"/>
          </a:xfrm>
          <a:prstGeom prst="rect">
            <a:avLst/>
          </a:prstGeom>
        </p:spPr>
      </p:pic>
    </p:spTree>
    <p:extLst>
      <p:ext uri="{BB962C8B-B14F-4D97-AF65-F5344CB8AC3E}">
        <p14:creationId xmlns:p14="http://schemas.microsoft.com/office/powerpoint/2010/main" val="45588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2.ΠΛΗΡΟΦΟΡΙΕΣ ΣΧΕΤΙΚΑ ΜΕ ΤΟ ΦΥΣΙΚΟ ΠΕΡΙΒΑΛΛΟΝ ΜΙΑΣ ΠΕΡΙΟΧΗΣ</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Με </a:t>
            </a:r>
            <a:r>
              <a:rPr lang="el-GR" dirty="0"/>
              <a:t>βάση τον γεωμορφολογικό χάρτη της </a:t>
            </a:r>
            <a:r>
              <a:rPr lang="el-GR" dirty="0" smtClean="0"/>
              <a:t>Ευρώπης:</a:t>
            </a:r>
          </a:p>
          <a:p>
            <a:pPr marL="0" indent="0">
              <a:buNone/>
            </a:pPr>
            <a:r>
              <a:rPr lang="el-GR" dirty="0" smtClean="0"/>
              <a:t>1.Η Ευρώπη αποτελεί </a:t>
            </a:r>
            <a:r>
              <a:rPr lang="el-GR" dirty="0"/>
              <a:t>μια μεγάλη χερσόνησο της Ασίας </a:t>
            </a:r>
            <a:r>
              <a:rPr lang="el-GR" dirty="0" smtClean="0"/>
              <a:t>.</a:t>
            </a:r>
          </a:p>
          <a:p>
            <a:pPr marL="0" indent="0">
              <a:buNone/>
            </a:pPr>
            <a:r>
              <a:rPr lang="el-GR" dirty="0" smtClean="0"/>
              <a:t>2.Έχει </a:t>
            </a:r>
            <a:r>
              <a:rPr lang="el-GR" dirty="0"/>
              <a:t>πλούσιο οριζόντιο διαμελισμό.</a:t>
            </a:r>
          </a:p>
          <a:p>
            <a:pPr marL="0" indent="0">
              <a:buNone/>
            </a:pPr>
            <a:r>
              <a:rPr lang="el-GR" dirty="0" smtClean="0"/>
              <a:t>3.Έχει </a:t>
            </a:r>
            <a:r>
              <a:rPr lang="el-GR" dirty="0"/>
              <a:t>πλούσιο κατακόρυφο διαμελισμό, δηλαδή διαθέτει περιοχές με </a:t>
            </a:r>
            <a:r>
              <a:rPr lang="el-GR" dirty="0" smtClean="0"/>
              <a:t>σημαντικές διαφορές </a:t>
            </a:r>
            <a:r>
              <a:rPr lang="el-GR" dirty="0"/>
              <a:t>στη μορφολογία τους</a:t>
            </a:r>
            <a:r>
              <a:rPr lang="el-GR" dirty="0" smtClean="0"/>
              <a:t>.</a:t>
            </a:r>
          </a:p>
          <a:p>
            <a:pPr marL="0" indent="0">
              <a:buNone/>
            </a:pPr>
            <a:r>
              <a:rPr lang="el-GR" dirty="0" smtClean="0"/>
              <a:t>4. </a:t>
            </a:r>
            <a:r>
              <a:rPr lang="el-GR" dirty="0"/>
              <a:t>Διαθέτει σημαντικό αριθμό ποταμών και αρκετές λίμνες.</a:t>
            </a:r>
          </a:p>
        </p:txBody>
      </p:sp>
    </p:spTree>
    <p:extLst>
      <p:ext uri="{BB962C8B-B14F-4D97-AF65-F5344CB8AC3E}">
        <p14:creationId xmlns:p14="http://schemas.microsoft.com/office/powerpoint/2010/main" val="3992079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623455" y="540328"/>
            <a:ext cx="10661072" cy="5985163"/>
          </a:xfrm>
          <a:prstGeom prst="rect">
            <a:avLst/>
          </a:prstGeom>
        </p:spPr>
      </p:pic>
    </p:spTree>
    <p:extLst>
      <p:ext uri="{BB962C8B-B14F-4D97-AF65-F5344CB8AC3E}">
        <p14:creationId xmlns:p14="http://schemas.microsoft.com/office/powerpoint/2010/main" val="229079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Προσδιορισμός μιας θέσης </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30716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3.ΠΛΗΡΟΦΟΡΙΕΣ ΣΧΕΤΙΚΕΣ ΜΕ ΤΟΥΣ ΚΑΤΟΙΚΟΥΣ ΜΙΑΣ ΠΕΡΙΟΧΗΣ</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smtClean="0"/>
              <a:t> </a:t>
            </a:r>
            <a:r>
              <a:rPr lang="el-GR" dirty="0"/>
              <a:t>Μελετώντας με χάρτες τους κατοίκους της Ευρώπης</a:t>
            </a:r>
          </a:p>
          <a:p>
            <a:pPr marL="0" indent="0">
              <a:buNone/>
            </a:pPr>
            <a:r>
              <a:rPr lang="el-GR" dirty="0" smtClean="0"/>
              <a:t>1.Η Ευρώπη  </a:t>
            </a:r>
            <a:r>
              <a:rPr lang="el-GR" dirty="0"/>
              <a:t>είναι </a:t>
            </a:r>
            <a:r>
              <a:rPr lang="el-GR" dirty="0" err="1"/>
              <a:t>πυκνοκατοικημένη</a:t>
            </a:r>
            <a:r>
              <a:rPr lang="el-GR" dirty="0"/>
              <a:t> και οι κάτοικοι της </a:t>
            </a:r>
            <a:r>
              <a:rPr lang="el-GR" dirty="0" smtClean="0"/>
              <a:t>έχουν ένα ικανοποιητικό </a:t>
            </a:r>
            <a:r>
              <a:rPr lang="el-GR" dirty="0"/>
              <a:t>επίπεδο ζωής</a:t>
            </a:r>
            <a:r>
              <a:rPr lang="el-GR" dirty="0" smtClean="0"/>
              <a:t>.</a:t>
            </a:r>
          </a:p>
          <a:p>
            <a:pPr marL="0" indent="0">
              <a:buNone/>
            </a:pPr>
            <a:r>
              <a:rPr lang="el-GR" dirty="0" smtClean="0"/>
              <a:t>2. </a:t>
            </a:r>
            <a:r>
              <a:rPr lang="el-GR" dirty="0"/>
              <a:t>Παρά τη μικρή έκταση της ηπείρου, υπάρχει μεγάλος αριθμός κρατών σε σχέση με</a:t>
            </a:r>
          </a:p>
          <a:p>
            <a:pPr marL="0" indent="0">
              <a:buNone/>
            </a:pPr>
            <a:r>
              <a:rPr lang="el-GR" dirty="0" smtClean="0"/>
              <a:t>   αυτά </a:t>
            </a:r>
            <a:r>
              <a:rPr lang="el-GR" dirty="0"/>
              <a:t>άλλων μεγαλύτερων ηπείρων.</a:t>
            </a:r>
          </a:p>
          <a:p>
            <a:pPr marL="0" indent="0">
              <a:buNone/>
            </a:pPr>
            <a:r>
              <a:rPr lang="el-GR" dirty="0" smtClean="0"/>
              <a:t>3. </a:t>
            </a:r>
            <a:r>
              <a:rPr lang="el-GR" dirty="0"/>
              <a:t>Η θάλασσα είναι σημαντικός παράγοντας στη ζωή των Ευρωπαίων, αφού είναι</a:t>
            </a:r>
          </a:p>
          <a:p>
            <a:pPr marL="0" indent="0">
              <a:buNone/>
            </a:pPr>
            <a:r>
              <a:rPr lang="el-GR" dirty="0" smtClean="0"/>
              <a:t>   ελάχιστα </a:t>
            </a:r>
            <a:r>
              <a:rPr lang="el-GR" dirty="0"/>
              <a:t>τα κράτη που δε βρέχονται από αυτήν.</a:t>
            </a:r>
          </a:p>
          <a:p>
            <a:pPr marL="0" indent="0">
              <a:buNone/>
            </a:pPr>
            <a:r>
              <a:rPr lang="el-GR" dirty="0" smtClean="0"/>
              <a:t>4.  </a:t>
            </a:r>
            <a:r>
              <a:rPr lang="el-GR" dirty="0"/>
              <a:t>Το περιβάλλον στην Ευρώπη έχει υποστεί μεγάλες αλλαγές από τον άνθρωπο, </a:t>
            </a:r>
            <a:r>
              <a:rPr lang="el-GR" dirty="0" smtClean="0"/>
              <a:t>αφού στην </a:t>
            </a:r>
            <a:r>
              <a:rPr lang="el-GR" dirty="0"/>
              <a:t>ήπειρο κυριαρχούν οι πόλεις, τα τεχνικά έργα, η βιομηχανική δραστηριότητα, </a:t>
            </a:r>
            <a:r>
              <a:rPr lang="el-GR" dirty="0" smtClean="0"/>
              <a:t>τα συγκοινωνιακά </a:t>
            </a:r>
            <a:r>
              <a:rPr lang="el-GR" dirty="0"/>
              <a:t>δίκτυα κ.ά.</a:t>
            </a:r>
          </a:p>
        </p:txBody>
      </p:sp>
    </p:spTree>
    <p:extLst>
      <p:ext uri="{BB962C8B-B14F-4D97-AF65-F5344CB8AC3E}">
        <p14:creationId xmlns:p14="http://schemas.microsoft.com/office/powerpoint/2010/main" val="304845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με τη χρήση χαρτών μπορούμε να:</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smtClean="0"/>
              <a:t>1.Να επισημάνουμε τι και που υπάρχει κάτι.</a:t>
            </a:r>
          </a:p>
          <a:p>
            <a:pPr marL="0" indent="0">
              <a:buNone/>
            </a:pPr>
            <a:r>
              <a:rPr lang="el-GR" dirty="0" smtClean="0"/>
              <a:t>2.Να εξηγήσουμε γιατί υπάρχει εκεί</a:t>
            </a:r>
          </a:p>
          <a:p>
            <a:pPr marL="0" indent="0">
              <a:buNone/>
            </a:pPr>
            <a:r>
              <a:rPr lang="el-GR" dirty="0" smtClean="0"/>
              <a:t>3.Να ερμηνεύσουμε τον τρόπο (πώς) με τον οποίο εμφανίζεται ή εξελίσσεται ένα φαινόμενο ή λειτουργία</a:t>
            </a:r>
          </a:p>
          <a:p>
            <a:pPr marL="0" indent="0">
              <a:buNone/>
            </a:pPr>
            <a:r>
              <a:rPr lang="el-GR" dirty="0" smtClean="0"/>
              <a:t>4.Να επιλέξουμε πληροφορίες που χρειαζόμαστε σε κάθε περίπτωση</a:t>
            </a:r>
          </a:p>
          <a:p>
            <a:pPr marL="0" indent="0">
              <a:buNone/>
            </a:pPr>
            <a:r>
              <a:rPr lang="el-GR" dirty="0" smtClean="0"/>
              <a:t>5.Να προτείνουμε ενέργειες απαραίτητες για την ικανοποίηση ανθρώπινων αναγκών</a:t>
            </a:r>
          </a:p>
          <a:p>
            <a:pPr marL="0" indent="0">
              <a:buNone/>
            </a:pPr>
            <a:r>
              <a:rPr lang="el-GR" dirty="0" smtClean="0"/>
              <a:t>ΔΗΛΑΔΗ ΜΕ ΤΟΥΣ ΧΑΡΤΕΣ ΜΕΛΕΤΑΜΕ ΌΧΙ ΜΟΝΟ ΜΙΑ ΠΕΡΙΟΧΗ ΑΛΛΑ ΚΑΙ ΌΤΙ ΣΧΕΤΙΖΕΤΑΙ ΜΕ ΤΟΥΣ  ΚΑΤΟΙΚΟΥΣ ΤΗΣ ΠΕΡΙΟΧΗΣ ΑΥΤΗΣ ΚΑΙ ΤΗ ΔΡΑΣΤΗΡΙΟΤΗΤΕΣ ΤΟΥΣ.</a:t>
            </a:r>
            <a:endParaRPr lang="el-GR" dirty="0"/>
          </a:p>
        </p:txBody>
      </p:sp>
    </p:spTree>
    <p:extLst>
      <p:ext uri="{BB962C8B-B14F-4D97-AF65-F5344CB8AC3E}">
        <p14:creationId xmlns:p14="http://schemas.microsoft.com/office/powerpoint/2010/main" val="1149523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Η μελέτη των χαρτών μπορεί να μας βοηθήσει να πάρουμε αποφάσεις μακροπρόθεσμης ή βραχυπρόθεσμης</a:t>
            </a:r>
            <a:r>
              <a:rPr lang="el-GR" dirty="0"/>
              <a:t> εμβέλειας </a:t>
            </a:r>
            <a:endParaRPr lang="el-GR" dirty="0" smtClean="0"/>
          </a:p>
          <a:p>
            <a:pPr marL="0" indent="0">
              <a:buNone/>
            </a:pPr>
            <a:r>
              <a:rPr lang="el-GR" dirty="0" smtClean="0"/>
              <a:t>Για παράδειγμα:</a:t>
            </a:r>
          </a:p>
          <a:p>
            <a:pPr marL="0" indent="0">
              <a:buNone/>
            </a:pPr>
            <a:r>
              <a:rPr lang="el-GR" dirty="0" smtClean="0"/>
              <a:t>-αποφασίσουμε για ένα ταξίδι (τουριστικά </a:t>
            </a:r>
            <a:r>
              <a:rPr lang="el-GR" dirty="0" err="1" smtClean="0"/>
              <a:t>θέρετρα,μουσεία</a:t>
            </a:r>
            <a:r>
              <a:rPr lang="el-GR" dirty="0" smtClean="0"/>
              <a:t>, </a:t>
            </a:r>
            <a:r>
              <a:rPr lang="el-GR" dirty="0" err="1" smtClean="0"/>
              <a:t>ξενοδοχεία,αεροδρόμια,παραλίες,αξιοθέατα</a:t>
            </a:r>
            <a:r>
              <a:rPr lang="el-GR" dirty="0" smtClean="0"/>
              <a:t> κ.α.)</a:t>
            </a:r>
          </a:p>
          <a:p>
            <a:pPr marL="0" indent="0">
              <a:buNone/>
            </a:pPr>
            <a:r>
              <a:rPr lang="el-GR" dirty="0" smtClean="0"/>
              <a:t>-λαμβάνουμε απόφαση σχετικά με τη κατασκευή τεχνικών έργων (οδικά </a:t>
            </a:r>
            <a:r>
              <a:rPr lang="el-GR" dirty="0" err="1" smtClean="0"/>
              <a:t>δίκτυα,έργα</a:t>
            </a:r>
            <a:r>
              <a:rPr lang="el-GR" dirty="0" smtClean="0"/>
              <a:t> </a:t>
            </a:r>
            <a:r>
              <a:rPr lang="el-GR" dirty="0" err="1" smtClean="0"/>
              <a:t>ΜΕΤΡΟ,σήραγγες</a:t>
            </a:r>
            <a:r>
              <a:rPr lang="el-GR" dirty="0" smtClean="0"/>
              <a:t> κ.α.)</a:t>
            </a:r>
          </a:p>
          <a:p>
            <a:pPr marL="0" indent="0">
              <a:buNone/>
            </a:pPr>
            <a:r>
              <a:rPr lang="el-GR" dirty="0" smtClean="0"/>
              <a:t>- Παρατηρούμε περιοχές στις οποίες λόγω θέσης έχουν πλεονεκτήματα στη διακίνηση του </a:t>
            </a:r>
            <a:r>
              <a:rPr lang="el-GR" dirty="0" err="1" smtClean="0"/>
              <a:t>εμπορίου,τις</a:t>
            </a:r>
            <a:r>
              <a:rPr lang="el-GR" dirty="0" smtClean="0"/>
              <a:t> μεταφορές και γενικά πλεονεκτήματα για τον άνθρωπο.</a:t>
            </a:r>
            <a:endParaRPr lang="el-GR" dirty="0"/>
          </a:p>
        </p:txBody>
      </p:sp>
    </p:spTree>
    <p:extLst>
      <p:ext uri="{BB962C8B-B14F-4D97-AF65-F5344CB8AC3E}">
        <p14:creationId xmlns:p14="http://schemas.microsoft.com/office/powerpoint/2010/main" val="152603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ΕΡΩΤΗΜΑ: </a:t>
            </a:r>
            <a:br>
              <a:rPr lang="el-GR" dirty="0" smtClean="0"/>
            </a:br>
            <a:r>
              <a:rPr lang="el-GR" dirty="0" smtClean="0"/>
              <a:t>ΤΙ ΠΛΗΡΟΦΟΡΙΕΣ ΜΠΟΡΟΥΜΕ ΝΑ ΠΑΡΟΥΜΕ ΣΧΕΤΙΚΑ ΜΕ ΤΗΝ ΑΓΡΟΤΙΚΗ ΠΑΡΑΓΩΓΗ ΜΕ ΤΗ ΧΡΗΣΗ  ΓΕΩΜΟΡΦΟΛΟΓΙΚΟΥ ΧΑΡΤΗ ΚΑΙ  ΘΕΜΑΤΙΚΟΥ ΧΑΡΤΗ ΑΓΡΟΤΙΚΗΣ ΠΑΡΑΓΩΓΗΣ</a:t>
            </a:r>
            <a:endParaRPr lang="el-GR" dirty="0"/>
          </a:p>
        </p:txBody>
      </p:sp>
      <p:sp>
        <p:nvSpPr>
          <p:cNvPr id="3" name="Θέση κειμένου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10150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558636" y="372773"/>
            <a:ext cx="6372225" cy="5986463"/>
          </a:xfrm>
          <a:prstGeom prst="rect">
            <a:avLst/>
          </a:prstGeom>
        </p:spPr>
      </p:pic>
      <p:sp>
        <p:nvSpPr>
          <p:cNvPr id="3" name="TextBox 2"/>
          <p:cNvSpPr txBox="1"/>
          <p:nvPr/>
        </p:nvSpPr>
        <p:spPr>
          <a:xfrm>
            <a:off x="8541327" y="2660073"/>
            <a:ext cx="3075709" cy="923330"/>
          </a:xfrm>
          <a:prstGeom prst="rect">
            <a:avLst/>
          </a:prstGeom>
          <a:noFill/>
        </p:spPr>
        <p:txBody>
          <a:bodyPr wrap="square" rtlCol="0">
            <a:spAutoFit/>
          </a:bodyPr>
          <a:lstStyle/>
          <a:p>
            <a:r>
              <a:rPr lang="el-GR" dirty="0" smtClean="0"/>
              <a:t>ΓΕΩΜΟΡΦΟΛΟΓΙΚΟΣ ΧΑΡΤΗΣ ΤΗΣ ΠΕΛΟΠΟΝΝΗΣΟΥ</a:t>
            </a:r>
            <a:endParaRPr lang="el-GR" dirty="0"/>
          </a:p>
        </p:txBody>
      </p:sp>
    </p:spTree>
    <p:extLst>
      <p:ext uri="{BB962C8B-B14F-4D97-AF65-F5344CB8AC3E}">
        <p14:creationId xmlns:p14="http://schemas.microsoft.com/office/powerpoint/2010/main" val="1819917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14401" y="748145"/>
            <a:ext cx="8749144" cy="5569528"/>
          </a:xfrm>
          <a:prstGeom prst="rect">
            <a:avLst/>
          </a:prstGeom>
        </p:spPr>
      </p:pic>
      <p:sp>
        <p:nvSpPr>
          <p:cNvPr id="3" name="TextBox 2"/>
          <p:cNvSpPr txBox="1"/>
          <p:nvPr/>
        </p:nvSpPr>
        <p:spPr>
          <a:xfrm>
            <a:off x="9663545" y="2886578"/>
            <a:ext cx="2265218" cy="646331"/>
          </a:xfrm>
          <a:prstGeom prst="rect">
            <a:avLst/>
          </a:prstGeom>
          <a:noFill/>
        </p:spPr>
        <p:txBody>
          <a:bodyPr wrap="square" rtlCol="0">
            <a:spAutoFit/>
          </a:bodyPr>
          <a:lstStyle/>
          <a:p>
            <a:r>
              <a:rPr lang="el-GR" dirty="0" smtClean="0"/>
              <a:t>ΧΑΡΤΗΣ ΑΓΡΟΤΙΚΗΣ ΠΑΡΑΓΩΓΗΣ</a:t>
            </a:r>
            <a:endParaRPr lang="el-GR" dirty="0"/>
          </a:p>
        </p:txBody>
      </p:sp>
    </p:spTree>
    <p:extLst>
      <p:ext uri="{BB962C8B-B14F-4D97-AF65-F5344CB8AC3E}">
        <p14:creationId xmlns:p14="http://schemas.microsoft.com/office/powerpoint/2010/main" val="1502071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9539" y="560826"/>
            <a:ext cx="9613861" cy="1080938"/>
          </a:xfrm>
        </p:spPr>
        <p:txBody>
          <a:bodyPr>
            <a:normAutofit fontScale="90000"/>
          </a:bodyPr>
          <a:lstStyle/>
          <a:p>
            <a:r>
              <a:rPr lang="el-GR" dirty="0" smtClean="0"/>
              <a:t>ΤΙ ΠΛΗΡΟΦΟΡΙΕΣ ΜΠΟΡΟΥΜΕ ΝΑ ΠΑΡΟΥΜΕ ΑΠΌ ΤΟΝ  ΓΕΩΜΟΡΦΟΛΟΓΙΚΟ ΚΑΙ ΤΟΝ ΠΟΛΙΤΙΚΟ ΧΑΡΤΗ ΤΗΣ ΘΕΣΣΑΛΙΑΣ;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91378" y="1809488"/>
            <a:ext cx="6213331" cy="4816016"/>
          </a:xfrm>
          <a:prstGeom prst="rect">
            <a:avLst/>
          </a:prstGeom>
        </p:spPr>
      </p:pic>
      <p:pic>
        <p:nvPicPr>
          <p:cNvPr id="7" name="Εικόνα 6"/>
          <p:cNvPicPr>
            <a:picLocks noChangeAspect="1"/>
          </p:cNvPicPr>
          <p:nvPr/>
        </p:nvPicPr>
        <p:blipFill>
          <a:blip r:embed="rId3"/>
          <a:stretch>
            <a:fillRect/>
          </a:stretch>
        </p:blipFill>
        <p:spPr>
          <a:xfrm>
            <a:off x="6691133" y="1641764"/>
            <a:ext cx="4905121" cy="4983739"/>
          </a:xfrm>
          <a:prstGeom prst="rect">
            <a:avLst/>
          </a:prstGeom>
        </p:spPr>
      </p:pic>
    </p:spTree>
    <p:extLst>
      <p:ext uri="{BB962C8B-B14F-4D97-AF65-F5344CB8AC3E}">
        <p14:creationId xmlns:p14="http://schemas.microsoft.com/office/powerpoint/2010/main" val="688267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893618" y="753228"/>
            <a:ext cx="9684327" cy="5876171"/>
          </a:xfrm>
          <a:prstGeom prst="rect">
            <a:avLst/>
          </a:prstGeom>
        </p:spPr>
      </p:pic>
    </p:spTree>
    <p:extLst>
      <p:ext uri="{BB962C8B-B14F-4D97-AF65-F5344CB8AC3E}">
        <p14:creationId xmlns:p14="http://schemas.microsoft.com/office/powerpoint/2010/main" val="26032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ΕΙΔΗ ΧΑΡΤΩΝ</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40133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ΧΑΡΤΗΣ ΤΙΜΩΝ ΖΩΝΗΣ ΓΙΑ ΚΤΙΣΜΑΤΑ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955964" y="1834166"/>
            <a:ext cx="9338218" cy="4400379"/>
          </a:xfrm>
          <a:prstGeom prst="rect">
            <a:avLst/>
          </a:prstGeom>
        </p:spPr>
      </p:pic>
    </p:spTree>
    <p:extLst>
      <p:ext uri="{BB962C8B-B14F-4D97-AF65-F5344CB8AC3E}">
        <p14:creationId xmlns:p14="http://schemas.microsoft.com/office/powerpoint/2010/main" val="419999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1.ΜΕ ΧΡΗΣΗ ΤΗΣ ΣΧΕΤΙΚΗΣ ΘΕΣΗΣ </a:t>
            </a:r>
            <a:endParaRPr lang="el-GR" dirty="0"/>
          </a:p>
        </p:txBody>
      </p:sp>
      <p:sp>
        <p:nvSpPr>
          <p:cNvPr id="3" name="Θέση περιεχομένου 2"/>
          <p:cNvSpPr>
            <a:spLocks noGrp="1"/>
          </p:cNvSpPr>
          <p:nvPr>
            <p:ph idx="1"/>
          </p:nvPr>
        </p:nvSpPr>
        <p:spPr>
          <a:xfrm>
            <a:off x="680320" y="2129055"/>
            <a:ext cx="9613861" cy="3599316"/>
          </a:xfrm>
        </p:spPr>
        <p:txBody>
          <a:bodyPr/>
          <a:lstStyle/>
          <a:p>
            <a:r>
              <a:rPr lang="el-GR" dirty="0"/>
              <a:t>Σχετική θέση είναι η θέση που προσδιορίζεται σε σχέση με κάποιο άλλο επιλεγμένο στοιχείο του χώρου (το οποίο χρησιμεύει ως σημείο αναφοράς</a:t>
            </a:r>
            <a:r>
              <a:rPr lang="el-GR" dirty="0" smtClean="0"/>
              <a:t>).</a:t>
            </a:r>
          </a:p>
          <a:p>
            <a:r>
              <a:rPr lang="el-GR" dirty="0" smtClean="0"/>
              <a:t>Για </a:t>
            </a:r>
            <a:r>
              <a:rPr lang="el-GR" dirty="0"/>
              <a:t>τον προσδιορισμό της σχετικής θέσης πολλές φορές χρησιμοποιούμε τα σημεία του ορίζοντα. </a:t>
            </a:r>
            <a:endParaRPr lang="el-GR" dirty="0" smtClean="0"/>
          </a:p>
          <a:p>
            <a:r>
              <a:rPr lang="el-GR" dirty="0" smtClean="0"/>
              <a:t>Ο </a:t>
            </a:r>
            <a:r>
              <a:rPr lang="el-GR" dirty="0"/>
              <a:t>προσδιορισμός της σχετικής θέσης γίνεται με μεγαλύτερη ακρίβεια, αν γνωρίζουμε την απόσταση από το σημείο αναφοράς. </a:t>
            </a:r>
          </a:p>
        </p:txBody>
      </p:sp>
      <p:pic>
        <p:nvPicPr>
          <p:cNvPr id="4" name="Εικόνα 3"/>
          <p:cNvPicPr>
            <a:picLocks noChangeAspect="1"/>
          </p:cNvPicPr>
          <p:nvPr/>
        </p:nvPicPr>
        <p:blipFill>
          <a:blip r:embed="rId2"/>
          <a:stretch>
            <a:fillRect/>
          </a:stretch>
        </p:blipFill>
        <p:spPr>
          <a:xfrm>
            <a:off x="3034145" y="4904509"/>
            <a:ext cx="3992273" cy="1869880"/>
          </a:xfrm>
          <a:prstGeom prst="rect">
            <a:avLst/>
          </a:prstGeom>
        </p:spPr>
      </p:pic>
      <p:pic>
        <p:nvPicPr>
          <p:cNvPr id="5" name="Εικόνα 4"/>
          <p:cNvPicPr>
            <a:picLocks noChangeAspect="1"/>
          </p:cNvPicPr>
          <p:nvPr/>
        </p:nvPicPr>
        <p:blipFill>
          <a:blip r:embed="rId3"/>
          <a:stretch>
            <a:fillRect/>
          </a:stretch>
        </p:blipFill>
        <p:spPr>
          <a:xfrm>
            <a:off x="9025371" y="517409"/>
            <a:ext cx="2952750" cy="1552575"/>
          </a:xfrm>
          <a:prstGeom prst="rect">
            <a:avLst/>
          </a:prstGeom>
        </p:spPr>
      </p:pic>
    </p:spTree>
    <p:extLst>
      <p:ext uri="{BB962C8B-B14F-4D97-AF65-F5344CB8AC3E}">
        <p14:creationId xmlns:p14="http://schemas.microsoft.com/office/powerpoint/2010/main" val="1399194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35181" y="498764"/>
            <a:ext cx="7917873" cy="6026727"/>
          </a:xfrm>
          <a:prstGeom prst="rect">
            <a:avLst/>
          </a:prstGeom>
        </p:spPr>
      </p:pic>
      <p:sp>
        <p:nvSpPr>
          <p:cNvPr id="3" name="TextBox 2"/>
          <p:cNvSpPr txBox="1"/>
          <p:nvPr/>
        </p:nvSpPr>
        <p:spPr>
          <a:xfrm>
            <a:off x="9331037" y="2865796"/>
            <a:ext cx="2327563" cy="923330"/>
          </a:xfrm>
          <a:prstGeom prst="rect">
            <a:avLst/>
          </a:prstGeom>
          <a:noFill/>
        </p:spPr>
        <p:txBody>
          <a:bodyPr wrap="square" rtlCol="0">
            <a:spAutoFit/>
          </a:bodyPr>
          <a:lstStyle/>
          <a:p>
            <a:r>
              <a:rPr lang="el-GR" dirty="0" smtClean="0"/>
              <a:t>ΓΕΩΜΟΡΦΟΛΟΓΙΚΟΣ ΧΑΡΤΗΣ ΤΗΣ ΕΛΛΑΔΑΣ</a:t>
            </a:r>
            <a:endParaRPr lang="el-GR" dirty="0"/>
          </a:p>
        </p:txBody>
      </p:sp>
    </p:spTree>
    <p:extLst>
      <p:ext uri="{BB962C8B-B14F-4D97-AF65-F5344CB8AC3E}">
        <p14:creationId xmlns:p14="http://schemas.microsoft.com/office/powerpoint/2010/main" val="2482407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379155"/>
            <a:ext cx="10417170" cy="1080938"/>
          </a:xfrm>
        </p:spPr>
        <p:txBody>
          <a:bodyPr/>
          <a:lstStyle/>
          <a:p>
            <a:r>
              <a:rPr lang="el-GR" dirty="0" smtClean="0"/>
              <a:t>ΧΑΡΤΗΣ ΑΓΡΟΤΙΚΗΣ ΠΑΡΑΓΩΓΗΣ ΤΗΣ ΕΛΛΑΔΑΣ</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1911927" y="1210429"/>
            <a:ext cx="6554788" cy="5647571"/>
          </a:xfrm>
          <a:prstGeom prst="rect">
            <a:avLst/>
          </a:prstGeom>
        </p:spPr>
      </p:pic>
    </p:spTree>
    <p:extLst>
      <p:ext uri="{BB962C8B-B14F-4D97-AF65-F5344CB8AC3E}">
        <p14:creationId xmlns:p14="http://schemas.microsoft.com/office/powerpoint/2010/main" val="1631751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ΚΟΡΟΝΟΙΟΣ:ΧΑΡΤΗΣ ΥΓΕΙΟΝΟΜΙΚΗΣ ΑΣΦΑΛΕΙΑΣ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0321" y="1834166"/>
            <a:ext cx="9274170" cy="4649761"/>
          </a:xfrm>
          <a:prstGeom prst="rect">
            <a:avLst/>
          </a:prstGeom>
        </p:spPr>
      </p:pic>
    </p:spTree>
    <p:extLst>
      <p:ext uri="{BB962C8B-B14F-4D97-AF65-F5344CB8AC3E}">
        <p14:creationId xmlns:p14="http://schemas.microsoft.com/office/powerpoint/2010/main" val="2437975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ΔΑΣΙΚΟΣ ΧΑΡΤΗΣ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454727" y="1834166"/>
            <a:ext cx="9040091" cy="4462725"/>
          </a:xfrm>
          <a:prstGeom prst="rect">
            <a:avLst/>
          </a:prstGeom>
        </p:spPr>
      </p:pic>
    </p:spTree>
    <p:extLst>
      <p:ext uri="{BB962C8B-B14F-4D97-AF65-F5344CB8AC3E}">
        <p14:creationId xmlns:p14="http://schemas.microsoft.com/office/powerpoint/2010/main" val="3520612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ΠΕΡΙΟΧΕΣ ΝΑΤ</a:t>
            </a:r>
            <a:r>
              <a:rPr lang="en-GB" dirty="0" smtClean="0"/>
              <a:t>URA</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0321" y="1834167"/>
            <a:ext cx="9772933" cy="4732888"/>
          </a:xfrm>
          <a:prstGeom prst="rect">
            <a:avLst/>
          </a:prstGeom>
        </p:spPr>
      </p:pic>
    </p:spTree>
    <p:extLst>
      <p:ext uri="{BB962C8B-B14F-4D97-AF65-F5344CB8AC3E}">
        <p14:creationId xmlns:p14="http://schemas.microsoft.com/office/powerpoint/2010/main" val="3146957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1" y="753228"/>
            <a:ext cx="9959970" cy="5689136"/>
          </a:xfrm>
          <a:prstGeom prst="rect">
            <a:avLst/>
          </a:prstGeom>
        </p:spPr>
      </p:pic>
    </p:spTree>
    <p:extLst>
      <p:ext uri="{BB962C8B-B14F-4D97-AF65-F5344CB8AC3E}">
        <p14:creationId xmlns:p14="http://schemas.microsoft.com/office/powerpoint/2010/main" val="4688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477982" y="519545"/>
            <a:ext cx="10016836" cy="5860473"/>
          </a:xfrm>
          <a:prstGeom prst="rect">
            <a:avLst/>
          </a:prstGeom>
        </p:spPr>
      </p:pic>
    </p:spTree>
    <p:extLst>
      <p:ext uri="{BB962C8B-B14F-4D97-AF65-F5344CB8AC3E}">
        <p14:creationId xmlns:p14="http://schemas.microsoft.com/office/powerpoint/2010/main" val="318418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a:t>
            </a:r>
            <a:r>
              <a:rPr lang="el-GR" dirty="0" smtClean="0"/>
              <a:t>.ΜΕ ΧΡΗΣΗ ΤΗΣ ΑΠΟΛΥΤΗΣ ΘΕΣΗΣ</a:t>
            </a:r>
            <a:endParaRPr lang="el-GR" dirty="0"/>
          </a:p>
        </p:txBody>
      </p:sp>
      <p:sp>
        <p:nvSpPr>
          <p:cNvPr id="3" name="Θέση περιεχομένου 2"/>
          <p:cNvSpPr>
            <a:spLocks noGrp="1"/>
          </p:cNvSpPr>
          <p:nvPr>
            <p:ph idx="1"/>
          </p:nvPr>
        </p:nvSpPr>
        <p:spPr/>
        <p:txBody>
          <a:bodyPr/>
          <a:lstStyle/>
          <a:p>
            <a:pPr marL="0" indent="0">
              <a:buNone/>
            </a:pPr>
            <a:r>
              <a:rPr lang="el-GR" dirty="0"/>
              <a:t>Απόλυτη ονομάζεται η θέση που προσδιορίζεται με τη χρήση κάποιου συστήματος </a:t>
            </a:r>
            <a:r>
              <a:rPr lang="el-GR" dirty="0" smtClean="0"/>
              <a:t>αναφοράς.</a:t>
            </a:r>
            <a:endParaRPr lang="el-GR" dirty="0"/>
          </a:p>
        </p:txBody>
      </p:sp>
      <p:pic>
        <p:nvPicPr>
          <p:cNvPr id="4" name="Εικόνα 3"/>
          <p:cNvPicPr>
            <a:picLocks noChangeAspect="1"/>
          </p:cNvPicPr>
          <p:nvPr/>
        </p:nvPicPr>
        <p:blipFill>
          <a:blip r:embed="rId2"/>
          <a:stretch>
            <a:fillRect/>
          </a:stretch>
        </p:blipFill>
        <p:spPr>
          <a:xfrm>
            <a:off x="1718382" y="3470565"/>
            <a:ext cx="3768869" cy="2968331"/>
          </a:xfrm>
          <a:prstGeom prst="rect">
            <a:avLst/>
          </a:prstGeom>
        </p:spPr>
      </p:pic>
      <p:pic>
        <p:nvPicPr>
          <p:cNvPr id="6" name="Εικόνα 5"/>
          <p:cNvPicPr>
            <a:picLocks noChangeAspect="1"/>
          </p:cNvPicPr>
          <p:nvPr/>
        </p:nvPicPr>
        <p:blipFill>
          <a:blip r:embed="rId3"/>
          <a:stretch>
            <a:fillRect/>
          </a:stretch>
        </p:blipFill>
        <p:spPr>
          <a:xfrm>
            <a:off x="6615620" y="3470565"/>
            <a:ext cx="2902453" cy="2784761"/>
          </a:xfrm>
          <a:prstGeom prst="rect">
            <a:avLst/>
          </a:prstGeom>
        </p:spPr>
      </p:pic>
    </p:spTree>
    <p:extLst>
      <p:ext uri="{BB962C8B-B14F-4D97-AF65-F5344CB8AC3E}">
        <p14:creationId xmlns:p14="http://schemas.microsoft.com/office/powerpoint/2010/main" val="13585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2.1. ΜΕ ΧΡΗΣΗ ΤΗΣ ΓΕΩΓΡΑΦΙΚΗΣ ΘΕΣΗΣ</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Όταν για τον προσδιορισμό της απόλυτης θέσης, ως σύστημα αναφοράς χρησιμοποιείται το σύστημα των γεωγραφικών συντεταγμένων, δηλαδή το γεωγραφικό πλάτος και το γεωγραφικό μήκος, τότε προσδιορίζεται η γεωγραφική θέση (στίγμα ή συντεταγμένες σημείου). </a:t>
            </a:r>
            <a:endParaRPr lang="el-GR" dirty="0" smtClean="0"/>
          </a:p>
          <a:p>
            <a:pPr marL="0" indent="0">
              <a:buNone/>
            </a:pPr>
            <a:r>
              <a:rPr lang="el-GR" dirty="0" smtClean="0"/>
              <a:t>Η </a:t>
            </a:r>
            <a:r>
              <a:rPr lang="el-GR" dirty="0"/>
              <a:t>γεωγραφική θέση γράφεται σε μοίρες, πρώτα και δεύτερα λεπτά της μοίρας. </a:t>
            </a:r>
            <a:endParaRPr lang="el-GR" dirty="0" smtClean="0"/>
          </a:p>
          <a:p>
            <a:pPr marL="0" indent="0">
              <a:buNone/>
            </a:pPr>
            <a:r>
              <a:rPr lang="el-GR" dirty="0" smtClean="0"/>
              <a:t>Επίσης</a:t>
            </a:r>
            <a:r>
              <a:rPr lang="el-GR" dirty="0"/>
              <a:t>, όσον αφορά το γεωγραφικό πλάτος, επισημαίνεται αν είναι βόρειο ή νότιο και, όσον αφορά το γεωγραφικό μήκος, αν είναι ανατολικό ή δυτικό. </a:t>
            </a:r>
          </a:p>
        </p:txBody>
      </p:sp>
      <p:pic>
        <p:nvPicPr>
          <p:cNvPr id="4" name="Εικόνα 3"/>
          <p:cNvPicPr>
            <a:picLocks noChangeAspect="1"/>
          </p:cNvPicPr>
          <p:nvPr/>
        </p:nvPicPr>
        <p:blipFill>
          <a:blip r:embed="rId2"/>
          <a:stretch>
            <a:fillRect/>
          </a:stretch>
        </p:blipFill>
        <p:spPr>
          <a:xfrm>
            <a:off x="9268691" y="255182"/>
            <a:ext cx="2507673" cy="2529582"/>
          </a:xfrm>
          <a:prstGeom prst="rect">
            <a:avLst/>
          </a:prstGeom>
        </p:spPr>
      </p:pic>
    </p:spTree>
    <p:extLst>
      <p:ext uri="{BB962C8B-B14F-4D97-AF65-F5344CB8AC3E}">
        <p14:creationId xmlns:p14="http://schemas.microsoft.com/office/powerpoint/2010/main" val="135769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7817" y="768927"/>
            <a:ext cx="6885709" cy="5320146"/>
          </a:xfrm>
          <a:prstGeom prst="rect">
            <a:avLst/>
          </a:prstGeom>
        </p:spPr>
      </p:pic>
      <p:pic>
        <p:nvPicPr>
          <p:cNvPr id="3" name="Εικόνα 2"/>
          <p:cNvPicPr>
            <a:picLocks noChangeAspect="1"/>
          </p:cNvPicPr>
          <p:nvPr/>
        </p:nvPicPr>
        <p:blipFill>
          <a:blip r:embed="rId3"/>
          <a:stretch>
            <a:fillRect/>
          </a:stretch>
        </p:blipFill>
        <p:spPr>
          <a:xfrm>
            <a:off x="7093526" y="415636"/>
            <a:ext cx="4897583" cy="5673437"/>
          </a:xfrm>
          <a:prstGeom prst="rect">
            <a:avLst/>
          </a:prstGeom>
        </p:spPr>
      </p:pic>
    </p:spTree>
    <p:extLst>
      <p:ext uri="{BB962C8B-B14F-4D97-AF65-F5344CB8AC3E}">
        <p14:creationId xmlns:p14="http://schemas.microsoft.com/office/powerpoint/2010/main" val="284710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ΕΠΙΛΟΓΗ ΓΙΑ ΤΟΝ ΠΡΟΣΔΙΟΡΙΣΜΟ ΜΙΑΣ ΘΕΣΗΣ ΤΗ ΧΡΗΣΗ ΤΗΣ ΓΕΩΓΡΑΦΙΚΗΣ Ή ΤΗΣ ΣΧΕΤΙΚΗΣ ΘΕΣΗΣ</a:t>
            </a:r>
            <a:r>
              <a:rPr lang="el-GR" dirty="0"/>
              <a:t/>
            </a:r>
            <a:br>
              <a:rPr lang="el-GR" dirty="0"/>
            </a:b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a:t>Η γεωγραφική θέση μάς παρέχει πληροφορίες </a:t>
            </a:r>
            <a:r>
              <a:rPr lang="el-GR" dirty="0" smtClean="0"/>
              <a:t> </a:t>
            </a:r>
            <a:r>
              <a:rPr lang="el-GR" dirty="0"/>
              <a:t>για το πού βρίσκεται ένας τόπος ή για </a:t>
            </a:r>
            <a:r>
              <a:rPr lang="el-GR" dirty="0" smtClean="0"/>
              <a:t>το χώρο </a:t>
            </a:r>
            <a:r>
              <a:rPr lang="el-GR" dirty="0"/>
              <a:t>που αυτός καταλαμβάνει, αλλά η </a:t>
            </a:r>
            <a:r>
              <a:rPr lang="el-GR" dirty="0" err="1"/>
              <a:t>χρησιμότητατης</a:t>
            </a:r>
            <a:r>
              <a:rPr lang="el-GR" dirty="0"/>
              <a:t> περιορίζεται σ’ αυτό. </a:t>
            </a:r>
            <a:endParaRPr lang="el-GR" dirty="0" smtClean="0"/>
          </a:p>
          <a:p>
            <a:pPr marL="0" indent="0">
              <a:buNone/>
            </a:pPr>
            <a:r>
              <a:rPr lang="el-GR" dirty="0" smtClean="0"/>
              <a:t>Αντίθετα</a:t>
            </a:r>
            <a:r>
              <a:rPr lang="el-GR" dirty="0"/>
              <a:t>, η σχετική θέση ενός τόπου ως προς κάποιο ή κάποια άλλα στοιχεία του χώρου (όπως βουνά, θάλασσα, λίμνες, άλλες πόλεις κτλ.) μπορεί να μην έχει την ακρίβεια της γεωγραφικής θέσης, παρέχει όμως πολύ περισσότερες πληροφορίες για τα χαρακτηριστικά του τόπου. </a:t>
            </a:r>
            <a:endParaRPr lang="el-GR" dirty="0" smtClean="0"/>
          </a:p>
          <a:p>
            <a:pPr marL="0" indent="0">
              <a:buNone/>
            </a:pPr>
            <a:r>
              <a:rPr lang="el-GR" dirty="0"/>
              <a:t>Π</a:t>
            </a:r>
            <a:r>
              <a:rPr lang="el-GR" dirty="0" smtClean="0"/>
              <a:t>ροσφέρει </a:t>
            </a:r>
            <a:r>
              <a:rPr lang="el-GR" dirty="0"/>
              <a:t>πληροφορίες για τις δυνατότητες που δίνει ο τόπος στους ανθρώπους και για τις δραστηριότητες που μπορούν να αναπτυχθούν σ' </a:t>
            </a:r>
            <a:r>
              <a:rPr lang="el-GR" dirty="0" smtClean="0"/>
              <a:t>αυτόν.</a:t>
            </a:r>
            <a:endParaRPr lang="el-GR" dirty="0"/>
          </a:p>
          <a:p>
            <a:pPr marL="0" indent="0">
              <a:buNone/>
            </a:pPr>
            <a:r>
              <a:rPr lang="el-GR" dirty="0" err="1" smtClean="0"/>
              <a:t>Π.χ.το</a:t>
            </a:r>
            <a:r>
              <a:rPr lang="el-GR" dirty="0" smtClean="0"/>
              <a:t> ανάγλυφο μιας περιοχής για την κατασκευή δρόμου,</a:t>
            </a:r>
          </a:p>
          <a:p>
            <a:pPr marL="0" indent="0">
              <a:buNone/>
            </a:pPr>
            <a:r>
              <a:rPr lang="el-GR" dirty="0"/>
              <a:t> </a:t>
            </a:r>
            <a:r>
              <a:rPr lang="el-GR" dirty="0" smtClean="0"/>
              <a:t>     η </a:t>
            </a:r>
            <a:r>
              <a:rPr lang="el-GR" dirty="0" err="1" smtClean="0"/>
              <a:t>υπάρξη</a:t>
            </a:r>
            <a:r>
              <a:rPr lang="el-GR" dirty="0" smtClean="0"/>
              <a:t> πεδιάδας για τη θέση </a:t>
            </a:r>
            <a:r>
              <a:rPr lang="el-GR" dirty="0" err="1" smtClean="0"/>
              <a:t>εγκαταστασης</a:t>
            </a:r>
            <a:r>
              <a:rPr lang="el-GR" dirty="0" smtClean="0"/>
              <a:t> μονάδας εκτροφής ζώων κ.α.</a:t>
            </a:r>
          </a:p>
          <a:p>
            <a:pPr marL="0" indent="0">
              <a:buNone/>
            </a:pPr>
            <a:endParaRPr lang="el-GR" dirty="0" smtClean="0"/>
          </a:p>
        </p:txBody>
      </p:sp>
    </p:spTree>
    <p:extLst>
      <p:ext uri="{BB962C8B-B14F-4D97-AF65-F5344CB8AC3E}">
        <p14:creationId xmlns:p14="http://schemas.microsoft.com/office/powerpoint/2010/main" val="2120535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1255935"/>
            <a:ext cx="10001534" cy="1080938"/>
          </a:xfrm>
        </p:spPr>
        <p:txBody>
          <a:bodyPr>
            <a:normAutofit fontScale="90000"/>
          </a:bodyPr>
          <a:lstStyle/>
          <a:p>
            <a:r>
              <a:rPr lang="el-GR" sz="2200" dirty="0" smtClean="0"/>
              <a:t> </a:t>
            </a:r>
            <a:r>
              <a:rPr lang="el-GR" sz="2200" dirty="0"/>
              <a:t>Χρησιμοποίησε τα γράμματα (Σ) για τη σχετική, (Α) για την απόλυτη και (Γ) </a:t>
            </a:r>
            <a:r>
              <a:rPr lang="el-GR" sz="2200" dirty="0" smtClean="0"/>
              <a:t>για τη </a:t>
            </a:r>
            <a:r>
              <a:rPr lang="el-GR" sz="2200" dirty="0"/>
              <a:t>γεωγραφική θέση, προκειμένου να χαρακτηρίσεις τη θέση που περιγράφεται </a:t>
            </a:r>
            <a:r>
              <a:rPr lang="el-GR" sz="2200" dirty="0" smtClean="0"/>
              <a:t>σε καθεμιά </a:t>
            </a:r>
            <a:r>
              <a:rPr lang="el-GR" sz="2200" dirty="0"/>
              <a:t>από τις παρακάτω προτάσεις:</a:t>
            </a:r>
            <a:r>
              <a:rPr lang="el-GR" dirty="0"/>
              <a:t/>
            </a:r>
            <a:br>
              <a:rPr lang="el-GR" dirty="0"/>
            </a:br>
            <a:r>
              <a:rPr lang="el-GR" dirty="0"/>
              <a:t/>
            </a:r>
            <a:br>
              <a:rPr lang="el-GR" dirty="0"/>
            </a:br>
            <a:r>
              <a:rPr lang="el-GR" dirty="0"/>
              <a:t/>
            </a:r>
            <a:br>
              <a:rPr lang="el-GR" dirty="0"/>
            </a:br>
            <a:endParaRPr lang="el-GR" dirty="0"/>
          </a:p>
        </p:txBody>
      </p:sp>
      <p:sp>
        <p:nvSpPr>
          <p:cNvPr id="3" name="Θέση περιεχομένου 2"/>
          <p:cNvSpPr>
            <a:spLocks noGrp="1"/>
          </p:cNvSpPr>
          <p:nvPr>
            <p:ph idx="1"/>
          </p:nvPr>
        </p:nvSpPr>
        <p:spPr>
          <a:xfrm>
            <a:off x="680321" y="2336873"/>
            <a:ext cx="10250915" cy="3599316"/>
          </a:xfrm>
        </p:spPr>
        <p:txBody>
          <a:bodyPr>
            <a:normAutofit/>
          </a:bodyPr>
          <a:lstStyle/>
          <a:p>
            <a:r>
              <a:rPr lang="el-GR" dirty="0" smtClean="0"/>
              <a:t>Το </a:t>
            </a:r>
            <a:r>
              <a:rPr lang="el-GR" dirty="0"/>
              <a:t>σπίτι μου είναι ακριβώς απέναντι από το σπίτι του Πέτρου. ( Σ)</a:t>
            </a:r>
          </a:p>
          <a:p>
            <a:r>
              <a:rPr lang="el-GR" dirty="0" smtClean="0"/>
              <a:t> </a:t>
            </a:r>
            <a:r>
              <a:rPr lang="el-GR" dirty="0"/>
              <a:t>Το στίγμα του πλοίου μας είναι 200 10΄ Ν - 600 30΄ 20΄΄ Α. ( Γ)</a:t>
            </a:r>
          </a:p>
          <a:p>
            <a:r>
              <a:rPr lang="el-GR" dirty="0" smtClean="0"/>
              <a:t>Το </a:t>
            </a:r>
            <a:r>
              <a:rPr lang="el-GR" dirty="0"/>
              <a:t>ιατρείο της μητέρας μου βρίσκεται στην οδό Ιπποκράτους 36. (Α)</a:t>
            </a:r>
          </a:p>
          <a:p>
            <a:r>
              <a:rPr lang="el-GR" dirty="0" smtClean="0"/>
              <a:t> </a:t>
            </a:r>
            <a:r>
              <a:rPr lang="el-GR" dirty="0"/>
              <a:t>Η Φλώρινα βρίσκεται βορειοδυτικά της Κοζάνης. (Σ</a:t>
            </a:r>
            <a:r>
              <a:rPr lang="el-GR" dirty="0" smtClean="0"/>
              <a:t>)</a:t>
            </a:r>
            <a:endParaRPr lang="el-GR" dirty="0"/>
          </a:p>
        </p:txBody>
      </p:sp>
    </p:spTree>
    <p:extLst>
      <p:ext uri="{BB962C8B-B14F-4D97-AF65-F5344CB8AC3E}">
        <p14:creationId xmlns:p14="http://schemas.microsoft.com/office/powerpoint/2010/main" val="52196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Ο ΧΑΡΤΗΣ –ΕΙΔΗ ΧΑΡΤΗ</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smtClean="0"/>
              <a:t>ΧΑΡΤΗΣ= Η απεικόνιση μιας περιοχής σε σχέδιο</a:t>
            </a:r>
          </a:p>
          <a:p>
            <a:pPr marL="0" indent="0">
              <a:buNone/>
            </a:pPr>
            <a:r>
              <a:rPr lang="el-GR" dirty="0" smtClean="0"/>
              <a:t>Κατηγορίες :</a:t>
            </a:r>
          </a:p>
          <a:p>
            <a:pPr marL="0" indent="0">
              <a:buNone/>
            </a:pPr>
            <a:r>
              <a:rPr lang="el-GR" dirty="0" smtClean="0"/>
              <a:t>Α) ΤΟΠΟΓΡΑΦΙΚΟΙ ΧΑΡΤΕΣ ή ΓΕΝΙΚΟΙ </a:t>
            </a:r>
          </a:p>
          <a:p>
            <a:pPr>
              <a:buFontTx/>
              <a:buChar char="-"/>
            </a:pPr>
            <a:r>
              <a:rPr lang="el-GR" dirty="0" smtClean="0"/>
              <a:t>Γεωμορφολογικοί :απεικονίζουν το φυσικό περιβάλλον (βουνά, </a:t>
            </a:r>
            <a:r>
              <a:rPr lang="el-GR" dirty="0" err="1" smtClean="0"/>
              <a:t>λίμνες,ποτάμια,ανάγλυφο</a:t>
            </a:r>
            <a:r>
              <a:rPr lang="el-GR" dirty="0" smtClean="0"/>
              <a:t> της περιοχής κ.α.)</a:t>
            </a:r>
          </a:p>
          <a:p>
            <a:pPr>
              <a:buFontTx/>
              <a:buChar char="-"/>
            </a:pPr>
            <a:r>
              <a:rPr lang="el-GR" dirty="0" err="1" smtClean="0"/>
              <a:t>Πολιτικοί:απεικονίζει</a:t>
            </a:r>
            <a:r>
              <a:rPr lang="el-GR" dirty="0" smtClean="0"/>
              <a:t> το ανθρωπογενές περιβάλλον (</a:t>
            </a:r>
            <a:r>
              <a:rPr lang="el-GR" dirty="0" err="1" smtClean="0"/>
              <a:t>δρόμοι,πόλεις,νομοί</a:t>
            </a:r>
            <a:r>
              <a:rPr lang="el-GR" dirty="0"/>
              <a:t> </a:t>
            </a:r>
            <a:r>
              <a:rPr lang="el-GR" dirty="0" smtClean="0"/>
              <a:t>κ.α.)</a:t>
            </a:r>
          </a:p>
          <a:p>
            <a:pPr marL="0" indent="0">
              <a:buNone/>
            </a:pPr>
            <a:r>
              <a:rPr lang="el-GR" dirty="0" smtClean="0"/>
              <a:t>Β) ΘΕΜΑΤΙΚΟΙ ή ΕΙΔΙΚΟΙ ΧΑΡΤΕΣ :απεικονίζουν την κατανομή ενός φαινομένου στο χώρο (π.χ. </a:t>
            </a:r>
            <a:r>
              <a:rPr lang="el-GR" dirty="0" err="1" smtClean="0"/>
              <a:t>κλίμα,κατανομή</a:t>
            </a:r>
            <a:r>
              <a:rPr lang="el-GR" dirty="0" smtClean="0"/>
              <a:t> </a:t>
            </a:r>
            <a:r>
              <a:rPr lang="el-GR" dirty="0" err="1" smtClean="0"/>
              <a:t>πληθυσμού,βλάστηση,βιοποικιλότητα</a:t>
            </a:r>
            <a:r>
              <a:rPr lang="el-GR" dirty="0" smtClean="0"/>
              <a:t> ,επίπεδο </a:t>
            </a:r>
            <a:r>
              <a:rPr lang="el-GR" dirty="0" err="1" smtClean="0"/>
              <a:t>ανάπτυξης,οικονομία</a:t>
            </a:r>
            <a:r>
              <a:rPr lang="el-GR" dirty="0" smtClean="0"/>
              <a:t> κ.α.)</a:t>
            </a:r>
          </a:p>
          <a:p>
            <a:pPr>
              <a:buFontTx/>
              <a:buChar char="-"/>
            </a:pPr>
            <a:r>
              <a:rPr lang="el-GR" dirty="0" smtClean="0"/>
              <a:t>Ποιοτικοί</a:t>
            </a:r>
          </a:p>
          <a:p>
            <a:pPr>
              <a:buFontTx/>
              <a:buChar char="-"/>
            </a:pPr>
            <a:r>
              <a:rPr lang="el-GR" dirty="0" smtClean="0"/>
              <a:t>Ποσοτικοί (αναφέρονται και αριθμητικά </a:t>
            </a:r>
            <a:r>
              <a:rPr lang="el-GR" dirty="0" err="1" smtClean="0"/>
              <a:t>δεδομένα,ποσοστά</a:t>
            </a:r>
            <a:r>
              <a:rPr lang="el-GR" dirty="0" smtClean="0"/>
              <a:t>)</a:t>
            </a:r>
          </a:p>
          <a:p>
            <a:pPr>
              <a:buFontTx/>
              <a:buChar char="-"/>
            </a:pPr>
            <a:endParaRPr lang="el-GR" dirty="0"/>
          </a:p>
        </p:txBody>
      </p:sp>
    </p:spTree>
    <p:extLst>
      <p:ext uri="{BB962C8B-B14F-4D97-AF65-F5344CB8AC3E}">
        <p14:creationId xmlns:p14="http://schemas.microsoft.com/office/powerpoint/2010/main" val="3181495886"/>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TM04033917[[fn=Βερολίνο]]</Template>
  <TotalTime>147</TotalTime>
  <Words>983</Words>
  <Application>Microsoft Office PowerPoint</Application>
  <PresentationFormat>Ευρεία οθόνη</PresentationFormat>
  <Paragraphs>83</Paragraphs>
  <Slides>36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36</vt:i4>
      </vt:variant>
    </vt:vector>
  </HeadingPairs>
  <TitlesOfParts>
    <vt:vector size="39" baseType="lpstr">
      <vt:lpstr>Arial</vt:lpstr>
      <vt:lpstr>Trebuchet MS</vt:lpstr>
      <vt:lpstr>Βερολίνο</vt:lpstr>
      <vt:lpstr>ΕΝΟΤΗΤΑ 1η:ΧΑΡΤΕΣ</vt:lpstr>
      <vt:lpstr>Προσδιορισμός μιας θέσης </vt:lpstr>
      <vt:lpstr>1.ΜΕ ΧΡΗΣΗ ΤΗΣ ΣΧΕΤΙΚΗΣ ΘΕΣΗΣ </vt:lpstr>
      <vt:lpstr>2.ΜΕ ΧΡΗΣΗ ΤΗΣ ΑΠΟΛΥΤΗΣ ΘΕΣΗΣ</vt:lpstr>
      <vt:lpstr>2.1. ΜΕ ΧΡΗΣΗ ΤΗΣ ΓΕΩΓΡΑΦΙΚΗΣ ΘΕΣΗΣ</vt:lpstr>
      <vt:lpstr>Παρουσίαση του PowerPoint</vt:lpstr>
      <vt:lpstr>ΕΠΙΛΟΓΗ ΓΙΑ ΤΟΝ ΠΡΟΣΔΙΟΡΙΣΜΟ ΜΙΑΣ ΘΕΣΗΣ ΤΗ ΧΡΗΣΗ ΤΗΣ ΓΕΩΓΡΑΦΙΚΗΣ Ή ΤΗΣ ΣΧΕΤΙΚΗΣ ΘΕΣΗΣ </vt:lpstr>
      <vt:lpstr> Χρησιμοποίησε τα γράμματα (Σ) για τη σχετική, (Α) για την απόλυτη και (Γ) για τη γεωγραφική θέση, προκειμένου να χαρακτηρίσεις τη θέση που περιγράφεται σε καθεμιά από τις παρακάτω προτάσεις:   </vt:lpstr>
      <vt:lpstr>ΤΙ ΕΊΝΑΙ Ο ΧΑΡΤΗΣ –ΕΙΔΗ ΧΑΡΤΗ</vt:lpstr>
      <vt:lpstr>ΤΑ ΕΙΔΗ ΤΩΝ ΧΑΡΤΩΝ</vt:lpstr>
      <vt:lpstr>ΓΕΩΜΟΡΦΟΛΟΓΙΚΑ ΣΤΟΙΧΕΙΑ ΕΝΌΣ ΧΑΡΤΗ</vt:lpstr>
      <vt:lpstr>Παρουσίαση του PowerPoint</vt:lpstr>
      <vt:lpstr>Παρουσίαση του PowerPoint</vt:lpstr>
      <vt:lpstr>Παρουσίαση του PowerPoint</vt:lpstr>
      <vt:lpstr>ΠΛΗΡΟΦΟΡΙΕΣ ΠΟΥ ΠΑΙΡΝΟΥΜΕ ΑΠΟ ΤΟΥΣ ΧΑΡΤΕΣ</vt:lpstr>
      <vt:lpstr>1.ΠΛΗΡΟΦΟΡΙΕΣ ΘΕΣΗΣ ΕΝΟΣ ΤΟΠΟΥ ΚΑΙ ΚΛΙΜΑΤΟΣ</vt:lpstr>
      <vt:lpstr>Παρουσίαση του PowerPoint</vt:lpstr>
      <vt:lpstr>2.ΠΛΗΡΟΦΟΡΙΕΣ ΣΧΕΤΙΚΑ ΜΕ ΤΟ ΦΥΣΙΚΟ ΠΕΡΙΒΑΛΛΟΝ ΜΙΑΣ ΠΕΡΙΟΧΗΣ</vt:lpstr>
      <vt:lpstr>Παρουσίαση του PowerPoint</vt:lpstr>
      <vt:lpstr>3.ΠΛΗΡΟΦΟΡΙΕΣ ΣΧΕΤΙΚΕΣ ΜΕ ΤΟΥΣ ΚΑΤΟΙΚΟΥΣ ΜΙΑΣ ΠΕΡΙΟΧΗΣ</vt:lpstr>
      <vt:lpstr>Γενικά με τη χρήση χαρτών μπορούμε να:</vt:lpstr>
      <vt:lpstr>Παρουσίαση του PowerPoint</vt:lpstr>
      <vt:lpstr>ΕΡΩΤΗΜΑ:  ΤΙ ΠΛΗΡΟΦΟΡΙΕΣ ΜΠΟΡΟΥΜΕ ΝΑ ΠΑΡΟΥΜΕ ΣΧΕΤΙΚΑ ΜΕ ΤΗΝ ΑΓΡΟΤΙΚΗ ΠΑΡΑΓΩΓΗ ΜΕ ΤΗ ΧΡΗΣΗ  ΓΕΩΜΟΡΦΟΛΟΓΙΚΟΥ ΧΑΡΤΗ ΚΑΙ  ΘΕΜΑΤΙΚΟΥ ΧΑΡΤΗ ΑΓΡΟΤΙΚΗΣ ΠΑΡΑΓΩΓΗΣ</vt:lpstr>
      <vt:lpstr>Παρουσίαση του PowerPoint</vt:lpstr>
      <vt:lpstr>Παρουσίαση του PowerPoint</vt:lpstr>
      <vt:lpstr>ΤΙ ΠΛΗΡΟΦΟΡΙΕΣ ΜΠΟΡΟΥΜΕ ΝΑ ΠΑΡΟΥΜΕ ΑΠΌ ΤΟΝ  ΓΕΩΜΟΡΦΟΛΟΓΙΚΟ ΚΑΙ ΤΟΝ ΠΟΛΙΤΙΚΟ ΧΑΡΤΗ ΤΗΣ ΘΕΣΣΑΛΙΑΣ;</vt:lpstr>
      <vt:lpstr>Παρουσίαση του PowerPoint</vt:lpstr>
      <vt:lpstr>ΕΙΔΗ ΧΑΡΤΩΝ</vt:lpstr>
      <vt:lpstr>ΧΑΡΤΗΣ ΤΙΜΩΝ ΖΩΝΗΣ ΓΙΑ ΚΤΙΣΜΑΤΑ</vt:lpstr>
      <vt:lpstr>Παρουσίαση του PowerPoint</vt:lpstr>
      <vt:lpstr>ΧΑΡΤΗΣ ΑΓΡΟΤΙΚΗΣ ΠΑΡΑΓΩΓΗΣ ΤΗΣ ΕΛΛΑΔΑΣ</vt:lpstr>
      <vt:lpstr>ΚΟΡΟΝΟΙΟΣ:ΧΑΡΤΗΣ ΥΓΕΙΟΝΟΜΙΚΗΣ ΑΣΦΑΛΕΙΑΣ</vt:lpstr>
      <vt:lpstr>ΔΑΣΙΚΟΣ ΧΑΡΤΗΣ</vt:lpstr>
      <vt:lpstr>ΠΕΡΙΟΧΕΣ ΝΑΤURA</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ΕΝΟΤΗΤΑ 1η:ΧΑΡΤΕΣ</dc:title>
  <dc:creator>ΒΟΥΛΑ</dc:creator>
  <cp:lastModifiedBy>ΒΟΥΛΑ</cp:lastModifiedBy>
  <cp:revision>17</cp:revision>
  <dcterms:created xsi:type="dcterms:W3CDTF">2020-11-15T16:33:25Z</dcterms:created>
  <dcterms:modified xsi:type="dcterms:W3CDTF">2020-11-15T19:00:39Z</dcterms:modified>
</cp:coreProperties>
</file>