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76" r:id="rId7"/>
    <p:sldId id="260" r:id="rId8"/>
    <p:sldId id="277" r:id="rId9"/>
    <p:sldId id="278" r:id="rId10"/>
    <p:sldId id="261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9" r:id="rId22"/>
    <p:sldId id="280" r:id="rId23"/>
    <p:sldId id="281" r:id="rId24"/>
    <p:sldId id="272" r:id="rId25"/>
    <p:sldId id="273" r:id="rId26"/>
    <p:sldId id="274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ΕΝΟΤΗΤΑ 2:ΤΟ ΝΕΡΟ ΣΤΗ ΖΩΗ ΜΑΣ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ΧΗΜΕΙΑ Β΄ΓΥΜΝΑΣΙΟΥ</a:t>
            </a:r>
          </a:p>
          <a:p>
            <a:r>
              <a:rPr lang="el-GR" dirty="0" err="1" smtClean="0"/>
              <a:t>Καντούρου</a:t>
            </a:r>
            <a:r>
              <a:rPr lang="el-GR" dirty="0" smtClean="0"/>
              <a:t> Παρασκευή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50" y="2577281"/>
            <a:ext cx="2705100" cy="16859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0" y="462828"/>
            <a:ext cx="2838450" cy="16097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850" y="487107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 3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7521" y="2286001"/>
            <a:ext cx="4972334" cy="328352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1" y="2286001"/>
            <a:ext cx="4675909" cy="328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8182" y="6151418"/>
            <a:ext cx="340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Θειϊκός</a:t>
            </a:r>
            <a:r>
              <a:rPr lang="el-GR" dirty="0" smtClean="0"/>
              <a:t> χαλκός (</a:t>
            </a:r>
            <a:r>
              <a:rPr lang="en-GB" dirty="0" smtClean="0"/>
              <a:t>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2526" y="6021362"/>
            <a:ext cx="358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Ένυδρος </a:t>
            </a:r>
            <a:r>
              <a:rPr lang="el-GR" dirty="0" err="1" smtClean="0"/>
              <a:t>θειϊκός</a:t>
            </a:r>
            <a:r>
              <a:rPr lang="el-GR" dirty="0" smtClean="0"/>
              <a:t> χαλκός</a:t>
            </a:r>
            <a:r>
              <a:rPr lang="en-GB" dirty="0" smtClean="0"/>
              <a:t>(s)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85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10375606" cy="3599316"/>
          </a:xfrm>
        </p:spPr>
        <p:txBody>
          <a:bodyPr/>
          <a:lstStyle/>
          <a:p>
            <a:r>
              <a:rPr lang="el-GR" dirty="0"/>
              <a:t>Η γαλαζόπετρα είναι ένα σύστημα θειικού χαλκού και νερού, το οποίο έχει χρώμα κυανό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Όταν το σύστημα θερμανθεί, απομακρύνεται το νερό και μένει ο θειικός χαλκός, που είναι λευκός. </a:t>
            </a:r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dirty="0"/>
              <a:t>επανέλθει το νερό, σχηματίζεται ξανά το σύστημα, με αποτέλεσμα την επανεμφάνιση του κυανού χρώματος</a:t>
            </a:r>
            <a:r>
              <a:rPr lang="el-GR" dirty="0" smtClean="0"/>
              <a:t>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Γενικά</a:t>
            </a:r>
            <a:r>
              <a:rPr lang="el-GR" b="1" dirty="0">
                <a:solidFill>
                  <a:srgbClr val="FFFF00"/>
                </a:solidFill>
              </a:rPr>
              <a:t>, ένα σύστημα έχει διαφορετικές ιδιότητες από κάθε μέρος του ξεχωριστά, επειδή τα μέρη του συστήματος </a:t>
            </a:r>
            <a:r>
              <a:rPr lang="el-GR" b="1" dirty="0" err="1">
                <a:solidFill>
                  <a:srgbClr val="FFFF00"/>
                </a:solidFill>
              </a:rPr>
              <a:t>αλληλεπιδρούν</a:t>
            </a:r>
            <a:r>
              <a:rPr lang="el-GR" b="1" dirty="0">
                <a:solidFill>
                  <a:srgbClr val="FFFF00"/>
                </a:solidFill>
              </a:rPr>
              <a:t> μεταξύ τους.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74" y="174698"/>
            <a:ext cx="2418626" cy="21621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38" y="174698"/>
            <a:ext cx="2466975" cy="2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5" y="753227"/>
            <a:ext cx="9538853" cy="57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ΧΡΗΣΕΙΣ ΤΟΥ ΝΕΡΟΥ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Καθένας από εμάς χρησιμοποιεί το νερό στην καθημερινή του ζωή </a:t>
            </a:r>
            <a:r>
              <a:rPr lang="el-GR" dirty="0" smtClean="0">
                <a:solidFill>
                  <a:srgbClr val="FFFF00"/>
                </a:solidFill>
              </a:rPr>
              <a:t>1.Άμεσα </a:t>
            </a:r>
            <a:r>
              <a:rPr lang="el-GR" dirty="0"/>
              <a:t>(μαγείρεμα, καθαριότητα κτλ.) </a:t>
            </a:r>
            <a:r>
              <a:rPr lang="el-GR" dirty="0" smtClean="0"/>
              <a:t>ή/και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FF00"/>
                </a:solidFill>
              </a:rPr>
              <a:t>2. Έμμεσα </a:t>
            </a:r>
            <a:r>
              <a:rPr lang="el-GR" dirty="0"/>
              <a:t>(με την κατανάλωση τροφών και άλλων προϊόντων, για την παραγωγή των </a:t>
            </a:r>
            <a:r>
              <a:rPr lang="el-GR" dirty="0" smtClean="0"/>
              <a:t>οποίων </a:t>
            </a:r>
            <a:r>
              <a:rPr lang="el-GR" dirty="0"/>
              <a:t>απαιτείται νερό</a:t>
            </a:r>
            <a:r>
              <a:rPr lang="el-GR" dirty="0" smtClean="0"/>
              <a:t>).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55" y="3969327"/>
            <a:ext cx="6192981" cy="24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χρήση του νερού διακρίνεται σε: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8796188" cy="35993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α. Αστική, </a:t>
            </a:r>
            <a:r>
              <a:rPr lang="el-GR" dirty="0"/>
              <a:t>όταν το νερό καταναλώνεται στα σπίτια (οικιακή χρήση) ή στην πόλη (π.χ. πότισμα κήπων, πάρκων κτλ</a:t>
            </a:r>
            <a:r>
              <a:rPr lang="el-GR" dirty="0" smtClean="0"/>
              <a:t>.)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FFFF00"/>
                </a:solidFill>
              </a:rPr>
              <a:t>β. Βιομηχανική</a:t>
            </a:r>
            <a:r>
              <a:rPr lang="el-GR" dirty="0"/>
              <a:t>, όταν το νερό χρησιμοποιείται</a:t>
            </a:r>
            <a:r>
              <a:rPr lang="el-GR" dirty="0" smtClean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• ως ψυκτικό υγρό (σε βιομηχανίες παρασκευής τροφίμων, ποτών, φαρμάκων, πυρηνικούς αντιδραστήρες κτλ.),</a:t>
            </a:r>
          </a:p>
          <a:p>
            <a:pPr marL="0" indent="0">
              <a:buNone/>
            </a:pPr>
            <a:r>
              <a:rPr lang="el-GR" dirty="0"/>
              <a:t>• για το πλύσιμο μηχανημάτων, σκευών (άδειων μπουκαλιών συσκευασίας) και πρώτων υλών (φρούτων και λαχανικών), </a:t>
            </a:r>
          </a:p>
          <a:p>
            <a:r>
              <a:rPr lang="el-GR" dirty="0" smtClean="0"/>
              <a:t>ως </a:t>
            </a:r>
            <a:r>
              <a:rPr lang="el-GR" dirty="0"/>
              <a:t>συστατικό πολλών προϊόντων (τροφίμων, καλλυντικών, χρωμάτων</a:t>
            </a:r>
            <a:r>
              <a:rPr lang="el-GR" dirty="0" smtClean="0"/>
              <a:t>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dirty="0"/>
              <a:t>για την παραγωγή υδροηλεκτρικής ενέργειας.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FF00"/>
                </a:solidFill>
              </a:rPr>
              <a:t>γ</a:t>
            </a:r>
            <a:r>
              <a:rPr lang="el-GR" dirty="0">
                <a:solidFill>
                  <a:srgbClr val="FFFF00"/>
                </a:solidFill>
              </a:rPr>
              <a:t>. Γεωργική, </a:t>
            </a:r>
            <a:r>
              <a:rPr lang="el-GR" dirty="0"/>
              <a:t>όταν το νερό χρησιμοποιείται για άρδευση των καλλιεργειών, κυρίως κατά τους θερινούς μήνες.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150" y="1737289"/>
            <a:ext cx="2705100" cy="1685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325" y="214916"/>
            <a:ext cx="2828925" cy="16192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550" y="3299472"/>
            <a:ext cx="2400300" cy="1905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509" y="50122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ΔΙΑΧΕΙΡΙΣΗ ΤΩΝ ΥΔΑΤΙΝΩΝ ΠΟΡΩΝ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8113673" cy="359931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Γενικά, η ζήτηση του νερού αυξάνεται συνεχώς. Για το λόγο αυτό πολλές φορές παρατηρείται έλλειψη νερού </a:t>
            </a:r>
          </a:p>
          <a:p>
            <a:r>
              <a:rPr lang="el-GR" dirty="0"/>
              <a:t>Είναι επομένως πολύ σημαντικό να γίνεται σωστή διαχείριση των διαθέσιμων υδάτινων πόρων.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ευθύνη για τη σωστή διαχείριση του νερού είναι τόσο κοινωνική όσο και ατομική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αρμόδιοι φορείς μιας κοινωνίας οφείλουν να προγραμματίζουν τη διαχείριση των υδάτινων πόρων και να ενημερώνουν το κοινό για την αποδοτικότερη και οικονομικότερη χρήση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πολίτες, από τη δική τους πλευρά, οφείλουν να κάνουν συνετή χρήση του νερού.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66" y="390070"/>
            <a:ext cx="2695575" cy="169545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994" y="2916382"/>
            <a:ext cx="3000375" cy="1524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869" y="48525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4848" y="683956"/>
            <a:ext cx="9613861" cy="3599316"/>
          </a:xfrm>
        </p:spPr>
        <p:txBody>
          <a:bodyPr/>
          <a:lstStyle/>
          <a:p>
            <a:r>
              <a:rPr lang="el-GR" dirty="0"/>
              <a:t>Είναι </a:t>
            </a:r>
            <a:r>
              <a:rPr lang="el-GR" dirty="0" smtClean="0"/>
              <a:t> </a:t>
            </a:r>
            <a:r>
              <a:rPr lang="el-GR" dirty="0"/>
              <a:t>πολύ σημαντικό να γίνεται σωστή διαχείριση των διαθέσιμων υδάτινων πόρων.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ευθύνη για τη σωστή διαχείριση του νερού είναι τόσο κοινωνική όσο και ατομική.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αρμόδιοι φορείς μιας κοινωνίας οφείλουν να προγραμματίζουν τη διαχείριση των υδάτινων πόρων και να ενημερώνουν το κοινό για την αποδοτικότερη και οικονομικότερη χρήση τους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Οι πολίτες, από τη δική τους πλευρά, οφείλουν να κάνουν συνετή χρήση του νερού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93" y="3871098"/>
            <a:ext cx="2663970" cy="26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ΠΙΝΑΚΑΣ :</a:t>
            </a:r>
            <a:r>
              <a:rPr lang="el-GR" dirty="0" smtClean="0"/>
              <a:t> </a:t>
            </a:r>
            <a:r>
              <a:rPr lang="el-GR" dirty="0"/>
              <a:t>Προϊόντα και ποσότητα νερού σε λίτρα που απαιτείται για την παραγωγή τους 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10458734" cy="3599316"/>
          </a:xfrm>
        </p:spPr>
        <p:txBody>
          <a:bodyPr>
            <a:normAutofit fontScale="92500"/>
          </a:bodyPr>
          <a:lstStyle/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       </a:t>
            </a:r>
            <a:r>
              <a:rPr lang="el-GR" dirty="0" smtClean="0">
                <a:solidFill>
                  <a:srgbClr val="FFFF00"/>
                </a:solidFill>
              </a:rPr>
              <a:t>Αγροτικά                                                    </a:t>
            </a:r>
            <a:r>
              <a:rPr lang="el-GR" dirty="0" smtClean="0">
                <a:solidFill>
                  <a:srgbClr val="FFFF00"/>
                </a:solidFill>
              </a:rPr>
              <a:t>Βιομηχανικά </a:t>
            </a:r>
            <a:r>
              <a:rPr lang="el-GR" dirty="0">
                <a:solidFill>
                  <a:srgbClr val="FFFF00"/>
                </a:solidFill>
              </a:rPr>
              <a:t>και εμπορικά </a:t>
            </a:r>
          </a:p>
          <a:p>
            <a:r>
              <a:rPr lang="el-GR" dirty="0"/>
              <a:t>ένα αυγό  150 </a:t>
            </a:r>
            <a:r>
              <a:rPr lang="el-GR" dirty="0" smtClean="0"/>
              <a:t>L                                      </a:t>
            </a:r>
            <a:r>
              <a:rPr lang="el-GR" dirty="0"/>
              <a:t>μία κυριακάτικη εφημερίδα 1.000 L </a:t>
            </a:r>
          </a:p>
          <a:p>
            <a:r>
              <a:rPr lang="el-GR" dirty="0"/>
              <a:t>ένα καλαμπόκι  300 L </a:t>
            </a:r>
            <a:r>
              <a:rPr lang="el-GR" dirty="0" smtClean="0"/>
              <a:t>                             ένα </a:t>
            </a:r>
            <a:r>
              <a:rPr lang="el-GR" dirty="0"/>
              <a:t>κιλό ατσάλι 250 L </a:t>
            </a:r>
          </a:p>
          <a:p>
            <a:r>
              <a:rPr lang="el-GR" dirty="0"/>
              <a:t>μία φραντζόλα ψωμί  600 L </a:t>
            </a:r>
            <a:r>
              <a:rPr lang="el-GR" dirty="0" smtClean="0"/>
              <a:t>                     ένα </a:t>
            </a:r>
            <a:r>
              <a:rPr lang="el-GR" dirty="0"/>
              <a:t>κιλό συνθετικό ελαστικό 2.500 L </a:t>
            </a:r>
          </a:p>
          <a:p>
            <a:r>
              <a:rPr lang="el-GR" dirty="0"/>
              <a:t>ένα κιλό κρέας  22.000 L </a:t>
            </a:r>
            <a:r>
              <a:rPr lang="el-GR" dirty="0" smtClean="0"/>
              <a:t>                          ένα </a:t>
            </a:r>
            <a:r>
              <a:rPr lang="el-GR" dirty="0"/>
              <a:t>κιλό αλουμίνιο 8.500 </a:t>
            </a:r>
            <a:r>
              <a:rPr lang="el-GR" dirty="0" smtClean="0"/>
              <a:t>L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</a:t>
            </a:r>
            <a:r>
              <a:rPr lang="el-GR" dirty="0"/>
              <a:t>ένα αυτοκίνητο 380.000 L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338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ΝΕΡΟ ΣΤΟΝ ΠΛΑΝΗΤΗ ΜΑΣ…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7093811" cy="3599316"/>
          </a:xfrm>
        </p:spPr>
        <p:txBody>
          <a:bodyPr/>
          <a:lstStyle/>
          <a:p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νερό των πάγων, των πηγών, των ποταμών και των μη αλμυρών λιμνών, το οποίο είναι γλυκό νερό, είναι λιγότερο από το 3% του νερού του πλανήτη. </a:t>
            </a:r>
            <a:endParaRPr lang="el-GR" dirty="0" smtClean="0"/>
          </a:p>
          <a:p>
            <a:r>
              <a:rPr lang="el-GR" dirty="0" smtClean="0"/>
              <a:t>Από </a:t>
            </a:r>
            <a:r>
              <a:rPr lang="el-GR" dirty="0"/>
              <a:t>αυτό το γλυκό νερό το μεγαλύτερο μέρος (73%) βρίσκεται σε μορφή πάγου, ενώ ένα επίσης μεγάλο ποσοστό (20%) είναι υπόγειο. 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όλο το νερό του πλανήτη ήταν 5 λίτρα, το πόσιμο θα ήταν μόνο μία κουταλιά.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132" y="2336873"/>
            <a:ext cx="3543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2"/>
            <a:ext cx="10313261" cy="45211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1.Οι </a:t>
            </a:r>
            <a:r>
              <a:rPr lang="el-GR" dirty="0"/>
              <a:t>διαιτολόγοι προτείνουν να πίνουμε 8-10 ποτήρια νερό την ημέρα». «Τα Ιόνια Νησιά έχουν πολύ περισσότερη βλάστηση από τις Κυκλάδες». Να αιτιολογήσεις καθεμία από τις παραπάνω προτάσεις. </a:t>
            </a:r>
          </a:p>
          <a:p>
            <a:pPr marL="0" indent="0">
              <a:buNone/>
            </a:pPr>
            <a:r>
              <a:rPr lang="el-GR" dirty="0"/>
              <a:t>2. Για να διαπιστώσει κάποιος αν υπάρχει υγρασία σε ένα δωμάτιο, προμηθεύεται ένα κομμάτι γαλαζόπετρα. Τι θα κάνει μετά; </a:t>
            </a:r>
          </a:p>
          <a:p>
            <a:pPr marL="0" indent="0">
              <a:buNone/>
            </a:pPr>
            <a:r>
              <a:rPr lang="el-GR" dirty="0" smtClean="0"/>
              <a:t>3. Να </a:t>
            </a:r>
            <a:r>
              <a:rPr lang="el-GR" dirty="0"/>
              <a:t>χαρακτηρίσεις κάθε χρήση του νερού που αναφέρεται παρακάτω ως αστική, ως βιομηχανική ή ως γεωργική: (Στόχος 3ος) Χρήσεις νερού</a:t>
            </a:r>
          </a:p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. Στα πλυντήρια αυτοκινήτων </a:t>
            </a:r>
          </a:p>
          <a:p>
            <a:pPr marL="0" indent="0">
              <a:buNone/>
            </a:pPr>
            <a:r>
              <a:rPr lang="el-GR" dirty="0"/>
              <a:t>β. Στα υδροηλεκτρικά εργοστάσια </a:t>
            </a:r>
          </a:p>
          <a:p>
            <a:pPr marL="0" indent="0">
              <a:buNone/>
            </a:pPr>
            <a:r>
              <a:rPr lang="el-GR" dirty="0" smtClean="0"/>
              <a:t>γ. </a:t>
            </a:r>
            <a:r>
              <a:rPr lang="el-GR" dirty="0"/>
              <a:t>Στο πότισμα των κήπων </a:t>
            </a:r>
          </a:p>
          <a:p>
            <a:pPr marL="0" indent="0">
              <a:buNone/>
            </a:pPr>
            <a:r>
              <a:rPr lang="el-GR" dirty="0"/>
              <a:t>δ. Στην παρασκευή αναψυκτικών </a:t>
            </a:r>
          </a:p>
          <a:p>
            <a:pPr marL="0" indent="0">
              <a:buNone/>
            </a:pPr>
            <a:r>
              <a:rPr lang="el-GR" dirty="0"/>
              <a:t>ε. Στην παραγωγή ντομάτας στα θερμοκήπια </a:t>
            </a:r>
          </a:p>
          <a:p>
            <a:pPr marL="0" indent="0">
              <a:buNone/>
            </a:pPr>
            <a:r>
              <a:rPr lang="el-GR" dirty="0" err="1"/>
              <a:t>στ</a:t>
            </a:r>
            <a:r>
              <a:rPr lang="el-GR" dirty="0"/>
              <a:t>. Στο καζανάκι της τουαλέτας.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7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νερό (Η20) είναι: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2503" y="2125911"/>
            <a:ext cx="9004006" cy="359931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Θεμελιώδης παράγοντας για </a:t>
            </a:r>
            <a:r>
              <a:rPr lang="el-GR" dirty="0">
                <a:solidFill>
                  <a:srgbClr val="FFFF00"/>
                </a:solidFill>
              </a:rPr>
              <a:t>τη δημιουργία και για τη διατήρηση της ζωής </a:t>
            </a:r>
            <a:r>
              <a:rPr lang="el-GR" dirty="0"/>
              <a:t>στον πλανήτη μας.</a:t>
            </a:r>
          </a:p>
          <a:p>
            <a:r>
              <a:rPr lang="el-GR" dirty="0"/>
              <a:t>• Το πιο </a:t>
            </a:r>
            <a:r>
              <a:rPr lang="el-GR" dirty="0">
                <a:solidFill>
                  <a:srgbClr val="FFFF00"/>
                </a:solidFill>
              </a:rPr>
              <a:t>διαδεδομένο υγρό </a:t>
            </a:r>
            <a:r>
              <a:rPr lang="el-GR" dirty="0"/>
              <a:t>στη φύση. Περίπου το 70% της επιφάνειας της Γης καλύπτεται από νερό. Οι επιστήμονες θεωρούν ότι το νερό έπαιξε καθοριστικό ρόλο για την </a:t>
            </a:r>
            <a:r>
              <a:rPr lang="el-GR" dirty="0">
                <a:solidFill>
                  <a:srgbClr val="FFFF00"/>
                </a:solidFill>
              </a:rPr>
              <a:t>εμφάνιση της ζωής στον πλανήτη </a:t>
            </a:r>
            <a:r>
              <a:rPr lang="el-GR" dirty="0"/>
              <a:t>μας</a:t>
            </a:r>
            <a:r>
              <a:rPr lang="el-GR" dirty="0">
                <a:solidFill>
                  <a:srgbClr val="FFFF00"/>
                </a:solidFill>
              </a:rPr>
              <a:t>. Χωρίς το νερό δεν μπορεί να υπάρξει ζωή.</a:t>
            </a:r>
          </a:p>
          <a:p>
            <a:r>
              <a:rPr lang="el-GR" dirty="0"/>
              <a:t>• Το </a:t>
            </a:r>
            <a:r>
              <a:rPr lang="el-GR" dirty="0">
                <a:solidFill>
                  <a:srgbClr val="FFFF00"/>
                </a:solidFill>
              </a:rPr>
              <a:t>κύριο συστατικό των ζωντανών οργανισμών</a:t>
            </a:r>
            <a:r>
              <a:rPr lang="el-GR" dirty="0"/>
              <a:t>. Όλα τα ζώα και τα φυτά αποτελούνται από νερό σε ποσοστό μέχρι και 95%. Είναι απαραίτητο για τους οργανισμούς, διότι συμμετέχει στις βιολογικές λειτουργίες τους.</a:t>
            </a:r>
          </a:p>
          <a:p>
            <a:r>
              <a:rPr lang="el-GR" dirty="0"/>
              <a:t>• Το </a:t>
            </a:r>
            <a:r>
              <a:rPr lang="el-GR" dirty="0">
                <a:solidFill>
                  <a:srgbClr val="FFFF00"/>
                </a:solidFill>
              </a:rPr>
              <a:t>κύριο συστατικό των τροφών και πολλών υλικών</a:t>
            </a:r>
            <a:r>
              <a:rPr lang="el-GR" dirty="0"/>
              <a:t>. Νερό υπάρχει στα τρόφιμα </a:t>
            </a:r>
            <a:r>
              <a:rPr lang="el-GR" dirty="0" smtClean="0"/>
              <a:t>(κυρίως στα φρούτα και τα λαχανικά) </a:t>
            </a:r>
            <a:r>
              <a:rPr lang="el-GR" dirty="0"/>
              <a:t>και σε πολλά υλικά καθημερινής χρήσης (οδοντόκρεμα, υγρά απορρυπαντικά κτλ.).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927" y="603323"/>
            <a:ext cx="1943100" cy="17335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102" y="2486778"/>
            <a:ext cx="1428750" cy="238125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227" y="5528881"/>
            <a:ext cx="4114800" cy="1114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409" y="294113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9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κύκλος του νερού στη φύση διαταράσσεται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0" y="2045927"/>
            <a:ext cx="9613861" cy="3599316"/>
          </a:xfrm>
        </p:spPr>
        <p:txBody>
          <a:bodyPr/>
          <a:lstStyle/>
          <a:p>
            <a:r>
              <a:rPr lang="el-GR" dirty="0"/>
              <a:t>Ένα από τα σημαντικότερα συστήματα από τα οποία εξαρτάται η ζωή στον πλανήτη μας είναι ο κύκλος του νερού στη φύση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Με τις τεχνολογικές παρεμβάσεις του ανθρώπου προκαλούνται σοβαρές διαταραχές στον κύκλο αυτό. Έτσι, εμφανίζονται μεγάλες περίοδοι ξηρασίας, που εναλλάσσονται με περιόδους έντονων βροχοπτώσεων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71" y="4261222"/>
            <a:ext cx="7460673" cy="24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55" y="753228"/>
            <a:ext cx="9227127" cy="58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1" y="753228"/>
            <a:ext cx="10889673" cy="58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8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2" y="753228"/>
            <a:ext cx="9613860" cy="59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64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10334043" cy="1080938"/>
          </a:xfrm>
        </p:spPr>
        <p:txBody>
          <a:bodyPr>
            <a:normAutofit fontScale="90000"/>
          </a:bodyPr>
          <a:lstStyle/>
          <a:p>
            <a:r>
              <a:rPr lang="el-GR" dirty="0"/>
              <a:t>Μερικές από τις αιτίες του </a:t>
            </a:r>
            <a:r>
              <a:rPr lang="el-GR" dirty="0" smtClean="0"/>
              <a:t>φαινομένου </a:t>
            </a:r>
            <a:r>
              <a:rPr lang="el-GR" dirty="0"/>
              <a:t>της διαταραχής του κύκλου του </a:t>
            </a:r>
            <a:r>
              <a:rPr lang="el-GR" dirty="0" smtClean="0"/>
              <a:t>νερού είναι</a:t>
            </a:r>
            <a:r>
              <a:rPr lang="el-GR" dirty="0"/>
              <a:t>: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1722" y="1671855"/>
            <a:ext cx="7258334" cy="3599316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 η καταστροφή των </a:t>
            </a:r>
            <a:r>
              <a:rPr lang="el-GR" dirty="0" smtClean="0"/>
              <a:t>δασών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Υλοτομία,πυρκαγιά</a:t>
            </a:r>
            <a:r>
              <a:rPr lang="el-GR" dirty="0" smtClean="0"/>
              <a:t>)</a:t>
            </a:r>
            <a:endParaRPr lang="el-GR" dirty="0"/>
          </a:p>
          <a:p>
            <a:r>
              <a:rPr lang="el-GR" dirty="0"/>
              <a:t> η αποξήρανση των </a:t>
            </a:r>
            <a:r>
              <a:rPr lang="el-GR" dirty="0" err="1"/>
              <a:t>υγρότοπων</a:t>
            </a:r>
            <a:r>
              <a:rPr lang="el-GR" dirty="0"/>
              <a:t>, </a:t>
            </a:r>
          </a:p>
          <a:p>
            <a:r>
              <a:rPr lang="el-GR" dirty="0"/>
              <a:t> η εκτροπή των υδάτινων αποδεκτών (π.χ. ποταμών) </a:t>
            </a:r>
          </a:p>
          <a:p>
            <a:r>
              <a:rPr lang="el-GR" dirty="0"/>
              <a:t> η κατασκευή φραγμάτων </a:t>
            </a:r>
          </a:p>
          <a:p>
            <a:r>
              <a:rPr lang="el-GR" dirty="0"/>
              <a:t> το φαινόμενο του θερμοκηπίου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88" y="1619034"/>
            <a:ext cx="2466975" cy="18573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56" y="3465324"/>
            <a:ext cx="3028950" cy="15144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25" y="3470736"/>
            <a:ext cx="2466975" cy="184785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763" y="1641934"/>
            <a:ext cx="2232096" cy="194160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543" y="5107567"/>
            <a:ext cx="2828925" cy="16192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02" y="489104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3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632" y="2140527"/>
            <a:ext cx="2705100" cy="379566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8214297" cy="359931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Έχουμε μεγάλη ευθύνη για τη διαταραχή του κύκλου του νερού, καθώς και για το γεγονός ότι ρυπαίνουμε τα επιφανειακά και τα υπόγεια ύδατα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Στις ανθρώπινες δραστηριότητες των οικονομικά ανεπτυγμένων χωρών το νερό χρησιμοποιείται με υψηλότερους ρυθμούς από αυτούς των υπόλοιπων χωρών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Ο μισός πληθυσμός της Γης δεν έχει εξασφαλίσει τις βασικές συνθήκες καθαριότητας (τουαλέτες, βρύσες κτλ</a:t>
            </a:r>
            <a:r>
              <a:rPr lang="el-GR" dirty="0" smtClean="0"/>
              <a:t>.).</a:t>
            </a:r>
          </a:p>
          <a:p>
            <a:r>
              <a:rPr lang="el-GR" dirty="0" smtClean="0"/>
              <a:t> </a:t>
            </a:r>
            <a:r>
              <a:rPr lang="el-GR" dirty="0"/>
              <a:t>Η έλλειψη νερού όμως δε σημαίνει μόνο δίψα, αλλά και πείνα, αφού η έλλειψή του στερεί από τις ανθρώπινες κοινωνίες τη δυνατότητα καλλιέργειας της γης.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01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1.Ποια </a:t>
            </a:r>
            <a:r>
              <a:rPr lang="el-GR" dirty="0"/>
              <a:t>μεγάλα προβλήματα σχετίζονται με τη διαταραχή του κύκλου του νερού στη </a:t>
            </a:r>
            <a:r>
              <a:rPr lang="el-GR" dirty="0" smtClean="0"/>
              <a:t>φύση</a:t>
            </a:r>
            <a:r>
              <a:rPr lang="el-GR" dirty="0" smtClean="0"/>
              <a:t>;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</a:t>
            </a:r>
            <a:r>
              <a:rPr lang="el-GR" dirty="0"/>
              <a:t>. Ο κύκλος του νερού στη φύση χαρακτηρίζεται ως σύστημα. Αν σύστημα ονομάζεται ένα σύνολο μερών που </a:t>
            </a:r>
            <a:r>
              <a:rPr lang="el-GR" dirty="0" err="1"/>
              <a:t>αλληλεπιδρούν</a:t>
            </a:r>
            <a:r>
              <a:rPr lang="el-GR" dirty="0"/>
              <a:t> μεταξύ τους, τότε: </a:t>
            </a:r>
          </a:p>
          <a:p>
            <a:pPr marL="0" indent="0">
              <a:buNone/>
            </a:pPr>
            <a:r>
              <a:rPr lang="el-GR" dirty="0"/>
              <a:t>α. Ποια είναι τα μέρη αυτά στην περίπτωση του κύκλου του </a:t>
            </a:r>
            <a:r>
              <a:rPr lang="el-GR" dirty="0" smtClean="0"/>
              <a:t>νερού;</a:t>
            </a:r>
          </a:p>
          <a:p>
            <a:pPr marL="0" indent="0">
              <a:buNone/>
            </a:pPr>
            <a:r>
              <a:rPr lang="el-GR" dirty="0" smtClean="0"/>
              <a:t>β</a:t>
            </a:r>
            <a:r>
              <a:rPr lang="el-GR" dirty="0"/>
              <a:t>. Πώς νομίζεις ότι πρέπει να γίνονται οι παρεμβάσεις μας στο περιβάλλον, για να διατηρήσουμε την ισορροπία του συστήματος του νερού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3</a:t>
            </a:r>
            <a:r>
              <a:rPr lang="el-GR" dirty="0"/>
              <a:t>. Αναζήτησε πληροφορίες για τα παρακάτω θέματα: </a:t>
            </a:r>
          </a:p>
          <a:p>
            <a:pPr marL="0" indent="0">
              <a:buNone/>
            </a:pPr>
            <a:r>
              <a:rPr lang="el-GR" dirty="0"/>
              <a:t>α. Την επάρκεια σε πόσιμο νερό στην Αφρική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β. Το πρόβλημα της λειψυδρίας στη Μέση Ανατολή και την αντιμετώπισή του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γ. Περιοχές της Γης όπου υπάρχουν διαμάχες για τα ποτάμια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δ. Περιοχές της χώρας μας με προβλήματα λειψυδρίας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589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Προτείνεται τρόπους με τους οποίος θα γίνει μια πιο ορθολογική χρήση του νερού από τον καθένας μας αλλά από την πολιτεία.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387436"/>
            <a:ext cx="3268224" cy="289776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88" y="3387437"/>
            <a:ext cx="3356712" cy="30514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543" y="3387436"/>
            <a:ext cx="3273584" cy="28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9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Πειράματα ανίχνευσης νερού σε </a:t>
            </a:r>
            <a:r>
              <a:rPr lang="el-GR" dirty="0" err="1" smtClean="0"/>
              <a:t>υγρά,στερεά</a:t>
            </a:r>
            <a:r>
              <a:rPr lang="el-GR" dirty="0" smtClean="0"/>
              <a:t> και αέρια υλικά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54" y="3960683"/>
            <a:ext cx="5607195" cy="25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5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 1:Συμπύκνωση νερού (</a:t>
            </a:r>
            <a:r>
              <a:rPr lang="en-GB" dirty="0" smtClean="0"/>
              <a:t>A</a:t>
            </a:r>
            <a:r>
              <a:rPr lang="el-GR" dirty="0" err="1" smtClean="0"/>
              <a:t>έριο</a:t>
            </a:r>
            <a:r>
              <a:rPr lang="el-GR" dirty="0" err="1" smtClean="0">
                <a:sym typeface="Wingdings" panose="05000000000000000000" pitchFamily="2" charset="2"/>
              </a:rPr>
              <a:t>Υγρό</a:t>
            </a:r>
            <a:r>
              <a:rPr lang="el-GR" dirty="0" smtClean="0">
                <a:sym typeface="Wingdings" panose="05000000000000000000" pitchFamily="2" charset="2"/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Βγάζουμε από το ψυγείο ένα παγωμένο αναψυκτικό (σε μπουκάλι ή σε αλουμινένιο κουτί) και περιμένουμε λίγο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Παρατηρούμε ότι στα τοιχώματα του δοχείου εμφανίζονται σταγόνες νερού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Το νερό αυτό υπήρχε στον αέρα με μορφή υδρατμών και συμπυκνώθηκε στην ψυχρή επιφάνεια του δοχείου.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73" y="2807793"/>
            <a:ext cx="2282103" cy="33436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37" y="4762500"/>
            <a:ext cx="2400300" cy="1905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080" y="4762500"/>
            <a:ext cx="2876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8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 2: Εξάτμιση νερού (Υγρό</a:t>
            </a:r>
            <a:r>
              <a:rPr lang="el-GR" dirty="0" smtClean="0">
                <a:sym typeface="Wingdings" panose="05000000000000000000" pitchFamily="2" charset="2"/>
              </a:rPr>
              <a:t> Αέριο)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ποτήρι ζέσεως θερμαίνουμε 100 </a:t>
            </a:r>
            <a:r>
              <a:rPr lang="el-GR" dirty="0" err="1"/>
              <a:t>mL</a:t>
            </a:r>
            <a:r>
              <a:rPr lang="el-GR" dirty="0"/>
              <a:t> γάλα. </a:t>
            </a:r>
            <a:endParaRPr lang="el-GR" dirty="0" smtClean="0"/>
          </a:p>
          <a:p>
            <a:r>
              <a:rPr lang="el-GR" dirty="0" smtClean="0"/>
              <a:t>Πλησιάζουμε </a:t>
            </a:r>
            <a:r>
              <a:rPr lang="el-GR" dirty="0"/>
              <a:t>μία ύαλο ωρολογίου πάνω από το ποτήρι. </a:t>
            </a:r>
            <a:endParaRPr lang="el-GR" dirty="0" smtClean="0"/>
          </a:p>
          <a:p>
            <a:r>
              <a:rPr lang="el-GR" dirty="0" smtClean="0"/>
              <a:t>Παρατηρούμε </a:t>
            </a:r>
            <a:r>
              <a:rPr lang="el-GR" dirty="0"/>
              <a:t>ότι στην ύαλο ωρολογίου εμφανίζονται σταγόνες νερού. Άρα το γάλα περιέχει νερό.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91" y="4136531"/>
            <a:ext cx="3278474" cy="25854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6" y="4456835"/>
            <a:ext cx="3943350" cy="14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240" y="753228"/>
            <a:ext cx="8783942" cy="56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 3:Απομάκρυνση νερού από στερεό (κρυσταλλικό σώμα) με θέρμανση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0321" y="2336873"/>
            <a:ext cx="9096659" cy="35993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Σε ένα </a:t>
            </a:r>
            <a:r>
              <a:rPr lang="el-GR" dirty="0" err="1"/>
              <a:t>θερμοανθεκτικό</a:t>
            </a:r>
            <a:r>
              <a:rPr lang="el-GR" dirty="0"/>
              <a:t> δοκιμαστικό σωλήνα βάζουμε λίγους κρυστάλλους </a:t>
            </a:r>
            <a:r>
              <a:rPr lang="el-GR" dirty="0" smtClean="0"/>
              <a:t>γαλαζόπετρας</a:t>
            </a:r>
            <a:r>
              <a:rPr lang="el-GR" dirty="0"/>
              <a:t> </a:t>
            </a:r>
            <a:r>
              <a:rPr lang="el-GR" dirty="0" smtClean="0"/>
              <a:t>(=ένυδρος </a:t>
            </a:r>
            <a:r>
              <a:rPr lang="el-GR" dirty="0" err="1" smtClean="0"/>
              <a:t>θειϊκός</a:t>
            </a:r>
            <a:r>
              <a:rPr lang="el-GR" dirty="0" smtClean="0"/>
              <a:t> χαλκός)</a:t>
            </a:r>
          </a:p>
          <a:p>
            <a:r>
              <a:rPr lang="el-GR" dirty="0" smtClean="0"/>
              <a:t> </a:t>
            </a:r>
            <a:r>
              <a:rPr lang="el-GR" dirty="0"/>
              <a:t>Στρέφουμε το σωλήνα σε οριζόντια θέση και θερμαίνουμε προσεκτικά το κάτω άκρο στο οποίο βρίσκεται η γαλαζόπετρα. </a:t>
            </a:r>
            <a:endParaRPr lang="el-GR" dirty="0" smtClean="0"/>
          </a:p>
          <a:p>
            <a:r>
              <a:rPr lang="el-GR" dirty="0" smtClean="0"/>
              <a:t>Παρατηρούμε </a:t>
            </a:r>
            <a:r>
              <a:rPr lang="el-GR" dirty="0"/>
              <a:t>ότι η γαλαζόπετρα γίνεται άσπρη, ενώ στο επάνω μέρος του σωλήνα εμφανίζονται σταγόνες νερού. </a:t>
            </a:r>
            <a:endParaRPr lang="el-GR" dirty="0" smtClean="0"/>
          </a:p>
          <a:p>
            <a:r>
              <a:rPr lang="el-GR" dirty="0" smtClean="0"/>
              <a:t>Όταν </a:t>
            </a:r>
            <a:r>
              <a:rPr lang="el-GR" dirty="0"/>
              <a:t>ο σωλήνας κρυώσει, τον γυρίζουμε σε κατακόρυφη θέση, οπότε οι σταγόνες του νερού κυλούν στο κάτω μέρος του σωλήνα.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πέτρα γίνεται πάλι κυανή.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980" y="641915"/>
            <a:ext cx="2114550" cy="21621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80" y="3055443"/>
            <a:ext cx="2114550" cy="216217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608" y="5239183"/>
            <a:ext cx="2466975" cy="15698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207" y="5239183"/>
            <a:ext cx="2466975" cy="15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4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246909"/>
            <a:ext cx="9613861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293697"/>
            <a:ext cx="7107382" cy="520779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132" y="3239574"/>
            <a:ext cx="230505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6456" y="753228"/>
            <a:ext cx="428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Κρυσταλλικό πλέγμα </a:t>
            </a:r>
            <a:r>
              <a:rPr lang="el-GR" dirty="0" err="1" smtClean="0"/>
              <a:t>θειϊκού</a:t>
            </a:r>
            <a:r>
              <a:rPr lang="el-GR" dirty="0" smtClean="0"/>
              <a:t> χαλκού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989132" y="2711099"/>
            <a:ext cx="25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Μόριο νερού (Η20)</a:t>
            </a:r>
          </a:p>
        </p:txBody>
      </p:sp>
    </p:spTree>
    <p:extLst>
      <p:ext uri="{BB962C8B-B14F-4D97-AF65-F5344CB8AC3E}">
        <p14:creationId xmlns:p14="http://schemas.microsoft.com/office/powerpoint/2010/main" val="1857928966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TM04033917[[fn=Βερολίνο]]</Template>
  <TotalTime>68</TotalTime>
  <Words>1388</Words>
  <Application>Microsoft Office PowerPoint</Application>
  <PresentationFormat>Ευρεία οθόνη</PresentationFormat>
  <Paragraphs>105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</vt:lpstr>
      <vt:lpstr>Βερολίνο</vt:lpstr>
      <vt:lpstr>ΕΝΟΤΗΤΑ 2:ΤΟ ΝΕΡΟ ΣΤΗ ΖΩΗ ΜΑΣ</vt:lpstr>
      <vt:lpstr>Το νερό (Η20) είναι:</vt:lpstr>
      <vt:lpstr>Πειράματα ανίχνευσης νερού σε υγρά,στερεά και αέρια υλικά</vt:lpstr>
      <vt:lpstr>ΠΕΙΡΑΜΑ 1:Συμπύκνωση νερού (AέριοΥγρό)</vt:lpstr>
      <vt:lpstr>ΠΕΙΡΑΜΑ 2: Εξάτμιση νερού (Υγρό Αέριο)</vt:lpstr>
      <vt:lpstr>Παρουσίαση του PowerPoint</vt:lpstr>
      <vt:lpstr>ΠΕΙΡΑΜΑ 3:Απομάκρυνση νερού από στερεό (κρυσταλλικό σώμα) με θέρμανση</vt:lpstr>
      <vt:lpstr>Παρουσίαση του PowerPoint</vt:lpstr>
      <vt:lpstr>Παρουσίαση του PowerPoint</vt:lpstr>
      <vt:lpstr>ΠΕΙΡΑΜΑ 3 </vt:lpstr>
      <vt:lpstr>ΠΕΙΡΑΜΑ 3</vt:lpstr>
      <vt:lpstr>Παρουσίαση του PowerPoint</vt:lpstr>
      <vt:lpstr>ΧΡΗΣΕΙΣ ΤΟΥ ΝΕΡΟΥ</vt:lpstr>
      <vt:lpstr>Η χρήση του νερού διακρίνεται σε:</vt:lpstr>
      <vt:lpstr>ΔΙΑΧΕΙΡΙΣΗ ΤΩΝ ΥΔΑΤΙΝΩΝ ΠΟΡΩΝ</vt:lpstr>
      <vt:lpstr>Παρουσίαση του PowerPoint</vt:lpstr>
      <vt:lpstr>ΠΙΝΑΚΑΣ : Προϊόντα και ποσότητα νερού σε λίτρα που απαιτείται για την παραγωγή τους   </vt:lpstr>
      <vt:lpstr>ΤΟ ΝΕΡΟ ΣΤΟΝ ΠΛΑΝΗΤΗ ΜΑΣ…</vt:lpstr>
      <vt:lpstr>ΕΡΩΤΗΣΕΙΣ</vt:lpstr>
      <vt:lpstr>Ο κύκλος του νερού στη φύση διαταράσσεται </vt:lpstr>
      <vt:lpstr>Παρουσίαση του PowerPoint</vt:lpstr>
      <vt:lpstr>Παρουσίαση του PowerPoint</vt:lpstr>
      <vt:lpstr>Παρουσίαση του PowerPoint</vt:lpstr>
      <vt:lpstr>Μερικές από τις αιτίες του φαινομένου της διαταραχής του κύκλου του νερού είναι: </vt:lpstr>
      <vt:lpstr>Παρουσίαση του PowerPoint</vt:lpstr>
      <vt:lpstr>ΕΡΩΤΗΣΕΙΣ</vt:lpstr>
      <vt:lpstr>ΕΡΩΤΗΜΑ: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2:ΤΟ ΝΕΡΟ ΣΤΗ ΖΩΗ ΜΑΣ</dc:title>
  <dc:creator>ΒΟΥΛΑ</dc:creator>
  <cp:lastModifiedBy>ΒΟΥΛΑ</cp:lastModifiedBy>
  <cp:revision>9</cp:revision>
  <dcterms:created xsi:type="dcterms:W3CDTF">2020-11-26T11:09:21Z</dcterms:created>
  <dcterms:modified xsi:type="dcterms:W3CDTF">2020-11-26T18:30:38Z</dcterms:modified>
</cp:coreProperties>
</file>