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0" r:id="rId6"/>
    <p:sldId id="260" r:id="rId7"/>
    <p:sldId id="261" r:id="rId8"/>
    <p:sldId id="271" r:id="rId9"/>
    <p:sldId id="262" r:id="rId10"/>
    <p:sldId id="263" r:id="rId11"/>
    <p:sldId id="267" r:id="rId12"/>
    <p:sldId id="264" r:id="rId13"/>
    <p:sldId id="265" r:id="rId14"/>
    <p:sldId id="272" r:id="rId15"/>
    <p:sldId id="266"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4660"/>
  </p:normalViewPr>
  <p:slideViewPr>
    <p:cSldViewPr snapToGrid="0">
      <p:cViewPr varScale="1">
        <p:scale>
          <a:sx n="46" d="100"/>
          <a:sy n="46"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BD862E7-95FA-4FC4-9EC5-DDBFA8DC7417}"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DB987F2-A784-4F72-BB57-0E9EACDE722E}"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BBD51E-4B19-444E-85C0-DBD7EB6263F4}"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D7255A-4AD5-4D3E-9A0A-689DA3BA976C}"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EE0AD15-87AC-45B2-9EE5-8D165AF83CD7}"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FCC40CCD-F0D6-4CC2-A4C8-2D7D0D875F02}"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9A00F7B-89C5-4DF7-A309-6263220147D4}"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CDCB01F-D966-4C62-B900-0BE008A90C98}"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E73A0EA-7DC7-4964-BB97-B173EF3B859A}"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ΜΕΙΓΜΑΤΑ</a:t>
            </a:r>
            <a:endParaRPr lang="el-GR" dirty="0"/>
          </a:p>
        </p:txBody>
      </p:sp>
      <p:sp>
        <p:nvSpPr>
          <p:cNvPr id="3" name="Υπότιτλος 2"/>
          <p:cNvSpPr>
            <a:spLocks noGrp="1"/>
          </p:cNvSpPr>
          <p:nvPr>
            <p:ph type="subTitle" idx="1"/>
          </p:nvPr>
        </p:nvSpPr>
        <p:spPr/>
        <p:txBody>
          <a:bodyPr/>
          <a:lstStyle/>
          <a:p>
            <a:r>
              <a:rPr lang="el-GR" dirty="0" smtClean="0"/>
              <a:t>ΧΗΜΕΙΑ Β΄ΓΥΜΝΑΣΙΟΥ</a:t>
            </a:r>
          </a:p>
          <a:p>
            <a:r>
              <a:rPr lang="el-GR" dirty="0" smtClean="0"/>
              <a:t>ΚΑΝΤΟΥΡΟΥ ΠΑΡΑΣΚΕΥΗ</a:t>
            </a:r>
            <a:endParaRPr lang="el-GR" dirty="0"/>
          </a:p>
        </p:txBody>
      </p:sp>
      <p:pic>
        <p:nvPicPr>
          <p:cNvPr id="4" name="Εικόνα 3"/>
          <p:cNvPicPr>
            <a:picLocks noChangeAspect="1"/>
          </p:cNvPicPr>
          <p:nvPr/>
        </p:nvPicPr>
        <p:blipFill>
          <a:blip r:embed="rId2"/>
          <a:stretch>
            <a:fillRect/>
          </a:stretch>
        </p:blipFill>
        <p:spPr>
          <a:xfrm>
            <a:off x="8969929" y="1080655"/>
            <a:ext cx="2875708" cy="4094018"/>
          </a:xfrm>
          <a:prstGeom prst="rect">
            <a:avLst/>
          </a:prstGeom>
        </p:spPr>
      </p:pic>
    </p:spTree>
    <p:extLst>
      <p:ext uri="{BB962C8B-B14F-4D97-AF65-F5344CB8AC3E}">
        <p14:creationId xmlns:p14="http://schemas.microsoft.com/office/powerpoint/2010/main" val="399915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Πείραμα 1:Τα συστατικά ενός μίγματος διατηρούν πολλές από τις ιδιότητες τους</a:t>
            </a:r>
            <a:endParaRPr lang="el-GR" dirty="0"/>
          </a:p>
        </p:txBody>
      </p:sp>
      <p:sp>
        <p:nvSpPr>
          <p:cNvPr id="3" name="Θέση περιεχομένου 2"/>
          <p:cNvSpPr>
            <a:spLocks noGrp="1"/>
          </p:cNvSpPr>
          <p:nvPr>
            <p:ph idx="1"/>
          </p:nvPr>
        </p:nvSpPr>
        <p:spPr/>
        <p:txBody>
          <a:bodyPr/>
          <a:lstStyle/>
          <a:p>
            <a:r>
              <a:rPr lang="el-GR" dirty="0"/>
              <a:t> Σε μία ύαλο ωρολογίου αναμειγνύουμε μικρές ποσότητες από στερεό ένυδρο θειικό χαλκό και από στερεό χλωριούχο νάτριο. Παρατηρούμε ότι στο μείγμα που φτιάξαμε συνεχίζουμε να διακρίνουμε τα δύο συστατικά του από το χρώμα τους. </a:t>
            </a:r>
          </a:p>
        </p:txBody>
      </p:sp>
      <p:pic>
        <p:nvPicPr>
          <p:cNvPr id="4" name="Εικόνα 3"/>
          <p:cNvPicPr>
            <a:picLocks noChangeAspect="1"/>
          </p:cNvPicPr>
          <p:nvPr/>
        </p:nvPicPr>
        <p:blipFill>
          <a:blip r:embed="rId2"/>
          <a:stretch>
            <a:fillRect/>
          </a:stretch>
        </p:blipFill>
        <p:spPr>
          <a:xfrm>
            <a:off x="3886201" y="3906982"/>
            <a:ext cx="3470563" cy="2784764"/>
          </a:xfrm>
          <a:prstGeom prst="rect">
            <a:avLst/>
          </a:prstGeom>
        </p:spPr>
      </p:pic>
    </p:spTree>
    <p:extLst>
      <p:ext uri="{BB962C8B-B14F-4D97-AF65-F5344CB8AC3E}">
        <p14:creationId xmlns:p14="http://schemas.microsoft.com/office/powerpoint/2010/main" val="311046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Αν διαλύσουμε 1 κουταλάκι ζάχαρη σε νερό το νερό θα αποκτήσει γλυκιά γεύση.</a:t>
            </a:r>
          </a:p>
          <a:p>
            <a:r>
              <a:rPr lang="el-GR" dirty="0" smtClean="0"/>
              <a:t>Η ζάχαρη, δηλαδή, θα συνεχίσει να διατηρεί την ιδιότητα της να έχει γλυκιά γεύση και μετά την ανάμειξη της με το νερό</a:t>
            </a:r>
            <a:endParaRPr lang="el-GR" dirty="0"/>
          </a:p>
        </p:txBody>
      </p:sp>
      <p:pic>
        <p:nvPicPr>
          <p:cNvPr id="4" name="Εικόνα 3"/>
          <p:cNvPicPr>
            <a:picLocks noChangeAspect="1"/>
          </p:cNvPicPr>
          <p:nvPr/>
        </p:nvPicPr>
        <p:blipFill>
          <a:blip r:embed="rId2"/>
          <a:stretch>
            <a:fillRect/>
          </a:stretch>
        </p:blipFill>
        <p:spPr>
          <a:xfrm>
            <a:off x="680321" y="4114801"/>
            <a:ext cx="3122752" cy="2536680"/>
          </a:xfrm>
          <a:prstGeom prst="rect">
            <a:avLst/>
          </a:prstGeom>
        </p:spPr>
      </p:pic>
      <p:pic>
        <p:nvPicPr>
          <p:cNvPr id="5" name="Εικόνα 4"/>
          <p:cNvPicPr>
            <a:picLocks noChangeAspect="1"/>
          </p:cNvPicPr>
          <p:nvPr/>
        </p:nvPicPr>
        <p:blipFill>
          <a:blip r:embed="rId3"/>
          <a:stretch>
            <a:fillRect/>
          </a:stretch>
        </p:blipFill>
        <p:spPr>
          <a:xfrm>
            <a:off x="4177563" y="4114801"/>
            <a:ext cx="2619375" cy="2324095"/>
          </a:xfrm>
          <a:prstGeom prst="rect">
            <a:avLst/>
          </a:prstGeom>
        </p:spPr>
      </p:pic>
      <p:pic>
        <p:nvPicPr>
          <p:cNvPr id="6" name="Εικόνα 5"/>
          <p:cNvPicPr>
            <a:picLocks noChangeAspect="1"/>
          </p:cNvPicPr>
          <p:nvPr/>
        </p:nvPicPr>
        <p:blipFill>
          <a:blip r:embed="rId4"/>
          <a:stretch>
            <a:fillRect/>
          </a:stretch>
        </p:blipFill>
        <p:spPr>
          <a:xfrm>
            <a:off x="7361959" y="4114801"/>
            <a:ext cx="2705100" cy="2324095"/>
          </a:xfrm>
          <a:prstGeom prst="rect">
            <a:avLst/>
          </a:prstGeom>
        </p:spPr>
      </p:pic>
    </p:spTree>
    <p:extLst>
      <p:ext uri="{BB962C8B-B14F-4D97-AF65-F5344CB8AC3E}">
        <p14:creationId xmlns:p14="http://schemas.microsoft.com/office/powerpoint/2010/main" val="24954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Πείραμα 2:Το μαντίλι «αναστενάρης</a:t>
            </a:r>
            <a:r>
              <a:rPr lang="el-GR" dirty="0" smtClean="0"/>
              <a:t>»</a:t>
            </a:r>
            <a:endParaRPr lang="el-GR" dirty="0"/>
          </a:p>
        </p:txBody>
      </p:sp>
      <p:sp>
        <p:nvSpPr>
          <p:cNvPr id="3" name="Θέση περιεχομένου 2"/>
          <p:cNvSpPr>
            <a:spLocks noGrp="1"/>
          </p:cNvSpPr>
          <p:nvPr>
            <p:ph idx="1"/>
          </p:nvPr>
        </p:nvSpPr>
        <p:spPr/>
        <p:txBody>
          <a:bodyPr/>
          <a:lstStyle/>
          <a:p>
            <a:r>
              <a:rPr lang="el-GR" dirty="0" smtClean="0"/>
              <a:t>Αναμειγνύουμε </a:t>
            </a:r>
            <a:r>
              <a:rPr lang="el-GR" dirty="0"/>
              <a:t>50 </a:t>
            </a:r>
            <a:r>
              <a:rPr lang="el-GR" dirty="0" err="1"/>
              <a:t>ml</a:t>
            </a:r>
            <a:r>
              <a:rPr lang="el-GR" dirty="0"/>
              <a:t> νερό με 50 </a:t>
            </a:r>
            <a:r>
              <a:rPr lang="el-GR" dirty="0" err="1"/>
              <a:t>ml</a:t>
            </a:r>
            <a:r>
              <a:rPr lang="el-GR" dirty="0"/>
              <a:t> οινόπνευμα. </a:t>
            </a:r>
            <a:endParaRPr lang="el-GR" dirty="0" smtClean="0"/>
          </a:p>
          <a:p>
            <a:r>
              <a:rPr lang="el-GR" dirty="0" smtClean="0"/>
              <a:t>Στο </a:t>
            </a:r>
            <a:r>
              <a:rPr lang="el-GR" dirty="0"/>
              <a:t>μείγμα που δημιουργήσαμε εμβαπτίζουμε ένα μαντίλι και το αναφλέγουμε. </a:t>
            </a:r>
            <a:endParaRPr lang="el-GR" dirty="0" smtClean="0"/>
          </a:p>
          <a:p>
            <a:r>
              <a:rPr lang="el-GR" dirty="0" smtClean="0"/>
              <a:t>Παρατηρούμε </a:t>
            </a:r>
            <a:r>
              <a:rPr lang="el-GR" dirty="0"/>
              <a:t>ότι το οινόπνευμα καίγεται, όχι όμως και το μαντίλι. Αυτό συμβαίνει επειδή το μαντίλι είναι βρεγμένο με νερό. </a:t>
            </a:r>
          </a:p>
        </p:txBody>
      </p:sp>
      <p:pic>
        <p:nvPicPr>
          <p:cNvPr id="5" name="Εικόνα 4"/>
          <p:cNvPicPr>
            <a:picLocks noChangeAspect="1"/>
          </p:cNvPicPr>
          <p:nvPr/>
        </p:nvPicPr>
        <p:blipFill>
          <a:blip r:embed="rId2"/>
          <a:stretch>
            <a:fillRect/>
          </a:stretch>
        </p:blipFill>
        <p:spPr>
          <a:xfrm>
            <a:off x="6351010" y="4488874"/>
            <a:ext cx="3229408" cy="1950022"/>
          </a:xfrm>
          <a:prstGeom prst="rect">
            <a:avLst/>
          </a:prstGeom>
        </p:spPr>
      </p:pic>
      <p:pic>
        <p:nvPicPr>
          <p:cNvPr id="6" name="Εικόνα 5"/>
          <p:cNvPicPr>
            <a:picLocks noChangeAspect="1"/>
          </p:cNvPicPr>
          <p:nvPr/>
        </p:nvPicPr>
        <p:blipFill>
          <a:blip r:embed="rId3"/>
          <a:stretch>
            <a:fillRect/>
          </a:stretch>
        </p:blipFill>
        <p:spPr>
          <a:xfrm>
            <a:off x="2784764" y="4488874"/>
            <a:ext cx="3221181" cy="1950022"/>
          </a:xfrm>
          <a:prstGeom prst="rect">
            <a:avLst/>
          </a:prstGeom>
        </p:spPr>
      </p:pic>
    </p:spTree>
    <p:extLst>
      <p:ext uri="{BB962C8B-B14F-4D97-AF65-F5344CB8AC3E}">
        <p14:creationId xmlns:p14="http://schemas.microsoft.com/office/powerpoint/2010/main" val="58791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3291" y="753228"/>
            <a:ext cx="10889673" cy="1080938"/>
          </a:xfrm>
        </p:spPr>
        <p:txBody>
          <a:bodyPr>
            <a:normAutofit fontScale="90000"/>
          </a:bodyPr>
          <a:lstStyle/>
          <a:p>
            <a:r>
              <a:rPr lang="el-GR" dirty="0"/>
              <a:t> Από τις δύο παραπάνω πειραματικές δραστηριότητες συμπεραίνουμε ότι:</a:t>
            </a:r>
            <a:br>
              <a:rPr lang="el-GR" dirty="0"/>
            </a:br>
            <a:endParaRPr lang="el-GR" dirty="0"/>
          </a:p>
        </p:txBody>
      </p:sp>
      <p:sp>
        <p:nvSpPr>
          <p:cNvPr id="3" name="Θέση περιεχομένου 2"/>
          <p:cNvSpPr>
            <a:spLocks noGrp="1"/>
          </p:cNvSpPr>
          <p:nvPr>
            <p:ph idx="1"/>
          </p:nvPr>
        </p:nvSpPr>
        <p:spPr>
          <a:xfrm>
            <a:off x="680321" y="2336873"/>
            <a:ext cx="10188570" cy="3599316"/>
          </a:xfrm>
        </p:spPr>
        <p:txBody>
          <a:bodyPr/>
          <a:lstStyle/>
          <a:p>
            <a:pPr marL="0" indent="0">
              <a:buNone/>
            </a:pPr>
            <a:r>
              <a:rPr lang="el-GR" dirty="0" smtClean="0">
                <a:solidFill>
                  <a:schemeClr val="bg1"/>
                </a:solidFill>
              </a:rPr>
              <a:t>Τα </a:t>
            </a:r>
            <a:r>
              <a:rPr lang="el-GR" dirty="0">
                <a:solidFill>
                  <a:schemeClr val="bg1"/>
                </a:solidFill>
              </a:rPr>
              <a:t>συστατικά ενός μείγματος διατηρούν πολλές από τις ιδιότητές τους</a:t>
            </a:r>
          </a:p>
        </p:txBody>
      </p:sp>
      <p:pic>
        <p:nvPicPr>
          <p:cNvPr id="4" name="Εικόνα 3"/>
          <p:cNvPicPr>
            <a:picLocks noChangeAspect="1"/>
          </p:cNvPicPr>
          <p:nvPr/>
        </p:nvPicPr>
        <p:blipFill>
          <a:blip r:embed="rId2"/>
          <a:stretch>
            <a:fillRect/>
          </a:stretch>
        </p:blipFill>
        <p:spPr>
          <a:xfrm>
            <a:off x="680321" y="3044536"/>
            <a:ext cx="4286534" cy="3169227"/>
          </a:xfrm>
          <a:prstGeom prst="rect">
            <a:avLst/>
          </a:prstGeom>
        </p:spPr>
      </p:pic>
      <p:pic>
        <p:nvPicPr>
          <p:cNvPr id="5" name="Εικόνα 4"/>
          <p:cNvPicPr>
            <a:picLocks noChangeAspect="1"/>
          </p:cNvPicPr>
          <p:nvPr/>
        </p:nvPicPr>
        <p:blipFill>
          <a:blip r:embed="rId3"/>
          <a:stretch>
            <a:fillRect/>
          </a:stretch>
        </p:blipFill>
        <p:spPr>
          <a:xfrm>
            <a:off x="5744874" y="3113929"/>
            <a:ext cx="4345997" cy="3030440"/>
          </a:xfrm>
          <a:prstGeom prst="rect">
            <a:avLst/>
          </a:prstGeom>
        </p:spPr>
      </p:pic>
    </p:spTree>
    <p:extLst>
      <p:ext uri="{BB962C8B-B14F-4D97-AF65-F5344CB8AC3E}">
        <p14:creationId xmlns:p14="http://schemas.microsoft.com/office/powerpoint/2010/main" val="26578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ΕΡΩΤΗΣΕΙΣ</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04385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 1:</a:t>
            </a:r>
            <a:r>
              <a:rPr lang="el-GR" dirty="0"/>
              <a:t>Σε ποια περίπτωση δεν έχουμε </a:t>
            </a:r>
            <a:r>
              <a:rPr lang="el-GR" dirty="0" smtClean="0"/>
              <a:t>μίγμα;</a:t>
            </a:r>
            <a:endParaRPr lang="el-GR" dirty="0"/>
          </a:p>
        </p:txBody>
      </p:sp>
      <p:sp>
        <p:nvSpPr>
          <p:cNvPr id="3" name="Θέση περιεχομένου 2"/>
          <p:cNvSpPr>
            <a:spLocks noGrp="1"/>
          </p:cNvSpPr>
          <p:nvPr>
            <p:ph idx="1"/>
          </p:nvPr>
        </p:nvSpPr>
        <p:spPr/>
        <p:txBody>
          <a:bodyPr/>
          <a:lstStyle/>
          <a:p>
            <a:pPr marL="0" indent="0">
              <a:buNone/>
            </a:pPr>
            <a:endParaRPr lang="el-GR" dirty="0" smtClean="0"/>
          </a:p>
          <a:p>
            <a:pPr marL="0" indent="0">
              <a:buNone/>
            </a:pPr>
            <a:r>
              <a:rPr lang="el-GR" dirty="0" smtClean="0"/>
              <a:t>-Νερό με αλάτι</a:t>
            </a:r>
          </a:p>
          <a:p>
            <a:pPr marL="0" indent="0">
              <a:buNone/>
            </a:pPr>
            <a:r>
              <a:rPr lang="el-GR" dirty="0" smtClean="0"/>
              <a:t>-ζεστό νερό  με κρύο νερό</a:t>
            </a:r>
          </a:p>
          <a:p>
            <a:pPr marL="0" indent="0">
              <a:buNone/>
            </a:pPr>
            <a:r>
              <a:rPr lang="el-GR" dirty="0" smtClean="0"/>
              <a:t>-νερό με λάδι</a:t>
            </a:r>
          </a:p>
          <a:p>
            <a:pPr marL="0" indent="0">
              <a:buNone/>
            </a:pPr>
            <a:r>
              <a:rPr lang="el-GR" dirty="0" smtClean="0"/>
              <a:t>-αλάτι με ζάχαρη</a:t>
            </a:r>
            <a:endParaRPr lang="el-GR" dirty="0"/>
          </a:p>
        </p:txBody>
      </p:sp>
    </p:spTree>
    <p:extLst>
      <p:ext uri="{BB962C8B-B14F-4D97-AF65-F5344CB8AC3E}">
        <p14:creationId xmlns:p14="http://schemas.microsoft.com/office/powerpoint/2010/main" val="139536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8275" y="753228"/>
            <a:ext cx="10437952" cy="1080938"/>
          </a:xfrm>
        </p:spPr>
        <p:txBody>
          <a:bodyPr/>
          <a:lstStyle/>
          <a:p>
            <a:r>
              <a:rPr lang="el-GR" dirty="0" smtClean="0"/>
              <a:t>Ερώτηση 2:</a:t>
            </a:r>
            <a:r>
              <a:rPr lang="el-GR" dirty="0"/>
              <a:t>Ποια είναι μίγματα από τα </a:t>
            </a:r>
            <a:r>
              <a:rPr lang="el-GR" dirty="0" smtClean="0"/>
              <a:t>παρακάτω;</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endParaRPr lang="el-GR" dirty="0" smtClean="0"/>
          </a:p>
          <a:p>
            <a:pPr>
              <a:buFontTx/>
              <a:buChar char="-"/>
            </a:pPr>
            <a:r>
              <a:rPr lang="el-GR" dirty="0" smtClean="0"/>
              <a:t>Αίμα</a:t>
            </a:r>
          </a:p>
          <a:p>
            <a:pPr>
              <a:buFontTx/>
              <a:buChar char="-"/>
            </a:pPr>
            <a:r>
              <a:rPr lang="el-GR" dirty="0" smtClean="0"/>
              <a:t>Άζωτο</a:t>
            </a:r>
          </a:p>
          <a:p>
            <a:pPr marL="0" indent="0">
              <a:buNone/>
            </a:pPr>
            <a:r>
              <a:rPr lang="el-GR" dirty="0" smtClean="0"/>
              <a:t>-χρυσός</a:t>
            </a:r>
          </a:p>
          <a:p>
            <a:pPr marL="0" indent="0">
              <a:buNone/>
            </a:pPr>
            <a:r>
              <a:rPr lang="el-GR" dirty="0" smtClean="0"/>
              <a:t>-αλατοπίπερο</a:t>
            </a:r>
          </a:p>
          <a:p>
            <a:pPr marL="0" indent="0">
              <a:buNone/>
            </a:pPr>
            <a:r>
              <a:rPr lang="el-GR" dirty="0" smtClean="0"/>
              <a:t>-τσάι ρόφημα</a:t>
            </a:r>
          </a:p>
          <a:p>
            <a:pPr marL="0" indent="0">
              <a:buNone/>
            </a:pPr>
            <a:r>
              <a:rPr lang="el-GR" dirty="0" smtClean="0"/>
              <a:t>-ελληνικός καφές</a:t>
            </a:r>
          </a:p>
          <a:p>
            <a:pPr marL="0" indent="0">
              <a:buNone/>
            </a:pPr>
            <a:r>
              <a:rPr lang="el-GR" dirty="0" smtClean="0"/>
              <a:t>-θαλασσινό νερό</a:t>
            </a:r>
          </a:p>
          <a:p>
            <a:pPr marL="0" indent="0">
              <a:buNone/>
            </a:pPr>
            <a:r>
              <a:rPr lang="el-GR" dirty="0" smtClean="0"/>
              <a:t>-οξυγόνο</a:t>
            </a:r>
          </a:p>
          <a:p>
            <a:pPr marL="0" indent="0">
              <a:buNone/>
            </a:pPr>
            <a:r>
              <a:rPr lang="el-GR" dirty="0" smtClean="0"/>
              <a:t>-αέρας</a:t>
            </a:r>
          </a:p>
          <a:p>
            <a:pPr>
              <a:buFontTx/>
              <a:buChar char="-"/>
            </a:pPr>
            <a:endParaRPr lang="el-GR" dirty="0"/>
          </a:p>
        </p:txBody>
      </p:sp>
    </p:spTree>
    <p:extLst>
      <p:ext uri="{BB962C8B-B14F-4D97-AF65-F5344CB8AC3E}">
        <p14:creationId xmlns:p14="http://schemas.microsoft.com/office/powerpoint/2010/main" val="227760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 3:</a:t>
            </a:r>
            <a:endParaRPr lang="el-GR" dirty="0"/>
          </a:p>
        </p:txBody>
      </p:sp>
      <p:sp>
        <p:nvSpPr>
          <p:cNvPr id="3" name="Θέση περιεχομένου 2"/>
          <p:cNvSpPr>
            <a:spLocks noGrp="1"/>
          </p:cNvSpPr>
          <p:nvPr>
            <p:ph idx="1"/>
          </p:nvPr>
        </p:nvSpPr>
        <p:spPr/>
        <p:txBody>
          <a:bodyPr/>
          <a:lstStyle/>
          <a:p>
            <a:r>
              <a:rPr lang="el-GR" dirty="0" smtClean="0"/>
              <a:t>Γιατί σε συσκευασίες φρέσκων χυμών γράφει: «Ανακινείτε καλά πριν τη χρήση»</a:t>
            </a:r>
            <a:endParaRPr lang="el-GR" dirty="0"/>
          </a:p>
        </p:txBody>
      </p:sp>
      <p:pic>
        <p:nvPicPr>
          <p:cNvPr id="4" name="Εικόνα 3"/>
          <p:cNvPicPr>
            <a:picLocks noChangeAspect="1"/>
          </p:cNvPicPr>
          <p:nvPr/>
        </p:nvPicPr>
        <p:blipFill>
          <a:blip r:embed="rId2"/>
          <a:stretch>
            <a:fillRect/>
          </a:stretch>
        </p:blipFill>
        <p:spPr>
          <a:xfrm>
            <a:off x="1526596" y="3149744"/>
            <a:ext cx="3731203" cy="3458874"/>
          </a:xfrm>
          <a:prstGeom prst="rect">
            <a:avLst/>
          </a:prstGeom>
        </p:spPr>
      </p:pic>
      <p:pic>
        <p:nvPicPr>
          <p:cNvPr id="5" name="Εικόνα 4"/>
          <p:cNvPicPr>
            <a:picLocks noChangeAspect="1"/>
          </p:cNvPicPr>
          <p:nvPr/>
        </p:nvPicPr>
        <p:blipFill>
          <a:blip r:embed="rId3"/>
          <a:stretch>
            <a:fillRect/>
          </a:stretch>
        </p:blipFill>
        <p:spPr>
          <a:xfrm>
            <a:off x="6104074" y="3183730"/>
            <a:ext cx="3372435" cy="3424887"/>
          </a:xfrm>
          <a:prstGeom prst="rect">
            <a:avLst/>
          </a:prstGeom>
        </p:spPr>
      </p:pic>
    </p:spTree>
    <p:extLst>
      <p:ext uri="{BB962C8B-B14F-4D97-AF65-F5344CB8AC3E}">
        <p14:creationId xmlns:p14="http://schemas.microsoft.com/office/powerpoint/2010/main" val="82897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3903" y="677891"/>
            <a:ext cx="9613861" cy="1080938"/>
          </a:xfrm>
        </p:spPr>
        <p:txBody>
          <a:bodyPr/>
          <a:lstStyle/>
          <a:p>
            <a:r>
              <a:rPr lang="el-GR" dirty="0" smtClean="0"/>
              <a:t>ΤΑ ΜΙΓΜΑΤΑ ΣΤΗΝ ΚΑΘΗΜΕΡΙΝΟΤΗΤΑ ΜΑΣ</a:t>
            </a:r>
            <a:endParaRPr lang="el-GR" dirty="0"/>
          </a:p>
        </p:txBody>
      </p:sp>
      <p:sp>
        <p:nvSpPr>
          <p:cNvPr id="3" name="Θέση περιεχομένου 2"/>
          <p:cNvSpPr>
            <a:spLocks noGrp="1"/>
          </p:cNvSpPr>
          <p:nvPr>
            <p:ph idx="1"/>
          </p:nvPr>
        </p:nvSpPr>
        <p:spPr>
          <a:xfrm>
            <a:off x="680321" y="2041984"/>
            <a:ext cx="8027261" cy="4102023"/>
          </a:xfrm>
        </p:spPr>
        <p:txBody>
          <a:bodyPr/>
          <a:lstStyle/>
          <a:p>
            <a:r>
              <a:rPr lang="el-GR" dirty="0"/>
              <a:t>Ο μάγειρας, όταν μαγειρεύει, αναμειγνύει διάφορα υλικά και παρασκευάζει ένα μείγμα, που είναι το φαγητό. </a:t>
            </a:r>
            <a:endParaRPr lang="el-GR" dirty="0" smtClean="0"/>
          </a:p>
          <a:p>
            <a:r>
              <a:rPr lang="el-GR" dirty="0" smtClean="0"/>
              <a:t>Όταν </a:t>
            </a:r>
            <a:r>
              <a:rPr lang="el-GR" dirty="0"/>
              <a:t>αναμειγνύεις τα διάφορα χρώματα, για να κάνεις συνδυασμούς χρωμάτων, δημιουργείς μείγματα. </a:t>
            </a:r>
            <a:endParaRPr lang="el-GR" dirty="0" smtClean="0"/>
          </a:p>
          <a:p>
            <a:r>
              <a:rPr lang="el-GR" dirty="0" smtClean="0"/>
              <a:t>Μείγματα </a:t>
            </a:r>
            <a:r>
              <a:rPr lang="el-GR" dirty="0"/>
              <a:t>είναι τα περισσότερα υλικά ή αντικείμενα που χρησιμοποιείς καθημερινά, όπως το φαγητό, το γάλα, τα ρούχα, το χαρτί, αλλά και εσύ ο ίδιος είσαι, κατά κάποιο τρόπο, μείγμα.</a:t>
            </a:r>
          </a:p>
        </p:txBody>
      </p:sp>
      <p:pic>
        <p:nvPicPr>
          <p:cNvPr id="4" name="Εικόνα 3"/>
          <p:cNvPicPr>
            <a:picLocks noChangeAspect="1"/>
          </p:cNvPicPr>
          <p:nvPr/>
        </p:nvPicPr>
        <p:blipFill>
          <a:blip r:embed="rId2"/>
          <a:stretch>
            <a:fillRect/>
          </a:stretch>
        </p:blipFill>
        <p:spPr>
          <a:xfrm>
            <a:off x="8983374" y="1758829"/>
            <a:ext cx="2072820" cy="2213040"/>
          </a:xfrm>
          <a:prstGeom prst="rect">
            <a:avLst/>
          </a:prstGeom>
        </p:spPr>
      </p:pic>
      <p:pic>
        <p:nvPicPr>
          <p:cNvPr id="5" name="Εικόνα 4"/>
          <p:cNvPicPr>
            <a:picLocks noChangeAspect="1"/>
          </p:cNvPicPr>
          <p:nvPr/>
        </p:nvPicPr>
        <p:blipFill>
          <a:blip r:embed="rId3"/>
          <a:stretch>
            <a:fillRect/>
          </a:stretch>
        </p:blipFill>
        <p:spPr>
          <a:xfrm>
            <a:off x="9062522" y="4092995"/>
            <a:ext cx="1914525" cy="2390775"/>
          </a:xfrm>
          <a:prstGeom prst="rect">
            <a:avLst/>
          </a:prstGeom>
        </p:spPr>
      </p:pic>
      <p:pic>
        <p:nvPicPr>
          <p:cNvPr id="7" name="Εικόνα 6"/>
          <p:cNvPicPr>
            <a:picLocks noChangeAspect="1"/>
          </p:cNvPicPr>
          <p:nvPr/>
        </p:nvPicPr>
        <p:blipFill>
          <a:blip r:embed="rId4"/>
          <a:stretch>
            <a:fillRect/>
          </a:stretch>
        </p:blipFill>
        <p:spPr>
          <a:xfrm>
            <a:off x="6215105" y="5086350"/>
            <a:ext cx="2590800" cy="1563832"/>
          </a:xfrm>
          <a:prstGeom prst="rect">
            <a:avLst/>
          </a:prstGeom>
        </p:spPr>
      </p:pic>
      <p:pic>
        <p:nvPicPr>
          <p:cNvPr id="8" name="Εικόνα 7"/>
          <p:cNvPicPr>
            <a:picLocks noChangeAspect="1"/>
          </p:cNvPicPr>
          <p:nvPr/>
        </p:nvPicPr>
        <p:blipFill>
          <a:blip r:embed="rId5"/>
          <a:stretch>
            <a:fillRect/>
          </a:stretch>
        </p:blipFill>
        <p:spPr>
          <a:xfrm>
            <a:off x="9042341" y="237849"/>
            <a:ext cx="1934706" cy="1399855"/>
          </a:xfrm>
          <a:prstGeom prst="rect">
            <a:avLst/>
          </a:prstGeom>
        </p:spPr>
      </p:pic>
    </p:spTree>
    <p:extLst>
      <p:ext uri="{BB962C8B-B14F-4D97-AF65-F5344CB8AC3E}">
        <p14:creationId xmlns:p14="http://schemas.microsoft.com/office/powerpoint/2010/main" val="79007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ΕΙΝΑΙ ΜΙΓΜΑ;</a:t>
            </a:r>
            <a:endParaRPr lang="el-GR" dirty="0"/>
          </a:p>
        </p:txBody>
      </p:sp>
      <p:sp>
        <p:nvSpPr>
          <p:cNvPr id="3" name="Θέση περιεχομένου 2"/>
          <p:cNvSpPr>
            <a:spLocks noGrp="1"/>
          </p:cNvSpPr>
          <p:nvPr>
            <p:ph idx="1"/>
          </p:nvPr>
        </p:nvSpPr>
        <p:spPr/>
        <p:txBody>
          <a:bodyPr/>
          <a:lstStyle/>
          <a:p>
            <a:pPr marL="0" indent="0">
              <a:buNone/>
            </a:pPr>
            <a:r>
              <a:rPr lang="el-GR" dirty="0" smtClean="0"/>
              <a:t>Μείγμα είναι κάθε σύστημα που προκύπτει από την ανάμειξη δύο  ή περισσότερων ουσιών.</a:t>
            </a:r>
            <a:endParaRPr lang="el-GR" dirty="0"/>
          </a:p>
        </p:txBody>
      </p:sp>
      <p:pic>
        <p:nvPicPr>
          <p:cNvPr id="4" name="Εικόνα 3"/>
          <p:cNvPicPr>
            <a:picLocks noChangeAspect="1"/>
          </p:cNvPicPr>
          <p:nvPr/>
        </p:nvPicPr>
        <p:blipFill>
          <a:blip r:embed="rId2"/>
          <a:stretch>
            <a:fillRect/>
          </a:stretch>
        </p:blipFill>
        <p:spPr>
          <a:xfrm>
            <a:off x="472785" y="3212606"/>
            <a:ext cx="4766219" cy="3226290"/>
          </a:xfrm>
          <a:prstGeom prst="rect">
            <a:avLst/>
          </a:prstGeom>
        </p:spPr>
      </p:pic>
      <p:pic>
        <p:nvPicPr>
          <p:cNvPr id="6" name="Εικόνα 5"/>
          <p:cNvPicPr>
            <a:picLocks noChangeAspect="1"/>
          </p:cNvPicPr>
          <p:nvPr/>
        </p:nvPicPr>
        <p:blipFill>
          <a:blip r:embed="rId3"/>
          <a:stretch>
            <a:fillRect/>
          </a:stretch>
        </p:blipFill>
        <p:spPr>
          <a:xfrm>
            <a:off x="5668240" y="3212606"/>
            <a:ext cx="5055178" cy="3226289"/>
          </a:xfrm>
          <a:prstGeom prst="rect">
            <a:avLst/>
          </a:prstGeom>
        </p:spPr>
      </p:pic>
    </p:spTree>
    <p:extLst>
      <p:ext uri="{BB962C8B-B14F-4D97-AF65-F5344CB8AC3E}">
        <p14:creationId xmlns:p14="http://schemas.microsoft.com/office/powerpoint/2010/main" val="35897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Παρασκευή μειγμάτων</a:t>
            </a:r>
          </a:p>
        </p:txBody>
      </p:sp>
      <p:sp>
        <p:nvSpPr>
          <p:cNvPr id="3" name="Θέση περιεχομένου 2"/>
          <p:cNvSpPr>
            <a:spLocks noGrp="1"/>
          </p:cNvSpPr>
          <p:nvPr>
            <p:ph idx="1"/>
          </p:nvPr>
        </p:nvSpPr>
        <p:spPr>
          <a:xfrm>
            <a:off x="531668" y="1671855"/>
            <a:ext cx="9613861" cy="2900145"/>
          </a:xfrm>
        </p:spPr>
        <p:txBody>
          <a:bodyPr>
            <a:normAutofit lnSpcReduction="10000"/>
          </a:bodyPr>
          <a:lstStyle/>
          <a:p>
            <a:endParaRPr lang="el-GR" dirty="0"/>
          </a:p>
          <a:p>
            <a:r>
              <a:rPr lang="el-GR" dirty="0"/>
              <a:t>Βάζουμε σε έξι </a:t>
            </a:r>
            <a:r>
              <a:rPr lang="el-GR" dirty="0" err="1"/>
              <a:t>ευρύστομους</a:t>
            </a:r>
            <a:r>
              <a:rPr lang="el-GR" dirty="0"/>
              <a:t> δοκιμαστικούς σωλήνες νερό μέχρι τη μέση περίπου</a:t>
            </a:r>
            <a:r>
              <a:rPr lang="el-GR" dirty="0" smtClean="0"/>
              <a:t>.</a:t>
            </a:r>
          </a:p>
          <a:p>
            <a:r>
              <a:rPr lang="el-GR" dirty="0" smtClean="0"/>
              <a:t> </a:t>
            </a:r>
            <a:r>
              <a:rPr lang="el-GR" dirty="0"/>
              <a:t>Προσθέτουμε σε κάθε σωλήνα μικρή ποσότητα από ένα μόνο από τα παρακάτω υλικά: άμμο, ζάχαρη, λάδι, κρασί, μελάνι, αλάτι</a:t>
            </a:r>
            <a:r>
              <a:rPr lang="el-GR" dirty="0" smtClean="0"/>
              <a:t>.</a:t>
            </a:r>
            <a:endParaRPr lang="el-GR" dirty="0"/>
          </a:p>
          <a:p>
            <a:r>
              <a:rPr lang="el-GR" dirty="0"/>
              <a:t>Αναδεύουμε με μια γυάλινη ράβδο το περιεχόμενο κάθε σωλήνα και το αφήνουμε να ηρεμήσει. Σε μια ύαλο ωρολογίου ανακατεύουμε λίγη ζάχαρη με λίγο στιγμιαίο καφέ. </a:t>
            </a:r>
          </a:p>
        </p:txBody>
      </p:sp>
      <p:pic>
        <p:nvPicPr>
          <p:cNvPr id="5" name="Εικόνα 4"/>
          <p:cNvPicPr>
            <a:picLocks noChangeAspect="1"/>
          </p:cNvPicPr>
          <p:nvPr/>
        </p:nvPicPr>
        <p:blipFill>
          <a:blip r:embed="rId2"/>
          <a:stretch>
            <a:fillRect/>
          </a:stretch>
        </p:blipFill>
        <p:spPr>
          <a:xfrm>
            <a:off x="680321" y="4572000"/>
            <a:ext cx="5769254" cy="2098964"/>
          </a:xfrm>
          <a:prstGeom prst="rect">
            <a:avLst/>
          </a:prstGeom>
        </p:spPr>
      </p:pic>
      <p:pic>
        <p:nvPicPr>
          <p:cNvPr id="6" name="Εικόνα 5"/>
          <p:cNvPicPr>
            <a:picLocks noChangeAspect="1"/>
          </p:cNvPicPr>
          <p:nvPr/>
        </p:nvPicPr>
        <p:blipFill>
          <a:blip r:embed="rId3"/>
          <a:stretch>
            <a:fillRect/>
          </a:stretch>
        </p:blipFill>
        <p:spPr>
          <a:xfrm>
            <a:off x="6598228" y="4572000"/>
            <a:ext cx="3695954" cy="2098964"/>
          </a:xfrm>
          <a:prstGeom prst="rect">
            <a:avLst/>
          </a:prstGeom>
        </p:spPr>
      </p:pic>
    </p:spTree>
    <p:extLst>
      <p:ext uri="{BB962C8B-B14F-4D97-AF65-F5344CB8AC3E}">
        <p14:creationId xmlns:p14="http://schemas.microsoft.com/office/powerpoint/2010/main" val="84815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53291" y="2971801"/>
            <a:ext cx="10167033" cy="872836"/>
          </a:xfrm>
          <a:prstGeom prst="rect">
            <a:avLst/>
          </a:prstGeom>
        </p:spPr>
      </p:pic>
      <p:sp>
        <p:nvSpPr>
          <p:cNvPr id="3" name="Θέση κειμένου 2"/>
          <p:cNvSpPr>
            <a:spLocks noGrp="1"/>
          </p:cNvSpPr>
          <p:nvPr>
            <p:ph type="body" idx="1"/>
          </p:nvPr>
        </p:nvSpPr>
        <p:spPr/>
        <p:txBody>
          <a:bodyPr/>
          <a:lstStyle/>
          <a:p>
            <a:endParaRPr lang="el-GR" dirty="0"/>
          </a:p>
        </p:txBody>
      </p:sp>
      <p:pic>
        <p:nvPicPr>
          <p:cNvPr id="6" name="Εικόνα 5"/>
          <p:cNvPicPr>
            <a:picLocks noChangeAspect="1"/>
          </p:cNvPicPr>
          <p:nvPr/>
        </p:nvPicPr>
        <p:blipFill>
          <a:blip r:embed="rId3"/>
          <a:stretch>
            <a:fillRect/>
          </a:stretch>
        </p:blipFill>
        <p:spPr>
          <a:xfrm>
            <a:off x="1932710" y="4232171"/>
            <a:ext cx="7003472" cy="2508879"/>
          </a:xfrm>
          <a:prstGeom prst="rect">
            <a:avLst/>
          </a:prstGeom>
        </p:spPr>
      </p:pic>
    </p:spTree>
    <p:extLst>
      <p:ext uri="{BB962C8B-B14F-4D97-AF65-F5344CB8AC3E}">
        <p14:creationId xmlns:p14="http://schemas.microsoft.com/office/powerpoint/2010/main" val="160242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ΕΤΕΡΟΓΕΝΗ ΜΙΓΜΑΤΑ</a:t>
            </a:r>
            <a:endParaRPr lang="el-GR" dirty="0"/>
          </a:p>
        </p:txBody>
      </p:sp>
      <p:sp>
        <p:nvSpPr>
          <p:cNvPr id="3" name="Θέση περιεχομένου 2"/>
          <p:cNvSpPr>
            <a:spLocks noGrp="1"/>
          </p:cNvSpPr>
          <p:nvPr>
            <p:ph idx="1"/>
          </p:nvPr>
        </p:nvSpPr>
        <p:spPr/>
        <p:txBody>
          <a:bodyPr/>
          <a:lstStyle/>
          <a:p>
            <a:r>
              <a:rPr lang="el-GR" dirty="0"/>
              <a:t>Τα βότσαλα στο κάτω μέρος του ποτηριού και το λάδι πάνω από το νερό μπορούμε να τα διακρίνουμε. </a:t>
            </a:r>
            <a:endParaRPr lang="el-GR" dirty="0" smtClean="0"/>
          </a:p>
          <a:p>
            <a:r>
              <a:rPr lang="el-GR" dirty="0" smtClean="0"/>
              <a:t>Τα </a:t>
            </a:r>
            <a:r>
              <a:rPr lang="el-GR" dirty="0"/>
              <a:t>μείγματα των οποίων τα συστατικά είναι διακριτά ονομάζονται </a:t>
            </a:r>
            <a:r>
              <a:rPr lang="el-GR" dirty="0">
                <a:solidFill>
                  <a:schemeClr val="bg1"/>
                </a:solidFill>
              </a:rPr>
              <a:t>ετερογενή.</a:t>
            </a:r>
          </a:p>
        </p:txBody>
      </p:sp>
      <p:pic>
        <p:nvPicPr>
          <p:cNvPr id="4" name="Εικόνα 3"/>
          <p:cNvPicPr>
            <a:picLocks noChangeAspect="1"/>
          </p:cNvPicPr>
          <p:nvPr/>
        </p:nvPicPr>
        <p:blipFill>
          <a:blip r:embed="rId2"/>
          <a:stretch>
            <a:fillRect/>
          </a:stretch>
        </p:blipFill>
        <p:spPr>
          <a:xfrm>
            <a:off x="3064885" y="3816292"/>
            <a:ext cx="4229534" cy="2746612"/>
          </a:xfrm>
          <a:prstGeom prst="rect">
            <a:avLst/>
          </a:prstGeom>
        </p:spPr>
      </p:pic>
      <p:pic>
        <p:nvPicPr>
          <p:cNvPr id="5" name="Εικόνα 4"/>
          <p:cNvPicPr>
            <a:picLocks noChangeAspect="1"/>
          </p:cNvPicPr>
          <p:nvPr/>
        </p:nvPicPr>
        <p:blipFill>
          <a:blip r:embed="rId3"/>
          <a:stretch>
            <a:fillRect/>
          </a:stretch>
        </p:blipFill>
        <p:spPr>
          <a:xfrm>
            <a:off x="7870375" y="3886201"/>
            <a:ext cx="1847850" cy="2606793"/>
          </a:xfrm>
          <a:prstGeom prst="rect">
            <a:avLst/>
          </a:prstGeom>
        </p:spPr>
      </p:pic>
    </p:spTree>
    <p:extLst>
      <p:ext uri="{BB962C8B-B14F-4D97-AF65-F5344CB8AC3E}">
        <p14:creationId xmlns:p14="http://schemas.microsoft.com/office/powerpoint/2010/main" val="329659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ΟΜΟΓΕΝΗ </a:t>
            </a:r>
            <a:r>
              <a:rPr lang="el-GR" smtClean="0"/>
              <a:t>ΜΙΓΜΑ</a:t>
            </a:r>
            <a:r>
              <a:rPr lang="el-GR" smtClean="0"/>
              <a:t>ΤΑ </a:t>
            </a:r>
            <a:r>
              <a:rPr lang="el-GR" dirty="0" smtClean="0"/>
              <a:t>Ή ΔΙΑΛΥΜΑΤΑ</a:t>
            </a:r>
            <a:endParaRPr lang="el-GR" dirty="0"/>
          </a:p>
        </p:txBody>
      </p:sp>
      <p:sp>
        <p:nvSpPr>
          <p:cNvPr id="3" name="Θέση περιεχομένου 2"/>
          <p:cNvSpPr>
            <a:spLocks noGrp="1"/>
          </p:cNvSpPr>
          <p:nvPr>
            <p:ph idx="1"/>
          </p:nvPr>
        </p:nvSpPr>
        <p:spPr>
          <a:xfrm>
            <a:off x="680320" y="2029955"/>
            <a:ext cx="9613861" cy="3599316"/>
          </a:xfrm>
        </p:spPr>
        <p:txBody>
          <a:bodyPr/>
          <a:lstStyle/>
          <a:p>
            <a:r>
              <a:rPr lang="el-GR" dirty="0"/>
              <a:t>Δεν μπορούμε όμως να διακρίνουμε με γυμνό μάτι τη ζάχαρη ή το αλάτι στο νερό. </a:t>
            </a:r>
            <a:endParaRPr lang="el-GR" dirty="0" smtClean="0"/>
          </a:p>
          <a:p>
            <a:r>
              <a:rPr lang="el-GR" dirty="0" smtClean="0"/>
              <a:t>Και </a:t>
            </a:r>
            <a:r>
              <a:rPr lang="el-GR" dirty="0"/>
              <a:t>κοινό μικροσκόπιο να χρησιμοποιήσουμε, πάλι δε θα μπορέσουμε να τα διακρίνουμε. </a:t>
            </a:r>
            <a:endParaRPr lang="el-GR" dirty="0" smtClean="0"/>
          </a:p>
          <a:p>
            <a:r>
              <a:rPr lang="el-GR" dirty="0" smtClean="0"/>
              <a:t>Τα </a:t>
            </a:r>
            <a:r>
              <a:rPr lang="el-GR" dirty="0"/>
              <a:t>μείγματα των οποίων τα συστατικά δεν είναι διακριτά με γυμνό μάτι ή κοινό μικροσκόπιο ονομάζονται </a:t>
            </a:r>
            <a:r>
              <a:rPr lang="el-GR" dirty="0">
                <a:solidFill>
                  <a:schemeClr val="bg1"/>
                </a:solidFill>
              </a:rPr>
              <a:t>ομογενή. </a:t>
            </a:r>
            <a:endParaRPr lang="el-GR" dirty="0" smtClean="0">
              <a:solidFill>
                <a:schemeClr val="bg1"/>
              </a:solidFill>
            </a:endParaRPr>
          </a:p>
          <a:p>
            <a:r>
              <a:rPr lang="el-GR" dirty="0" smtClean="0"/>
              <a:t>Τα </a:t>
            </a:r>
            <a:r>
              <a:rPr lang="el-GR" dirty="0"/>
              <a:t>ομογενή μείγματα ονομάζονται και </a:t>
            </a:r>
            <a:r>
              <a:rPr lang="el-GR" dirty="0">
                <a:solidFill>
                  <a:schemeClr val="bg1"/>
                </a:solidFill>
              </a:rPr>
              <a:t>διαλύματα</a:t>
            </a:r>
            <a:r>
              <a:rPr lang="el-GR" dirty="0"/>
              <a:t>. </a:t>
            </a:r>
          </a:p>
        </p:txBody>
      </p:sp>
      <p:pic>
        <p:nvPicPr>
          <p:cNvPr id="4" name="Εικόνα 3"/>
          <p:cNvPicPr>
            <a:picLocks noChangeAspect="1"/>
          </p:cNvPicPr>
          <p:nvPr/>
        </p:nvPicPr>
        <p:blipFill>
          <a:blip r:embed="rId2"/>
          <a:stretch>
            <a:fillRect/>
          </a:stretch>
        </p:blipFill>
        <p:spPr>
          <a:xfrm>
            <a:off x="3647209" y="4819646"/>
            <a:ext cx="4187536" cy="1830536"/>
          </a:xfrm>
          <a:prstGeom prst="rect">
            <a:avLst/>
          </a:prstGeom>
        </p:spPr>
      </p:pic>
    </p:spTree>
    <p:extLst>
      <p:ext uri="{BB962C8B-B14F-4D97-AF65-F5344CB8AC3E}">
        <p14:creationId xmlns:p14="http://schemas.microsoft.com/office/powerpoint/2010/main" val="140170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8766" y="753228"/>
            <a:ext cx="9826833" cy="5668354"/>
          </a:xfrm>
          <a:prstGeom prst="rect">
            <a:avLst/>
          </a:prstGeom>
        </p:spPr>
      </p:pic>
    </p:spTree>
    <p:extLst>
      <p:ext uri="{BB962C8B-B14F-4D97-AF65-F5344CB8AC3E}">
        <p14:creationId xmlns:p14="http://schemas.microsoft.com/office/powerpoint/2010/main" val="249861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Ιδιότητες των μειγμάτων</a:t>
            </a:r>
          </a:p>
        </p:txBody>
      </p:sp>
      <p:sp>
        <p:nvSpPr>
          <p:cNvPr id="3" name="Θέση περιεχομένου 2"/>
          <p:cNvSpPr>
            <a:spLocks noGrp="1"/>
          </p:cNvSpPr>
          <p:nvPr>
            <p:ph idx="1"/>
          </p:nvPr>
        </p:nvSpPr>
        <p:spPr>
          <a:xfrm>
            <a:off x="680320" y="1983583"/>
            <a:ext cx="7632407" cy="4084708"/>
          </a:xfrm>
        </p:spPr>
        <p:txBody>
          <a:bodyPr>
            <a:normAutofit lnSpcReduction="10000"/>
          </a:bodyPr>
          <a:lstStyle/>
          <a:p>
            <a:r>
              <a:rPr lang="el-GR" dirty="0"/>
              <a:t>Στα ράφια των σούπερ </a:t>
            </a:r>
            <a:r>
              <a:rPr lang="el-GR" dirty="0" err="1"/>
              <a:t>μάρκετ</a:t>
            </a:r>
            <a:r>
              <a:rPr lang="el-GR" dirty="0"/>
              <a:t> μπορεί να βρεις οινόπνευμα που περιέχει 95% αλκοόλη και άλλο με 70% αλκοόλη. </a:t>
            </a:r>
            <a:endParaRPr lang="el-GR" dirty="0" smtClean="0"/>
          </a:p>
          <a:p>
            <a:r>
              <a:rPr lang="el-GR" dirty="0" smtClean="0"/>
              <a:t>Η </a:t>
            </a:r>
            <a:r>
              <a:rPr lang="el-GR" dirty="0"/>
              <a:t>αλκοόλη και το νερό αναμειγνύονται σε οποιαδήποτε αναλογία και προκύπτει πάντοτε ομογενές μείγμα. </a:t>
            </a:r>
            <a:endParaRPr lang="el-GR" dirty="0" smtClean="0"/>
          </a:p>
          <a:p>
            <a:r>
              <a:rPr lang="el-GR" dirty="0" smtClean="0"/>
              <a:t>Σκέψου </a:t>
            </a:r>
            <a:r>
              <a:rPr lang="el-GR" dirty="0"/>
              <a:t>επίσης την ανάμειξη του καφέ και της ζάχαρης για την παρασκευή διάφορων τύπων καφέ (γλυκός, μέτριος κτλ</a:t>
            </a:r>
            <a:r>
              <a:rPr lang="el-GR" dirty="0" smtClean="0"/>
              <a:t>.).</a:t>
            </a:r>
          </a:p>
          <a:p>
            <a:r>
              <a:rPr lang="el-GR" dirty="0" smtClean="0">
                <a:solidFill>
                  <a:schemeClr val="bg1"/>
                </a:solidFill>
              </a:rPr>
              <a:t> </a:t>
            </a:r>
            <a:r>
              <a:rPr lang="el-GR" dirty="0">
                <a:solidFill>
                  <a:schemeClr val="bg1"/>
                </a:solidFill>
              </a:rPr>
              <a:t>Επομένως μπορούμε να αναμειγνύουμε τα συστατικά των μειγμάτων σε διάφορες αναλογίες</a:t>
            </a:r>
            <a:r>
              <a:rPr lang="el-GR" dirty="0" smtClean="0">
                <a:solidFill>
                  <a:schemeClr val="bg1"/>
                </a:solidFill>
              </a:rPr>
              <a:t>.</a:t>
            </a:r>
          </a:p>
          <a:p>
            <a:endParaRPr lang="el-GR" dirty="0"/>
          </a:p>
        </p:txBody>
      </p:sp>
      <p:pic>
        <p:nvPicPr>
          <p:cNvPr id="4" name="Εικόνα 3"/>
          <p:cNvPicPr>
            <a:picLocks noChangeAspect="1"/>
          </p:cNvPicPr>
          <p:nvPr/>
        </p:nvPicPr>
        <p:blipFill>
          <a:blip r:embed="rId2"/>
          <a:stretch>
            <a:fillRect/>
          </a:stretch>
        </p:blipFill>
        <p:spPr>
          <a:xfrm>
            <a:off x="8125691" y="1983582"/>
            <a:ext cx="3449782" cy="3748733"/>
          </a:xfrm>
          <a:prstGeom prst="rect">
            <a:avLst/>
          </a:prstGeom>
        </p:spPr>
      </p:pic>
      <p:pic>
        <p:nvPicPr>
          <p:cNvPr id="5" name="Εικόνα 4"/>
          <p:cNvPicPr>
            <a:picLocks noChangeAspect="1"/>
          </p:cNvPicPr>
          <p:nvPr/>
        </p:nvPicPr>
        <p:blipFill>
          <a:blip r:embed="rId3"/>
          <a:stretch>
            <a:fillRect/>
          </a:stretch>
        </p:blipFill>
        <p:spPr>
          <a:xfrm>
            <a:off x="7481455" y="0"/>
            <a:ext cx="1486332" cy="1834166"/>
          </a:xfrm>
          <a:prstGeom prst="rect">
            <a:avLst/>
          </a:prstGeom>
        </p:spPr>
      </p:pic>
      <p:pic>
        <p:nvPicPr>
          <p:cNvPr id="6" name="Εικόνα 5"/>
          <p:cNvPicPr>
            <a:picLocks noChangeAspect="1"/>
          </p:cNvPicPr>
          <p:nvPr/>
        </p:nvPicPr>
        <p:blipFill>
          <a:blip r:embed="rId4"/>
          <a:stretch>
            <a:fillRect/>
          </a:stretch>
        </p:blipFill>
        <p:spPr>
          <a:xfrm>
            <a:off x="9338308" y="106788"/>
            <a:ext cx="1619071" cy="1802086"/>
          </a:xfrm>
          <a:prstGeom prst="rect">
            <a:avLst/>
          </a:prstGeom>
        </p:spPr>
      </p:pic>
    </p:spTree>
    <p:extLst>
      <p:ext uri="{BB962C8B-B14F-4D97-AF65-F5344CB8AC3E}">
        <p14:creationId xmlns:p14="http://schemas.microsoft.com/office/powerpoint/2010/main" val="1822354863"/>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TM04033917[[fn=Βερολίνο]]</Template>
  <TotalTime>38</TotalTime>
  <Words>558</Words>
  <Application>Microsoft Office PowerPoint</Application>
  <PresentationFormat>Ευρεία οθόνη</PresentationFormat>
  <Paragraphs>57</Paragraphs>
  <Slides>17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17</vt:i4>
      </vt:variant>
    </vt:vector>
  </HeadingPairs>
  <TitlesOfParts>
    <vt:vector size="20" baseType="lpstr">
      <vt:lpstr>Arial</vt:lpstr>
      <vt:lpstr>Trebuchet MS</vt:lpstr>
      <vt:lpstr>Βερολίνο</vt:lpstr>
      <vt:lpstr>ΜΕΙΓΜΑΤΑ</vt:lpstr>
      <vt:lpstr>ΤΑ ΜΙΓΜΑΤΑ ΣΤΗΝ ΚΑΘΗΜΕΡΙΝΟΤΗΤΑ ΜΑΣ</vt:lpstr>
      <vt:lpstr>ΤΙ ΕΙΝΑΙ ΜΙΓΜΑ;</vt:lpstr>
      <vt:lpstr>Παρασκευή μειγμάτων</vt:lpstr>
      <vt:lpstr>Παρουσίαση του PowerPoint</vt:lpstr>
      <vt:lpstr>ΕΤΕΡΟΓΕΝΗ ΜΙΓΜΑΤΑ</vt:lpstr>
      <vt:lpstr>ΟΜΟΓΕΝΗ ΜΙΓΜΑΤΑ Ή ΔΙΑΛΥΜΑΤΑ</vt:lpstr>
      <vt:lpstr>Παρουσίαση του PowerPoint</vt:lpstr>
      <vt:lpstr>Ιδιότητες των μειγμάτων</vt:lpstr>
      <vt:lpstr>Πείραμα 1:Τα συστατικά ενός μίγματος διατηρούν πολλές από τις ιδιότητες τους</vt:lpstr>
      <vt:lpstr>Παρουσίαση του PowerPoint</vt:lpstr>
      <vt:lpstr>Πείραμα 2:Το μαντίλι «αναστενάρης»</vt:lpstr>
      <vt:lpstr> Από τις δύο παραπάνω πειραματικές δραστηριότητες συμπεραίνουμε ότι: </vt:lpstr>
      <vt:lpstr>ΕΡΩΤΗΣΕΙΣ</vt:lpstr>
      <vt:lpstr>Ερώτηση 1:Σε ποια περίπτωση δεν έχουμε μίγμα;</vt:lpstr>
      <vt:lpstr>Ερώτηση 2:Ποια είναι μίγματα από τα παρακάτω;</vt:lpstr>
      <vt:lpstr>Ερώτηση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ΜΕΙΓΜΑΤΑ</dc:title>
  <dc:creator>ΒΟΥΛΑ</dc:creator>
  <cp:lastModifiedBy>ΒΟΥΛΑ</cp:lastModifiedBy>
  <cp:revision>6</cp:revision>
  <dcterms:created xsi:type="dcterms:W3CDTF">2020-12-03T13:48:30Z</dcterms:created>
  <dcterms:modified xsi:type="dcterms:W3CDTF">2020-12-05T16:45:15Z</dcterms:modified>
</cp:coreProperties>
</file>