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63" r:id="rId17"/>
    <p:sldId id="278" r:id="rId18"/>
    <p:sldId id="264" r:id="rId19"/>
    <p:sldId id="279" r:id="rId20"/>
    <p:sldId id="280" r:id="rId21"/>
    <p:sldId id="270" r:id="rId22"/>
    <p:sldId id="281" r:id="rId23"/>
    <p:sldId id="271" r:id="rId24"/>
    <p:sldId id="265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117" autoAdjust="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ΦΥΣΙΚΕΣ ΙΔΙΟΤΗΤΕΣ ΥΛΙΚΩΝ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95262"/>
          </a:xfrm>
        </p:spPr>
        <p:txBody>
          <a:bodyPr>
            <a:normAutofit/>
          </a:bodyPr>
          <a:lstStyle/>
          <a:p>
            <a:r>
              <a:rPr lang="el-GR" dirty="0" smtClean="0"/>
              <a:t>ΧΗΜΕΙΑ Β΄ΓΥΜΝΑΣΙΟΥ</a:t>
            </a:r>
          </a:p>
          <a:p>
            <a:r>
              <a:rPr lang="el-GR" dirty="0" err="1" smtClean="0"/>
              <a:t>Καντούρου</a:t>
            </a:r>
            <a:r>
              <a:rPr lang="el-GR" dirty="0" smtClean="0"/>
              <a:t> Παρασκευή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9" y="705822"/>
            <a:ext cx="2047875" cy="22288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898" y="510559"/>
            <a:ext cx="1743075" cy="26193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020" y="943946"/>
            <a:ext cx="2609850" cy="17526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067" y="2934672"/>
            <a:ext cx="1847850" cy="24669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298" y="724920"/>
            <a:ext cx="2857500" cy="16002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420" y="451582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639" y="447188"/>
            <a:ext cx="9522720" cy="57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9979920" cy="5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ΤΟ ΜΕΤΑΛΛΙΚΟ ΚΑΡΦΙ ΒΟΥΛΙΑΖΕΙ;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φελλός έχει μικρότερη πυκνότητα από το νερό, ενώ αντίθετα το καρφί έχει μεγαλύτερη.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Η </a:t>
            </a:r>
            <a:r>
              <a:rPr lang="el-GR" sz="2000" b="1" dirty="0">
                <a:solidFill>
                  <a:srgbClr val="FF0000"/>
                </a:solidFill>
              </a:rPr>
              <a:t>πυκνότητα εκφράζει τη μάζα ενός υλικού που περιέχεται σε ορισμένο όγκο του και υπολογίζεται από τη σχέση 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l-GR" sz="2000" b="1" dirty="0">
                <a:solidFill>
                  <a:srgbClr val="FF0000"/>
                </a:solidFill>
              </a:rPr>
              <a:t>ρ = m/V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        όπου </a:t>
            </a:r>
            <a:r>
              <a:rPr lang="el-GR" sz="2000" b="1" dirty="0">
                <a:solidFill>
                  <a:srgbClr val="FF0000"/>
                </a:solidFill>
              </a:rPr>
              <a:t>m η μάζα του υλικού και V ο όγκος του. 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      </a:t>
            </a:r>
            <a:r>
              <a:rPr lang="el-GR" sz="2000" b="1" dirty="0"/>
              <a:t>Συνήθως εκφράζεται σε </a:t>
            </a:r>
            <a:r>
              <a:rPr lang="el-GR" sz="2000" b="1" dirty="0">
                <a:solidFill>
                  <a:srgbClr val="FF0000"/>
                </a:solidFill>
              </a:rPr>
              <a:t>g/cm3.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876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 ΕΧΕΙ ΜΕΓΑΛΥΤΕΡΗ ΠΥΚΝΟΤΗΤΑ;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75" y="1659783"/>
            <a:ext cx="9376848" cy="47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47188"/>
            <a:ext cx="10563286" cy="60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0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											ΠΥΚΝΟΤΗΤΑ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5839777" cy="59764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60" y="2308860"/>
            <a:ext cx="4777740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6.ΗΛΕΚΤΡΙΚΗ ΑΓΩΓΙΜΟΤΗΤΑ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καλώδια που χρησιμοποιούνται στις ηλεκτρικές εγκαταστάσεις και συσκευές αποτελούνται από </a:t>
            </a:r>
            <a:r>
              <a:rPr lang="el-GR" u="sng" dirty="0"/>
              <a:t>χάλκινα σύρματα</a:t>
            </a:r>
            <a:r>
              <a:rPr lang="el-GR" dirty="0"/>
              <a:t>, τα οποία περιβάλλονται από πλαστικό. </a:t>
            </a:r>
            <a:endParaRPr lang="el-GR" dirty="0" smtClean="0"/>
          </a:p>
          <a:p>
            <a:r>
              <a:rPr lang="el-GR" dirty="0" smtClean="0"/>
              <a:t>Κατασκευάζονται </a:t>
            </a:r>
            <a:r>
              <a:rPr lang="el-GR" dirty="0"/>
              <a:t>έτσι, ώστε </a:t>
            </a:r>
            <a:r>
              <a:rPr lang="el-GR" u="sng" dirty="0"/>
              <a:t>το ηλεκτρικό ρεύμα να κυκλοφορεί μόνο στο εσωτερικό των καλωδίων. </a:t>
            </a:r>
            <a:endParaRPr lang="el-GR" u="sng" dirty="0" smtClean="0"/>
          </a:p>
          <a:p>
            <a:r>
              <a:rPr lang="el-GR" dirty="0" smtClean="0"/>
              <a:t>Ο </a:t>
            </a:r>
            <a:r>
              <a:rPr lang="el-GR" u="sng" dirty="0"/>
              <a:t>χαλκός</a:t>
            </a:r>
            <a:r>
              <a:rPr lang="el-GR" dirty="0"/>
              <a:t> χρησιμοποιείται σ’ αυτές τις περιπτώσεις γιατί έχει μεγάλη ηλεκτρική αγωγιμότητα, δηλαδή επιτρέπει να περνά με μεγάλη ευκολία το ηλεκτρικό </a:t>
            </a:r>
            <a:r>
              <a:rPr lang="el-GR" dirty="0" smtClean="0"/>
              <a:t>ρεύμα </a:t>
            </a:r>
          </a:p>
          <a:p>
            <a:r>
              <a:rPr lang="el-GR" dirty="0" smtClean="0"/>
              <a:t>Αντίθετα</a:t>
            </a:r>
            <a:r>
              <a:rPr lang="el-GR" dirty="0"/>
              <a:t>, το πλαστικό έχει ελάχιστη ηλεκτρική </a:t>
            </a:r>
            <a:r>
              <a:rPr lang="el-GR" dirty="0" smtClean="0"/>
              <a:t>αγωγιμότητα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67" y="355387"/>
            <a:ext cx="2457450" cy="18669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873" y="4846320"/>
            <a:ext cx="2143125" cy="18171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17274"/>
            <a:ext cx="2143125" cy="21431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502" y="5349240"/>
            <a:ext cx="1694497" cy="150876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812" y="5315024"/>
            <a:ext cx="2143125" cy="13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ΗΛΕΚΤΡΙΚΗ ΑΓΩΓΙΜΟΤΗΤΑ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1417638"/>
            <a:ext cx="9934200" cy="51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7.ΘΕΡΜΙΚΗ ΑΓΩΓΙΜΟΤΗΤΑ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θερμάνουμε μια μεταλλική ράβδο στο ένα άκρο της, γρήγορα ανεβαίνει η θερμοκρασία σε όλη τη μάζα της.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/>
              <a:t>γίνεται επειδή τα </a:t>
            </a:r>
            <a:r>
              <a:rPr lang="el-GR" b="1" dirty="0">
                <a:solidFill>
                  <a:srgbClr val="FF0000"/>
                </a:solidFill>
              </a:rPr>
              <a:t>μέταλλα</a:t>
            </a:r>
            <a:r>
              <a:rPr lang="el-GR" dirty="0"/>
              <a:t> έχουν μεγάλη θερμική αγωγιμότητα, δηλαδή επιτρέπουν να περνά με ευκολία η θερμότητα μέσα από τη μάζα τους. </a:t>
            </a:r>
            <a:endParaRPr lang="el-GR" dirty="0" smtClean="0"/>
          </a:p>
          <a:p>
            <a:r>
              <a:rPr lang="el-GR" dirty="0" smtClean="0"/>
              <a:t>Αυτός </a:t>
            </a:r>
            <a:r>
              <a:rPr lang="el-GR" dirty="0"/>
              <a:t>είναι ένας λόγος που τα σώματα των καλοριφέρ κατασκευάζονται από μέταλλα. </a:t>
            </a:r>
            <a:endParaRPr lang="el-GR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17" y="346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ΘΕΡΜΙΚΗ ΑΓΩΓΙΜΟΤΗΤΑ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820" y="1417638"/>
            <a:ext cx="9690358" cy="52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447188"/>
            <a:ext cx="10931236" cy="5974393"/>
          </a:xfrm>
        </p:spPr>
      </p:pic>
    </p:spTree>
    <p:extLst>
      <p:ext uri="{BB962C8B-B14F-4D97-AF65-F5344CB8AC3E}">
        <p14:creationId xmlns:p14="http://schemas.microsoft.com/office/powerpoint/2010/main" val="79432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480060"/>
            <a:ext cx="9829799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460162"/>
            <a:ext cx="2590800" cy="176212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ΘΕΡΜΙΚΗ ΑΓΩΓΙΜΟΤΗΤΑ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Αντίθετα, οι λαβές πολλών μαγειρικών σκευών είναι κατασκευασμένες από </a:t>
            </a:r>
            <a:r>
              <a:rPr lang="el-GR" b="1" dirty="0">
                <a:solidFill>
                  <a:srgbClr val="FF0000"/>
                </a:solidFill>
              </a:rPr>
              <a:t>βακελίτη ή από </a:t>
            </a:r>
            <a:r>
              <a:rPr lang="el-GR" b="1" dirty="0" smtClean="0">
                <a:solidFill>
                  <a:srgbClr val="FF0000"/>
                </a:solidFill>
              </a:rPr>
              <a:t>ξύλο.</a:t>
            </a:r>
          </a:p>
          <a:p>
            <a:r>
              <a:rPr lang="el-GR" dirty="0" smtClean="0"/>
              <a:t>Ο Βακελίτης και το ξύλο είναι </a:t>
            </a:r>
            <a:r>
              <a:rPr lang="el-GR" dirty="0"/>
              <a:t>υλικά που έχουν </a:t>
            </a:r>
            <a:r>
              <a:rPr lang="el-GR" dirty="0">
                <a:solidFill>
                  <a:srgbClr val="FF0000"/>
                </a:solidFill>
              </a:rPr>
              <a:t>μικρή θερμική αγωγιμότητα</a:t>
            </a:r>
            <a:r>
              <a:rPr lang="el-GR" dirty="0"/>
              <a:t>, για να μην καίγεται όποιος τα χρησιμοποιεί.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περισσότερα υλικά που είναι κακοί αγωγοί του ηλεκτρικού ρεύματος είναι και κακοί αγωγοί της θερμότητας και αντίστροφα.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4" y="417299"/>
            <a:ext cx="2466975" cy="18478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37" y="4777740"/>
            <a:ext cx="2143125" cy="18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ΜΕΤΑΦΟΡΑ ΘΕΡΜΟΤΗΤΑΣ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417638"/>
            <a:ext cx="8275320" cy="50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ΕΠΟΜΕΝΩΣ: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dirty="0">
                <a:solidFill>
                  <a:srgbClr val="FF0000"/>
                </a:solidFill>
              </a:rPr>
              <a:t>θερμική </a:t>
            </a:r>
            <a:r>
              <a:rPr lang="el-GR" sz="3600" b="1" dirty="0" smtClean="0">
                <a:solidFill>
                  <a:srgbClr val="FF0000"/>
                </a:solidFill>
              </a:rPr>
              <a:t>αγωγιμότητα είναι η 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φυσική ιδιότητα των υλικών που δείχνει τον βαθμό ευκολίας που έχουν στο να επιτρέπουν </a:t>
            </a:r>
            <a:r>
              <a:rPr lang="el-GR" sz="3600" b="1" dirty="0">
                <a:solidFill>
                  <a:srgbClr val="FF0000"/>
                </a:solidFill>
              </a:rPr>
              <a:t>να περνά </a:t>
            </a:r>
            <a:r>
              <a:rPr lang="el-GR" sz="3600" b="1" dirty="0" smtClean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η θερμότητα μέσα από τη μάζα </a:t>
            </a:r>
            <a:r>
              <a:rPr lang="el-GR" sz="3600" b="1" dirty="0" smtClean="0">
                <a:solidFill>
                  <a:srgbClr val="FF0000"/>
                </a:solidFill>
              </a:rPr>
              <a:t>τους.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9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ΠΙΝΑΚΑΣ 2. Ιδιότητες υλικών και εφαρμογές  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2300" b="1" dirty="0" smtClean="0">
                <a:solidFill>
                  <a:srgbClr val="FF0000"/>
                </a:solidFill>
              </a:rPr>
              <a:t>        Υλικό                                           Ιδιότητα                                                 Εφαρμογή </a:t>
            </a:r>
            <a:endParaRPr lang="el-GR" sz="2300" b="1" dirty="0">
              <a:solidFill>
                <a:srgbClr val="FF0000"/>
              </a:solidFill>
            </a:endParaRPr>
          </a:p>
          <a:p>
            <a:r>
              <a:rPr lang="el-GR" dirty="0" smtClean="0"/>
              <a:t>Αλουμίνιο                                      </a:t>
            </a:r>
            <a:r>
              <a:rPr lang="el-GR" dirty="0"/>
              <a:t>Μικρή πυκνότητα </a:t>
            </a:r>
            <a:r>
              <a:rPr lang="el-GR" dirty="0" smtClean="0"/>
              <a:t>                                                                    Ελαφρά </a:t>
            </a:r>
            <a:r>
              <a:rPr lang="el-GR" dirty="0"/>
              <a:t>κράματα </a:t>
            </a:r>
          </a:p>
          <a:p>
            <a:r>
              <a:rPr lang="el-GR" dirty="0" smtClean="0"/>
              <a:t>Διαμάντι                                         Σκληρότητα                                                                              </a:t>
            </a:r>
            <a:r>
              <a:rPr lang="el-GR" dirty="0"/>
              <a:t>Κοπή τζαμιών </a:t>
            </a:r>
          </a:p>
          <a:p>
            <a:r>
              <a:rPr lang="el-GR" dirty="0" smtClean="0"/>
              <a:t>Υδράργυρος                                   </a:t>
            </a:r>
            <a:r>
              <a:rPr lang="el-GR" dirty="0"/>
              <a:t>Μεγάλη πυκνότητα, </a:t>
            </a:r>
            <a:r>
              <a:rPr lang="el-GR" dirty="0" smtClean="0"/>
              <a:t>υγρός                                                Βαρόμετρα</a:t>
            </a:r>
            <a:r>
              <a:rPr lang="el-GR" dirty="0"/>
              <a:t>, θερμόμετρα  </a:t>
            </a:r>
          </a:p>
          <a:p>
            <a:r>
              <a:rPr lang="el-GR" dirty="0"/>
              <a:t>Μόλυβδος </a:t>
            </a:r>
            <a:r>
              <a:rPr lang="el-GR" dirty="0" smtClean="0"/>
              <a:t>                                      Μεγάλη </a:t>
            </a:r>
            <a:r>
              <a:rPr lang="el-GR" dirty="0"/>
              <a:t>πυκνότητα </a:t>
            </a:r>
            <a:r>
              <a:rPr lang="el-GR" dirty="0" smtClean="0"/>
              <a:t>                                                   Βαρίδια </a:t>
            </a:r>
            <a:r>
              <a:rPr lang="el-GR" dirty="0"/>
              <a:t>για δίχτυα ψαρέματος </a:t>
            </a:r>
          </a:p>
          <a:p>
            <a:r>
              <a:rPr lang="el-GR" dirty="0" smtClean="0"/>
              <a:t>Χαλκός                                            Αγωγιμότητα                                                                                 </a:t>
            </a:r>
            <a:r>
              <a:rPr lang="el-GR" dirty="0"/>
              <a:t>Καλώδια </a:t>
            </a:r>
          </a:p>
          <a:p>
            <a:r>
              <a:rPr lang="el-GR" dirty="0"/>
              <a:t>Καουτσούκ </a:t>
            </a:r>
            <a:r>
              <a:rPr lang="el-GR" dirty="0" smtClean="0"/>
              <a:t>                                   Ελαστικότητα                                                                      Λάστιχα </a:t>
            </a:r>
            <a:r>
              <a:rPr lang="el-GR" dirty="0"/>
              <a:t>αυτοκινήτου </a:t>
            </a:r>
          </a:p>
          <a:p>
            <a:r>
              <a:rPr lang="el-GR" dirty="0" err="1"/>
              <a:t>Λεξάν</a:t>
            </a:r>
            <a:r>
              <a:rPr lang="el-GR" dirty="0"/>
              <a:t> </a:t>
            </a:r>
            <a:r>
              <a:rPr lang="el-GR" dirty="0" smtClean="0"/>
              <a:t>                                           Άθραυστο                                                                               </a:t>
            </a:r>
            <a:r>
              <a:rPr lang="el-GR" dirty="0"/>
              <a:t>Αλεξίσφαιρα τζάμια </a:t>
            </a:r>
          </a:p>
          <a:p>
            <a:r>
              <a:rPr lang="el-GR" dirty="0"/>
              <a:t>Ατσάλι </a:t>
            </a:r>
            <a:r>
              <a:rPr lang="el-GR" dirty="0" smtClean="0"/>
              <a:t>                                         Ελαστικότητα                                                    </a:t>
            </a:r>
            <a:r>
              <a:rPr lang="el-GR" dirty="0"/>
              <a:t>Σκελετοί κτιρίων, λάστιχα αυτοκινήτου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21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ΛΕΞΑΝ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941" y="2383631"/>
            <a:ext cx="3075622" cy="31942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383630"/>
            <a:ext cx="2762250" cy="31942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60" y="2125980"/>
            <a:ext cx="368045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ΟΣΜΗ ,ΓΕΥΣΗ ΚΑΙ ΧΡΩΜΑ ΤΩΝ ΥΛΙΚΩΝ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άνθη έχουν διάφορα χρώματα.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κρασιά και τα φαγητά έχουν χαρακτηριστικές οσμές και γεύσεις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χρώμα, η γεύση, και η οσμή είναι μερικές από τις φυσικές ιδιότητες που έχει κάθε υλικό.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27" y="5139660"/>
            <a:ext cx="3181350" cy="14382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687078"/>
            <a:ext cx="2857500" cy="16002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370" y="4886448"/>
            <a:ext cx="2857500" cy="16002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557" y="1594437"/>
            <a:ext cx="2143125" cy="244610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876" y="49348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ΣΚΛΗΡΟΤΗΤΑ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το νύχι σου μπορείς να χαράξεις το σαπούνι ή το κερί, ενώ δεν μπορείς να χαράξεις το μάρμαρο ή το σίδερο. </a:t>
            </a:r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ένα μαχαιράκι μπορείς να σκαλίσεις το ξύλο, όχι όμως το ατσάλι.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ΕΠΟΜΕΝΩΣ:</a:t>
            </a:r>
          </a:p>
          <a:p>
            <a:pPr marL="0" indent="0">
              <a:buNone/>
            </a:pPr>
            <a:r>
              <a:rPr lang="el-GR" dirty="0" smtClean="0"/>
              <a:t>Άλλα </a:t>
            </a:r>
            <a:r>
              <a:rPr lang="el-GR" dirty="0"/>
              <a:t>υλικά είναι περισσότερα και άλλα λιγότερα σκληρά, διαφέρουν δηλαδή ως προς τη σκληρότητα</a:t>
            </a:r>
            <a:r>
              <a:rPr lang="el-GR" dirty="0" smtClean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520" y="565150"/>
            <a:ext cx="2686050" cy="17049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05" y="346074"/>
            <a:ext cx="2143125" cy="21431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247" y="4994511"/>
            <a:ext cx="2032287" cy="172857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076" y="4934873"/>
            <a:ext cx="2466975" cy="18478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012" y="4934873"/>
            <a:ext cx="2466975" cy="18478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2623" y="447188"/>
            <a:ext cx="1999378" cy="18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2000" b="1" dirty="0">
                <a:solidFill>
                  <a:srgbClr val="FF0000"/>
                </a:solidFill>
              </a:rPr>
              <a:t>Η σκληρότητα ενός υλικού εκφράζει τη δυνατότητά του να χαράζει ή να χαράζεται από άλλα από άλλα υλικά </a:t>
            </a:r>
            <a:r>
              <a:rPr lang="el-GR" sz="2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Η μέτρηση της σκληρότητας, κυρίως για τα ορυκτά, γίνεται με την εμπειρική σκληρομετρική κλίμακα </a:t>
            </a:r>
            <a:r>
              <a:rPr lang="el-GR" dirty="0" err="1"/>
              <a:t>Μος</a:t>
            </a:r>
            <a:r>
              <a:rPr lang="el-GR" dirty="0"/>
              <a:t> (</a:t>
            </a:r>
            <a:r>
              <a:rPr lang="el-GR" dirty="0" err="1"/>
              <a:t>Mohs</a:t>
            </a:r>
            <a:r>
              <a:rPr lang="el-GR" dirty="0"/>
              <a:t>) 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Στην κλίμακα αυτή κάθε ορυκτό χαράζει τα προηγούμενα και χαράζεται από τα επόμενα ορυκτά (πίνακας 1).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68" y="4925291"/>
            <a:ext cx="5754832" cy="17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sz="2800" dirty="0"/>
              <a:t>ΠΙΝΑΚΑΣ 1. Σκληρομετρική κλίμακα του </a:t>
            </a:r>
            <a:r>
              <a:rPr lang="el-GR" sz="2800" dirty="0" err="1"/>
              <a:t>Mohs</a:t>
            </a:r>
            <a:r>
              <a:rPr lang="el-GR" sz="2800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8712" y="1620983"/>
            <a:ext cx="10554574" cy="4883726"/>
          </a:xfrm>
        </p:spPr>
        <p:txBody>
          <a:bodyPr>
            <a:normAutofit fontScale="85000" lnSpcReduction="20000"/>
          </a:bodyPr>
          <a:lstStyle/>
          <a:p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1. </a:t>
            </a:r>
            <a:r>
              <a:rPr lang="el-GR" dirty="0" err="1"/>
              <a:t>Τάλκης</a:t>
            </a:r>
            <a:r>
              <a:rPr lang="el-GR" dirty="0"/>
              <a:t> </a:t>
            </a:r>
          </a:p>
          <a:p>
            <a:r>
              <a:rPr lang="el-GR" dirty="0"/>
              <a:t>2. Γύψος </a:t>
            </a:r>
          </a:p>
          <a:p>
            <a:r>
              <a:rPr lang="el-GR" dirty="0"/>
              <a:t>3. Ασβεστίτης </a:t>
            </a:r>
          </a:p>
          <a:p>
            <a:r>
              <a:rPr lang="el-GR" dirty="0"/>
              <a:t>4. Φθορίτης </a:t>
            </a:r>
          </a:p>
          <a:p>
            <a:r>
              <a:rPr lang="el-GR" dirty="0"/>
              <a:t>5. </a:t>
            </a:r>
            <a:r>
              <a:rPr lang="el-GR" dirty="0" err="1"/>
              <a:t>Απατίτης</a:t>
            </a:r>
            <a:r>
              <a:rPr lang="el-GR" dirty="0"/>
              <a:t> </a:t>
            </a:r>
          </a:p>
          <a:p>
            <a:r>
              <a:rPr lang="el-GR" dirty="0"/>
              <a:t>6. </a:t>
            </a:r>
            <a:r>
              <a:rPr lang="el-GR" dirty="0" err="1"/>
              <a:t>Άστριος</a:t>
            </a:r>
            <a:r>
              <a:rPr lang="el-GR" dirty="0"/>
              <a:t> </a:t>
            </a:r>
          </a:p>
          <a:p>
            <a:r>
              <a:rPr lang="el-GR" dirty="0"/>
              <a:t>7. Χαλαζίας </a:t>
            </a:r>
          </a:p>
          <a:p>
            <a:r>
              <a:rPr lang="el-GR" dirty="0"/>
              <a:t>8. </a:t>
            </a:r>
            <a:r>
              <a:rPr lang="el-GR" dirty="0" err="1"/>
              <a:t>Τοπάζιο</a:t>
            </a:r>
            <a:r>
              <a:rPr lang="el-GR" dirty="0"/>
              <a:t> </a:t>
            </a:r>
          </a:p>
          <a:p>
            <a:r>
              <a:rPr lang="el-GR" dirty="0"/>
              <a:t>9. Κορούνδιο </a:t>
            </a:r>
          </a:p>
          <a:p>
            <a:r>
              <a:rPr lang="el-GR" dirty="0"/>
              <a:t>10. Διαμάντι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Κάθε ορυκτό χαράζει τα προηγούμενα </a:t>
            </a: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χαράζεται από τα επόμενα.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32413"/>
            <a:ext cx="5818909" cy="58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3.ΕΛΑΣΤΙΚΟΤΗΤΑ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ελαστικά του αυτοκινήτου κατασκευάζονται από συνθετικό καουτσούκ, το οποίο περιέχει λεπτό ατσάλινο πλέγμα.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δύο αυτά υλικά, καουτσούκ και το ατσάλι, χρησιμοποιούνται στη συγκεκριμένη περίπτωση, επειδή έχουν την ιδιότητα να επανέρχονται στο αρχικό τους σχήμα μετά από παραμόρφωση. </a:t>
            </a:r>
            <a:endParaRPr lang="el-GR" dirty="0" smtClean="0"/>
          </a:p>
          <a:p>
            <a:r>
              <a:rPr lang="el-GR" dirty="0" smtClean="0"/>
              <a:t>Έχουν </a:t>
            </a:r>
            <a:r>
              <a:rPr lang="el-GR" dirty="0"/>
              <a:t>δηλαδή μεγάλη ελαστικότητα.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4" y="447188"/>
            <a:ext cx="1695450" cy="2381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421" y="453461"/>
            <a:ext cx="2143125" cy="21431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243" y="363989"/>
            <a:ext cx="2143125" cy="21431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326" y="4520322"/>
            <a:ext cx="2143125" cy="214312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235" y="4586996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4.ΕΥΘΡΑΥΣΤΟΤΗΤΑ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γυάλινο ποτήρι σπάζει, όταν πέσει στο σκληρό δάπεδο. </a:t>
            </a:r>
            <a:endParaRPr lang="el-GR" dirty="0" smtClean="0"/>
          </a:p>
          <a:p>
            <a:r>
              <a:rPr lang="el-GR" dirty="0" smtClean="0"/>
              <a:t>Δε </a:t>
            </a:r>
            <a:r>
              <a:rPr lang="el-GR" dirty="0"/>
              <a:t>συμβαίνει όμως το ίδιο με ένα πλαστικό ποτήρι.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γυαλί έχει μεγαλύτερη ευθραυστότητα από το πλαστικό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Τα υλικά που θραύονται (σπάνε) εύκολα τα χαρακτηρίζουμε εύθραυστα και λέμε ότι έχουν μεγάλη ευθραυστότητα. 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Αντίθετα</a:t>
            </a:r>
            <a:r>
              <a:rPr lang="el-GR" sz="2000" b="1" dirty="0">
                <a:solidFill>
                  <a:srgbClr val="FF0000"/>
                </a:solidFill>
              </a:rPr>
              <a:t>, αυτά που αντέχουν σε καταπονήσεις χωρίς να σπάνε λέμε ότι έχουν μικρή ευθραυστότητα.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89" y="150813"/>
            <a:ext cx="1809750" cy="25336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00" y="150813"/>
            <a:ext cx="3245698" cy="319505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705" y="5133110"/>
            <a:ext cx="1747189" cy="172489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027" y="5133110"/>
            <a:ext cx="2143125" cy="178983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120" y="5133110"/>
            <a:ext cx="1620451" cy="15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5.ΠΥΚΝΟΤΗΤΑ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φελλός επιπλέει στο </a:t>
            </a:r>
            <a:r>
              <a:rPr lang="el-GR" dirty="0" smtClean="0"/>
              <a:t>νερό.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1920240"/>
            <a:ext cx="3270110" cy="393855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150" y="1920240"/>
            <a:ext cx="3770770" cy="36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69</TotalTime>
  <Words>685</Words>
  <Application>Microsoft Office PowerPoint</Application>
  <PresentationFormat>Ευρεία οθόνη</PresentationFormat>
  <Paragraphs>85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Century Gothic</vt:lpstr>
      <vt:lpstr>Wingdings 2</vt:lpstr>
      <vt:lpstr>Αξιομνημόνευτο</vt:lpstr>
      <vt:lpstr>ΦΥΣΙΚΕΣ ΙΔΙΟΤΗΤΕΣ ΥΛΙΚΩΝ</vt:lpstr>
      <vt:lpstr>Παρουσίαση του PowerPoint</vt:lpstr>
      <vt:lpstr>1. ΟΣΜΗ ,ΓΕΥΣΗ ΚΑΙ ΧΡΩΜΑ ΤΩΝ ΥΛΙΚΩΝ</vt:lpstr>
      <vt:lpstr>2. ΣΚΛΗΡΟΤΗΤΑ </vt:lpstr>
      <vt:lpstr>Παρουσίαση του PowerPoint</vt:lpstr>
      <vt:lpstr> ΠΙΝΑΚΑΣ 1. Σκληρομετρική κλίμακα του Mohs  </vt:lpstr>
      <vt:lpstr>3.ΕΛΑΣΤΙΚΟΤΗΤΑ</vt:lpstr>
      <vt:lpstr>4.ΕΥΘΡΑΥΣΤΟΤΗΤΑ</vt:lpstr>
      <vt:lpstr>5.ΠΥΚΝΟΤΗΤΑ</vt:lpstr>
      <vt:lpstr>Παρουσίαση του PowerPoint</vt:lpstr>
      <vt:lpstr>Παρουσίαση του PowerPoint</vt:lpstr>
      <vt:lpstr>ΓΙΑΤΙ ΤΟ ΜΕΤΑΛΛΙΚΟ ΚΑΡΦΙ ΒΟΥΛΙΑΖΕΙ;</vt:lpstr>
      <vt:lpstr>ΠΟΙΟ ΕΧΕΙ ΜΕΓΑΛΥΤΕΡΗ ΠΥΚΝΟΤΗΤΑ;</vt:lpstr>
      <vt:lpstr>Παρουσίαση του PowerPoint</vt:lpstr>
      <vt:lpstr>             ΠΥΚΝΟΤΗΤΑ</vt:lpstr>
      <vt:lpstr>6.ΗΛΕΚΤΡΙΚΗ ΑΓΩΓΙΜΟΤΗΤΑ</vt:lpstr>
      <vt:lpstr>ΗΛΕΚΤΡΙΚΗ ΑΓΩΓΙΜΟΤΗΤΑ</vt:lpstr>
      <vt:lpstr>7.ΘΕΡΜΙΚΗ ΑΓΩΓΙΜΟΤΗΤΑ</vt:lpstr>
      <vt:lpstr>ΘΕΡΜΙΚΗ ΑΓΩΓΙΜΟΤΗΤΑ</vt:lpstr>
      <vt:lpstr>Παρουσίαση του PowerPoint</vt:lpstr>
      <vt:lpstr>ΘΕΡΜΙΚΗ ΑΓΩΓΙΜΟΤΗΤΑ</vt:lpstr>
      <vt:lpstr>ΜΕΤΑΦΟΡΑ ΘΕΡΜΟΤΗΤΑΣ</vt:lpstr>
      <vt:lpstr>ΕΠΟΜΕΝΩΣ:</vt:lpstr>
      <vt:lpstr>ΠΙΝΑΚΑΣ 2. Ιδιότητες υλικών και εφαρμογές   </vt:lpstr>
      <vt:lpstr>ΛΕΞΑΝ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ΦΥΣΙΚΕΣ ΙΔΙΟΤΗΤΕΣ ΥΛΙΚΩΝ</dc:title>
  <dc:creator>ΒΟΥΛΑ</dc:creator>
  <cp:lastModifiedBy>ΒΟΥΛΑ</cp:lastModifiedBy>
  <cp:revision>11</cp:revision>
  <dcterms:created xsi:type="dcterms:W3CDTF">2020-11-12T07:55:48Z</dcterms:created>
  <dcterms:modified xsi:type="dcterms:W3CDTF">2020-11-12T12:33:30Z</dcterms:modified>
</cp:coreProperties>
</file>