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58" r:id="rId5"/>
    <p:sldId id="287" r:id="rId6"/>
    <p:sldId id="280" r:id="rId7"/>
    <p:sldId id="281" r:id="rId8"/>
    <p:sldId id="259" r:id="rId9"/>
    <p:sldId id="284" r:id="rId10"/>
    <p:sldId id="282" r:id="rId11"/>
    <p:sldId id="283" r:id="rId12"/>
    <p:sldId id="278" r:id="rId13"/>
    <p:sldId id="285" r:id="rId14"/>
    <p:sldId id="286" r:id="rId15"/>
    <p:sldId id="260" r:id="rId16"/>
    <p:sldId id="288" r:id="rId17"/>
    <p:sldId id="262" r:id="rId18"/>
    <p:sldId id="263" r:id="rId19"/>
    <p:sldId id="264" r:id="rId20"/>
    <p:sldId id="289" r:id="rId21"/>
    <p:sldId id="290" r:id="rId22"/>
    <p:sldId id="265" r:id="rId23"/>
    <p:sldId id="293" r:id="rId24"/>
    <p:sldId id="295" r:id="rId25"/>
    <p:sldId id="296" r:id="rId26"/>
    <p:sldId id="292" r:id="rId27"/>
    <p:sldId id="297" r:id="rId28"/>
    <p:sldId id="294" r:id="rId29"/>
    <p:sldId id="266" r:id="rId30"/>
    <p:sldId id="298" r:id="rId31"/>
    <p:sldId id="299" r:id="rId32"/>
    <p:sldId id="300" r:id="rId33"/>
    <p:sldId id="267" r:id="rId34"/>
    <p:sldId id="30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EC93879-1153-42D3-8EC7-7A3CC94658D3}"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82E1496-D8B1-4FDC-98A5-AD2561A2EE12}"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8AD3855-5B08-4570-810C-DE4498675D2C}"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5FC1B1A-3400-4A09-B018-5620D6ADA4AF}"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33EE65E-8B04-4250-B4A9-5C65F355F1A2}"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4F5881F-8E44-4F15-AB98-80B7869E49CA}"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B40B886-74BB-4D5E-9EA9-584482FE40E6}"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B8E44C4-3D72-4D6E-86A4-F5491DC49E6D}"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6B8EA14-E6AC-4B59-973C-7A06B0EDE3E3}"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Τα επίπεδα οργάνωσης της ζωής</a:t>
            </a:r>
            <a:endParaRPr lang="el-GR" dirty="0"/>
          </a:p>
        </p:txBody>
      </p:sp>
      <p:sp>
        <p:nvSpPr>
          <p:cNvPr id="3" name="Υπότιτλος 2"/>
          <p:cNvSpPr>
            <a:spLocks noGrp="1"/>
          </p:cNvSpPr>
          <p:nvPr>
            <p:ph type="subTitle" idx="1"/>
          </p:nvPr>
        </p:nvSpPr>
        <p:spPr/>
        <p:txBody>
          <a:bodyPr/>
          <a:lstStyle/>
          <a:p>
            <a:r>
              <a:rPr lang="el-GR" dirty="0" smtClean="0"/>
              <a:t>Βιολογία </a:t>
            </a:r>
            <a:r>
              <a:rPr lang="el-GR" dirty="0" err="1" smtClean="0"/>
              <a:t>Γ΄Γυμνασίου</a:t>
            </a:r>
            <a:endParaRPr lang="el-GR" dirty="0" smtClean="0"/>
          </a:p>
          <a:p>
            <a:r>
              <a:rPr lang="el-GR" dirty="0" err="1" smtClean="0"/>
              <a:t>Καντούρου</a:t>
            </a:r>
            <a:r>
              <a:rPr lang="el-GR" dirty="0" smtClean="0"/>
              <a:t> Παρασκευή</a:t>
            </a:r>
            <a:endParaRPr lang="el-GR" dirty="0"/>
          </a:p>
        </p:txBody>
      </p:sp>
      <p:pic>
        <p:nvPicPr>
          <p:cNvPr id="4" name="Εικόνα 3"/>
          <p:cNvPicPr>
            <a:picLocks noChangeAspect="1"/>
          </p:cNvPicPr>
          <p:nvPr/>
        </p:nvPicPr>
        <p:blipFill>
          <a:blip r:embed="rId2"/>
          <a:stretch>
            <a:fillRect/>
          </a:stretch>
        </p:blipFill>
        <p:spPr>
          <a:xfrm>
            <a:off x="680322" y="3470564"/>
            <a:ext cx="4681387" cy="2965087"/>
          </a:xfrm>
          <a:prstGeom prst="rect">
            <a:avLst/>
          </a:prstGeom>
        </p:spPr>
      </p:pic>
    </p:spTree>
    <p:extLst>
      <p:ext uri="{BB962C8B-B14F-4D97-AF65-F5344CB8AC3E}">
        <p14:creationId xmlns:p14="http://schemas.microsoft.com/office/powerpoint/2010/main" val="77452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Κυτταρική διαφοροποίηση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358469" y="1834166"/>
            <a:ext cx="8257563" cy="4864785"/>
          </a:xfrm>
          <a:prstGeom prst="rect">
            <a:avLst/>
          </a:prstGeom>
        </p:spPr>
      </p:pic>
    </p:spTree>
    <p:extLst>
      <p:ext uri="{BB962C8B-B14F-4D97-AF65-F5344CB8AC3E}">
        <p14:creationId xmlns:p14="http://schemas.microsoft.com/office/powerpoint/2010/main" val="236915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Κυτταρική διαφοροποίηση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902387" y="2078183"/>
            <a:ext cx="7169728" cy="4405744"/>
          </a:xfrm>
          <a:prstGeom prst="rect">
            <a:avLst/>
          </a:prstGeom>
        </p:spPr>
      </p:pic>
    </p:spTree>
    <p:extLst>
      <p:ext uri="{BB962C8B-B14F-4D97-AF65-F5344CB8AC3E}">
        <p14:creationId xmlns:p14="http://schemas.microsoft.com/office/powerpoint/2010/main" val="282959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413164" y="753228"/>
            <a:ext cx="8291944" cy="5626790"/>
          </a:xfrm>
          <a:prstGeom prst="rect">
            <a:avLst/>
          </a:prstGeom>
        </p:spPr>
      </p:pic>
    </p:spTree>
    <p:extLst>
      <p:ext uri="{BB962C8B-B14F-4D97-AF65-F5344CB8AC3E}">
        <p14:creationId xmlns:p14="http://schemas.microsoft.com/office/powerpoint/2010/main" val="257869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90945" y="3845367"/>
            <a:ext cx="11450783" cy="35993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ΖΥΓΩΤΟ</a:t>
            </a:r>
            <a:r>
              <a:rPr lang="el-GR" dirty="0" smtClean="0">
                <a:sym typeface="Wingdings" panose="05000000000000000000" pitchFamily="2" charset="2"/>
              </a:rPr>
              <a:t>ΔΙΑΦΟΡΟΠΟΙΗΣΗΙΣΤΟΣΟΡΓΑΝΑΣΥΣΤΗΜΑΟΡΓΑΝΩΝΟΡΓΑΝΙΣΜΟΣ</a:t>
            </a:r>
            <a:endParaRPr lang="el-GR" dirty="0" smtClean="0"/>
          </a:p>
        </p:txBody>
      </p:sp>
      <p:pic>
        <p:nvPicPr>
          <p:cNvPr id="4" name="Εικόνα 3"/>
          <p:cNvPicPr>
            <a:picLocks noChangeAspect="1"/>
          </p:cNvPicPr>
          <p:nvPr/>
        </p:nvPicPr>
        <p:blipFill>
          <a:blip r:embed="rId2"/>
          <a:stretch>
            <a:fillRect/>
          </a:stretch>
        </p:blipFill>
        <p:spPr>
          <a:xfrm>
            <a:off x="3429000" y="207818"/>
            <a:ext cx="4655127" cy="4572000"/>
          </a:xfrm>
          <a:prstGeom prst="rect">
            <a:avLst/>
          </a:prstGeom>
        </p:spPr>
      </p:pic>
    </p:spTree>
    <p:extLst>
      <p:ext uri="{BB962C8B-B14F-4D97-AF65-F5344CB8AC3E}">
        <p14:creationId xmlns:p14="http://schemas.microsoft.com/office/powerpoint/2010/main" val="22824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497142" y="753228"/>
            <a:ext cx="7980218" cy="5486400"/>
          </a:xfrm>
          <a:prstGeom prst="rect">
            <a:avLst/>
          </a:prstGeom>
        </p:spPr>
      </p:pic>
    </p:spTree>
    <p:extLst>
      <p:ext uri="{BB962C8B-B14F-4D97-AF65-F5344CB8AC3E}">
        <p14:creationId xmlns:p14="http://schemas.microsoft.com/office/powerpoint/2010/main" val="271417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1" y="2336873"/>
            <a:ext cx="10978279" cy="3599316"/>
          </a:xfrm>
        </p:spPr>
        <p:txBody>
          <a:bodyPr>
            <a:normAutofit/>
          </a:bodyPr>
          <a:lstStyle/>
          <a:p>
            <a:r>
              <a:rPr lang="el-GR" dirty="0" smtClean="0">
                <a:solidFill>
                  <a:srgbClr val="FF0000"/>
                </a:solidFill>
              </a:rPr>
              <a:t>ΙΣΤΟΣ= Σύνολο κυττάρων ,όμοιων μορφολογικά και με κοινή λειτουργία.</a:t>
            </a:r>
          </a:p>
          <a:p>
            <a:r>
              <a:rPr lang="el-GR" dirty="0" smtClean="0">
                <a:solidFill>
                  <a:srgbClr val="FF0000"/>
                </a:solidFill>
              </a:rPr>
              <a:t>ΟΡΓΑΝΟ= Σύνολο ιστών με κοινή λειτουργία</a:t>
            </a:r>
          </a:p>
          <a:p>
            <a:r>
              <a:rPr lang="el-GR" dirty="0" smtClean="0">
                <a:solidFill>
                  <a:srgbClr val="FF0000"/>
                </a:solidFill>
              </a:rPr>
              <a:t>ΣΥΣΤΗΜΑ ΟΡΓΑΝΩΝ= Σύνολο οργάνων με κοινή λειτουργία</a:t>
            </a:r>
          </a:p>
          <a:p>
            <a:pPr marL="0" indent="0">
              <a:buNone/>
            </a:pPr>
            <a:r>
              <a:rPr lang="el-GR" sz="2000" dirty="0" smtClean="0"/>
              <a:t>Οι ανώτεροι ζωικοί οργανισμοί διαθέτουν διάφορα συστήματα (π.χ. μυϊκό, αναπνευστικό), καθένα από τα οποία είναι υπεύθυνο για συγκεκριμένο έργο. </a:t>
            </a:r>
          </a:p>
          <a:p>
            <a:pPr marL="0" indent="0">
              <a:buNone/>
            </a:pPr>
            <a:r>
              <a:rPr lang="el-GR" sz="2000" dirty="0" smtClean="0"/>
              <a:t>Τα συστήματα αυτά ελέγχονται και συντονίζονται από το νευρικό σύστημα και τις ορμόνες, ώστε ο οργανισμός να λειτουργεί αρμονικά ως ένα ενιαίο σύνολο και όχι σαν άθροισμα πολλών ανεξάρτητων κυττάρων</a:t>
            </a:r>
            <a:r>
              <a:rPr lang="el-GR" dirty="0" smtClean="0"/>
              <a:t>. </a:t>
            </a:r>
            <a:endParaRPr lang="el-GR" dirty="0"/>
          </a:p>
        </p:txBody>
      </p:sp>
    </p:spTree>
    <p:extLst>
      <p:ext uri="{BB962C8B-B14F-4D97-AF65-F5344CB8AC3E}">
        <p14:creationId xmlns:p14="http://schemas.microsoft.com/office/powerpoint/2010/main" val="274588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267691" y="774010"/>
            <a:ext cx="8645235" cy="5606008"/>
          </a:xfrm>
          <a:prstGeom prst="rect">
            <a:avLst/>
          </a:prstGeom>
        </p:spPr>
      </p:pic>
    </p:spTree>
    <p:extLst>
      <p:ext uri="{BB962C8B-B14F-4D97-AF65-F5344CB8AC3E}">
        <p14:creationId xmlns:p14="http://schemas.microsoft.com/office/powerpoint/2010/main" val="283130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Τα φυτά διαθέτουν ιστούς και όργανα, αλλά όχι συστήματα οργάνων.</a:t>
            </a:r>
          </a:p>
        </p:txBody>
      </p:sp>
      <p:pic>
        <p:nvPicPr>
          <p:cNvPr id="4" name="Εικόνα 3"/>
          <p:cNvPicPr>
            <a:picLocks noChangeAspect="1"/>
          </p:cNvPicPr>
          <p:nvPr/>
        </p:nvPicPr>
        <p:blipFill>
          <a:blip r:embed="rId2"/>
          <a:stretch>
            <a:fillRect/>
          </a:stretch>
        </p:blipFill>
        <p:spPr>
          <a:xfrm>
            <a:off x="680321" y="3262746"/>
            <a:ext cx="4577479" cy="3006004"/>
          </a:xfrm>
          <a:prstGeom prst="rect">
            <a:avLst/>
          </a:prstGeom>
        </p:spPr>
      </p:pic>
      <p:pic>
        <p:nvPicPr>
          <p:cNvPr id="5" name="Εικόνα 4"/>
          <p:cNvPicPr>
            <a:picLocks noChangeAspect="1"/>
          </p:cNvPicPr>
          <p:nvPr/>
        </p:nvPicPr>
        <p:blipFill>
          <a:blip r:embed="rId3"/>
          <a:stretch>
            <a:fillRect/>
          </a:stretch>
        </p:blipFill>
        <p:spPr>
          <a:xfrm>
            <a:off x="5257800" y="3262746"/>
            <a:ext cx="5410200" cy="3595254"/>
          </a:xfrm>
          <a:prstGeom prst="rect">
            <a:avLst/>
          </a:prstGeom>
        </p:spPr>
      </p:pic>
    </p:spTree>
    <p:extLst>
      <p:ext uri="{BB962C8B-B14F-4D97-AF65-F5344CB8AC3E}">
        <p14:creationId xmlns:p14="http://schemas.microsoft.com/office/powerpoint/2010/main" val="154738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Κατηγορίες Ιστών</a:t>
            </a:r>
            <a:endParaRPr lang="el-GR" dirty="0"/>
          </a:p>
        </p:txBody>
      </p:sp>
      <p:sp>
        <p:nvSpPr>
          <p:cNvPr id="3" name="Θέση περιεχομένου 2"/>
          <p:cNvSpPr>
            <a:spLocks noGrp="1"/>
          </p:cNvSpPr>
          <p:nvPr>
            <p:ph idx="1"/>
          </p:nvPr>
        </p:nvSpPr>
        <p:spPr>
          <a:xfrm>
            <a:off x="680320" y="2045928"/>
            <a:ext cx="9613861" cy="3599316"/>
          </a:xfrm>
        </p:spPr>
        <p:txBody>
          <a:bodyPr/>
          <a:lstStyle/>
          <a:p>
            <a:pPr marL="0" indent="0">
              <a:buNone/>
            </a:pPr>
            <a:r>
              <a:rPr lang="el-GR" dirty="0"/>
              <a:t>1</a:t>
            </a:r>
            <a:r>
              <a:rPr lang="el-GR" dirty="0" smtClean="0"/>
              <a:t>.Επιθηλιακό</a:t>
            </a:r>
          </a:p>
          <a:p>
            <a:pPr marL="0" indent="0">
              <a:buNone/>
            </a:pPr>
            <a:r>
              <a:rPr lang="el-GR" dirty="0" smtClean="0"/>
              <a:t>2.Ερειστικό</a:t>
            </a:r>
          </a:p>
          <a:p>
            <a:pPr marL="0" indent="0">
              <a:buNone/>
            </a:pPr>
            <a:r>
              <a:rPr lang="el-GR" dirty="0" smtClean="0"/>
              <a:t>3.Μυϊκό </a:t>
            </a:r>
            <a:r>
              <a:rPr lang="el-GR" dirty="0"/>
              <a:t>και </a:t>
            </a:r>
            <a:endParaRPr lang="el-GR" dirty="0" smtClean="0"/>
          </a:p>
          <a:p>
            <a:pPr marL="0" indent="0">
              <a:buNone/>
            </a:pPr>
            <a:r>
              <a:rPr lang="el-GR" dirty="0" smtClean="0"/>
              <a:t>4.Νευρικό</a:t>
            </a:r>
            <a:endParaRPr lang="el-GR" dirty="0"/>
          </a:p>
        </p:txBody>
      </p:sp>
      <p:pic>
        <p:nvPicPr>
          <p:cNvPr id="5" name="Εικόνα 4"/>
          <p:cNvPicPr>
            <a:picLocks noChangeAspect="1"/>
          </p:cNvPicPr>
          <p:nvPr/>
        </p:nvPicPr>
        <p:blipFill>
          <a:blip r:embed="rId2"/>
          <a:stretch>
            <a:fillRect/>
          </a:stretch>
        </p:blipFill>
        <p:spPr>
          <a:xfrm>
            <a:off x="2847109" y="1834166"/>
            <a:ext cx="8312727" cy="4732889"/>
          </a:xfrm>
          <a:prstGeom prst="rect">
            <a:avLst/>
          </a:prstGeom>
        </p:spPr>
      </p:pic>
    </p:spTree>
    <p:extLst>
      <p:ext uri="{BB962C8B-B14F-4D97-AF65-F5344CB8AC3E}">
        <p14:creationId xmlns:p14="http://schemas.microsoft.com/office/powerpoint/2010/main" val="221653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1.ΕΠΙΘΗΛΙΑΚΟΣ ΙΣΤΟΣ</a:t>
            </a:r>
            <a:endParaRPr lang="el-GR" dirty="0"/>
          </a:p>
        </p:txBody>
      </p:sp>
      <p:sp>
        <p:nvSpPr>
          <p:cNvPr id="3" name="Θέση περιεχομένου 2"/>
          <p:cNvSpPr>
            <a:spLocks noGrp="1"/>
          </p:cNvSpPr>
          <p:nvPr>
            <p:ph idx="1"/>
          </p:nvPr>
        </p:nvSpPr>
        <p:spPr/>
        <p:txBody>
          <a:bodyPr/>
          <a:lstStyle/>
          <a:p>
            <a:r>
              <a:rPr lang="el-GR" dirty="0"/>
              <a:t>Ο επιθηλιακός ιστός αποτελείται από κύτταρα τα οποία συνδέονται στενά μεταξύ τους και σχηματίζουν στρώσεις (λεπτές στιβάδες). </a:t>
            </a:r>
            <a:endParaRPr lang="el-GR" dirty="0" smtClean="0"/>
          </a:p>
          <a:p>
            <a:r>
              <a:rPr lang="el-GR" dirty="0" smtClean="0"/>
              <a:t>Οι </a:t>
            </a:r>
            <a:r>
              <a:rPr lang="el-GR" dirty="0"/>
              <a:t>στρώσεις (στιβάδες) αυτές καλύπτουν εξωτερικά το σώμα (επιδερμίδα) ή περιβάλλουν εσωτερικά όργανα ή επενδύουν το εσωτερικό κοιλοτήτων του σώματος (βλεννογόνοι</a:t>
            </a:r>
            <a:r>
              <a:rPr lang="el-GR" dirty="0" smtClean="0"/>
              <a:t>).</a:t>
            </a:r>
          </a:p>
          <a:p>
            <a:r>
              <a:rPr lang="el-GR" dirty="0" smtClean="0"/>
              <a:t> </a:t>
            </a:r>
            <a:r>
              <a:rPr lang="el-GR" dirty="0"/>
              <a:t>Εκτός από τον προστατευτικό αυτό ρόλο που παίζουν τα επιθηλιακά κύτταρα, μπορεί και να εκκρίνουν ή να απορροφούν διάφορες ουσίες (π.χ. βλεννογόνος του εντέρου).</a:t>
            </a:r>
          </a:p>
        </p:txBody>
      </p:sp>
      <p:pic>
        <p:nvPicPr>
          <p:cNvPr id="4" name="Εικόνα 3"/>
          <p:cNvPicPr>
            <a:picLocks noChangeAspect="1"/>
          </p:cNvPicPr>
          <p:nvPr/>
        </p:nvPicPr>
        <p:blipFill>
          <a:blip r:embed="rId2"/>
          <a:stretch>
            <a:fillRect/>
          </a:stretch>
        </p:blipFill>
        <p:spPr>
          <a:xfrm>
            <a:off x="6070023" y="207818"/>
            <a:ext cx="3240232" cy="2129055"/>
          </a:xfrm>
          <a:prstGeom prst="rect">
            <a:avLst/>
          </a:prstGeom>
        </p:spPr>
      </p:pic>
    </p:spTree>
    <p:extLst>
      <p:ext uri="{BB962C8B-B14F-4D97-AF65-F5344CB8AC3E}">
        <p14:creationId xmlns:p14="http://schemas.microsoft.com/office/powerpoint/2010/main" val="420260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Όλοι οι οργανισμοί, </a:t>
            </a:r>
            <a:r>
              <a:rPr lang="el-GR" dirty="0" err="1"/>
              <a:t>ευκαρυωτικοί</a:t>
            </a:r>
            <a:r>
              <a:rPr lang="el-GR" dirty="0"/>
              <a:t> και </a:t>
            </a:r>
            <a:r>
              <a:rPr lang="el-GR" dirty="0" err="1"/>
              <a:t>προκαρυωτικοί</a:t>
            </a:r>
            <a:r>
              <a:rPr lang="el-GR" dirty="0"/>
              <a:t>, μονοκύτταροι και πολυκύτταροι, δεν ζουν απομονωμένοι. </a:t>
            </a:r>
            <a:endParaRPr lang="el-GR" dirty="0" smtClean="0"/>
          </a:p>
          <a:p>
            <a:r>
              <a:rPr lang="el-GR" dirty="0" smtClean="0"/>
              <a:t>Αντίθετα</a:t>
            </a:r>
            <a:r>
              <a:rPr lang="el-GR" dirty="0"/>
              <a:t>, οργανώνονται, επικοινωνούν και </a:t>
            </a:r>
            <a:r>
              <a:rPr lang="el-GR" dirty="0" err="1"/>
              <a:t>αλληλεπιδρούν</a:t>
            </a:r>
            <a:r>
              <a:rPr lang="el-GR" dirty="0"/>
              <a:t>, </a:t>
            </a:r>
            <a:endParaRPr lang="el-GR" dirty="0" smtClean="0"/>
          </a:p>
          <a:p>
            <a:pPr marL="0" indent="0">
              <a:buNone/>
            </a:pPr>
            <a:r>
              <a:rPr lang="el-GR" dirty="0"/>
              <a:t> </a:t>
            </a:r>
            <a:r>
              <a:rPr lang="el-GR" dirty="0" smtClean="0"/>
              <a:t>  τόσο </a:t>
            </a:r>
            <a:r>
              <a:rPr lang="el-GR" dirty="0"/>
              <a:t>μεταξύ τους όσο και με το άβιο περιβάλλον τους. </a:t>
            </a:r>
          </a:p>
        </p:txBody>
      </p:sp>
      <p:pic>
        <p:nvPicPr>
          <p:cNvPr id="4" name="Εικόνα 3"/>
          <p:cNvPicPr>
            <a:picLocks noChangeAspect="1"/>
          </p:cNvPicPr>
          <p:nvPr/>
        </p:nvPicPr>
        <p:blipFill>
          <a:blip r:embed="rId2"/>
          <a:stretch>
            <a:fillRect/>
          </a:stretch>
        </p:blipFill>
        <p:spPr>
          <a:xfrm>
            <a:off x="680321" y="4156365"/>
            <a:ext cx="3538388" cy="2282532"/>
          </a:xfrm>
          <a:prstGeom prst="rect">
            <a:avLst/>
          </a:prstGeom>
        </p:spPr>
      </p:pic>
      <p:pic>
        <p:nvPicPr>
          <p:cNvPr id="5" name="Εικόνα 4"/>
          <p:cNvPicPr>
            <a:picLocks noChangeAspect="1"/>
          </p:cNvPicPr>
          <p:nvPr/>
        </p:nvPicPr>
        <p:blipFill>
          <a:blip r:embed="rId3"/>
          <a:stretch>
            <a:fillRect/>
          </a:stretch>
        </p:blipFill>
        <p:spPr>
          <a:xfrm>
            <a:off x="9222619" y="1018720"/>
            <a:ext cx="2498326" cy="2638880"/>
          </a:xfrm>
          <a:prstGeom prst="rect">
            <a:avLst/>
          </a:prstGeom>
        </p:spPr>
      </p:pic>
      <p:pic>
        <p:nvPicPr>
          <p:cNvPr id="6" name="Εικόνα 5"/>
          <p:cNvPicPr>
            <a:picLocks noChangeAspect="1"/>
          </p:cNvPicPr>
          <p:nvPr/>
        </p:nvPicPr>
        <p:blipFill>
          <a:blip r:embed="rId4"/>
          <a:stretch>
            <a:fillRect/>
          </a:stretch>
        </p:blipFill>
        <p:spPr>
          <a:xfrm>
            <a:off x="5126615" y="4156366"/>
            <a:ext cx="3061421" cy="2282530"/>
          </a:xfrm>
          <a:prstGeom prst="rect">
            <a:avLst/>
          </a:prstGeom>
        </p:spPr>
      </p:pic>
      <p:pic>
        <p:nvPicPr>
          <p:cNvPr id="7" name="Εικόνα 6"/>
          <p:cNvPicPr>
            <a:picLocks noChangeAspect="1"/>
          </p:cNvPicPr>
          <p:nvPr/>
        </p:nvPicPr>
        <p:blipFill>
          <a:blip r:embed="rId5"/>
          <a:stretch>
            <a:fillRect/>
          </a:stretch>
        </p:blipFill>
        <p:spPr>
          <a:xfrm>
            <a:off x="8880280" y="3923092"/>
            <a:ext cx="2840665" cy="2515804"/>
          </a:xfrm>
          <a:prstGeom prst="rect">
            <a:avLst/>
          </a:prstGeom>
        </p:spPr>
      </p:pic>
    </p:spTree>
    <p:extLst>
      <p:ext uri="{BB962C8B-B14F-4D97-AF65-F5344CB8AC3E}">
        <p14:creationId xmlns:p14="http://schemas.microsoft.com/office/powerpoint/2010/main" val="11417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246910" y="753229"/>
            <a:ext cx="9227128" cy="5917736"/>
          </a:xfrm>
          <a:prstGeom prst="rect">
            <a:avLst/>
          </a:prstGeom>
        </p:spPr>
      </p:pic>
    </p:spTree>
    <p:extLst>
      <p:ext uri="{BB962C8B-B14F-4D97-AF65-F5344CB8AC3E}">
        <p14:creationId xmlns:p14="http://schemas.microsoft.com/office/powerpoint/2010/main" val="395793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080656" y="1163782"/>
            <a:ext cx="8936180" cy="5049982"/>
          </a:xfrm>
          <a:prstGeom prst="rect">
            <a:avLst/>
          </a:prstGeom>
        </p:spPr>
      </p:pic>
    </p:spTree>
    <p:extLst>
      <p:ext uri="{BB962C8B-B14F-4D97-AF65-F5344CB8AC3E}">
        <p14:creationId xmlns:p14="http://schemas.microsoft.com/office/powerpoint/2010/main" val="36189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 ΕΡΕΙΣΤΙΚΟΣ ΙΣΤΟΣ</a:t>
            </a:r>
            <a:endParaRPr lang="el-GR" dirty="0"/>
          </a:p>
        </p:txBody>
      </p:sp>
      <p:sp>
        <p:nvSpPr>
          <p:cNvPr id="3" name="Θέση περιεχομένου 2"/>
          <p:cNvSpPr>
            <a:spLocks noGrp="1"/>
          </p:cNvSpPr>
          <p:nvPr>
            <p:ph idx="1"/>
          </p:nvPr>
        </p:nvSpPr>
        <p:spPr>
          <a:xfrm>
            <a:off x="330399" y="2061128"/>
            <a:ext cx="9613861" cy="3599316"/>
          </a:xfrm>
        </p:spPr>
        <p:txBody>
          <a:bodyPr/>
          <a:lstStyle/>
          <a:p>
            <a:r>
              <a:rPr lang="el-GR" dirty="0"/>
              <a:t>Ο ερειστικός ιστός (έρεισμα = στήριγμα) αποτελείται από κύτταρα που συνδέουν δομές μεταξύ τους (π.χ. τους μυς με τα οστά) και προσφέρουν στήριξη και προστασία. </a:t>
            </a:r>
            <a:endParaRPr lang="el-GR" dirty="0" smtClean="0"/>
          </a:p>
          <a:p>
            <a:r>
              <a:rPr lang="el-GR" dirty="0" smtClean="0"/>
              <a:t>Διακρίνεται </a:t>
            </a:r>
            <a:r>
              <a:rPr lang="el-GR" dirty="0"/>
              <a:t>σε συνδετικό, χόνδρινο και οστίτη ιστό. </a:t>
            </a:r>
            <a:endParaRPr lang="el-GR" dirty="0" smtClean="0"/>
          </a:p>
          <a:p>
            <a:r>
              <a:rPr lang="el-GR" dirty="0" smtClean="0"/>
              <a:t>Το </a:t>
            </a:r>
            <a:r>
              <a:rPr lang="el-GR" dirty="0"/>
              <a:t>αίμα θεωρείται ιδιαίτερος τύπος χαλαρού συνδετικού ιστού</a:t>
            </a:r>
          </a:p>
        </p:txBody>
      </p:sp>
      <p:pic>
        <p:nvPicPr>
          <p:cNvPr id="4" name="Εικόνα 3"/>
          <p:cNvPicPr>
            <a:picLocks noChangeAspect="1"/>
          </p:cNvPicPr>
          <p:nvPr/>
        </p:nvPicPr>
        <p:blipFill>
          <a:blip r:embed="rId2"/>
          <a:stretch>
            <a:fillRect/>
          </a:stretch>
        </p:blipFill>
        <p:spPr>
          <a:xfrm>
            <a:off x="4031674" y="4034829"/>
            <a:ext cx="3391540" cy="2639291"/>
          </a:xfrm>
          <a:prstGeom prst="rect">
            <a:avLst/>
          </a:prstGeom>
        </p:spPr>
      </p:pic>
      <p:pic>
        <p:nvPicPr>
          <p:cNvPr id="8" name="Εικόνα 7"/>
          <p:cNvPicPr>
            <a:picLocks noChangeAspect="1"/>
          </p:cNvPicPr>
          <p:nvPr/>
        </p:nvPicPr>
        <p:blipFill>
          <a:blip r:embed="rId3"/>
          <a:stretch>
            <a:fillRect/>
          </a:stretch>
        </p:blipFill>
        <p:spPr>
          <a:xfrm>
            <a:off x="9944260" y="174509"/>
            <a:ext cx="2047875" cy="2238375"/>
          </a:xfrm>
          <a:prstGeom prst="rect">
            <a:avLst/>
          </a:prstGeom>
        </p:spPr>
      </p:pic>
    </p:spTree>
    <p:extLst>
      <p:ext uri="{BB962C8B-B14F-4D97-AF65-F5344CB8AC3E}">
        <p14:creationId xmlns:p14="http://schemas.microsoft.com/office/powerpoint/2010/main" val="3302413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6248" y="753228"/>
            <a:ext cx="11269224" cy="1080938"/>
          </a:xfrm>
        </p:spPr>
        <p:txBody>
          <a:bodyPr/>
          <a:lstStyle/>
          <a:p>
            <a:r>
              <a:rPr lang="el-GR" dirty="0" smtClean="0"/>
              <a:t>ΕΡΕΙΣΤΙΚΟΣ ΙΣΤΟΣ (Μεσοκυττάρια ουσία και κύτταρα)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372451" y="1662545"/>
            <a:ext cx="8229599" cy="5070905"/>
          </a:xfrm>
          <a:prstGeom prst="rect">
            <a:avLst/>
          </a:prstGeom>
        </p:spPr>
      </p:pic>
    </p:spTree>
    <p:extLst>
      <p:ext uri="{BB962C8B-B14F-4D97-AF65-F5344CB8AC3E}">
        <p14:creationId xmlns:p14="http://schemas.microsoft.com/office/powerpoint/2010/main" val="121540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ΟΣΤΙΤΗΣ ΕΡΕΙΣΤΙΚΟΣ ΙΣΤΟΣ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04235" y="1834166"/>
            <a:ext cx="5710815" cy="4738254"/>
          </a:xfrm>
          <a:prstGeom prst="rect">
            <a:avLst/>
          </a:prstGeom>
        </p:spPr>
      </p:pic>
      <p:pic>
        <p:nvPicPr>
          <p:cNvPr id="5" name="Εικόνα 4"/>
          <p:cNvPicPr>
            <a:picLocks noChangeAspect="1"/>
          </p:cNvPicPr>
          <p:nvPr/>
        </p:nvPicPr>
        <p:blipFill>
          <a:blip r:embed="rId3"/>
          <a:stretch>
            <a:fillRect/>
          </a:stretch>
        </p:blipFill>
        <p:spPr>
          <a:xfrm>
            <a:off x="6169225" y="1834166"/>
            <a:ext cx="6076950" cy="4738254"/>
          </a:xfrm>
          <a:prstGeom prst="rect">
            <a:avLst/>
          </a:prstGeom>
        </p:spPr>
      </p:pic>
    </p:spTree>
    <p:extLst>
      <p:ext uri="{BB962C8B-B14F-4D97-AF65-F5344CB8AC3E}">
        <p14:creationId xmlns:p14="http://schemas.microsoft.com/office/powerpoint/2010/main" val="2763864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ΟΣΤΙΤΗΣ ΙΣΤΟΣ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632039" y="2027093"/>
            <a:ext cx="3792391" cy="3999634"/>
          </a:xfrm>
          <a:prstGeom prst="rect">
            <a:avLst/>
          </a:prstGeom>
        </p:spPr>
      </p:pic>
      <p:pic>
        <p:nvPicPr>
          <p:cNvPr id="5" name="Εικόνα 4"/>
          <p:cNvPicPr>
            <a:picLocks noChangeAspect="1"/>
          </p:cNvPicPr>
          <p:nvPr/>
        </p:nvPicPr>
        <p:blipFill>
          <a:blip r:embed="rId3"/>
          <a:stretch>
            <a:fillRect/>
          </a:stretch>
        </p:blipFill>
        <p:spPr>
          <a:xfrm>
            <a:off x="8424430" y="2027093"/>
            <a:ext cx="3421206" cy="3999634"/>
          </a:xfrm>
          <a:prstGeom prst="rect">
            <a:avLst/>
          </a:prstGeom>
        </p:spPr>
      </p:pic>
      <p:pic>
        <p:nvPicPr>
          <p:cNvPr id="6" name="Εικόνα 5"/>
          <p:cNvPicPr>
            <a:picLocks noChangeAspect="1"/>
          </p:cNvPicPr>
          <p:nvPr/>
        </p:nvPicPr>
        <p:blipFill>
          <a:blip r:embed="rId4"/>
          <a:stretch>
            <a:fillRect/>
          </a:stretch>
        </p:blipFill>
        <p:spPr>
          <a:xfrm>
            <a:off x="345505" y="2027093"/>
            <a:ext cx="4286534" cy="3999634"/>
          </a:xfrm>
          <a:prstGeom prst="rect">
            <a:avLst/>
          </a:prstGeom>
        </p:spPr>
      </p:pic>
    </p:spTree>
    <p:extLst>
      <p:ext uri="{BB962C8B-B14F-4D97-AF65-F5344CB8AC3E}">
        <p14:creationId xmlns:p14="http://schemas.microsoft.com/office/powerpoint/2010/main" val="243436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ΧΟΝΔΡΙΝΟΣ ΕΡΕΙΣΤΙΚΟΣ ΙΣΤΟΣ</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4469829" y="1834165"/>
            <a:ext cx="4196189" cy="4431551"/>
          </a:xfrm>
          <a:prstGeom prst="rect">
            <a:avLst/>
          </a:prstGeom>
        </p:spPr>
      </p:pic>
      <p:pic>
        <p:nvPicPr>
          <p:cNvPr id="7" name="Εικόνα 6"/>
          <p:cNvPicPr>
            <a:picLocks noChangeAspect="1"/>
          </p:cNvPicPr>
          <p:nvPr/>
        </p:nvPicPr>
        <p:blipFill>
          <a:blip r:embed="rId3"/>
          <a:stretch>
            <a:fillRect/>
          </a:stretch>
        </p:blipFill>
        <p:spPr>
          <a:xfrm>
            <a:off x="488805" y="1834166"/>
            <a:ext cx="3789508" cy="4400378"/>
          </a:xfrm>
          <a:prstGeom prst="rect">
            <a:avLst/>
          </a:prstGeom>
        </p:spPr>
      </p:pic>
      <p:pic>
        <p:nvPicPr>
          <p:cNvPr id="8" name="Εικόνα 7"/>
          <p:cNvPicPr>
            <a:picLocks noChangeAspect="1"/>
          </p:cNvPicPr>
          <p:nvPr/>
        </p:nvPicPr>
        <p:blipFill>
          <a:blip r:embed="rId4"/>
          <a:stretch>
            <a:fillRect/>
          </a:stretch>
        </p:blipFill>
        <p:spPr>
          <a:xfrm>
            <a:off x="8857534" y="1413165"/>
            <a:ext cx="3175139" cy="4821379"/>
          </a:xfrm>
          <a:prstGeom prst="rect">
            <a:avLst/>
          </a:prstGeom>
        </p:spPr>
      </p:pic>
    </p:spTree>
    <p:extLst>
      <p:ext uri="{BB962C8B-B14F-4D97-AF65-F5344CB8AC3E}">
        <p14:creationId xmlns:p14="http://schemas.microsoft.com/office/powerpoint/2010/main" val="81707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ΧΟΝΔΡΙΝΟΣ ΙΣΤΟΣ (Πτερύγιο αυτιού)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2312147"/>
            <a:ext cx="4016370" cy="4026307"/>
          </a:xfrm>
          <a:prstGeom prst="rect">
            <a:avLst/>
          </a:prstGeom>
        </p:spPr>
      </p:pic>
      <p:pic>
        <p:nvPicPr>
          <p:cNvPr id="5" name="Εικόνα 4"/>
          <p:cNvPicPr>
            <a:picLocks noChangeAspect="1"/>
          </p:cNvPicPr>
          <p:nvPr/>
        </p:nvPicPr>
        <p:blipFill>
          <a:blip r:embed="rId3"/>
          <a:stretch>
            <a:fillRect/>
          </a:stretch>
        </p:blipFill>
        <p:spPr>
          <a:xfrm>
            <a:off x="5465618" y="2312147"/>
            <a:ext cx="4447309" cy="4026307"/>
          </a:xfrm>
          <a:prstGeom prst="rect">
            <a:avLst/>
          </a:prstGeom>
        </p:spPr>
      </p:pic>
    </p:spTree>
    <p:extLst>
      <p:ext uri="{BB962C8B-B14F-4D97-AF65-F5344CB8AC3E}">
        <p14:creationId xmlns:p14="http://schemas.microsoft.com/office/powerpoint/2010/main" val="3705586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ΑΙΜΑ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187868" y="1579418"/>
            <a:ext cx="4520190" cy="5055206"/>
          </a:xfrm>
          <a:prstGeom prst="rect">
            <a:avLst/>
          </a:prstGeom>
        </p:spPr>
      </p:pic>
      <p:pic>
        <p:nvPicPr>
          <p:cNvPr id="5" name="Εικόνα 4"/>
          <p:cNvPicPr>
            <a:picLocks noChangeAspect="1"/>
          </p:cNvPicPr>
          <p:nvPr/>
        </p:nvPicPr>
        <p:blipFill>
          <a:blip r:embed="rId3"/>
          <a:stretch>
            <a:fillRect/>
          </a:stretch>
        </p:blipFill>
        <p:spPr>
          <a:xfrm>
            <a:off x="144821" y="1579418"/>
            <a:ext cx="3971376" cy="5094300"/>
          </a:xfrm>
          <a:prstGeom prst="rect">
            <a:avLst/>
          </a:prstGeom>
        </p:spPr>
      </p:pic>
      <p:pic>
        <p:nvPicPr>
          <p:cNvPr id="6" name="Εικόνα 5"/>
          <p:cNvPicPr>
            <a:picLocks noChangeAspect="1"/>
          </p:cNvPicPr>
          <p:nvPr/>
        </p:nvPicPr>
        <p:blipFill>
          <a:blip r:embed="rId4"/>
          <a:stretch>
            <a:fillRect/>
          </a:stretch>
        </p:blipFill>
        <p:spPr>
          <a:xfrm>
            <a:off x="8779729" y="1026146"/>
            <a:ext cx="3232161" cy="5647572"/>
          </a:xfrm>
          <a:prstGeom prst="rect">
            <a:avLst/>
          </a:prstGeom>
        </p:spPr>
      </p:pic>
    </p:spTree>
    <p:extLst>
      <p:ext uri="{BB962C8B-B14F-4D97-AF65-F5344CB8AC3E}">
        <p14:creationId xmlns:p14="http://schemas.microsoft.com/office/powerpoint/2010/main" val="288652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3.ΜΥΪΚΟΣ ΙΣΤΟΣ</a:t>
            </a:r>
            <a:endParaRPr lang="el-GR" dirty="0"/>
          </a:p>
        </p:txBody>
      </p:sp>
      <p:sp>
        <p:nvSpPr>
          <p:cNvPr id="3" name="Θέση περιεχομένου 2"/>
          <p:cNvSpPr>
            <a:spLocks noGrp="1"/>
          </p:cNvSpPr>
          <p:nvPr>
            <p:ph idx="1"/>
          </p:nvPr>
        </p:nvSpPr>
        <p:spPr/>
        <p:txBody>
          <a:bodyPr/>
          <a:lstStyle/>
          <a:p>
            <a:r>
              <a:rPr lang="el-GR" dirty="0"/>
              <a:t>Ο μυϊκός ιστός αποτελείται από κύτταρα με σχετικά μεγάλο μήκος, που ονομάζονται μυϊκές ίνες. </a:t>
            </a:r>
            <a:endParaRPr lang="el-GR" dirty="0" smtClean="0"/>
          </a:p>
          <a:p>
            <a:r>
              <a:rPr lang="el-GR" dirty="0" smtClean="0"/>
              <a:t>Χάρη </a:t>
            </a:r>
            <a:r>
              <a:rPr lang="el-GR" dirty="0"/>
              <a:t>στην ικανότητα των μυϊκών ινών να συστέλλονται, επιτυγχάνονται οι διάφορες κινήσεις των ζωικών οργανισμών. Στον άνθρωπο διακρίνουμε τρεις τύπους μυϊκού ιστού: τον σκελετικό (απαντάται στους γραμμωτούς ή σκελετικούς μυς), τον καρδιακό (μυϊκός ιστός της καρδιάς) και τον λείο (απαντάται στο τοίχωμα των σπλάχνων, π.χ. στο στομάχι). </a:t>
            </a:r>
          </a:p>
        </p:txBody>
      </p:sp>
      <p:pic>
        <p:nvPicPr>
          <p:cNvPr id="4" name="Εικόνα 3"/>
          <p:cNvPicPr>
            <a:picLocks noChangeAspect="1"/>
          </p:cNvPicPr>
          <p:nvPr/>
        </p:nvPicPr>
        <p:blipFill>
          <a:blip r:embed="rId2"/>
          <a:stretch>
            <a:fillRect/>
          </a:stretch>
        </p:blipFill>
        <p:spPr>
          <a:xfrm>
            <a:off x="6443215" y="242530"/>
            <a:ext cx="3303458" cy="1995516"/>
          </a:xfrm>
          <a:prstGeom prst="rect">
            <a:avLst/>
          </a:prstGeom>
        </p:spPr>
      </p:pic>
      <p:pic>
        <p:nvPicPr>
          <p:cNvPr id="5" name="Εικόνα 4"/>
          <p:cNvPicPr>
            <a:picLocks noChangeAspect="1"/>
          </p:cNvPicPr>
          <p:nvPr/>
        </p:nvPicPr>
        <p:blipFill>
          <a:blip r:embed="rId3"/>
          <a:stretch>
            <a:fillRect/>
          </a:stretch>
        </p:blipFill>
        <p:spPr>
          <a:xfrm>
            <a:off x="7827207" y="4832639"/>
            <a:ext cx="2466975" cy="1847850"/>
          </a:xfrm>
          <a:prstGeom prst="rect">
            <a:avLst/>
          </a:prstGeom>
        </p:spPr>
      </p:pic>
    </p:spTree>
    <p:extLst>
      <p:ext uri="{BB962C8B-B14F-4D97-AF65-F5344CB8AC3E}">
        <p14:creationId xmlns:p14="http://schemas.microsoft.com/office/powerpoint/2010/main" val="7018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Εμβιο</a:t>
            </a:r>
            <a:r>
              <a:rPr lang="el-GR" dirty="0" smtClean="0"/>
              <a:t> και άβιο περιβάλλον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015836" y="2140527"/>
            <a:ext cx="7835596" cy="4384964"/>
          </a:xfrm>
          <a:prstGeom prst="rect">
            <a:avLst/>
          </a:prstGeom>
        </p:spPr>
      </p:pic>
    </p:spTree>
    <p:extLst>
      <p:ext uri="{BB962C8B-B14F-4D97-AF65-F5344CB8AC3E}">
        <p14:creationId xmlns:p14="http://schemas.microsoft.com/office/powerpoint/2010/main" val="360031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ΜΥΪΚΑ ΙΝΙΔΙΑ (ΚΥΤΤΑΡΑ)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84752" y="1834166"/>
            <a:ext cx="6431685" cy="4649761"/>
          </a:xfrm>
          <a:prstGeom prst="rect">
            <a:avLst/>
          </a:prstGeom>
        </p:spPr>
      </p:pic>
      <p:pic>
        <p:nvPicPr>
          <p:cNvPr id="5" name="Εικόνα 4"/>
          <p:cNvPicPr>
            <a:picLocks noChangeAspect="1"/>
          </p:cNvPicPr>
          <p:nvPr/>
        </p:nvPicPr>
        <p:blipFill>
          <a:blip r:embed="rId3"/>
          <a:stretch>
            <a:fillRect/>
          </a:stretch>
        </p:blipFill>
        <p:spPr>
          <a:xfrm>
            <a:off x="6816437" y="1834166"/>
            <a:ext cx="5049981" cy="4462725"/>
          </a:xfrm>
          <a:prstGeom prst="rect">
            <a:avLst/>
          </a:prstGeom>
        </p:spPr>
      </p:pic>
    </p:spTree>
    <p:extLst>
      <p:ext uri="{BB962C8B-B14F-4D97-AF65-F5344CB8AC3E}">
        <p14:creationId xmlns:p14="http://schemas.microsoft.com/office/powerpoint/2010/main" val="1951634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ΜΥΙΚΟΣ ΙΣΤΟΣ -ΣΥΣΤΟΛΗ ΚΑΙ ΧΑΛΑΡΩΣΗ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52055" y="1641763"/>
            <a:ext cx="6083733" cy="4675909"/>
          </a:xfrm>
          <a:prstGeom prst="rect">
            <a:avLst/>
          </a:prstGeom>
        </p:spPr>
      </p:pic>
      <p:pic>
        <p:nvPicPr>
          <p:cNvPr id="5" name="Εικόνα 4"/>
          <p:cNvPicPr>
            <a:picLocks noChangeAspect="1"/>
          </p:cNvPicPr>
          <p:nvPr/>
        </p:nvPicPr>
        <p:blipFill>
          <a:blip r:embed="rId3"/>
          <a:stretch>
            <a:fillRect/>
          </a:stretch>
        </p:blipFill>
        <p:spPr>
          <a:xfrm>
            <a:off x="7689273" y="1834166"/>
            <a:ext cx="3761509" cy="4483506"/>
          </a:xfrm>
          <a:prstGeom prst="rect">
            <a:avLst/>
          </a:prstGeom>
        </p:spPr>
      </p:pic>
    </p:spTree>
    <p:extLst>
      <p:ext uri="{BB962C8B-B14F-4D97-AF65-F5344CB8AC3E}">
        <p14:creationId xmlns:p14="http://schemas.microsoft.com/office/powerpoint/2010/main" val="2008987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ΤΥΠΟΙ ΜΥΪΚΟΥ ΙΣΤΟΥ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68760" y="1834166"/>
            <a:ext cx="9836982" cy="4509655"/>
          </a:xfrm>
          <a:prstGeom prst="rect">
            <a:avLst/>
          </a:prstGeom>
        </p:spPr>
      </p:pic>
    </p:spTree>
    <p:extLst>
      <p:ext uri="{BB962C8B-B14F-4D97-AF65-F5344CB8AC3E}">
        <p14:creationId xmlns:p14="http://schemas.microsoft.com/office/powerpoint/2010/main" val="2390511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4.ΝΕΥΡΙΚΟΣ ΙΣΤΟΣ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 νευρικός ιστός αποτελείται από κύτταρα ορισμένα από τα οποία αντιδρούν σε ερεθίσματα και μεταβιβάζουν μηνύματα. </a:t>
            </a:r>
            <a:endParaRPr lang="el-GR" dirty="0" smtClean="0"/>
          </a:p>
          <a:p>
            <a:r>
              <a:rPr lang="el-GR" dirty="0" smtClean="0"/>
              <a:t>Χάρη </a:t>
            </a:r>
            <a:r>
              <a:rPr lang="el-GR" dirty="0"/>
              <a:t>στα κύτταρα αυτά, ο οργανισμός έχει την ικανότητα να αντιλαμβάνεται τις μεταβολές του εξωτερικού και του εσωτερικού περιβάλλοντος, να τις επεξεργάζεται και να αντιδρά, δίνοντας εντολές με τις οποίες ελέγχονται και συντονίζονται οι διάφορες λειτουργίες του. </a:t>
            </a:r>
            <a:endParaRPr lang="el-GR" dirty="0" smtClean="0"/>
          </a:p>
          <a:p>
            <a:r>
              <a:rPr lang="el-GR" dirty="0" smtClean="0"/>
              <a:t>Με </a:t>
            </a:r>
            <a:r>
              <a:rPr lang="el-GR" dirty="0"/>
              <a:t>τον τρόπο αυτό ο οργανισμός μπορεί να προσαρμόζεται στο εξωτερικό περιβάλλον, διατηρώντας παράλληλα σε ισορροπία το εσωτερικό του περιβάλλον, εξασφαλίζοντας έτσι την επιβίωσή του</a:t>
            </a:r>
            <a:r>
              <a:rPr lang="el-GR" dirty="0" smtClean="0"/>
              <a:t>.</a:t>
            </a:r>
          </a:p>
          <a:p>
            <a:r>
              <a:rPr lang="el-GR" dirty="0" smtClean="0"/>
              <a:t> </a:t>
            </a:r>
            <a:r>
              <a:rPr lang="el-GR" dirty="0"/>
              <a:t>Ο νευρικός ιστός αποτελείται από δύο τύπους κυττάρων, τους νευρώνες (μεταβίβαση μηνυμάτων) και τα νευρογλοιακά κύτταρα. </a:t>
            </a:r>
          </a:p>
          <a:p>
            <a:endParaRPr lang="el-GR" dirty="0"/>
          </a:p>
        </p:txBody>
      </p:sp>
      <p:pic>
        <p:nvPicPr>
          <p:cNvPr id="4" name="Εικόνα 3"/>
          <p:cNvPicPr>
            <a:picLocks noChangeAspect="1"/>
          </p:cNvPicPr>
          <p:nvPr/>
        </p:nvPicPr>
        <p:blipFill>
          <a:blip r:embed="rId2"/>
          <a:stretch>
            <a:fillRect/>
          </a:stretch>
        </p:blipFill>
        <p:spPr>
          <a:xfrm>
            <a:off x="8227257" y="328223"/>
            <a:ext cx="2066925" cy="1930948"/>
          </a:xfrm>
          <a:prstGeom prst="rect">
            <a:avLst/>
          </a:prstGeom>
        </p:spPr>
      </p:pic>
      <p:pic>
        <p:nvPicPr>
          <p:cNvPr id="5" name="Εικόνα 4"/>
          <p:cNvPicPr>
            <a:picLocks noChangeAspect="1"/>
          </p:cNvPicPr>
          <p:nvPr/>
        </p:nvPicPr>
        <p:blipFill>
          <a:blip r:embed="rId3"/>
          <a:stretch>
            <a:fillRect/>
          </a:stretch>
        </p:blipFill>
        <p:spPr>
          <a:xfrm>
            <a:off x="5487251" y="49371"/>
            <a:ext cx="2066925" cy="2209800"/>
          </a:xfrm>
          <a:prstGeom prst="rect">
            <a:avLst/>
          </a:prstGeom>
        </p:spPr>
      </p:pic>
    </p:spTree>
    <p:extLst>
      <p:ext uri="{BB962C8B-B14F-4D97-AF65-F5344CB8AC3E}">
        <p14:creationId xmlns:p14="http://schemas.microsoft.com/office/powerpoint/2010/main" val="663769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ΝΕΥΡΙΚΟΣ ΙΣΤΟΣ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61627" y="1834166"/>
            <a:ext cx="5325624" cy="4443891"/>
          </a:xfrm>
          <a:prstGeom prst="rect">
            <a:avLst/>
          </a:prstGeom>
        </p:spPr>
      </p:pic>
      <p:pic>
        <p:nvPicPr>
          <p:cNvPr id="5" name="Εικόνα 4"/>
          <p:cNvPicPr>
            <a:picLocks noChangeAspect="1"/>
          </p:cNvPicPr>
          <p:nvPr/>
        </p:nvPicPr>
        <p:blipFill>
          <a:blip r:embed="rId3"/>
          <a:stretch>
            <a:fillRect/>
          </a:stretch>
        </p:blipFill>
        <p:spPr>
          <a:xfrm>
            <a:off x="5798127" y="1834165"/>
            <a:ext cx="5424055" cy="4443891"/>
          </a:xfrm>
          <a:prstGeom prst="rect">
            <a:avLst/>
          </a:prstGeom>
        </p:spPr>
      </p:pic>
    </p:spTree>
    <p:extLst>
      <p:ext uri="{BB962C8B-B14F-4D97-AF65-F5344CB8AC3E}">
        <p14:creationId xmlns:p14="http://schemas.microsoft.com/office/powerpoint/2010/main" val="268311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ΟΡΓΑΝΩΣΗ ΜΟΝΟΚΥΤΤΑΡΩΝ ΟΡΓΑΝΙΣΜΩΝ-ΑΠΟΙΚΙΕΣ</a:t>
            </a:r>
            <a:endParaRPr lang="el-GR" dirty="0"/>
          </a:p>
        </p:txBody>
      </p:sp>
      <p:sp>
        <p:nvSpPr>
          <p:cNvPr id="3" name="Θέση περιεχομένου 2"/>
          <p:cNvSpPr>
            <a:spLocks noGrp="1"/>
          </p:cNvSpPr>
          <p:nvPr>
            <p:ph idx="1"/>
          </p:nvPr>
        </p:nvSpPr>
        <p:spPr>
          <a:xfrm>
            <a:off x="680321" y="2336872"/>
            <a:ext cx="9856061" cy="4084709"/>
          </a:xfrm>
        </p:spPr>
        <p:txBody>
          <a:bodyPr>
            <a:normAutofit lnSpcReduction="10000"/>
          </a:bodyPr>
          <a:lstStyle/>
          <a:p>
            <a:r>
              <a:rPr lang="el-GR" dirty="0"/>
              <a:t>Οι μονοκύτταροι οργανισμοί ζουν μεμονωμένοι ή οργανώνονται σε αποικίες. </a:t>
            </a:r>
            <a:endParaRPr lang="el-GR" dirty="0" smtClean="0"/>
          </a:p>
          <a:p>
            <a:r>
              <a:rPr lang="el-GR" dirty="0" smtClean="0"/>
              <a:t>Τα </a:t>
            </a:r>
            <a:r>
              <a:rPr lang="el-GR" dirty="0"/>
              <a:t>κύτταρα-μέλη μιας αποικίας προέρχονται από τον πολλαπλασιασμό ενός αρχικού μονοκύτταρου οργανισμού. </a:t>
            </a:r>
            <a:endParaRPr lang="el-GR" dirty="0" smtClean="0"/>
          </a:p>
          <a:p>
            <a:r>
              <a:rPr lang="el-GR" dirty="0" err="1" smtClean="0"/>
              <a:t>Yπάρχουν</a:t>
            </a:r>
            <a:r>
              <a:rPr lang="el-GR" dirty="0" smtClean="0"/>
              <a:t> </a:t>
            </a:r>
            <a:r>
              <a:rPr lang="el-GR" dirty="0"/>
              <a:t>αποικίες στις οποίες κάθε κύτταρο-μέλος είναι όμοιο με τα υπόλοιπα και λειτουργεί αυτόνομα</a:t>
            </a:r>
            <a:r>
              <a:rPr lang="el-GR" dirty="0" smtClean="0"/>
              <a:t>.</a:t>
            </a:r>
          </a:p>
          <a:p>
            <a:r>
              <a:rPr lang="el-GR" dirty="0" smtClean="0"/>
              <a:t> </a:t>
            </a:r>
            <a:r>
              <a:rPr lang="el-GR" dirty="0"/>
              <a:t>Σε άλλες, οι μονοκύτταροι οργανισμοί που τις αποτελούν παρουσιάζουν μορφολογικές και λειτουργικές διαφορές μεταξύ τους. Στην περίπτωση αυτή, σχηματίζουν μικρότερες ομάδες, καθεμιά από τις οποίες επιτελεί ένα συγκεκριμένο έργο (π.χ. τη διατροφή ή την αναπαραγωγή της αποικίας). </a:t>
            </a:r>
            <a:r>
              <a:rPr lang="el-GR" dirty="0" err="1"/>
              <a:t>Yπάρχει</a:t>
            </a:r>
            <a:r>
              <a:rPr lang="el-GR" dirty="0"/>
              <a:t> δηλαδή καταμερισμός εργασίας.</a:t>
            </a:r>
          </a:p>
        </p:txBody>
      </p:sp>
      <p:pic>
        <p:nvPicPr>
          <p:cNvPr id="4" name="Εικόνα 3"/>
          <p:cNvPicPr>
            <a:picLocks noChangeAspect="1"/>
          </p:cNvPicPr>
          <p:nvPr/>
        </p:nvPicPr>
        <p:blipFill>
          <a:blip r:embed="rId2"/>
          <a:stretch>
            <a:fillRect/>
          </a:stretch>
        </p:blipFill>
        <p:spPr>
          <a:xfrm>
            <a:off x="9601200" y="503122"/>
            <a:ext cx="2369127" cy="1581150"/>
          </a:xfrm>
          <a:prstGeom prst="rect">
            <a:avLst/>
          </a:prstGeom>
        </p:spPr>
      </p:pic>
    </p:spTree>
    <p:extLst>
      <p:ext uri="{BB962C8B-B14F-4D97-AF65-F5344CB8AC3E}">
        <p14:creationId xmlns:p14="http://schemas.microsoft.com/office/powerpoint/2010/main" val="288351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stretch>
            <a:fillRect/>
          </a:stretch>
        </p:blipFill>
        <p:spPr>
          <a:xfrm>
            <a:off x="798064" y="1059872"/>
            <a:ext cx="9378373" cy="5320145"/>
          </a:xfrm>
          <a:prstGeom prst="rect">
            <a:avLst/>
          </a:prstGeom>
        </p:spPr>
      </p:pic>
    </p:spTree>
    <p:extLst>
      <p:ext uri="{BB962C8B-B14F-4D97-AF65-F5344CB8AC3E}">
        <p14:creationId xmlns:p14="http://schemas.microsoft.com/office/powerpoint/2010/main" val="65422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ΑΠΟΙΚΙΕΣ ΜΟΝΟΚΥΤΤΑΡΩΝ ΟΡΓΑΝΙΣΜΩΝ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34632" y="1815926"/>
            <a:ext cx="3995588" cy="4322618"/>
          </a:xfrm>
          <a:prstGeom prst="rect">
            <a:avLst/>
          </a:prstGeom>
        </p:spPr>
      </p:pic>
      <p:pic>
        <p:nvPicPr>
          <p:cNvPr id="5" name="Εικόνα 4"/>
          <p:cNvPicPr>
            <a:picLocks noChangeAspect="1"/>
          </p:cNvPicPr>
          <p:nvPr/>
        </p:nvPicPr>
        <p:blipFill>
          <a:blip r:embed="rId3"/>
          <a:stretch>
            <a:fillRect/>
          </a:stretch>
        </p:blipFill>
        <p:spPr>
          <a:xfrm>
            <a:off x="4633912" y="1679808"/>
            <a:ext cx="3969761" cy="4322618"/>
          </a:xfrm>
          <a:prstGeom prst="rect">
            <a:avLst/>
          </a:prstGeom>
        </p:spPr>
      </p:pic>
      <p:pic>
        <p:nvPicPr>
          <p:cNvPr id="6" name="Εικόνα 5"/>
          <p:cNvPicPr>
            <a:picLocks noChangeAspect="1"/>
          </p:cNvPicPr>
          <p:nvPr/>
        </p:nvPicPr>
        <p:blipFill>
          <a:blip r:embed="rId4"/>
          <a:stretch>
            <a:fillRect/>
          </a:stretch>
        </p:blipFill>
        <p:spPr>
          <a:xfrm>
            <a:off x="9019780" y="343936"/>
            <a:ext cx="2963574" cy="1734246"/>
          </a:xfrm>
          <a:prstGeom prst="rect">
            <a:avLst/>
          </a:prstGeom>
        </p:spPr>
      </p:pic>
      <p:pic>
        <p:nvPicPr>
          <p:cNvPr id="7" name="Εικόνα 6"/>
          <p:cNvPicPr>
            <a:picLocks noChangeAspect="1"/>
          </p:cNvPicPr>
          <p:nvPr/>
        </p:nvPicPr>
        <p:blipFill>
          <a:blip r:embed="rId5"/>
          <a:stretch>
            <a:fillRect/>
          </a:stretch>
        </p:blipFill>
        <p:spPr>
          <a:xfrm>
            <a:off x="8811058" y="2243458"/>
            <a:ext cx="2899497" cy="1047750"/>
          </a:xfrm>
          <a:prstGeom prst="rect">
            <a:avLst/>
          </a:prstGeom>
        </p:spPr>
      </p:pic>
      <p:pic>
        <p:nvPicPr>
          <p:cNvPr id="8" name="Εικόνα 7"/>
          <p:cNvPicPr>
            <a:picLocks noChangeAspect="1"/>
          </p:cNvPicPr>
          <p:nvPr/>
        </p:nvPicPr>
        <p:blipFill>
          <a:blip r:embed="rId6"/>
          <a:stretch>
            <a:fillRect/>
          </a:stretch>
        </p:blipFill>
        <p:spPr>
          <a:xfrm>
            <a:off x="8708269" y="3291208"/>
            <a:ext cx="3171825" cy="2548483"/>
          </a:xfrm>
          <a:prstGeom prst="rect">
            <a:avLst/>
          </a:prstGeom>
        </p:spPr>
      </p:pic>
      <p:pic>
        <p:nvPicPr>
          <p:cNvPr id="9" name="Εικόνα 8"/>
          <p:cNvPicPr>
            <a:picLocks noChangeAspect="1"/>
          </p:cNvPicPr>
          <p:nvPr/>
        </p:nvPicPr>
        <p:blipFill>
          <a:blip r:embed="rId7"/>
          <a:stretch>
            <a:fillRect/>
          </a:stretch>
        </p:blipFill>
        <p:spPr>
          <a:xfrm>
            <a:off x="7230379" y="5604051"/>
            <a:ext cx="4752975" cy="962025"/>
          </a:xfrm>
          <a:prstGeom prst="rect">
            <a:avLst/>
          </a:prstGeom>
        </p:spPr>
      </p:pic>
    </p:spTree>
    <p:extLst>
      <p:ext uri="{BB962C8B-B14F-4D97-AF65-F5344CB8AC3E}">
        <p14:creationId xmlns:p14="http://schemas.microsoft.com/office/powerpoint/2010/main" val="32540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Παρατήρηση αποικιών σε </a:t>
            </a:r>
            <a:r>
              <a:rPr lang="el-GR" dirty="0" err="1" smtClean="0"/>
              <a:t>τρυβλία</a:t>
            </a:r>
            <a:r>
              <a:rPr lang="el-GR" dirty="0" smtClean="0"/>
              <a:t> </a:t>
            </a:r>
            <a:r>
              <a:rPr lang="en-GB" dirty="0" smtClean="0"/>
              <a:t>Petri</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68594" y="2296391"/>
            <a:ext cx="3663079" cy="2824595"/>
          </a:xfrm>
          <a:prstGeom prst="rect">
            <a:avLst/>
          </a:prstGeom>
        </p:spPr>
      </p:pic>
      <p:pic>
        <p:nvPicPr>
          <p:cNvPr id="5" name="Εικόνα 4"/>
          <p:cNvPicPr>
            <a:picLocks noChangeAspect="1"/>
          </p:cNvPicPr>
          <p:nvPr/>
        </p:nvPicPr>
        <p:blipFill>
          <a:blip r:embed="rId3"/>
          <a:stretch>
            <a:fillRect/>
          </a:stretch>
        </p:blipFill>
        <p:spPr>
          <a:xfrm>
            <a:off x="4031673" y="2296390"/>
            <a:ext cx="3823854" cy="3455149"/>
          </a:xfrm>
          <a:prstGeom prst="rect">
            <a:avLst/>
          </a:prstGeom>
        </p:spPr>
      </p:pic>
      <p:pic>
        <p:nvPicPr>
          <p:cNvPr id="7" name="Εικόνα 6"/>
          <p:cNvPicPr>
            <a:picLocks noChangeAspect="1"/>
          </p:cNvPicPr>
          <p:nvPr/>
        </p:nvPicPr>
        <p:blipFill>
          <a:blip r:embed="rId4"/>
          <a:stretch>
            <a:fillRect/>
          </a:stretch>
        </p:blipFill>
        <p:spPr>
          <a:xfrm>
            <a:off x="7694752" y="1980417"/>
            <a:ext cx="3387437" cy="2824597"/>
          </a:xfrm>
          <a:prstGeom prst="rect">
            <a:avLst/>
          </a:prstGeom>
        </p:spPr>
      </p:pic>
      <p:pic>
        <p:nvPicPr>
          <p:cNvPr id="10" name="Εικόνα 9"/>
          <p:cNvPicPr>
            <a:picLocks noChangeAspect="1"/>
          </p:cNvPicPr>
          <p:nvPr/>
        </p:nvPicPr>
        <p:blipFill>
          <a:blip r:embed="rId5"/>
          <a:stretch>
            <a:fillRect/>
          </a:stretch>
        </p:blipFill>
        <p:spPr>
          <a:xfrm>
            <a:off x="9291204" y="422159"/>
            <a:ext cx="2628900" cy="1743075"/>
          </a:xfrm>
          <a:prstGeom prst="rect">
            <a:avLst/>
          </a:prstGeom>
        </p:spPr>
      </p:pic>
      <p:pic>
        <p:nvPicPr>
          <p:cNvPr id="11" name="Εικόνα 10"/>
          <p:cNvPicPr>
            <a:picLocks noChangeAspect="1"/>
          </p:cNvPicPr>
          <p:nvPr/>
        </p:nvPicPr>
        <p:blipFill>
          <a:blip r:embed="rId6"/>
          <a:stretch>
            <a:fillRect/>
          </a:stretch>
        </p:blipFill>
        <p:spPr>
          <a:xfrm>
            <a:off x="794621" y="5120986"/>
            <a:ext cx="2811024" cy="1562100"/>
          </a:xfrm>
          <a:prstGeom prst="rect">
            <a:avLst/>
          </a:prstGeom>
        </p:spPr>
      </p:pic>
      <p:pic>
        <p:nvPicPr>
          <p:cNvPr id="12" name="Εικόνα 11"/>
          <p:cNvPicPr>
            <a:picLocks noChangeAspect="1"/>
          </p:cNvPicPr>
          <p:nvPr/>
        </p:nvPicPr>
        <p:blipFill>
          <a:blip r:embed="rId7"/>
          <a:stretch>
            <a:fillRect/>
          </a:stretch>
        </p:blipFill>
        <p:spPr>
          <a:xfrm>
            <a:off x="8072005" y="4722839"/>
            <a:ext cx="2630632" cy="2057400"/>
          </a:xfrm>
          <a:prstGeom prst="rect">
            <a:avLst/>
          </a:prstGeom>
        </p:spPr>
      </p:pic>
    </p:spTree>
    <p:extLst>
      <p:ext uri="{BB962C8B-B14F-4D97-AF65-F5344CB8AC3E}">
        <p14:creationId xmlns:p14="http://schemas.microsoft.com/office/powerpoint/2010/main" val="70483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επίπεδα οργάνωσης των πολυκύτταρων οργανισμών</a:t>
            </a:r>
          </a:p>
        </p:txBody>
      </p:sp>
      <p:sp>
        <p:nvSpPr>
          <p:cNvPr id="3" name="Θέση περιεχομένου 2"/>
          <p:cNvSpPr>
            <a:spLocks noGrp="1"/>
          </p:cNvSpPr>
          <p:nvPr>
            <p:ph idx="1"/>
          </p:nvPr>
        </p:nvSpPr>
        <p:spPr/>
        <p:txBody>
          <a:bodyPr>
            <a:normAutofit lnSpcReduction="10000"/>
          </a:bodyPr>
          <a:lstStyle/>
          <a:p>
            <a:r>
              <a:rPr lang="el-GR" dirty="0" smtClean="0"/>
              <a:t>Μετά την γονιμοποίηση του ωαρίου από το σπερματοζωάριο προκύπτει ένα κύτταρο το οποίο διαιρείται συνεχώς και σχηματίζεται έτσι μια μάζα </a:t>
            </a:r>
            <a:r>
              <a:rPr lang="el-GR" dirty="0" err="1" smtClean="0"/>
              <a:t>όμοιων,ευκαρυωτικών</a:t>
            </a:r>
            <a:r>
              <a:rPr lang="el-GR" dirty="0" smtClean="0"/>
              <a:t> κυττάρων, με το ίδιο </a:t>
            </a:r>
            <a:r>
              <a:rPr lang="en-GB" dirty="0" smtClean="0"/>
              <a:t>DNA,</a:t>
            </a:r>
            <a:r>
              <a:rPr lang="el-GR" dirty="0" smtClean="0"/>
              <a:t>που ονομάζεται </a:t>
            </a:r>
            <a:r>
              <a:rPr lang="el-GR" dirty="0" err="1" smtClean="0"/>
              <a:t>ζυγωτό</a:t>
            </a:r>
            <a:r>
              <a:rPr lang="el-GR" dirty="0" smtClean="0"/>
              <a:t>.</a:t>
            </a:r>
            <a:endParaRPr lang="el-GR" dirty="0"/>
          </a:p>
          <a:p>
            <a:r>
              <a:rPr lang="el-GR" dirty="0"/>
              <a:t>Όταν λέμε ότι ένας πολυκύτταρος οργανισμός αναπτύσσεται, δεν εννοούμε μόνο ότι «μεγαλώνει», δηλαδή ότι τα κύτταρά του αυξάνονται σε αριθμό</a:t>
            </a:r>
            <a:r>
              <a:rPr lang="el-GR" dirty="0" smtClean="0"/>
              <a:t>.</a:t>
            </a:r>
          </a:p>
          <a:p>
            <a:r>
              <a:rPr lang="el-GR" dirty="0" smtClean="0"/>
              <a:t> </a:t>
            </a:r>
            <a:r>
              <a:rPr lang="el-GR" dirty="0"/>
              <a:t>Εννοούμε παράλληλα ότι τα κύτταρά του τροποποιούνται, οργανώνονται σε ιστούς και εξειδικεύονται σε συγκεκριμένες λειτουργίες. Η διαδικασία αυτή ονομάζεται διαφοροποίηση</a:t>
            </a:r>
          </a:p>
          <a:p>
            <a:endParaRPr lang="el-GR" dirty="0"/>
          </a:p>
        </p:txBody>
      </p:sp>
      <p:pic>
        <p:nvPicPr>
          <p:cNvPr id="5" name="Εικόνα 4"/>
          <p:cNvPicPr>
            <a:picLocks noChangeAspect="1"/>
          </p:cNvPicPr>
          <p:nvPr/>
        </p:nvPicPr>
        <p:blipFill>
          <a:blip r:embed="rId2"/>
          <a:stretch>
            <a:fillRect/>
          </a:stretch>
        </p:blipFill>
        <p:spPr>
          <a:xfrm>
            <a:off x="9725890" y="574748"/>
            <a:ext cx="2299855" cy="1762125"/>
          </a:xfrm>
          <a:prstGeom prst="rect">
            <a:avLst/>
          </a:prstGeom>
        </p:spPr>
      </p:pic>
      <p:pic>
        <p:nvPicPr>
          <p:cNvPr id="6" name="Εικόνα 5"/>
          <p:cNvPicPr>
            <a:picLocks noChangeAspect="1"/>
          </p:cNvPicPr>
          <p:nvPr/>
        </p:nvPicPr>
        <p:blipFill>
          <a:blip r:embed="rId3"/>
          <a:stretch>
            <a:fillRect/>
          </a:stretch>
        </p:blipFill>
        <p:spPr>
          <a:xfrm>
            <a:off x="9725890" y="4295771"/>
            <a:ext cx="2143125" cy="2143125"/>
          </a:xfrm>
          <a:prstGeom prst="rect">
            <a:avLst/>
          </a:prstGeom>
        </p:spPr>
      </p:pic>
      <p:pic>
        <p:nvPicPr>
          <p:cNvPr id="7" name="Εικόνα 6"/>
          <p:cNvPicPr>
            <a:picLocks noChangeAspect="1"/>
          </p:cNvPicPr>
          <p:nvPr/>
        </p:nvPicPr>
        <p:blipFill>
          <a:blip r:embed="rId4"/>
          <a:stretch>
            <a:fillRect/>
          </a:stretch>
        </p:blipFill>
        <p:spPr>
          <a:xfrm>
            <a:off x="10294182" y="2379452"/>
            <a:ext cx="1731563" cy="1714500"/>
          </a:xfrm>
          <a:prstGeom prst="rect">
            <a:avLst/>
          </a:prstGeom>
        </p:spPr>
      </p:pic>
    </p:spTree>
    <p:extLst>
      <p:ext uri="{BB962C8B-B14F-4D97-AF65-F5344CB8AC3E}">
        <p14:creationId xmlns:p14="http://schemas.microsoft.com/office/powerpoint/2010/main" val="42862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976746" y="1293697"/>
            <a:ext cx="8686799" cy="4982412"/>
          </a:xfrm>
          <a:prstGeom prst="rect">
            <a:avLst/>
          </a:prstGeom>
        </p:spPr>
      </p:pic>
    </p:spTree>
    <p:extLst>
      <p:ext uri="{BB962C8B-B14F-4D97-AF65-F5344CB8AC3E}">
        <p14:creationId xmlns:p14="http://schemas.microsoft.com/office/powerpoint/2010/main" val="1293475694"/>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TM04033917[[fn=Βερολίνο]]</Template>
  <TotalTime>98</TotalTime>
  <Words>705</Words>
  <Application>Microsoft Office PowerPoint</Application>
  <PresentationFormat>Ευρεία οθόνη</PresentationFormat>
  <Paragraphs>61</Paragraphs>
  <Slides>34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Arial</vt:lpstr>
      <vt:lpstr>Trebuchet MS</vt:lpstr>
      <vt:lpstr>Wingdings</vt:lpstr>
      <vt:lpstr>Βερολίνο</vt:lpstr>
      <vt:lpstr>Τα επίπεδα οργάνωσης της ζωής</vt:lpstr>
      <vt:lpstr>Παρουσίαση του PowerPoint</vt:lpstr>
      <vt:lpstr>Εμβιο και άβιο περιβάλλον</vt:lpstr>
      <vt:lpstr>ΟΡΓΑΝΩΣΗ ΜΟΝΟΚΥΤΤΑΡΩΝ ΟΡΓΑΝΙΣΜΩΝ-ΑΠΟΙΚΙΕΣ</vt:lpstr>
      <vt:lpstr>Παρουσίαση του PowerPoint</vt:lpstr>
      <vt:lpstr>ΑΠΟΙΚΙΕΣ ΜΟΝΟΚΥΤΤΑΡΩΝ ΟΡΓΑΝΙΣΜΩΝ</vt:lpstr>
      <vt:lpstr>Παρατήρηση αποικιών σε τρυβλία Petri</vt:lpstr>
      <vt:lpstr>Τα επίπεδα οργάνωσης των πολυκύτταρων οργανισμών</vt:lpstr>
      <vt:lpstr>Παρουσίαση του PowerPoint</vt:lpstr>
      <vt:lpstr>Κυτταρική διαφοροποίηση</vt:lpstr>
      <vt:lpstr>Κυτταρική διαφοροποίηση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Κατηγορίες Ιστών</vt:lpstr>
      <vt:lpstr>1.ΕΠΙΘΗΛΙΑΚΟΣ ΙΣΤΟΣ</vt:lpstr>
      <vt:lpstr>Παρουσίαση του PowerPoint</vt:lpstr>
      <vt:lpstr>Παρουσίαση του PowerPoint</vt:lpstr>
      <vt:lpstr>2. ΕΡΕΙΣΤΙΚΟΣ ΙΣΤΟΣ</vt:lpstr>
      <vt:lpstr>ΕΡΕΙΣΤΙΚΟΣ ΙΣΤΟΣ (Μεσοκυττάρια ουσία και κύτταρα)</vt:lpstr>
      <vt:lpstr>ΟΣΤΙΤΗΣ ΕΡΕΙΣΤΙΚΟΣ ΙΣΤΟΣ</vt:lpstr>
      <vt:lpstr>ΟΣΤΙΤΗΣ ΙΣΤΟΣ</vt:lpstr>
      <vt:lpstr>ΧΟΝΔΡΙΝΟΣ ΕΡΕΙΣΤΙΚΟΣ ΙΣΤΟΣ</vt:lpstr>
      <vt:lpstr>ΧΟΝΔΡΙΝΟΣ ΙΣΤΟΣ (Πτερύγιο αυτιού)</vt:lpstr>
      <vt:lpstr>ΤΟ ΑΙΜΑ  </vt:lpstr>
      <vt:lpstr>3.ΜΥΪΚΟΣ ΙΣΤΟΣ</vt:lpstr>
      <vt:lpstr>ΜΥΪΚΑ ΙΝΙΔΙΑ (ΚΥΤΤΑΡΑ)</vt:lpstr>
      <vt:lpstr>ΜΥΙΚΟΣ ΙΣΤΟΣ -ΣΥΣΤΟΛΗ ΚΑΙ ΧΑΛΑΡΩΣΗ </vt:lpstr>
      <vt:lpstr>ΤΥΠΟΙ ΜΥΪΚΟΥ ΙΣΤΟΥ</vt:lpstr>
      <vt:lpstr>4.ΝΕΥΡΙΚΟΣ ΙΣΤΟΣ</vt:lpstr>
      <vt:lpstr>ΝΕΥΡΙΚΟΣ ΙΣΤΟΣ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επίπεδα οργάνωσης της ζωής</dc:title>
  <dc:creator>ΒΟΥΛΑ</dc:creator>
  <cp:lastModifiedBy>ΒΟΥΛΑ</cp:lastModifiedBy>
  <cp:revision>12</cp:revision>
  <dcterms:created xsi:type="dcterms:W3CDTF">2020-11-24T18:09:44Z</dcterms:created>
  <dcterms:modified xsi:type="dcterms:W3CDTF">2020-12-05T18:25:15Z</dcterms:modified>
</cp:coreProperties>
</file>