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79" r:id="rId4"/>
    <p:sldId id="258" r:id="rId5"/>
    <p:sldId id="287" r:id="rId6"/>
    <p:sldId id="280" r:id="rId7"/>
    <p:sldId id="281" r:id="rId8"/>
    <p:sldId id="259" r:id="rId9"/>
    <p:sldId id="284" r:id="rId10"/>
    <p:sldId id="282" r:id="rId11"/>
    <p:sldId id="283" r:id="rId12"/>
    <p:sldId id="278" r:id="rId13"/>
    <p:sldId id="285" r:id="rId14"/>
    <p:sldId id="286" r:id="rId15"/>
    <p:sldId id="260" r:id="rId16"/>
    <p:sldId id="288" r:id="rId17"/>
    <p:sldId id="262" r:id="rId18"/>
    <p:sldId id="263" r:id="rId19"/>
    <p:sldId id="264" r:id="rId20"/>
    <p:sldId id="289" r:id="rId21"/>
    <p:sldId id="290" r:id="rId22"/>
    <p:sldId id="265" r:id="rId23"/>
    <p:sldId id="293" r:id="rId24"/>
    <p:sldId id="295" r:id="rId25"/>
    <p:sldId id="296" r:id="rId26"/>
    <p:sldId id="292" r:id="rId27"/>
    <p:sldId id="297" r:id="rId28"/>
    <p:sldId id="294" r:id="rId29"/>
    <p:sldId id="266" r:id="rId30"/>
    <p:sldId id="298" r:id="rId31"/>
    <p:sldId id="299" r:id="rId32"/>
    <p:sldId id="300" r:id="rId33"/>
    <p:sldId id="267" r:id="rId34"/>
    <p:sldId id="301" r:id="rId35"/>
    <p:sldId id="271" r:id="rId36"/>
    <p:sldId id="268" r:id="rId37"/>
    <p:sldId id="269" r:id="rId38"/>
    <p:sldId id="303" r:id="rId39"/>
    <p:sldId id="305" r:id="rId40"/>
    <p:sldId id="304" r:id="rId41"/>
    <p:sldId id="270" r:id="rId42"/>
    <p:sldId id="307" r:id="rId43"/>
    <p:sldId id="306" r:id="rId44"/>
    <p:sldId id="274" r:id="rId45"/>
    <p:sldId id="275" r:id="rId46"/>
    <p:sldId id="276" r:id="rId47"/>
    <p:sldId id="308" r:id="rId48"/>
    <p:sldId id="302" r:id="rId49"/>
    <p:sldId id="310" r:id="rId50"/>
    <p:sldId id="311" r:id="rId51"/>
    <p:sldId id="277" r:id="rId52"/>
    <p:sldId id="312" r:id="rId53"/>
    <p:sldId id="313" r:id="rId54"/>
    <p:sldId id="314"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varScale="1">
        <p:scale>
          <a:sx n="46" d="100"/>
          <a:sy n="46" d="100"/>
        </p:scale>
        <p:origin x="96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l-GR" smtClean="0"/>
              <a:t>Στυλ κύριου τίτλου</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3663BBFF-77C1-4BF1-A3B2-2505841100BA}" type="datetimeFigureOut">
              <a:rPr lang="en-US" dirty="0"/>
              <a:t>12/7/2020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5EC93879-1153-42D3-8EC7-7A3CC94658D3}" type="datetimeFigureOut">
              <a:rPr lang="en-US" dirty="0"/>
              <a:t>12/7/2020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l-GR" smtClean="0"/>
              <a:t>Στυλ κύριου τίτλου</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382E1496-D8B1-4FDC-98A5-AD2561A2EE12}" type="datetimeFigureOut">
              <a:rPr lang="en-US" dirty="0"/>
              <a:t>12/7/2020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l-GR" smtClean="0"/>
              <a:t>Στυλ κύριου τίτλου</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08AD3855-5B08-4570-810C-DE4498675D2C}" type="datetimeFigureOut">
              <a:rPr lang="en-US" dirty="0"/>
              <a:t>12/7/2020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l-GR" smtClean="0"/>
              <a:t>Στυλ κύριου τίτλου</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95FC1B1A-3400-4A09-B018-5620D6ADA4AF}" type="datetimeFigureOut">
              <a:rPr lang="en-US" dirty="0"/>
              <a:t>12/7/2020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l-GR" smtClean="0"/>
              <a:t>Στυλ κύριου τίτλου</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3" name="Date Placeholder 2"/>
          <p:cNvSpPr>
            <a:spLocks noGrp="1"/>
          </p:cNvSpPr>
          <p:nvPr>
            <p:ph type="dt" sz="half" idx="10"/>
          </p:nvPr>
        </p:nvSpPr>
        <p:spPr/>
        <p:txBody>
          <a:bodyPr/>
          <a:lstStyle/>
          <a:p>
            <a:fld id="{333EE65E-8B04-4250-B4A9-5C65F355F1A2}" type="datetimeFigureOut">
              <a:rPr lang="en-US" dirty="0"/>
              <a:t>12/7/2020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l-GR" smtClean="0"/>
              <a:t>Στυλ κύριου τίτλου</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3" name="Date Placeholder 2"/>
          <p:cNvSpPr>
            <a:spLocks noGrp="1"/>
          </p:cNvSpPr>
          <p:nvPr>
            <p:ph type="dt" sz="half" idx="10"/>
          </p:nvPr>
        </p:nvSpPr>
        <p:spPr/>
        <p:txBody>
          <a:bodyPr/>
          <a:lstStyle/>
          <a:p>
            <a:fld id="{84F5881F-8E44-4F15-AB98-80B7869E49CA}" type="datetimeFigureOut">
              <a:rPr lang="en-US" dirty="0"/>
              <a:t>12/7/2020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497D2069-43FA-49C5-9F0E-58E1EB237AEF}" type="datetimeFigureOut">
              <a:rPr lang="en-US" dirty="0"/>
              <a:t>12/7/2020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C05854CA-19F4-4771-B6A2-DA5C0742B220}" type="datetimeFigureOut">
              <a:rPr lang="en-US" dirty="0"/>
              <a:t>12/7/2020</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FED2BB1-BB31-4EB8-A961-18800A74EAA8}" type="datetimeFigureOut">
              <a:rPr lang="en-US" dirty="0"/>
              <a:t>12/7/2020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l-GR" smtClean="0"/>
              <a:t>Στυλ κύριου τίτλου</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3B40B886-74BB-4D5E-9EA9-584482FE40E6}" type="datetimeFigureOut">
              <a:rPr lang="en-US" dirty="0"/>
              <a:t>12/7/2020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p>
            <a:fld id="{8CA4CCD1-3502-4C30-947C-75FC88992007}" type="datetimeFigureOut">
              <a:rPr lang="en-US" dirty="0"/>
              <a:t>12/7/2020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680322" y="3030008"/>
            <a:ext cx="4698355" cy="2906179"/>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5594123" y="3030008"/>
            <a:ext cx="4700059" cy="2906179"/>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950B797A-E8AF-4231-9C64-308C5BB9ED3E}" type="datetimeFigureOut">
              <a:rPr lang="en-US" dirty="0"/>
              <a:t>12/7/2020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l-GR" smtClean="0"/>
              <a:t>Στυλ κύριου τίτλου</a:t>
            </a:r>
            <a:endParaRPr lang="en-US" dirty="0"/>
          </a:p>
        </p:txBody>
      </p:sp>
      <p:sp>
        <p:nvSpPr>
          <p:cNvPr id="3" name="Date Placeholder 2"/>
          <p:cNvSpPr>
            <a:spLocks noGrp="1"/>
          </p:cNvSpPr>
          <p:nvPr>
            <p:ph type="dt" sz="half" idx="10"/>
          </p:nvPr>
        </p:nvSpPr>
        <p:spPr/>
        <p:txBody>
          <a:bodyPr/>
          <a:lstStyle/>
          <a:p>
            <a:fld id="{1EB24146-07E2-48CA-8629-5887ED47FCDB}" type="datetimeFigureOut">
              <a:rPr lang="en-US" dirty="0"/>
              <a:t>12/7/2020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D407E718-B4F0-433E-A285-0013249184C0}" type="datetimeFigureOut">
              <a:rPr lang="en-US" dirty="0"/>
              <a:t>12/7/2020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l-GR" smtClean="0"/>
              <a:t>Στυλ κύριου τίτλου</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2B8E44C4-3D72-4D6E-86A4-F5491DC49E6D}" type="datetimeFigureOut">
              <a:rPr lang="en-US" dirty="0"/>
              <a:t>12/7/2020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06B8EA14-E6AC-4B59-973C-7A06B0EDE3E3}" type="datetimeFigureOut">
              <a:rPr lang="en-US" dirty="0"/>
              <a:t>12/7/2020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l-GR" smtClean="0"/>
              <a:t>Στυλ κύριου τίτλου</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A3BB3B3F-C0CE-47CB-BCED-F49A710726FF}" type="datetimeFigureOut">
              <a:rPr lang="en-US" dirty="0"/>
              <a:t>12/7/2020</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43.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4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5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5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p:txBody>
          <a:bodyPr/>
          <a:lstStyle/>
          <a:p>
            <a:r>
              <a:rPr lang="el-GR" dirty="0" smtClean="0"/>
              <a:t>Τα επίπεδα οργάνωσης της ζωής</a:t>
            </a:r>
            <a:endParaRPr lang="el-GR" dirty="0"/>
          </a:p>
        </p:txBody>
      </p:sp>
      <p:sp>
        <p:nvSpPr>
          <p:cNvPr id="3" name="Υπότιτλος 2"/>
          <p:cNvSpPr>
            <a:spLocks noGrp="1"/>
          </p:cNvSpPr>
          <p:nvPr>
            <p:ph type="subTitle" idx="1"/>
          </p:nvPr>
        </p:nvSpPr>
        <p:spPr/>
        <p:txBody>
          <a:bodyPr/>
          <a:lstStyle/>
          <a:p>
            <a:r>
              <a:rPr lang="el-GR" dirty="0" smtClean="0"/>
              <a:t>Βιολογία </a:t>
            </a:r>
            <a:r>
              <a:rPr lang="el-GR" dirty="0" err="1" smtClean="0"/>
              <a:t>Γ΄Γυμνασίου</a:t>
            </a:r>
            <a:endParaRPr lang="el-GR" dirty="0" smtClean="0"/>
          </a:p>
          <a:p>
            <a:r>
              <a:rPr lang="el-GR" dirty="0" err="1" smtClean="0"/>
              <a:t>Καντούρου</a:t>
            </a:r>
            <a:r>
              <a:rPr lang="el-GR" dirty="0" smtClean="0"/>
              <a:t> Παρασκευή</a:t>
            </a:r>
            <a:endParaRPr lang="el-GR" dirty="0"/>
          </a:p>
        </p:txBody>
      </p:sp>
      <p:pic>
        <p:nvPicPr>
          <p:cNvPr id="4" name="Εικόνα 3"/>
          <p:cNvPicPr>
            <a:picLocks noChangeAspect="1"/>
          </p:cNvPicPr>
          <p:nvPr/>
        </p:nvPicPr>
        <p:blipFill>
          <a:blip r:embed="rId2"/>
          <a:stretch>
            <a:fillRect/>
          </a:stretch>
        </p:blipFill>
        <p:spPr>
          <a:xfrm>
            <a:off x="680322" y="3470564"/>
            <a:ext cx="4681387" cy="2965087"/>
          </a:xfrm>
          <a:prstGeom prst="rect">
            <a:avLst/>
          </a:prstGeom>
        </p:spPr>
      </p:pic>
    </p:spTree>
    <p:extLst>
      <p:ext uri="{BB962C8B-B14F-4D97-AF65-F5344CB8AC3E}">
        <p14:creationId xmlns:p14="http://schemas.microsoft.com/office/powerpoint/2010/main" val="77452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Κυτταρική διαφοροποίηση</a:t>
            </a:r>
            <a:endParaRPr lang="el-GR" dirty="0"/>
          </a:p>
        </p:txBody>
      </p:sp>
      <p:pic>
        <p:nvPicPr>
          <p:cNvPr id="4" name="Θέση περιεχομένου 3"/>
          <p:cNvPicPr>
            <a:picLocks noGrp="1" noChangeAspect="1"/>
          </p:cNvPicPr>
          <p:nvPr>
            <p:ph idx="1"/>
          </p:nvPr>
        </p:nvPicPr>
        <p:blipFill>
          <a:blip r:embed="rId2"/>
          <a:stretch>
            <a:fillRect/>
          </a:stretch>
        </p:blipFill>
        <p:spPr>
          <a:xfrm>
            <a:off x="1358469" y="1834166"/>
            <a:ext cx="8257563" cy="4864785"/>
          </a:xfrm>
          <a:prstGeom prst="rect">
            <a:avLst/>
          </a:prstGeom>
        </p:spPr>
      </p:pic>
    </p:spTree>
    <p:extLst>
      <p:ext uri="{BB962C8B-B14F-4D97-AF65-F5344CB8AC3E}">
        <p14:creationId xmlns:p14="http://schemas.microsoft.com/office/powerpoint/2010/main" val="2369151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Κυτταρική διαφοροποίηση</a:t>
            </a:r>
            <a:endParaRPr lang="el-GR" dirty="0"/>
          </a:p>
        </p:txBody>
      </p:sp>
      <p:pic>
        <p:nvPicPr>
          <p:cNvPr id="4" name="Θέση περιεχομένου 3"/>
          <p:cNvPicPr>
            <a:picLocks noGrp="1" noChangeAspect="1"/>
          </p:cNvPicPr>
          <p:nvPr>
            <p:ph idx="1"/>
          </p:nvPr>
        </p:nvPicPr>
        <p:blipFill>
          <a:blip r:embed="rId2"/>
          <a:stretch>
            <a:fillRect/>
          </a:stretch>
        </p:blipFill>
        <p:spPr>
          <a:xfrm>
            <a:off x="1902387" y="2078183"/>
            <a:ext cx="7169728" cy="4405744"/>
          </a:xfrm>
          <a:prstGeom prst="rect">
            <a:avLst/>
          </a:prstGeom>
        </p:spPr>
      </p:pic>
    </p:spTree>
    <p:extLst>
      <p:ext uri="{BB962C8B-B14F-4D97-AF65-F5344CB8AC3E}">
        <p14:creationId xmlns:p14="http://schemas.microsoft.com/office/powerpoint/2010/main" val="2829592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1413164" y="753228"/>
            <a:ext cx="8291944" cy="5626790"/>
          </a:xfrm>
          <a:prstGeom prst="rect">
            <a:avLst/>
          </a:prstGeom>
        </p:spPr>
      </p:pic>
    </p:spTree>
    <p:extLst>
      <p:ext uri="{BB962C8B-B14F-4D97-AF65-F5344CB8AC3E}">
        <p14:creationId xmlns:p14="http://schemas.microsoft.com/office/powerpoint/2010/main" val="2578692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a:xfrm>
            <a:off x="290945" y="3845367"/>
            <a:ext cx="11450783" cy="3599316"/>
          </a:xfrm>
        </p:spPr>
        <p:txBody>
          <a:bodyPr/>
          <a:lstStyle/>
          <a:p>
            <a:pPr marL="0" indent="0">
              <a:buNone/>
            </a:pPr>
            <a:endParaRPr lang="el-GR" dirty="0" smtClean="0"/>
          </a:p>
          <a:p>
            <a:pPr marL="0" indent="0">
              <a:buNone/>
            </a:pPr>
            <a:endParaRPr lang="el-GR" dirty="0"/>
          </a:p>
          <a:p>
            <a:pPr marL="0" indent="0">
              <a:buNone/>
            </a:pPr>
            <a:endParaRPr lang="el-GR" dirty="0" smtClean="0"/>
          </a:p>
          <a:p>
            <a:pPr marL="0" indent="0">
              <a:buNone/>
            </a:pPr>
            <a:r>
              <a:rPr lang="el-GR" dirty="0" smtClean="0"/>
              <a:t>ΖΥΓΩΤΟ</a:t>
            </a:r>
            <a:r>
              <a:rPr lang="el-GR" dirty="0" smtClean="0">
                <a:sym typeface="Wingdings" panose="05000000000000000000" pitchFamily="2" charset="2"/>
              </a:rPr>
              <a:t>ΔΙΑΦΟΡΟΠΟΙΗΣΗΙΣΤΟΣΟΡΓΑΝΑΣΥΣΤΗΜΑΟΡΓΑΝΩΝΟΡΓΑΝΙΣΜΟΣ</a:t>
            </a:r>
            <a:endParaRPr lang="el-GR" dirty="0" smtClean="0"/>
          </a:p>
        </p:txBody>
      </p:sp>
      <p:pic>
        <p:nvPicPr>
          <p:cNvPr id="4" name="Εικόνα 3"/>
          <p:cNvPicPr>
            <a:picLocks noChangeAspect="1"/>
          </p:cNvPicPr>
          <p:nvPr/>
        </p:nvPicPr>
        <p:blipFill>
          <a:blip r:embed="rId2"/>
          <a:stretch>
            <a:fillRect/>
          </a:stretch>
        </p:blipFill>
        <p:spPr>
          <a:xfrm>
            <a:off x="3429000" y="207818"/>
            <a:ext cx="4655127" cy="4572000"/>
          </a:xfrm>
          <a:prstGeom prst="rect">
            <a:avLst/>
          </a:prstGeom>
        </p:spPr>
      </p:pic>
    </p:spTree>
    <p:extLst>
      <p:ext uri="{BB962C8B-B14F-4D97-AF65-F5344CB8AC3E}">
        <p14:creationId xmlns:p14="http://schemas.microsoft.com/office/powerpoint/2010/main" val="2282445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1497142" y="753228"/>
            <a:ext cx="7980218" cy="5486400"/>
          </a:xfrm>
          <a:prstGeom prst="rect">
            <a:avLst/>
          </a:prstGeom>
        </p:spPr>
      </p:pic>
    </p:spTree>
    <p:extLst>
      <p:ext uri="{BB962C8B-B14F-4D97-AF65-F5344CB8AC3E}">
        <p14:creationId xmlns:p14="http://schemas.microsoft.com/office/powerpoint/2010/main" val="2714172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a:xfrm>
            <a:off x="680321" y="2336873"/>
            <a:ext cx="10978279" cy="3599316"/>
          </a:xfrm>
        </p:spPr>
        <p:txBody>
          <a:bodyPr>
            <a:normAutofit/>
          </a:bodyPr>
          <a:lstStyle/>
          <a:p>
            <a:r>
              <a:rPr lang="el-GR" dirty="0" smtClean="0">
                <a:solidFill>
                  <a:srgbClr val="FF0000"/>
                </a:solidFill>
              </a:rPr>
              <a:t>ΙΣΤΟΣ= Σύνολο κυττάρων ,όμοιων μορφολογικά και με κοινή λειτουργία.</a:t>
            </a:r>
          </a:p>
          <a:p>
            <a:r>
              <a:rPr lang="el-GR" dirty="0" smtClean="0">
                <a:solidFill>
                  <a:srgbClr val="FF0000"/>
                </a:solidFill>
              </a:rPr>
              <a:t>ΟΡΓΑΝΟ= Σύνολο ιστών με κοινή λειτουργία</a:t>
            </a:r>
          </a:p>
          <a:p>
            <a:r>
              <a:rPr lang="el-GR" dirty="0" smtClean="0">
                <a:solidFill>
                  <a:srgbClr val="FF0000"/>
                </a:solidFill>
              </a:rPr>
              <a:t>ΣΥΣΤΗΜΑ ΟΡΓΑΝΩΝ= Σύνολο οργάνων με κοινή λειτουργία</a:t>
            </a:r>
          </a:p>
          <a:p>
            <a:pPr marL="0" indent="0">
              <a:buNone/>
            </a:pPr>
            <a:r>
              <a:rPr lang="el-GR" sz="2000" dirty="0" smtClean="0"/>
              <a:t>Οι ανώτεροι ζωικοί οργανισμοί διαθέτουν διάφορα συστήματα (π.χ. μυϊκό, αναπνευστικό), καθένα από τα οποία είναι υπεύθυνο για συγκεκριμένο έργο. </a:t>
            </a:r>
          </a:p>
          <a:p>
            <a:pPr marL="0" indent="0">
              <a:buNone/>
            </a:pPr>
            <a:r>
              <a:rPr lang="el-GR" sz="2000" dirty="0" smtClean="0"/>
              <a:t>Τα συστήματα αυτά ελέγχονται και συντονίζονται από το νευρικό σύστημα και τις ορμόνες, ώστε ο οργανισμός να λειτουργεί αρμονικά ως ένα ενιαίο σύνολο και όχι σαν άθροισμα πολλών ανεξάρτητων κυττάρων</a:t>
            </a:r>
            <a:r>
              <a:rPr lang="el-GR" dirty="0" smtClean="0"/>
              <a:t>. </a:t>
            </a:r>
            <a:endParaRPr lang="el-GR" dirty="0"/>
          </a:p>
        </p:txBody>
      </p:sp>
    </p:spTree>
    <p:extLst>
      <p:ext uri="{BB962C8B-B14F-4D97-AF65-F5344CB8AC3E}">
        <p14:creationId xmlns:p14="http://schemas.microsoft.com/office/powerpoint/2010/main" val="27458862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1267691" y="774010"/>
            <a:ext cx="8645235" cy="5606008"/>
          </a:xfrm>
          <a:prstGeom prst="rect">
            <a:avLst/>
          </a:prstGeom>
        </p:spPr>
      </p:pic>
    </p:spTree>
    <p:extLst>
      <p:ext uri="{BB962C8B-B14F-4D97-AF65-F5344CB8AC3E}">
        <p14:creationId xmlns:p14="http://schemas.microsoft.com/office/powerpoint/2010/main" val="28313089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r>
              <a:rPr lang="el-GR" dirty="0"/>
              <a:t>Τα φυτά διαθέτουν ιστούς και όργανα, αλλά όχι συστήματα οργάνων.</a:t>
            </a:r>
          </a:p>
        </p:txBody>
      </p:sp>
      <p:pic>
        <p:nvPicPr>
          <p:cNvPr id="4" name="Εικόνα 3"/>
          <p:cNvPicPr>
            <a:picLocks noChangeAspect="1"/>
          </p:cNvPicPr>
          <p:nvPr/>
        </p:nvPicPr>
        <p:blipFill>
          <a:blip r:embed="rId2"/>
          <a:stretch>
            <a:fillRect/>
          </a:stretch>
        </p:blipFill>
        <p:spPr>
          <a:xfrm>
            <a:off x="680321" y="3262746"/>
            <a:ext cx="4577479" cy="3006004"/>
          </a:xfrm>
          <a:prstGeom prst="rect">
            <a:avLst/>
          </a:prstGeom>
        </p:spPr>
      </p:pic>
      <p:pic>
        <p:nvPicPr>
          <p:cNvPr id="5" name="Εικόνα 4"/>
          <p:cNvPicPr>
            <a:picLocks noChangeAspect="1"/>
          </p:cNvPicPr>
          <p:nvPr/>
        </p:nvPicPr>
        <p:blipFill>
          <a:blip r:embed="rId3"/>
          <a:stretch>
            <a:fillRect/>
          </a:stretch>
        </p:blipFill>
        <p:spPr>
          <a:xfrm>
            <a:off x="5257800" y="3262746"/>
            <a:ext cx="5410200" cy="3595254"/>
          </a:xfrm>
          <a:prstGeom prst="rect">
            <a:avLst/>
          </a:prstGeom>
        </p:spPr>
      </p:pic>
    </p:spTree>
    <p:extLst>
      <p:ext uri="{BB962C8B-B14F-4D97-AF65-F5344CB8AC3E}">
        <p14:creationId xmlns:p14="http://schemas.microsoft.com/office/powerpoint/2010/main" val="1547385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Κατηγορίες Ιστών</a:t>
            </a:r>
            <a:endParaRPr lang="el-GR" dirty="0"/>
          </a:p>
        </p:txBody>
      </p:sp>
      <p:sp>
        <p:nvSpPr>
          <p:cNvPr id="3" name="Θέση περιεχομένου 2"/>
          <p:cNvSpPr>
            <a:spLocks noGrp="1"/>
          </p:cNvSpPr>
          <p:nvPr>
            <p:ph idx="1"/>
          </p:nvPr>
        </p:nvSpPr>
        <p:spPr>
          <a:xfrm>
            <a:off x="680320" y="2045928"/>
            <a:ext cx="9613861" cy="3599316"/>
          </a:xfrm>
        </p:spPr>
        <p:txBody>
          <a:bodyPr/>
          <a:lstStyle/>
          <a:p>
            <a:pPr marL="0" indent="0">
              <a:buNone/>
            </a:pPr>
            <a:r>
              <a:rPr lang="el-GR" dirty="0"/>
              <a:t>1</a:t>
            </a:r>
            <a:r>
              <a:rPr lang="el-GR" dirty="0" smtClean="0"/>
              <a:t>.Επιθηλιακό</a:t>
            </a:r>
          </a:p>
          <a:p>
            <a:pPr marL="0" indent="0">
              <a:buNone/>
            </a:pPr>
            <a:r>
              <a:rPr lang="el-GR" dirty="0" smtClean="0"/>
              <a:t>2.Ερειστικό</a:t>
            </a:r>
          </a:p>
          <a:p>
            <a:pPr marL="0" indent="0">
              <a:buNone/>
            </a:pPr>
            <a:r>
              <a:rPr lang="el-GR" dirty="0" smtClean="0"/>
              <a:t>3.Μυϊκό </a:t>
            </a:r>
            <a:r>
              <a:rPr lang="el-GR" dirty="0"/>
              <a:t>και </a:t>
            </a:r>
            <a:endParaRPr lang="el-GR" dirty="0" smtClean="0"/>
          </a:p>
          <a:p>
            <a:pPr marL="0" indent="0">
              <a:buNone/>
            </a:pPr>
            <a:r>
              <a:rPr lang="el-GR" dirty="0" smtClean="0"/>
              <a:t>4.Νευρικό</a:t>
            </a:r>
            <a:endParaRPr lang="el-GR" dirty="0"/>
          </a:p>
        </p:txBody>
      </p:sp>
      <p:pic>
        <p:nvPicPr>
          <p:cNvPr id="5" name="Εικόνα 4"/>
          <p:cNvPicPr>
            <a:picLocks noChangeAspect="1"/>
          </p:cNvPicPr>
          <p:nvPr/>
        </p:nvPicPr>
        <p:blipFill>
          <a:blip r:embed="rId2"/>
          <a:stretch>
            <a:fillRect/>
          </a:stretch>
        </p:blipFill>
        <p:spPr>
          <a:xfrm>
            <a:off x="2847109" y="1834166"/>
            <a:ext cx="8312727" cy="4732889"/>
          </a:xfrm>
          <a:prstGeom prst="rect">
            <a:avLst/>
          </a:prstGeom>
        </p:spPr>
      </p:pic>
    </p:spTree>
    <p:extLst>
      <p:ext uri="{BB962C8B-B14F-4D97-AF65-F5344CB8AC3E}">
        <p14:creationId xmlns:p14="http://schemas.microsoft.com/office/powerpoint/2010/main" val="22165361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1.ΕΠΙΘΗΛΙΑΚΟΣ ΙΣΤΟΣ</a:t>
            </a:r>
            <a:endParaRPr lang="el-GR" dirty="0"/>
          </a:p>
        </p:txBody>
      </p:sp>
      <p:sp>
        <p:nvSpPr>
          <p:cNvPr id="3" name="Θέση περιεχομένου 2"/>
          <p:cNvSpPr>
            <a:spLocks noGrp="1"/>
          </p:cNvSpPr>
          <p:nvPr>
            <p:ph idx="1"/>
          </p:nvPr>
        </p:nvSpPr>
        <p:spPr/>
        <p:txBody>
          <a:bodyPr/>
          <a:lstStyle/>
          <a:p>
            <a:r>
              <a:rPr lang="el-GR" dirty="0"/>
              <a:t>Ο επιθηλιακός ιστός αποτελείται από κύτταρα τα οποία συνδέονται στενά μεταξύ τους και σχηματίζουν στρώσεις (λεπτές στιβάδες). </a:t>
            </a:r>
            <a:endParaRPr lang="el-GR" dirty="0" smtClean="0"/>
          </a:p>
          <a:p>
            <a:r>
              <a:rPr lang="el-GR" dirty="0" smtClean="0"/>
              <a:t>Οι </a:t>
            </a:r>
            <a:r>
              <a:rPr lang="el-GR" dirty="0"/>
              <a:t>στρώσεις (στιβάδες) αυτές καλύπτουν εξωτερικά το σώμα (επιδερμίδα) ή περιβάλλουν εσωτερικά όργανα ή επενδύουν το εσωτερικό κοιλοτήτων του σώματος (βλεννογόνοι</a:t>
            </a:r>
            <a:r>
              <a:rPr lang="el-GR" dirty="0" smtClean="0"/>
              <a:t>).</a:t>
            </a:r>
          </a:p>
          <a:p>
            <a:r>
              <a:rPr lang="el-GR" dirty="0" smtClean="0"/>
              <a:t> </a:t>
            </a:r>
            <a:r>
              <a:rPr lang="el-GR" dirty="0"/>
              <a:t>Εκτός από τον προστατευτικό αυτό ρόλο που παίζουν τα επιθηλιακά κύτταρα, μπορεί και να εκκρίνουν ή να απορροφούν διάφορες ουσίες (π.χ. βλεννογόνος του εντέρου).</a:t>
            </a:r>
          </a:p>
        </p:txBody>
      </p:sp>
      <p:pic>
        <p:nvPicPr>
          <p:cNvPr id="4" name="Εικόνα 3"/>
          <p:cNvPicPr>
            <a:picLocks noChangeAspect="1"/>
          </p:cNvPicPr>
          <p:nvPr/>
        </p:nvPicPr>
        <p:blipFill>
          <a:blip r:embed="rId2"/>
          <a:stretch>
            <a:fillRect/>
          </a:stretch>
        </p:blipFill>
        <p:spPr>
          <a:xfrm>
            <a:off x="6070023" y="207818"/>
            <a:ext cx="3240232" cy="2129055"/>
          </a:xfrm>
          <a:prstGeom prst="rect">
            <a:avLst/>
          </a:prstGeom>
        </p:spPr>
      </p:pic>
    </p:spTree>
    <p:extLst>
      <p:ext uri="{BB962C8B-B14F-4D97-AF65-F5344CB8AC3E}">
        <p14:creationId xmlns:p14="http://schemas.microsoft.com/office/powerpoint/2010/main" val="4202602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r>
              <a:rPr lang="el-GR" dirty="0"/>
              <a:t>Όλοι οι οργανισμοί, </a:t>
            </a:r>
            <a:r>
              <a:rPr lang="el-GR" dirty="0" err="1"/>
              <a:t>ευκαρυωτικοί</a:t>
            </a:r>
            <a:r>
              <a:rPr lang="el-GR" dirty="0"/>
              <a:t> και </a:t>
            </a:r>
            <a:r>
              <a:rPr lang="el-GR" dirty="0" err="1"/>
              <a:t>προκαρυωτικοί</a:t>
            </a:r>
            <a:r>
              <a:rPr lang="el-GR" dirty="0"/>
              <a:t>, μονοκύτταροι και πολυκύτταροι, δεν ζουν απομονωμένοι. </a:t>
            </a:r>
            <a:endParaRPr lang="el-GR" dirty="0" smtClean="0"/>
          </a:p>
          <a:p>
            <a:r>
              <a:rPr lang="el-GR" dirty="0" smtClean="0"/>
              <a:t>Αντίθετα</a:t>
            </a:r>
            <a:r>
              <a:rPr lang="el-GR" dirty="0"/>
              <a:t>, οργανώνονται, επικοινωνούν και </a:t>
            </a:r>
            <a:r>
              <a:rPr lang="el-GR" dirty="0" err="1"/>
              <a:t>αλληλεπιδρούν</a:t>
            </a:r>
            <a:r>
              <a:rPr lang="el-GR" dirty="0"/>
              <a:t>, </a:t>
            </a:r>
            <a:endParaRPr lang="el-GR" dirty="0" smtClean="0"/>
          </a:p>
          <a:p>
            <a:pPr marL="0" indent="0">
              <a:buNone/>
            </a:pPr>
            <a:r>
              <a:rPr lang="el-GR" dirty="0"/>
              <a:t> </a:t>
            </a:r>
            <a:r>
              <a:rPr lang="el-GR" dirty="0" smtClean="0"/>
              <a:t>  τόσο </a:t>
            </a:r>
            <a:r>
              <a:rPr lang="el-GR" dirty="0"/>
              <a:t>μεταξύ τους όσο και με το άβιο περιβάλλον τους. </a:t>
            </a:r>
          </a:p>
        </p:txBody>
      </p:sp>
      <p:pic>
        <p:nvPicPr>
          <p:cNvPr id="4" name="Εικόνα 3"/>
          <p:cNvPicPr>
            <a:picLocks noChangeAspect="1"/>
          </p:cNvPicPr>
          <p:nvPr/>
        </p:nvPicPr>
        <p:blipFill>
          <a:blip r:embed="rId2"/>
          <a:stretch>
            <a:fillRect/>
          </a:stretch>
        </p:blipFill>
        <p:spPr>
          <a:xfrm>
            <a:off x="680321" y="4156365"/>
            <a:ext cx="3538388" cy="2282532"/>
          </a:xfrm>
          <a:prstGeom prst="rect">
            <a:avLst/>
          </a:prstGeom>
        </p:spPr>
      </p:pic>
      <p:pic>
        <p:nvPicPr>
          <p:cNvPr id="5" name="Εικόνα 4"/>
          <p:cNvPicPr>
            <a:picLocks noChangeAspect="1"/>
          </p:cNvPicPr>
          <p:nvPr/>
        </p:nvPicPr>
        <p:blipFill>
          <a:blip r:embed="rId3"/>
          <a:stretch>
            <a:fillRect/>
          </a:stretch>
        </p:blipFill>
        <p:spPr>
          <a:xfrm>
            <a:off x="9222619" y="1018720"/>
            <a:ext cx="2498326" cy="2638880"/>
          </a:xfrm>
          <a:prstGeom prst="rect">
            <a:avLst/>
          </a:prstGeom>
        </p:spPr>
      </p:pic>
      <p:pic>
        <p:nvPicPr>
          <p:cNvPr id="6" name="Εικόνα 5"/>
          <p:cNvPicPr>
            <a:picLocks noChangeAspect="1"/>
          </p:cNvPicPr>
          <p:nvPr/>
        </p:nvPicPr>
        <p:blipFill>
          <a:blip r:embed="rId4"/>
          <a:stretch>
            <a:fillRect/>
          </a:stretch>
        </p:blipFill>
        <p:spPr>
          <a:xfrm>
            <a:off x="5126615" y="4156366"/>
            <a:ext cx="3061421" cy="2282530"/>
          </a:xfrm>
          <a:prstGeom prst="rect">
            <a:avLst/>
          </a:prstGeom>
        </p:spPr>
      </p:pic>
      <p:pic>
        <p:nvPicPr>
          <p:cNvPr id="7" name="Εικόνα 6"/>
          <p:cNvPicPr>
            <a:picLocks noChangeAspect="1"/>
          </p:cNvPicPr>
          <p:nvPr/>
        </p:nvPicPr>
        <p:blipFill>
          <a:blip r:embed="rId5"/>
          <a:stretch>
            <a:fillRect/>
          </a:stretch>
        </p:blipFill>
        <p:spPr>
          <a:xfrm>
            <a:off x="8880280" y="3923092"/>
            <a:ext cx="2840665" cy="2515804"/>
          </a:xfrm>
          <a:prstGeom prst="rect">
            <a:avLst/>
          </a:prstGeom>
        </p:spPr>
      </p:pic>
    </p:spTree>
    <p:extLst>
      <p:ext uri="{BB962C8B-B14F-4D97-AF65-F5344CB8AC3E}">
        <p14:creationId xmlns:p14="http://schemas.microsoft.com/office/powerpoint/2010/main" val="114176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1246910" y="753229"/>
            <a:ext cx="9227128" cy="5917736"/>
          </a:xfrm>
          <a:prstGeom prst="rect">
            <a:avLst/>
          </a:prstGeom>
        </p:spPr>
      </p:pic>
    </p:spTree>
    <p:extLst>
      <p:ext uri="{BB962C8B-B14F-4D97-AF65-F5344CB8AC3E}">
        <p14:creationId xmlns:p14="http://schemas.microsoft.com/office/powerpoint/2010/main" val="3957939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1080656" y="1163782"/>
            <a:ext cx="8936180" cy="5049982"/>
          </a:xfrm>
          <a:prstGeom prst="rect">
            <a:avLst/>
          </a:prstGeom>
        </p:spPr>
      </p:pic>
    </p:spTree>
    <p:extLst>
      <p:ext uri="{BB962C8B-B14F-4D97-AF65-F5344CB8AC3E}">
        <p14:creationId xmlns:p14="http://schemas.microsoft.com/office/powerpoint/2010/main" val="3618920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2. ΕΡΕΙΣΤΙΚΟΣ ΙΣΤΟΣ</a:t>
            </a:r>
            <a:endParaRPr lang="el-GR" dirty="0"/>
          </a:p>
        </p:txBody>
      </p:sp>
      <p:sp>
        <p:nvSpPr>
          <p:cNvPr id="3" name="Θέση περιεχομένου 2"/>
          <p:cNvSpPr>
            <a:spLocks noGrp="1"/>
          </p:cNvSpPr>
          <p:nvPr>
            <p:ph idx="1"/>
          </p:nvPr>
        </p:nvSpPr>
        <p:spPr>
          <a:xfrm>
            <a:off x="330399" y="2061128"/>
            <a:ext cx="9613861" cy="3599316"/>
          </a:xfrm>
        </p:spPr>
        <p:txBody>
          <a:bodyPr/>
          <a:lstStyle/>
          <a:p>
            <a:r>
              <a:rPr lang="el-GR" dirty="0"/>
              <a:t>Ο ερειστικός ιστός (έρεισμα = στήριγμα) αποτελείται από κύτταρα που συνδέουν δομές μεταξύ τους (π.χ. τους μυς με τα οστά) και προσφέρουν στήριξη και προστασία. </a:t>
            </a:r>
            <a:endParaRPr lang="el-GR" dirty="0" smtClean="0"/>
          </a:p>
          <a:p>
            <a:r>
              <a:rPr lang="el-GR" dirty="0" smtClean="0"/>
              <a:t>Διακρίνεται </a:t>
            </a:r>
            <a:r>
              <a:rPr lang="el-GR" dirty="0"/>
              <a:t>σε συνδετικό, χόνδρινο και οστίτη ιστό. </a:t>
            </a:r>
            <a:endParaRPr lang="el-GR" dirty="0" smtClean="0"/>
          </a:p>
          <a:p>
            <a:r>
              <a:rPr lang="el-GR" dirty="0" smtClean="0"/>
              <a:t>Το </a:t>
            </a:r>
            <a:r>
              <a:rPr lang="el-GR" dirty="0"/>
              <a:t>αίμα θεωρείται ιδιαίτερος τύπος χαλαρού συνδετικού ιστού</a:t>
            </a:r>
          </a:p>
        </p:txBody>
      </p:sp>
      <p:pic>
        <p:nvPicPr>
          <p:cNvPr id="4" name="Εικόνα 3"/>
          <p:cNvPicPr>
            <a:picLocks noChangeAspect="1"/>
          </p:cNvPicPr>
          <p:nvPr/>
        </p:nvPicPr>
        <p:blipFill>
          <a:blip r:embed="rId2"/>
          <a:stretch>
            <a:fillRect/>
          </a:stretch>
        </p:blipFill>
        <p:spPr>
          <a:xfrm>
            <a:off x="4031674" y="4034829"/>
            <a:ext cx="3391540" cy="2639291"/>
          </a:xfrm>
          <a:prstGeom prst="rect">
            <a:avLst/>
          </a:prstGeom>
        </p:spPr>
      </p:pic>
      <p:pic>
        <p:nvPicPr>
          <p:cNvPr id="8" name="Εικόνα 7"/>
          <p:cNvPicPr>
            <a:picLocks noChangeAspect="1"/>
          </p:cNvPicPr>
          <p:nvPr/>
        </p:nvPicPr>
        <p:blipFill>
          <a:blip r:embed="rId3"/>
          <a:stretch>
            <a:fillRect/>
          </a:stretch>
        </p:blipFill>
        <p:spPr>
          <a:xfrm>
            <a:off x="9944260" y="174509"/>
            <a:ext cx="2047875" cy="2238375"/>
          </a:xfrm>
          <a:prstGeom prst="rect">
            <a:avLst/>
          </a:prstGeom>
        </p:spPr>
      </p:pic>
    </p:spTree>
    <p:extLst>
      <p:ext uri="{BB962C8B-B14F-4D97-AF65-F5344CB8AC3E}">
        <p14:creationId xmlns:p14="http://schemas.microsoft.com/office/powerpoint/2010/main" val="33024135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06248" y="753228"/>
            <a:ext cx="11269224" cy="1080938"/>
          </a:xfrm>
        </p:spPr>
        <p:txBody>
          <a:bodyPr/>
          <a:lstStyle/>
          <a:p>
            <a:r>
              <a:rPr lang="el-GR" dirty="0" smtClean="0"/>
              <a:t>ΕΡΕΙΣΤΙΚΟΣ ΙΣΤΟΣ (Μεσοκυττάρια ουσία και κύτταρα)</a:t>
            </a:r>
            <a:endParaRPr lang="el-GR" dirty="0"/>
          </a:p>
        </p:txBody>
      </p:sp>
      <p:pic>
        <p:nvPicPr>
          <p:cNvPr id="4" name="Θέση περιεχομένου 3"/>
          <p:cNvPicPr>
            <a:picLocks noGrp="1" noChangeAspect="1"/>
          </p:cNvPicPr>
          <p:nvPr>
            <p:ph idx="1"/>
          </p:nvPr>
        </p:nvPicPr>
        <p:blipFill>
          <a:blip r:embed="rId2"/>
          <a:stretch>
            <a:fillRect/>
          </a:stretch>
        </p:blipFill>
        <p:spPr>
          <a:xfrm>
            <a:off x="1372451" y="1662545"/>
            <a:ext cx="8229599" cy="5070905"/>
          </a:xfrm>
          <a:prstGeom prst="rect">
            <a:avLst/>
          </a:prstGeom>
        </p:spPr>
      </p:pic>
    </p:spTree>
    <p:extLst>
      <p:ext uri="{BB962C8B-B14F-4D97-AF65-F5344CB8AC3E}">
        <p14:creationId xmlns:p14="http://schemas.microsoft.com/office/powerpoint/2010/main" val="12154014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ΟΣΤΙΤΗΣ ΕΡΕΙΣΤΙΚΟΣ ΙΣΤΟΣ</a:t>
            </a:r>
            <a:endParaRPr lang="el-GR" dirty="0"/>
          </a:p>
        </p:txBody>
      </p:sp>
      <p:pic>
        <p:nvPicPr>
          <p:cNvPr id="4" name="Θέση περιεχομένου 3"/>
          <p:cNvPicPr>
            <a:picLocks noGrp="1" noChangeAspect="1"/>
          </p:cNvPicPr>
          <p:nvPr>
            <p:ph idx="1"/>
          </p:nvPr>
        </p:nvPicPr>
        <p:blipFill>
          <a:blip r:embed="rId2"/>
          <a:stretch>
            <a:fillRect/>
          </a:stretch>
        </p:blipFill>
        <p:spPr>
          <a:xfrm>
            <a:off x="404235" y="1834166"/>
            <a:ext cx="5710815" cy="4738254"/>
          </a:xfrm>
          <a:prstGeom prst="rect">
            <a:avLst/>
          </a:prstGeom>
        </p:spPr>
      </p:pic>
      <p:pic>
        <p:nvPicPr>
          <p:cNvPr id="5" name="Εικόνα 4"/>
          <p:cNvPicPr>
            <a:picLocks noChangeAspect="1"/>
          </p:cNvPicPr>
          <p:nvPr/>
        </p:nvPicPr>
        <p:blipFill>
          <a:blip r:embed="rId3"/>
          <a:stretch>
            <a:fillRect/>
          </a:stretch>
        </p:blipFill>
        <p:spPr>
          <a:xfrm>
            <a:off x="6169225" y="1834166"/>
            <a:ext cx="6076950" cy="4738254"/>
          </a:xfrm>
          <a:prstGeom prst="rect">
            <a:avLst/>
          </a:prstGeom>
        </p:spPr>
      </p:pic>
    </p:spTree>
    <p:extLst>
      <p:ext uri="{BB962C8B-B14F-4D97-AF65-F5344CB8AC3E}">
        <p14:creationId xmlns:p14="http://schemas.microsoft.com/office/powerpoint/2010/main" val="27638642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ΟΣΤΙΤΗΣ ΙΣΤΟΣ</a:t>
            </a:r>
            <a:endParaRPr lang="el-GR" dirty="0"/>
          </a:p>
        </p:txBody>
      </p:sp>
      <p:pic>
        <p:nvPicPr>
          <p:cNvPr id="4" name="Θέση περιεχομένου 3"/>
          <p:cNvPicPr>
            <a:picLocks noGrp="1" noChangeAspect="1"/>
          </p:cNvPicPr>
          <p:nvPr>
            <p:ph idx="1"/>
          </p:nvPr>
        </p:nvPicPr>
        <p:blipFill>
          <a:blip r:embed="rId2"/>
          <a:stretch>
            <a:fillRect/>
          </a:stretch>
        </p:blipFill>
        <p:spPr>
          <a:xfrm>
            <a:off x="4632039" y="2027093"/>
            <a:ext cx="3792391" cy="3999634"/>
          </a:xfrm>
          <a:prstGeom prst="rect">
            <a:avLst/>
          </a:prstGeom>
        </p:spPr>
      </p:pic>
      <p:pic>
        <p:nvPicPr>
          <p:cNvPr id="5" name="Εικόνα 4"/>
          <p:cNvPicPr>
            <a:picLocks noChangeAspect="1"/>
          </p:cNvPicPr>
          <p:nvPr/>
        </p:nvPicPr>
        <p:blipFill>
          <a:blip r:embed="rId3"/>
          <a:stretch>
            <a:fillRect/>
          </a:stretch>
        </p:blipFill>
        <p:spPr>
          <a:xfrm>
            <a:off x="8424430" y="2027093"/>
            <a:ext cx="3421206" cy="3999634"/>
          </a:xfrm>
          <a:prstGeom prst="rect">
            <a:avLst/>
          </a:prstGeom>
        </p:spPr>
      </p:pic>
      <p:pic>
        <p:nvPicPr>
          <p:cNvPr id="6" name="Εικόνα 5"/>
          <p:cNvPicPr>
            <a:picLocks noChangeAspect="1"/>
          </p:cNvPicPr>
          <p:nvPr/>
        </p:nvPicPr>
        <p:blipFill>
          <a:blip r:embed="rId4"/>
          <a:stretch>
            <a:fillRect/>
          </a:stretch>
        </p:blipFill>
        <p:spPr>
          <a:xfrm>
            <a:off x="345505" y="2027093"/>
            <a:ext cx="4286534" cy="3999634"/>
          </a:xfrm>
          <a:prstGeom prst="rect">
            <a:avLst/>
          </a:prstGeom>
        </p:spPr>
      </p:pic>
    </p:spTree>
    <p:extLst>
      <p:ext uri="{BB962C8B-B14F-4D97-AF65-F5344CB8AC3E}">
        <p14:creationId xmlns:p14="http://schemas.microsoft.com/office/powerpoint/2010/main" val="24343649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ΧΟΝΔΡΙΝΟΣ ΕΡΕΙΣΤΙΚΟΣ ΙΣΤΟΣ</a:t>
            </a:r>
            <a:endParaRPr lang="el-GR" dirty="0"/>
          </a:p>
        </p:txBody>
      </p:sp>
      <p:pic>
        <p:nvPicPr>
          <p:cNvPr id="6" name="Θέση περιεχομένου 5"/>
          <p:cNvPicPr>
            <a:picLocks noGrp="1" noChangeAspect="1"/>
          </p:cNvPicPr>
          <p:nvPr>
            <p:ph idx="1"/>
          </p:nvPr>
        </p:nvPicPr>
        <p:blipFill>
          <a:blip r:embed="rId2"/>
          <a:stretch>
            <a:fillRect/>
          </a:stretch>
        </p:blipFill>
        <p:spPr>
          <a:xfrm>
            <a:off x="4469829" y="1834165"/>
            <a:ext cx="4196189" cy="4431551"/>
          </a:xfrm>
          <a:prstGeom prst="rect">
            <a:avLst/>
          </a:prstGeom>
        </p:spPr>
      </p:pic>
      <p:pic>
        <p:nvPicPr>
          <p:cNvPr id="7" name="Εικόνα 6"/>
          <p:cNvPicPr>
            <a:picLocks noChangeAspect="1"/>
          </p:cNvPicPr>
          <p:nvPr/>
        </p:nvPicPr>
        <p:blipFill>
          <a:blip r:embed="rId3"/>
          <a:stretch>
            <a:fillRect/>
          </a:stretch>
        </p:blipFill>
        <p:spPr>
          <a:xfrm>
            <a:off x="488805" y="1834166"/>
            <a:ext cx="3789508" cy="4400378"/>
          </a:xfrm>
          <a:prstGeom prst="rect">
            <a:avLst/>
          </a:prstGeom>
        </p:spPr>
      </p:pic>
      <p:pic>
        <p:nvPicPr>
          <p:cNvPr id="8" name="Εικόνα 7"/>
          <p:cNvPicPr>
            <a:picLocks noChangeAspect="1"/>
          </p:cNvPicPr>
          <p:nvPr/>
        </p:nvPicPr>
        <p:blipFill>
          <a:blip r:embed="rId4"/>
          <a:stretch>
            <a:fillRect/>
          </a:stretch>
        </p:blipFill>
        <p:spPr>
          <a:xfrm>
            <a:off x="8857534" y="1413165"/>
            <a:ext cx="3175139" cy="4821379"/>
          </a:xfrm>
          <a:prstGeom prst="rect">
            <a:avLst/>
          </a:prstGeom>
        </p:spPr>
      </p:pic>
    </p:spTree>
    <p:extLst>
      <p:ext uri="{BB962C8B-B14F-4D97-AF65-F5344CB8AC3E}">
        <p14:creationId xmlns:p14="http://schemas.microsoft.com/office/powerpoint/2010/main" val="8170741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ΧΟΝΔΡΙΝΟΣ ΙΣΤΟΣ (Πτερύγιο αυτιού)</a:t>
            </a:r>
            <a:endParaRPr lang="el-GR" dirty="0"/>
          </a:p>
        </p:txBody>
      </p:sp>
      <p:pic>
        <p:nvPicPr>
          <p:cNvPr id="4" name="Θέση περιεχομένου 3"/>
          <p:cNvPicPr>
            <a:picLocks noGrp="1" noChangeAspect="1"/>
          </p:cNvPicPr>
          <p:nvPr>
            <p:ph idx="1"/>
          </p:nvPr>
        </p:nvPicPr>
        <p:blipFill>
          <a:blip r:embed="rId2"/>
          <a:stretch>
            <a:fillRect/>
          </a:stretch>
        </p:blipFill>
        <p:spPr>
          <a:xfrm>
            <a:off x="680321" y="2312147"/>
            <a:ext cx="4016370" cy="4026307"/>
          </a:xfrm>
          <a:prstGeom prst="rect">
            <a:avLst/>
          </a:prstGeom>
        </p:spPr>
      </p:pic>
      <p:pic>
        <p:nvPicPr>
          <p:cNvPr id="5" name="Εικόνα 4"/>
          <p:cNvPicPr>
            <a:picLocks noChangeAspect="1"/>
          </p:cNvPicPr>
          <p:nvPr/>
        </p:nvPicPr>
        <p:blipFill>
          <a:blip r:embed="rId3"/>
          <a:stretch>
            <a:fillRect/>
          </a:stretch>
        </p:blipFill>
        <p:spPr>
          <a:xfrm>
            <a:off x="5465618" y="2312147"/>
            <a:ext cx="4447309" cy="4026307"/>
          </a:xfrm>
          <a:prstGeom prst="rect">
            <a:avLst/>
          </a:prstGeom>
        </p:spPr>
      </p:pic>
    </p:spTree>
    <p:extLst>
      <p:ext uri="{BB962C8B-B14F-4D97-AF65-F5344CB8AC3E}">
        <p14:creationId xmlns:p14="http://schemas.microsoft.com/office/powerpoint/2010/main" val="37055865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ΤΟ ΑΙΜΑ  </a:t>
            </a:r>
            <a:endParaRPr lang="el-GR" dirty="0"/>
          </a:p>
        </p:txBody>
      </p:sp>
      <p:pic>
        <p:nvPicPr>
          <p:cNvPr id="4" name="Θέση περιεχομένου 3"/>
          <p:cNvPicPr>
            <a:picLocks noGrp="1" noChangeAspect="1"/>
          </p:cNvPicPr>
          <p:nvPr>
            <p:ph idx="1"/>
          </p:nvPr>
        </p:nvPicPr>
        <p:blipFill>
          <a:blip r:embed="rId2"/>
          <a:stretch>
            <a:fillRect/>
          </a:stretch>
        </p:blipFill>
        <p:spPr>
          <a:xfrm>
            <a:off x="4187868" y="1579418"/>
            <a:ext cx="4520190" cy="5055206"/>
          </a:xfrm>
          <a:prstGeom prst="rect">
            <a:avLst/>
          </a:prstGeom>
        </p:spPr>
      </p:pic>
      <p:pic>
        <p:nvPicPr>
          <p:cNvPr id="5" name="Εικόνα 4"/>
          <p:cNvPicPr>
            <a:picLocks noChangeAspect="1"/>
          </p:cNvPicPr>
          <p:nvPr/>
        </p:nvPicPr>
        <p:blipFill>
          <a:blip r:embed="rId3"/>
          <a:stretch>
            <a:fillRect/>
          </a:stretch>
        </p:blipFill>
        <p:spPr>
          <a:xfrm>
            <a:off x="144821" y="1579418"/>
            <a:ext cx="3971376" cy="5094300"/>
          </a:xfrm>
          <a:prstGeom prst="rect">
            <a:avLst/>
          </a:prstGeom>
        </p:spPr>
      </p:pic>
      <p:pic>
        <p:nvPicPr>
          <p:cNvPr id="6" name="Εικόνα 5"/>
          <p:cNvPicPr>
            <a:picLocks noChangeAspect="1"/>
          </p:cNvPicPr>
          <p:nvPr/>
        </p:nvPicPr>
        <p:blipFill>
          <a:blip r:embed="rId4"/>
          <a:stretch>
            <a:fillRect/>
          </a:stretch>
        </p:blipFill>
        <p:spPr>
          <a:xfrm>
            <a:off x="8779729" y="1026146"/>
            <a:ext cx="3232161" cy="5647572"/>
          </a:xfrm>
          <a:prstGeom prst="rect">
            <a:avLst/>
          </a:prstGeom>
        </p:spPr>
      </p:pic>
    </p:spTree>
    <p:extLst>
      <p:ext uri="{BB962C8B-B14F-4D97-AF65-F5344CB8AC3E}">
        <p14:creationId xmlns:p14="http://schemas.microsoft.com/office/powerpoint/2010/main" val="28865261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3.ΜΥΪΚΟΣ ΙΣΤΟΣ</a:t>
            </a:r>
            <a:endParaRPr lang="el-GR" dirty="0"/>
          </a:p>
        </p:txBody>
      </p:sp>
      <p:sp>
        <p:nvSpPr>
          <p:cNvPr id="3" name="Θέση περιεχομένου 2"/>
          <p:cNvSpPr>
            <a:spLocks noGrp="1"/>
          </p:cNvSpPr>
          <p:nvPr>
            <p:ph idx="1"/>
          </p:nvPr>
        </p:nvSpPr>
        <p:spPr/>
        <p:txBody>
          <a:bodyPr/>
          <a:lstStyle/>
          <a:p>
            <a:r>
              <a:rPr lang="el-GR" dirty="0"/>
              <a:t>Ο μυϊκός ιστός αποτελείται από κύτταρα με σχετικά μεγάλο μήκος, που ονομάζονται μυϊκές ίνες. </a:t>
            </a:r>
            <a:endParaRPr lang="el-GR" dirty="0" smtClean="0"/>
          </a:p>
          <a:p>
            <a:r>
              <a:rPr lang="el-GR" dirty="0" smtClean="0"/>
              <a:t>Χάρη </a:t>
            </a:r>
            <a:r>
              <a:rPr lang="el-GR" dirty="0"/>
              <a:t>στην ικανότητα των μυϊκών ινών να συστέλλονται, επιτυγχάνονται οι διάφορες κινήσεις των ζωικών οργανισμών. Στον άνθρωπο διακρίνουμε τρεις τύπους μυϊκού ιστού: τον σκελετικό (απαντάται στους γραμμωτούς ή σκελετικούς μυς), τον καρδιακό (μυϊκός ιστός της καρδιάς) και τον λείο (απαντάται στο τοίχωμα των σπλάχνων, π.χ. στο στομάχι). </a:t>
            </a:r>
          </a:p>
        </p:txBody>
      </p:sp>
      <p:pic>
        <p:nvPicPr>
          <p:cNvPr id="4" name="Εικόνα 3"/>
          <p:cNvPicPr>
            <a:picLocks noChangeAspect="1"/>
          </p:cNvPicPr>
          <p:nvPr/>
        </p:nvPicPr>
        <p:blipFill>
          <a:blip r:embed="rId2"/>
          <a:stretch>
            <a:fillRect/>
          </a:stretch>
        </p:blipFill>
        <p:spPr>
          <a:xfrm>
            <a:off x="6443215" y="242530"/>
            <a:ext cx="3303458" cy="1995516"/>
          </a:xfrm>
          <a:prstGeom prst="rect">
            <a:avLst/>
          </a:prstGeom>
        </p:spPr>
      </p:pic>
      <p:pic>
        <p:nvPicPr>
          <p:cNvPr id="5" name="Εικόνα 4"/>
          <p:cNvPicPr>
            <a:picLocks noChangeAspect="1"/>
          </p:cNvPicPr>
          <p:nvPr/>
        </p:nvPicPr>
        <p:blipFill>
          <a:blip r:embed="rId3"/>
          <a:stretch>
            <a:fillRect/>
          </a:stretch>
        </p:blipFill>
        <p:spPr>
          <a:xfrm>
            <a:off x="7827207" y="4832639"/>
            <a:ext cx="2466975" cy="1847850"/>
          </a:xfrm>
          <a:prstGeom prst="rect">
            <a:avLst/>
          </a:prstGeom>
        </p:spPr>
      </p:pic>
    </p:spTree>
    <p:extLst>
      <p:ext uri="{BB962C8B-B14F-4D97-AF65-F5344CB8AC3E}">
        <p14:creationId xmlns:p14="http://schemas.microsoft.com/office/powerpoint/2010/main" val="70186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err="1" smtClean="0"/>
              <a:t>Εμβιο</a:t>
            </a:r>
            <a:r>
              <a:rPr lang="el-GR" dirty="0" smtClean="0"/>
              <a:t> και άβιο περιβάλλον</a:t>
            </a:r>
            <a:endParaRPr lang="el-GR" dirty="0"/>
          </a:p>
        </p:txBody>
      </p:sp>
      <p:pic>
        <p:nvPicPr>
          <p:cNvPr id="4" name="Θέση περιεχομένου 3"/>
          <p:cNvPicPr>
            <a:picLocks noGrp="1" noChangeAspect="1"/>
          </p:cNvPicPr>
          <p:nvPr>
            <p:ph idx="1"/>
          </p:nvPr>
        </p:nvPicPr>
        <p:blipFill>
          <a:blip r:embed="rId2"/>
          <a:stretch>
            <a:fillRect/>
          </a:stretch>
        </p:blipFill>
        <p:spPr>
          <a:xfrm>
            <a:off x="2015836" y="2140527"/>
            <a:ext cx="7835596" cy="4384964"/>
          </a:xfrm>
          <a:prstGeom prst="rect">
            <a:avLst/>
          </a:prstGeom>
        </p:spPr>
      </p:pic>
    </p:spTree>
    <p:extLst>
      <p:ext uri="{BB962C8B-B14F-4D97-AF65-F5344CB8AC3E}">
        <p14:creationId xmlns:p14="http://schemas.microsoft.com/office/powerpoint/2010/main" val="36003100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ΜΥΪΚΑ ΙΝΙΔΙΑ (ΚΥΤΤΑΡΑ)</a:t>
            </a:r>
            <a:endParaRPr lang="el-GR" dirty="0"/>
          </a:p>
        </p:txBody>
      </p:sp>
      <p:pic>
        <p:nvPicPr>
          <p:cNvPr id="4" name="Θέση περιεχομένου 3"/>
          <p:cNvPicPr>
            <a:picLocks noGrp="1" noChangeAspect="1"/>
          </p:cNvPicPr>
          <p:nvPr>
            <p:ph idx="1"/>
          </p:nvPr>
        </p:nvPicPr>
        <p:blipFill>
          <a:blip r:embed="rId2"/>
          <a:stretch>
            <a:fillRect/>
          </a:stretch>
        </p:blipFill>
        <p:spPr>
          <a:xfrm>
            <a:off x="384752" y="1834166"/>
            <a:ext cx="6431685" cy="4649761"/>
          </a:xfrm>
          <a:prstGeom prst="rect">
            <a:avLst/>
          </a:prstGeom>
        </p:spPr>
      </p:pic>
      <p:pic>
        <p:nvPicPr>
          <p:cNvPr id="5" name="Εικόνα 4"/>
          <p:cNvPicPr>
            <a:picLocks noChangeAspect="1"/>
          </p:cNvPicPr>
          <p:nvPr/>
        </p:nvPicPr>
        <p:blipFill>
          <a:blip r:embed="rId3"/>
          <a:stretch>
            <a:fillRect/>
          </a:stretch>
        </p:blipFill>
        <p:spPr>
          <a:xfrm>
            <a:off x="6816437" y="1834166"/>
            <a:ext cx="5049981" cy="4462725"/>
          </a:xfrm>
          <a:prstGeom prst="rect">
            <a:avLst/>
          </a:prstGeom>
        </p:spPr>
      </p:pic>
    </p:spTree>
    <p:extLst>
      <p:ext uri="{BB962C8B-B14F-4D97-AF65-F5344CB8AC3E}">
        <p14:creationId xmlns:p14="http://schemas.microsoft.com/office/powerpoint/2010/main" val="19516349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ΜΥΙΚΟΣ ΙΣΤΟΣ -ΣΥΣΤΟΛΗ ΚΑΙ ΧΑΛΑΡΩΣΗ </a:t>
            </a:r>
            <a:endParaRPr lang="el-GR" dirty="0"/>
          </a:p>
        </p:txBody>
      </p:sp>
      <p:pic>
        <p:nvPicPr>
          <p:cNvPr id="4" name="Θέση περιεχομένου 3"/>
          <p:cNvPicPr>
            <a:picLocks noGrp="1" noChangeAspect="1"/>
          </p:cNvPicPr>
          <p:nvPr>
            <p:ph idx="1"/>
          </p:nvPr>
        </p:nvPicPr>
        <p:blipFill>
          <a:blip r:embed="rId2"/>
          <a:stretch>
            <a:fillRect/>
          </a:stretch>
        </p:blipFill>
        <p:spPr>
          <a:xfrm>
            <a:off x="852055" y="1641763"/>
            <a:ext cx="6083733" cy="4675909"/>
          </a:xfrm>
          <a:prstGeom prst="rect">
            <a:avLst/>
          </a:prstGeom>
        </p:spPr>
      </p:pic>
      <p:pic>
        <p:nvPicPr>
          <p:cNvPr id="5" name="Εικόνα 4"/>
          <p:cNvPicPr>
            <a:picLocks noChangeAspect="1"/>
          </p:cNvPicPr>
          <p:nvPr/>
        </p:nvPicPr>
        <p:blipFill>
          <a:blip r:embed="rId3"/>
          <a:stretch>
            <a:fillRect/>
          </a:stretch>
        </p:blipFill>
        <p:spPr>
          <a:xfrm>
            <a:off x="7689273" y="1834166"/>
            <a:ext cx="3761509" cy="4483506"/>
          </a:xfrm>
          <a:prstGeom prst="rect">
            <a:avLst/>
          </a:prstGeom>
        </p:spPr>
      </p:pic>
    </p:spTree>
    <p:extLst>
      <p:ext uri="{BB962C8B-B14F-4D97-AF65-F5344CB8AC3E}">
        <p14:creationId xmlns:p14="http://schemas.microsoft.com/office/powerpoint/2010/main" val="20089871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ΤΥΠΟΙ ΜΥΪΚΟΥ ΙΣΤΟΥ</a:t>
            </a:r>
            <a:endParaRPr lang="el-GR" dirty="0"/>
          </a:p>
        </p:txBody>
      </p:sp>
      <p:pic>
        <p:nvPicPr>
          <p:cNvPr id="4" name="Θέση περιεχομένου 3"/>
          <p:cNvPicPr>
            <a:picLocks noGrp="1" noChangeAspect="1"/>
          </p:cNvPicPr>
          <p:nvPr>
            <p:ph idx="1"/>
          </p:nvPr>
        </p:nvPicPr>
        <p:blipFill>
          <a:blip r:embed="rId2"/>
          <a:stretch>
            <a:fillRect/>
          </a:stretch>
        </p:blipFill>
        <p:spPr>
          <a:xfrm>
            <a:off x="568760" y="1834166"/>
            <a:ext cx="9836982" cy="4509655"/>
          </a:xfrm>
          <a:prstGeom prst="rect">
            <a:avLst/>
          </a:prstGeom>
        </p:spPr>
      </p:pic>
    </p:spTree>
    <p:extLst>
      <p:ext uri="{BB962C8B-B14F-4D97-AF65-F5344CB8AC3E}">
        <p14:creationId xmlns:p14="http://schemas.microsoft.com/office/powerpoint/2010/main" val="23905117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4.ΝΕΥΡΙΚΟΣ ΙΣΤΟΣ</a:t>
            </a:r>
            <a:endParaRPr lang="el-GR" dirty="0"/>
          </a:p>
        </p:txBody>
      </p:sp>
      <p:sp>
        <p:nvSpPr>
          <p:cNvPr id="3" name="Θέση περιεχομένου 2"/>
          <p:cNvSpPr>
            <a:spLocks noGrp="1"/>
          </p:cNvSpPr>
          <p:nvPr>
            <p:ph idx="1"/>
          </p:nvPr>
        </p:nvSpPr>
        <p:spPr/>
        <p:txBody>
          <a:bodyPr>
            <a:normAutofit fontScale="92500" lnSpcReduction="10000"/>
          </a:bodyPr>
          <a:lstStyle/>
          <a:p>
            <a:r>
              <a:rPr lang="el-GR" dirty="0"/>
              <a:t>Ο νευρικός ιστός αποτελείται από κύτταρα ορισμένα από τα οποία αντιδρούν σε ερεθίσματα και μεταβιβάζουν μηνύματα. </a:t>
            </a:r>
            <a:endParaRPr lang="el-GR" dirty="0" smtClean="0"/>
          </a:p>
          <a:p>
            <a:r>
              <a:rPr lang="el-GR" dirty="0" smtClean="0"/>
              <a:t>Χάρη </a:t>
            </a:r>
            <a:r>
              <a:rPr lang="el-GR" dirty="0"/>
              <a:t>στα κύτταρα αυτά, ο οργανισμός έχει την ικανότητα να αντιλαμβάνεται τις μεταβολές του εξωτερικού και του εσωτερικού περιβάλλοντος, να τις επεξεργάζεται και να αντιδρά, δίνοντας εντολές με τις οποίες ελέγχονται και συντονίζονται οι διάφορες λειτουργίες του. </a:t>
            </a:r>
            <a:endParaRPr lang="el-GR" dirty="0" smtClean="0"/>
          </a:p>
          <a:p>
            <a:r>
              <a:rPr lang="el-GR" dirty="0" smtClean="0"/>
              <a:t>Με </a:t>
            </a:r>
            <a:r>
              <a:rPr lang="el-GR" dirty="0"/>
              <a:t>τον τρόπο αυτό ο οργανισμός μπορεί να προσαρμόζεται στο εξωτερικό περιβάλλον, διατηρώντας παράλληλα σε ισορροπία το εσωτερικό του περιβάλλον, εξασφαλίζοντας έτσι την επιβίωσή του</a:t>
            </a:r>
            <a:r>
              <a:rPr lang="el-GR" dirty="0" smtClean="0"/>
              <a:t>.</a:t>
            </a:r>
          </a:p>
          <a:p>
            <a:r>
              <a:rPr lang="el-GR" dirty="0" smtClean="0"/>
              <a:t> </a:t>
            </a:r>
            <a:r>
              <a:rPr lang="el-GR" dirty="0"/>
              <a:t>Ο νευρικός ιστός αποτελείται από δύο τύπους κυττάρων, τους νευρώνες (μεταβίβαση μηνυμάτων) και τα νευρογλοιακά κύτταρα. </a:t>
            </a:r>
          </a:p>
          <a:p>
            <a:endParaRPr lang="el-GR" dirty="0"/>
          </a:p>
        </p:txBody>
      </p:sp>
      <p:pic>
        <p:nvPicPr>
          <p:cNvPr id="4" name="Εικόνα 3"/>
          <p:cNvPicPr>
            <a:picLocks noChangeAspect="1"/>
          </p:cNvPicPr>
          <p:nvPr/>
        </p:nvPicPr>
        <p:blipFill>
          <a:blip r:embed="rId2"/>
          <a:stretch>
            <a:fillRect/>
          </a:stretch>
        </p:blipFill>
        <p:spPr>
          <a:xfrm>
            <a:off x="8227257" y="328223"/>
            <a:ext cx="2066925" cy="1930948"/>
          </a:xfrm>
          <a:prstGeom prst="rect">
            <a:avLst/>
          </a:prstGeom>
        </p:spPr>
      </p:pic>
      <p:pic>
        <p:nvPicPr>
          <p:cNvPr id="5" name="Εικόνα 4"/>
          <p:cNvPicPr>
            <a:picLocks noChangeAspect="1"/>
          </p:cNvPicPr>
          <p:nvPr/>
        </p:nvPicPr>
        <p:blipFill>
          <a:blip r:embed="rId3"/>
          <a:stretch>
            <a:fillRect/>
          </a:stretch>
        </p:blipFill>
        <p:spPr>
          <a:xfrm>
            <a:off x="5487251" y="49371"/>
            <a:ext cx="2066925" cy="2209800"/>
          </a:xfrm>
          <a:prstGeom prst="rect">
            <a:avLst/>
          </a:prstGeom>
        </p:spPr>
      </p:pic>
    </p:spTree>
    <p:extLst>
      <p:ext uri="{BB962C8B-B14F-4D97-AF65-F5344CB8AC3E}">
        <p14:creationId xmlns:p14="http://schemas.microsoft.com/office/powerpoint/2010/main" val="6637691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ΝΕΥΡΙΚΟΣ ΙΣΤΟΣ </a:t>
            </a:r>
            <a:endParaRPr lang="el-GR" dirty="0"/>
          </a:p>
        </p:txBody>
      </p:sp>
      <p:pic>
        <p:nvPicPr>
          <p:cNvPr id="4" name="Θέση περιεχομένου 3"/>
          <p:cNvPicPr>
            <a:picLocks noGrp="1" noChangeAspect="1"/>
          </p:cNvPicPr>
          <p:nvPr>
            <p:ph idx="1"/>
          </p:nvPr>
        </p:nvPicPr>
        <p:blipFill>
          <a:blip r:embed="rId2"/>
          <a:stretch>
            <a:fillRect/>
          </a:stretch>
        </p:blipFill>
        <p:spPr>
          <a:xfrm>
            <a:off x="161627" y="1834166"/>
            <a:ext cx="5325624" cy="4443891"/>
          </a:xfrm>
          <a:prstGeom prst="rect">
            <a:avLst/>
          </a:prstGeom>
        </p:spPr>
      </p:pic>
      <p:pic>
        <p:nvPicPr>
          <p:cNvPr id="5" name="Εικόνα 4"/>
          <p:cNvPicPr>
            <a:picLocks noChangeAspect="1"/>
          </p:cNvPicPr>
          <p:nvPr/>
        </p:nvPicPr>
        <p:blipFill>
          <a:blip r:embed="rId3"/>
          <a:stretch>
            <a:fillRect/>
          </a:stretch>
        </p:blipFill>
        <p:spPr>
          <a:xfrm>
            <a:off x="5798127" y="1834165"/>
            <a:ext cx="5424055" cy="4443891"/>
          </a:xfrm>
          <a:prstGeom prst="rect">
            <a:avLst/>
          </a:prstGeom>
        </p:spPr>
      </p:pic>
    </p:spTree>
    <p:extLst>
      <p:ext uri="{BB962C8B-B14F-4D97-AF65-F5344CB8AC3E}">
        <p14:creationId xmlns:p14="http://schemas.microsoft.com/office/powerpoint/2010/main" val="26831165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28933" y="2862865"/>
            <a:ext cx="9613860" cy="1090788"/>
          </a:xfrm>
        </p:spPr>
        <p:txBody>
          <a:bodyPr/>
          <a:lstStyle/>
          <a:p>
            <a:r>
              <a:rPr lang="el-GR" dirty="0"/>
              <a:t>Η οργάνωση των έμβιων όντων </a:t>
            </a:r>
            <a:r>
              <a:rPr lang="el-GR" dirty="0" smtClean="0"/>
              <a:t> </a:t>
            </a:r>
            <a:br>
              <a:rPr lang="el-GR" dirty="0" smtClean="0"/>
            </a:br>
            <a:r>
              <a:rPr lang="el-GR" dirty="0" smtClean="0"/>
              <a:t>Τα </a:t>
            </a:r>
            <a:r>
              <a:rPr lang="el-GR" dirty="0"/>
              <a:t>οικοσυστήματα</a:t>
            </a:r>
          </a:p>
        </p:txBody>
      </p:sp>
      <p:pic>
        <p:nvPicPr>
          <p:cNvPr id="4" name="Εικόνα 3"/>
          <p:cNvPicPr>
            <a:picLocks noChangeAspect="1"/>
          </p:cNvPicPr>
          <p:nvPr/>
        </p:nvPicPr>
        <p:blipFill>
          <a:blip r:embed="rId2"/>
          <a:stretch>
            <a:fillRect/>
          </a:stretch>
        </p:blipFill>
        <p:spPr>
          <a:xfrm>
            <a:off x="9420225" y="2445087"/>
            <a:ext cx="2771775" cy="1647825"/>
          </a:xfrm>
          <a:prstGeom prst="rect">
            <a:avLst/>
          </a:prstGeom>
        </p:spPr>
      </p:pic>
      <p:sp>
        <p:nvSpPr>
          <p:cNvPr id="3" name="Θέση κειμένου 2"/>
          <p:cNvSpPr>
            <a:spLocks noGrp="1"/>
          </p:cNvSpPr>
          <p:nvPr>
            <p:ph type="body" idx="1"/>
          </p:nvPr>
        </p:nvSpPr>
        <p:spPr/>
        <p:txBody>
          <a:bodyPr/>
          <a:lstStyle/>
          <a:p>
            <a:r>
              <a:rPr lang="el-GR" dirty="0" smtClean="0"/>
              <a:t>ΒΙΟΛΟΓΙΑ Γ΄ΓΥΜΝΑΣΙΟΥ</a:t>
            </a:r>
          </a:p>
          <a:p>
            <a:r>
              <a:rPr lang="el-GR" dirty="0" smtClean="0"/>
              <a:t>ΚΑΝΤΟΥΡΟΥ ΠΑΡΑΣΚΕΥΗ</a:t>
            </a:r>
            <a:endParaRPr lang="el-GR" dirty="0"/>
          </a:p>
        </p:txBody>
      </p:sp>
    </p:spTree>
    <p:extLst>
      <p:ext uri="{BB962C8B-B14F-4D97-AF65-F5344CB8AC3E}">
        <p14:creationId xmlns:p14="http://schemas.microsoft.com/office/powerpoint/2010/main" val="7192153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ΑΝΤΙΚΕΙΜΕΝΟ ΤΗΣ ΟΙΚΟΛΟΓΙΑΣ</a:t>
            </a:r>
            <a:endParaRPr lang="el-GR" dirty="0"/>
          </a:p>
        </p:txBody>
      </p:sp>
      <p:sp>
        <p:nvSpPr>
          <p:cNvPr id="3" name="Θέση περιεχομένου 2"/>
          <p:cNvSpPr>
            <a:spLocks noGrp="1"/>
          </p:cNvSpPr>
          <p:nvPr>
            <p:ph idx="1"/>
          </p:nvPr>
        </p:nvSpPr>
        <p:spPr>
          <a:xfrm>
            <a:off x="680321" y="2336873"/>
            <a:ext cx="7611624" cy="3599316"/>
          </a:xfrm>
        </p:spPr>
        <p:txBody>
          <a:bodyPr>
            <a:normAutofit lnSpcReduction="10000"/>
          </a:bodyPr>
          <a:lstStyle/>
          <a:p>
            <a:r>
              <a:rPr lang="el-GR" dirty="0"/>
              <a:t>Η βιολογία και γενικά οι επιστήμες που μελετούν τα φαινόμενα της ζωής δεν περιορίζονται στη μελέτη της μορφής και της εσωτερικής οργάνωσης των οργανισμών. </a:t>
            </a:r>
            <a:endParaRPr lang="el-GR" dirty="0" smtClean="0"/>
          </a:p>
          <a:p>
            <a:r>
              <a:rPr lang="el-GR" dirty="0" smtClean="0"/>
              <a:t>Ερευνούν </a:t>
            </a:r>
            <a:r>
              <a:rPr lang="el-GR" dirty="0"/>
              <a:t>τους </a:t>
            </a:r>
            <a:r>
              <a:rPr lang="el-GR" dirty="0">
                <a:solidFill>
                  <a:schemeClr val="bg1"/>
                </a:solidFill>
              </a:rPr>
              <a:t>τρόπους με τους οποίους αυτοί οργανώνονται </a:t>
            </a:r>
            <a:r>
              <a:rPr lang="el-GR" dirty="0"/>
              <a:t>και μελετούν τις </a:t>
            </a:r>
            <a:r>
              <a:rPr lang="el-GR" dirty="0">
                <a:solidFill>
                  <a:schemeClr val="bg1"/>
                </a:solidFill>
              </a:rPr>
              <a:t>σχέσεις που αναπτύσσουν μεταξύ τους και με το άβιο περιβάλλον τους. </a:t>
            </a:r>
            <a:endParaRPr lang="el-GR" dirty="0" smtClean="0">
              <a:solidFill>
                <a:schemeClr val="bg1"/>
              </a:solidFill>
            </a:endParaRPr>
          </a:p>
          <a:p>
            <a:r>
              <a:rPr lang="el-GR" dirty="0" smtClean="0"/>
              <a:t>Οι </a:t>
            </a:r>
            <a:r>
              <a:rPr lang="el-GR" dirty="0"/>
              <a:t>σχέσεις αυτές αποτελούν το αντικείμενο μελέτης της </a:t>
            </a:r>
            <a:r>
              <a:rPr lang="el-GR" dirty="0">
                <a:solidFill>
                  <a:schemeClr val="bg1"/>
                </a:solidFill>
              </a:rPr>
              <a:t>οικολογίας. </a:t>
            </a:r>
          </a:p>
        </p:txBody>
      </p:sp>
      <p:pic>
        <p:nvPicPr>
          <p:cNvPr id="4" name="Εικόνα 3"/>
          <p:cNvPicPr>
            <a:picLocks noChangeAspect="1"/>
          </p:cNvPicPr>
          <p:nvPr/>
        </p:nvPicPr>
        <p:blipFill>
          <a:blip r:embed="rId2"/>
          <a:stretch>
            <a:fillRect/>
          </a:stretch>
        </p:blipFill>
        <p:spPr>
          <a:xfrm>
            <a:off x="8291945" y="2660073"/>
            <a:ext cx="3532910" cy="3601636"/>
          </a:xfrm>
          <a:prstGeom prst="rect">
            <a:avLst/>
          </a:prstGeom>
        </p:spPr>
      </p:pic>
      <p:pic>
        <p:nvPicPr>
          <p:cNvPr id="5" name="Εικόνα 4"/>
          <p:cNvPicPr>
            <a:picLocks noChangeAspect="1"/>
          </p:cNvPicPr>
          <p:nvPr/>
        </p:nvPicPr>
        <p:blipFill>
          <a:blip r:embed="rId3"/>
          <a:stretch>
            <a:fillRect/>
          </a:stretch>
        </p:blipFill>
        <p:spPr>
          <a:xfrm>
            <a:off x="8291945" y="391862"/>
            <a:ext cx="3371850" cy="1855257"/>
          </a:xfrm>
          <a:prstGeom prst="rect">
            <a:avLst/>
          </a:prstGeom>
        </p:spPr>
      </p:pic>
    </p:spTree>
    <p:extLst>
      <p:ext uri="{BB962C8B-B14F-4D97-AF65-F5344CB8AC3E}">
        <p14:creationId xmlns:p14="http://schemas.microsoft.com/office/powerpoint/2010/main" val="1755556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ΒΑΣΙΛΕΙΑ ΤΩΝ ΟΡΓΑΝΙΣΜΩΝ</a:t>
            </a:r>
            <a:endParaRPr lang="el-GR" dirty="0"/>
          </a:p>
        </p:txBody>
      </p:sp>
      <p:sp>
        <p:nvSpPr>
          <p:cNvPr id="3" name="Θέση περιεχομένου 2"/>
          <p:cNvSpPr>
            <a:spLocks noGrp="1"/>
          </p:cNvSpPr>
          <p:nvPr>
            <p:ph idx="1"/>
          </p:nvPr>
        </p:nvSpPr>
        <p:spPr/>
        <p:txBody>
          <a:bodyPr>
            <a:normAutofit lnSpcReduction="10000"/>
          </a:bodyPr>
          <a:lstStyle/>
          <a:p>
            <a:pPr marL="0" indent="0">
              <a:buNone/>
            </a:pPr>
            <a:r>
              <a:rPr lang="el-GR" dirty="0"/>
              <a:t>Προκειμένου να διευκολυνθεί η μελέτη των πολύπλοκων αυτών σχέσεων, οι επιστήμονες κατέταξαν τους οργανισμούς σε πέντε μεγάλες </a:t>
            </a:r>
            <a:r>
              <a:rPr lang="el-GR" dirty="0" smtClean="0"/>
              <a:t>ομάδες (Βασίλεια)</a:t>
            </a:r>
          </a:p>
          <a:p>
            <a:pPr marL="0" indent="0">
              <a:buNone/>
            </a:pPr>
            <a:r>
              <a:rPr lang="el-GR" dirty="0" smtClean="0"/>
              <a:t>1.</a:t>
            </a:r>
            <a:r>
              <a:rPr lang="el-GR" dirty="0"/>
              <a:t>Ζ</a:t>
            </a:r>
            <a:r>
              <a:rPr lang="el-GR" dirty="0" smtClean="0"/>
              <a:t>ώα</a:t>
            </a:r>
            <a:r>
              <a:rPr lang="el-GR" dirty="0"/>
              <a:t>, </a:t>
            </a:r>
            <a:endParaRPr lang="el-GR" dirty="0" smtClean="0"/>
          </a:p>
          <a:p>
            <a:pPr marL="0" indent="0">
              <a:buNone/>
            </a:pPr>
            <a:r>
              <a:rPr lang="el-GR" dirty="0" smtClean="0"/>
              <a:t>2. </a:t>
            </a:r>
            <a:r>
              <a:rPr lang="el-GR" dirty="0"/>
              <a:t>Φ</a:t>
            </a:r>
            <a:r>
              <a:rPr lang="el-GR" dirty="0" smtClean="0"/>
              <a:t>υτά</a:t>
            </a:r>
            <a:r>
              <a:rPr lang="el-GR" dirty="0"/>
              <a:t>, </a:t>
            </a:r>
            <a:endParaRPr lang="el-GR" dirty="0" smtClean="0"/>
          </a:p>
          <a:p>
            <a:pPr marL="0" indent="0">
              <a:buNone/>
            </a:pPr>
            <a:r>
              <a:rPr lang="el-GR" dirty="0" smtClean="0"/>
              <a:t>3.Μύκητες,</a:t>
            </a:r>
          </a:p>
          <a:p>
            <a:pPr marL="0" indent="0">
              <a:buNone/>
            </a:pPr>
            <a:r>
              <a:rPr lang="el-GR" dirty="0" smtClean="0"/>
              <a:t>4. </a:t>
            </a:r>
            <a:r>
              <a:rPr lang="el-GR" dirty="0"/>
              <a:t>Π</a:t>
            </a:r>
            <a:r>
              <a:rPr lang="el-GR" dirty="0" smtClean="0"/>
              <a:t>ρώτιστα,</a:t>
            </a:r>
          </a:p>
          <a:p>
            <a:pPr marL="0" indent="0">
              <a:buNone/>
            </a:pPr>
            <a:r>
              <a:rPr lang="el-GR" dirty="0" smtClean="0"/>
              <a:t>5. Μονήρη.</a:t>
            </a:r>
          </a:p>
          <a:p>
            <a:pPr marL="0" indent="0">
              <a:buNone/>
            </a:pPr>
            <a:r>
              <a:rPr lang="el-GR" sz="2000" dirty="0" smtClean="0"/>
              <a:t>Κάθε </a:t>
            </a:r>
            <a:r>
              <a:rPr lang="el-GR" sz="2000" dirty="0"/>
              <a:t>ομάδα διαιρείται σε υποομάδες.</a:t>
            </a:r>
          </a:p>
        </p:txBody>
      </p:sp>
      <p:pic>
        <p:nvPicPr>
          <p:cNvPr id="4" name="Εικόνα 3"/>
          <p:cNvPicPr>
            <a:picLocks noChangeAspect="1"/>
          </p:cNvPicPr>
          <p:nvPr/>
        </p:nvPicPr>
        <p:blipFill>
          <a:blip r:embed="rId2"/>
          <a:stretch>
            <a:fillRect/>
          </a:stretch>
        </p:blipFill>
        <p:spPr>
          <a:xfrm>
            <a:off x="6255327" y="3065530"/>
            <a:ext cx="5154323" cy="3373366"/>
          </a:xfrm>
          <a:prstGeom prst="rect">
            <a:avLst/>
          </a:prstGeom>
        </p:spPr>
      </p:pic>
    </p:spTree>
    <p:extLst>
      <p:ext uri="{BB962C8B-B14F-4D97-AF65-F5344CB8AC3E}">
        <p14:creationId xmlns:p14="http://schemas.microsoft.com/office/powerpoint/2010/main" val="20766157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680321" y="753229"/>
            <a:ext cx="10334043" cy="5772262"/>
          </a:xfrm>
          <a:prstGeom prst="rect">
            <a:avLst/>
          </a:prstGeom>
        </p:spPr>
      </p:pic>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spTree>
    <p:extLst>
      <p:ext uri="{BB962C8B-B14F-4D97-AF65-F5344CB8AC3E}">
        <p14:creationId xmlns:p14="http://schemas.microsoft.com/office/powerpoint/2010/main" val="23164689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992048" y="290946"/>
            <a:ext cx="10250915" cy="6567054"/>
          </a:xfrm>
          <a:prstGeom prst="rect">
            <a:avLst/>
          </a:prstGeom>
        </p:spPr>
      </p:pic>
    </p:spTree>
    <p:extLst>
      <p:ext uri="{BB962C8B-B14F-4D97-AF65-F5344CB8AC3E}">
        <p14:creationId xmlns:p14="http://schemas.microsoft.com/office/powerpoint/2010/main" val="3658802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ΟΡΓΑΝΩΣΗ ΜΟΝΟΚΥΤΤΑΡΩΝ ΟΡΓΑΝΙΣΜΩΝ-ΑΠΟΙΚΙΕΣ</a:t>
            </a:r>
            <a:endParaRPr lang="el-GR" dirty="0"/>
          </a:p>
        </p:txBody>
      </p:sp>
      <p:sp>
        <p:nvSpPr>
          <p:cNvPr id="3" name="Θέση περιεχομένου 2"/>
          <p:cNvSpPr>
            <a:spLocks noGrp="1"/>
          </p:cNvSpPr>
          <p:nvPr>
            <p:ph idx="1"/>
          </p:nvPr>
        </p:nvSpPr>
        <p:spPr>
          <a:xfrm>
            <a:off x="680321" y="2336872"/>
            <a:ext cx="9856061" cy="4084709"/>
          </a:xfrm>
        </p:spPr>
        <p:txBody>
          <a:bodyPr>
            <a:normAutofit lnSpcReduction="10000"/>
          </a:bodyPr>
          <a:lstStyle/>
          <a:p>
            <a:r>
              <a:rPr lang="el-GR" dirty="0"/>
              <a:t>Οι μονοκύτταροι οργανισμοί ζουν μεμονωμένοι ή οργανώνονται σε αποικίες. </a:t>
            </a:r>
            <a:endParaRPr lang="el-GR" dirty="0" smtClean="0"/>
          </a:p>
          <a:p>
            <a:r>
              <a:rPr lang="el-GR" dirty="0" smtClean="0"/>
              <a:t>Τα </a:t>
            </a:r>
            <a:r>
              <a:rPr lang="el-GR" dirty="0"/>
              <a:t>κύτταρα-μέλη μιας αποικίας προέρχονται από τον πολλαπλασιασμό ενός αρχικού μονοκύτταρου οργανισμού. </a:t>
            </a:r>
            <a:endParaRPr lang="el-GR" dirty="0" smtClean="0"/>
          </a:p>
          <a:p>
            <a:r>
              <a:rPr lang="el-GR" dirty="0" err="1" smtClean="0"/>
              <a:t>Yπάρχουν</a:t>
            </a:r>
            <a:r>
              <a:rPr lang="el-GR" dirty="0" smtClean="0"/>
              <a:t> </a:t>
            </a:r>
            <a:r>
              <a:rPr lang="el-GR" dirty="0"/>
              <a:t>αποικίες στις οποίες κάθε κύτταρο-μέλος είναι όμοιο με τα υπόλοιπα και λειτουργεί αυτόνομα</a:t>
            </a:r>
            <a:r>
              <a:rPr lang="el-GR" dirty="0" smtClean="0"/>
              <a:t>.</a:t>
            </a:r>
          </a:p>
          <a:p>
            <a:r>
              <a:rPr lang="el-GR" dirty="0" smtClean="0"/>
              <a:t> </a:t>
            </a:r>
            <a:r>
              <a:rPr lang="el-GR" dirty="0"/>
              <a:t>Σε άλλες, οι μονοκύτταροι οργανισμοί που τις αποτελούν παρουσιάζουν μορφολογικές και λειτουργικές διαφορές μεταξύ τους. Στην περίπτωση αυτή, σχηματίζουν μικρότερες ομάδες, καθεμιά από τις οποίες επιτελεί ένα συγκεκριμένο έργο (π.χ. τη διατροφή ή την αναπαραγωγή της αποικίας). </a:t>
            </a:r>
            <a:r>
              <a:rPr lang="el-GR" dirty="0" err="1"/>
              <a:t>Yπάρχει</a:t>
            </a:r>
            <a:r>
              <a:rPr lang="el-GR" dirty="0"/>
              <a:t> δηλαδή καταμερισμός εργασίας.</a:t>
            </a:r>
          </a:p>
        </p:txBody>
      </p:sp>
      <p:pic>
        <p:nvPicPr>
          <p:cNvPr id="4" name="Εικόνα 3"/>
          <p:cNvPicPr>
            <a:picLocks noChangeAspect="1"/>
          </p:cNvPicPr>
          <p:nvPr/>
        </p:nvPicPr>
        <p:blipFill>
          <a:blip r:embed="rId2"/>
          <a:stretch>
            <a:fillRect/>
          </a:stretch>
        </p:blipFill>
        <p:spPr>
          <a:xfrm>
            <a:off x="9601200" y="503122"/>
            <a:ext cx="2369127" cy="1581150"/>
          </a:xfrm>
          <a:prstGeom prst="rect">
            <a:avLst/>
          </a:prstGeom>
        </p:spPr>
      </p:pic>
    </p:spTree>
    <p:extLst>
      <p:ext uri="{BB962C8B-B14F-4D97-AF65-F5344CB8AC3E}">
        <p14:creationId xmlns:p14="http://schemas.microsoft.com/office/powerpoint/2010/main" val="28835146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2909454" y="753228"/>
            <a:ext cx="5486400" cy="5626789"/>
          </a:xfrm>
          <a:prstGeom prst="rect">
            <a:avLst/>
          </a:prstGeom>
        </p:spPr>
      </p:pic>
    </p:spTree>
    <p:extLst>
      <p:ext uri="{BB962C8B-B14F-4D97-AF65-F5344CB8AC3E}">
        <p14:creationId xmlns:p14="http://schemas.microsoft.com/office/powerpoint/2010/main" val="36431814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a:xfrm>
            <a:off x="680321" y="2336872"/>
            <a:ext cx="7029734" cy="3599316"/>
          </a:xfrm>
        </p:spPr>
        <p:txBody>
          <a:bodyPr>
            <a:normAutofit/>
          </a:bodyPr>
          <a:lstStyle/>
          <a:p>
            <a:pPr marL="0" indent="0">
              <a:buNone/>
            </a:pPr>
            <a:r>
              <a:rPr lang="el-GR" dirty="0" smtClean="0"/>
              <a:t>Είδος =Τα </a:t>
            </a:r>
            <a:r>
              <a:rPr lang="el-GR" dirty="0"/>
              <a:t>άτομα που ανήκουν στο ίδιο είδος παρουσιάζουν μεγάλες ομοιότητες στην εξωτερική μορφή και στην εσωτερική οργάνωση. </a:t>
            </a:r>
            <a:r>
              <a:rPr lang="el-GR" dirty="0">
                <a:solidFill>
                  <a:schemeClr val="bg1"/>
                </a:solidFill>
              </a:rPr>
              <a:t>Διασταυρώνονται μεταξύ τους και δημιουργούν γόνιμους απογόνους. </a:t>
            </a:r>
            <a:endParaRPr lang="el-GR" dirty="0" smtClean="0">
              <a:solidFill>
                <a:schemeClr val="bg1"/>
              </a:solidFill>
            </a:endParaRPr>
          </a:p>
        </p:txBody>
      </p:sp>
      <p:pic>
        <p:nvPicPr>
          <p:cNvPr id="4" name="Εικόνα 3"/>
          <p:cNvPicPr>
            <a:picLocks noChangeAspect="1"/>
          </p:cNvPicPr>
          <p:nvPr/>
        </p:nvPicPr>
        <p:blipFill>
          <a:blip r:embed="rId2"/>
          <a:stretch>
            <a:fillRect/>
          </a:stretch>
        </p:blipFill>
        <p:spPr>
          <a:xfrm>
            <a:off x="7710056" y="641183"/>
            <a:ext cx="4074839" cy="2888673"/>
          </a:xfrm>
          <a:prstGeom prst="rect">
            <a:avLst/>
          </a:prstGeom>
        </p:spPr>
      </p:pic>
      <p:pic>
        <p:nvPicPr>
          <p:cNvPr id="5" name="Εικόνα 4"/>
          <p:cNvPicPr>
            <a:picLocks noChangeAspect="1"/>
          </p:cNvPicPr>
          <p:nvPr/>
        </p:nvPicPr>
        <p:blipFill>
          <a:blip r:embed="rId3"/>
          <a:stretch>
            <a:fillRect/>
          </a:stretch>
        </p:blipFill>
        <p:spPr>
          <a:xfrm>
            <a:off x="7916268" y="3838530"/>
            <a:ext cx="3868627" cy="2520706"/>
          </a:xfrm>
          <a:prstGeom prst="rect">
            <a:avLst/>
          </a:prstGeom>
        </p:spPr>
      </p:pic>
      <p:pic>
        <p:nvPicPr>
          <p:cNvPr id="6" name="Εικόνα 5"/>
          <p:cNvPicPr>
            <a:picLocks noChangeAspect="1"/>
          </p:cNvPicPr>
          <p:nvPr/>
        </p:nvPicPr>
        <p:blipFill>
          <a:blip r:embed="rId4"/>
          <a:stretch>
            <a:fillRect/>
          </a:stretch>
        </p:blipFill>
        <p:spPr>
          <a:xfrm>
            <a:off x="567271" y="4239491"/>
            <a:ext cx="2619375" cy="2119745"/>
          </a:xfrm>
          <a:prstGeom prst="rect">
            <a:avLst/>
          </a:prstGeom>
        </p:spPr>
      </p:pic>
      <p:pic>
        <p:nvPicPr>
          <p:cNvPr id="7" name="Εικόνα 6"/>
          <p:cNvPicPr>
            <a:picLocks noChangeAspect="1"/>
          </p:cNvPicPr>
          <p:nvPr/>
        </p:nvPicPr>
        <p:blipFill>
          <a:blip r:embed="rId5"/>
          <a:stretch>
            <a:fillRect/>
          </a:stretch>
        </p:blipFill>
        <p:spPr>
          <a:xfrm>
            <a:off x="3392859" y="4136530"/>
            <a:ext cx="1838325" cy="2495550"/>
          </a:xfrm>
          <a:prstGeom prst="rect">
            <a:avLst/>
          </a:prstGeom>
        </p:spPr>
      </p:pic>
      <p:pic>
        <p:nvPicPr>
          <p:cNvPr id="8" name="Εικόνα 7"/>
          <p:cNvPicPr>
            <a:picLocks noChangeAspect="1"/>
          </p:cNvPicPr>
          <p:nvPr/>
        </p:nvPicPr>
        <p:blipFill>
          <a:blip r:embed="rId6"/>
          <a:stretch>
            <a:fillRect/>
          </a:stretch>
        </p:blipFill>
        <p:spPr>
          <a:xfrm>
            <a:off x="5293015" y="4547276"/>
            <a:ext cx="2628900" cy="1743075"/>
          </a:xfrm>
          <a:prstGeom prst="rect">
            <a:avLst/>
          </a:prstGeom>
        </p:spPr>
      </p:pic>
    </p:spTree>
    <p:extLst>
      <p:ext uri="{BB962C8B-B14F-4D97-AF65-F5344CB8AC3E}">
        <p14:creationId xmlns:p14="http://schemas.microsoft.com/office/powerpoint/2010/main" val="35070785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ΑΧΛΑΔΟΜΗΛΟ…το αχλάδι και το μήλο ανήκουν στην ίδια οικογένεια!!!!</a:t>
            </a:r>
            <a:endParaRPr lang="el-GR" dirty="0"/>
          </a:p>
        </p:txBody>
      </p:sp>
      <p:pic>
        <p:nvPicPr>
          <p:cNvPr id="4" name="Θέση περιεχομένου 3"/>
          <p:cNvPicPr>
            <a:picLocks noGrp="1" noChangeAspect="1"/>
          </p:cNvPicPr>
          <p:nvPr>
            <p:ph idx="1"/>
          </p:nvPr>
        </p:nvPicPr>
        <p:blipFill>
          <a:blip r:embed="rId2"/>
          <a:stretch>
            <a:fillRect/>
          </a:stretch>
        </p:blipFill>
        <p:spPr>
          <a:xfrm>
            <a:off x="347812" y="2098965"/>
            <a:ext cx="5616571" cy="3914991"/>
          </a:xfrm>
          <a:prstGeom prst="rect">
            <a:avLst/>
          </a:prstGeom>
        </p:spPr>
      </p:pic>
      <p:pic>
        <p:nvPicPr>
          <p:cNvPr id="5" name="Εικόνα 4"/>
          <p:cNvPicPr>
            <a:picLocks noChangeAspect="1"/>
          </p:cNvPicPr>
          <p:nvPr/>
        </p:nvPicPr>
        <p:blipFill>
          <a:blip r:embed="rId3"/>
          <a:stretch>
            <a:fillRect/>
          </a:stretch>
        </p:blipFill>
        <p:spPr>
          <a:xfrm>
            <a:off x="5964383" y="2098965"/>
            <a:ext cx="4495800" cy="3387435"/>
          </a:xfrm>
          <a:prstGeom prst="rect">
            <a:avLst/>
          </a:prstGeom>
        </p:spPr>
      </p:pic>
      <p:pic>
        <p:nvPicPr>
          <p:cNvPr id="6" name="Εικόνα 5"/>
          <p:cNvPicPr>
            <a:picLocks noChangeAspect="1"/>
          </p:cNvPicPr>
          <p:nvPr/>
        </p:nvPicPr>
        <p:blipFill>
          <a:blip r:embed="rId4"/>
          <a:stretch>
            <a:fillRect/>
          </a:stretch>
        </p:blipFill>
        <p:spPr>
          <a:xfrm>
            <a:off x="9725025" y="4562475"/>
            <a:ext cx="2466975" cy="1847850"/>
          </a:xfrm>
          <a:prstGeom prst="rect">
            <a:avLst/>
          </a:prstGeom>
        </p:spPr>
      </p:pic>
    </p:spTree>
    <p:extLst>
      <p:ext uri="{BB962C8B-B14F-4D97-AF65-F5344CB8AC3E}">
        <p14:creationId xmlns:p14="http://schemas.microsoft.com/office/powerpoint/2010/main" val="26058905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a:xfrm>
            <a:off x="430939" y="1671854"/>
            <a:ext cx="10666551" cy="3599316"/>
          </a:xfrm>
        </p:spPr>
        <p:txBody>
          <a:bodyPr>
            <a:normAutofit fontScale="92500" lnSpcReduction="10000"/>
          </a:bodyPr>
          <a:lstStyle/>
          <a:p>
            <a:pPr marL="0" indent="0">
              <a:buNone/>
            </a:pPr>
            <a:endParaRPr lang="el-GR" dirty="0"/>
          </a:p>
          <a:p>
            <a:r>
              <a:rPr lang="el-GR" dirty="0" smtClean="0"/>
              <a:t>Είδη με μεγάλη γεωγραφική εξάπλωση: </a:t>
            </a:r>
            <a:r>
              <a:rPr lang="el-GR" dirty="0"/>
              <a:t>ο </a:t>
            </a:r>
            <a:r>
              <a:rPr lang="el-GR" dirty="0" err="1" smtClean="0"/>
              <a:t>άνθρωπος,γάτα,σκύλος</a:t>
            </a:r>
            <a:r>
              <a:rPr lang="el-GR" dirty="0" smtClean="0"/>
              <a:t> </a:t>
            </a:r>
            <a:r>
              <a:rPr lang="el-GR" dirty="0" err="1" smtClean="0"/>
              <a:t>κ.ά</a:t>
            </a:r>
            <a:endParaRPr lang="el-GR" dirty="0" smtClean="0"/>
          </a:p>
          <a:p>
            <a:endParaRPr lang="el-GR" dirty="0"/>
          </a:p>
          <a:p>
            <a:pPr marL="0" indent="0">
              <a:buNone/>
            </a:pPr>
            <a:endParaRPr lang="el-GR" dirty="0"/>
          </a:p>
          <a:p>
            <a:pPr marL="0" indent="0">
              <a:buNone/>
            </a:pPr>
            <a:endParaRPr lang="el-GR" dirty="0" smtClean="0"/>
          </a:p>
          <a:p>
            <a:pPr marL="0" indent="0">
              <a:buNone/>
            </a:pPr>
            <a:endParaRPr lang="el-GR" dirty="0" smtClean="0"/>
          </a:p>
          <a:p>
            <a:pPr marL="0" indent="0">
              <a:buNone/>
            </a:pPr>
            <a:endParaRPr lang="el-GR" dirty="0"/>
          </a:p>
          <a:p>
            <a:r>
              <a:rPr lang="el-GR" dirty="0" smtClean="0"/>
              <a:t>Είδη που συναντώνται μόνο σε συγκεκριμένες περιοχές (ενδημικά ή αυτόχθονα): </a:t>
            </a:r>
            <a:r>
              <a:rPr lang="el-GR" dirty="0" err="1" smtClean="0"/>
              <a:t>κοάλα</a:t>
            </a:r>
            <a:r>
              <a:rPr lang="el-GR" dirty="0" smtClean="0"/>
              <a:t>, </a:t>
            </a:r>
            <a:r>
              <a:rPr lang="el-GR" dirty="0" err="1" smtClean="0"/>
              <a:t>καγκουρό,ελιά</a:t>
            </a:r>
            <a:r>
              <a:rPr lang="el-GR" dirty="0" smtClean="0"/>
              <a:t> κ.ά.</a:t>
            </a:r>
            <a:endParaRPr lang="el-GR" dirty="0"/>
          </a:p>
          <a:p>
            <a:endParaRPr lang="el-GR" dirty="0"/>
          </a:p>
        </p:txBody>
      </p:sp>
      <p:pic>
        <p:nvPicPr>
          <p:cNvPr id="5" name="Εικόνα 4"/>
          <p:cNvPicPr>
            <a:picLocks noChangeAspect="1"/>
          </p:cNvPicPr>
          <p:nvPr/>
        </p:nvPicPr>
        <p:blipFill>
          <a:blip r:embed="rId2"/>
          <a:stretch>
            <a:fillRect/>
          </a:stretch>
        </p:blipFill>
        <p:spPr>
          <a:xfrm>
            <a:off x="680321" y="2402983"/>
            <a:ext cx="2486025" cy="1838325"/>
          </a:xfrm>
          <a:prstGeom prst="rect">
            <a:avLst/>
          </a:prstGeom>
        </p:spPr>
      </p:pic>
      <p:pic>
        <p:nvPicPr>
          <p:cNvPr id="6" name="Εικόνα 5"/>
          <p:cNvPicPr>
            <a:picLocks noChangeAspect="1"/>
          </p:cNvPicPr>
          <p:nvPr/>
        </p:nvPicPr>
        <p:blipFill>
          <a:blip r:embed="rId3"/>
          <a:stretch>
            <a:fillRect/>
          </a:stretch>
        </p:blipFill>
        <p:spPr>
          <a:xfrm>
            <a:off x="3298546" y="2448226"/>
            <a:ext cx="2762250" cy="1747838"/>
          </a:xfrm>
          <a:prstGeom prst="rect">
            <a:avLst/>
          </a:prstGeom>
        </p:spPr>
      </p:pic>
      <p:pic>
        <p:nvPicPr>
          <p:cNvPr id="7" name="Εικόνα 6"/>
          <p:cNvPicPr>
            <a:picLocks noChangeAspect="1"/>
          </p:cNvPicPr>
          <p:nvPr/>
        </p:nvPicPr>
        <p:blipFill>
          <a:blip r:embed="rId4"/>
          <a:stretch>
            <a:fillRect/>
          </a:stretch>
        </p:blipFill>
        <p:spPr>
          <a:xfrm>
            <a:off x="6192996" y="2529787"/>
            <a:ext cx="2619375" cy="1743075"/>
          </a:xfrm>
          <a:prstGeom prst="rect">
            <a:avLst/>
          </a:prstGeom>
        </p:spPr>
      </p:pic>
      <p:pic>
        <p:nvPicPr>
          <p:cNvPr id="8" name="Εικόνα 7"/>
          <p:cNvPicPr>
            <a:picLocks noChangeAspect="1"/>
          </p:cNvPicPr>
          <p:nvPr/>
        </p:nvPicPr>
        <p:blipFill>
          <a:blip r:embed="rId5"/>
          <a:stretch>
            <a:fillRect/>
          </a:stretch>
        </p:blipFill>
        <p:spPr>
          <a:xfrm>
            <a:off x="9087446" y="2402983"/>
            <a:ext cx="2628900" cy="1743075"/>
          </a:xfrm>
          <a:prstGeom prst="rect">
            <a:avLst/>
          </a:prstGeom>
        </p:spPr>
      </p:pic>
      <p:pic>
        <p:nvPicPr>
          <p:cNvPr id="9" name="Εικόνα 8"/>
          <p:cNvPicPr>
            <a:picLocks noChangeAspect="1"/>
          </p:cNvPicPr>
          <p:nvPr/>
        </p:nvPicPr>
        <p:blipFill>
          <a:blip r:embed="rId6"/>
          <a:stretch>
            <a:fillRect/>
          </a:stretch>
        </p:blipFill>
        <p:spPr>
          <a:xfrm>
            <a:off x="5487251" y="4968483"/>
            <a:ext cx="2228850" cy="1766455"/>
          </a:xfrm>
          <a:prstGeom prst="rect">
            <a:avLst/>
          </a:prstGeom>
        </p:spPr>
      </p:pic>
      <p:pic>
        <p:nvPicPr>
          <p:cNvPr id="10" name="Εικόνα 9"/>
          <p:cNvPicPr>
            <a:picLocks noChangeAspect="1"/>
          </p:cNvPicPr>
          <p:nvPr/>
        </p:nvPicPr>
        <p:blipFill>
          <a:blip r:embed="rId7"/>
          <a:stretch>
            <a:fillRect/>
          </a:stretch>
        </p:blipFill>
        <p:spPr>
          <a:xfrm>
            <a:off x="8035068" y="4918331"/>
            <a:ext cx="2247900" cy="1866758"/>
          </a:xfrm>
          <a:prstGeom prst="rect">
            <a:avLst/>
          </a:prstGeom>
        </p:spPr>
      </p:pic>
      <p:pic>
        <p:nvPicPr>
          <p:cNvPr id="11" name="Εικόνα 10"/>
          <p:cNvPicPr>
            <a:picLocks noChangeAspect="1"/>
          </p:cNvPicPr>
          <p:nvPr/>
        </p:nvPicPr>
        <p:blipFill>
          <a:blip r:embed="rId8"/>
          <a:stretch>
            <a:fillRect/>
          </a:stretch>
        </p:blipFill>
        <p:spPr>
          <a:xfrm>
            <a:off x="2235308" y="5172838"/>
            <a:ext cx="2933700" cy="1562100"/>
          </a:xfrm>
          <a:prstGeom prst="rect">
            <a:avLst/>
          </a:prstGeom>
        </p:spPr>
      </p:pic>
    </p:spTree>
    <p:extLst>
      <p:ext uri="{BB962C8B-B14F-4D97-AF65-F5344CB8AC3E}">
        <p14:creationId xmlns:p14="http://schemas.microsoft.com/office/powerpoint/2010/main" val="17955839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ΠΛΗΘΥΣΜΟΣ</a:t>
            </a:r>
            <a:endParaRPr lang="el-GR" dirty="0"/>
          </a:p>
        </p:txBody>
      </p:sp>
      <p:sp>
        <p:nvSpPr>
          <p:cNvPr id="3" name="Θέση περιεχομένου 2"/>
          <p:cNvSpPr>
            <a:spLocks noGrp="1"/>
          </p:cNvSpPr>
          <p:nvPr>
            <p:ph idx="1"/>
          </p:nvPr>
        </p:nvSpPr>
        <p:spPr>
          <a:xfrm>
            <a:off x="436418" y="2336873"/>
            <a:ext cx="8084128" cy="3599316"/>
          </a:xfrm>
        </p:spPr>
        <p:txBody>
          <a:bodyPr/>
          <a:lstStyle/>
          <a:p>
            <a:r>
              <a:rPr lang="el-GR" dirty="0"/>
              <a:t>Οι οργανισμοί του ίδιου είδους που κατοικούν στην ίδια περιοχή, σε μια συγκεκριμένη χρονική περίοδο, συγκροτούν έναν πληθυσμό. </a:t>
            </a:r>
            <a:endParaRPr lang="el-GR" dirty="0" smtClean="0"/>
          </a:p>
          <a:p>
            <a:pPr marL="0" indent="0">
              <a:buNone/>
            </a:pPr>
            <a:r>
              <a:rPr lang="el-GR" dirty="0" smtClean="0"/>
              <a:t>Για </a:t>
            </a:r>
            <a:r>
              <a:rPr lang="el-GR" dirty="0"/>
              <a:t>παράδειγμα, όλα τα κουνέλια της Γης ανήκουν στο ίδιο </a:t>
            </a:r>
            <a:r>
              <a:rPr lang="el-GR" dirty="0" smtClean="0"/>
              <a:t>είδος ,</a:t>
            </a:r>
          </a:p>
          <a:p>
            <a:pPr marL="0" indent="0">
              <a:buNone/>
            </a:pPr>
            <a:r>
              <a:rPr lang="el-GR" dirty="0" smtClean="0"/>
              <a:t>ενώ </a:t>
            </a:r>
            <a:r>
              <a:rPr lang="el-GR" dirty="0"/>
              <a:t>τα κουνέλια της Μεσογείου μπορεί να θεωρηθεί ότι αποτελούν έναν πληθυσμό. </a:t>
            </a:r>
          </a:p>
        </p:txBody>
      </p:sp>
      <p:pic>
        <p:nvPicPr>
          <p:cNvPr id="4" name="Εικόνα 3"/>
          <p:cNvPicPr>
            <a:picLocks noChangeAspect="1"/>
          </p:cNvPicPr>
          <p:nvPr/>
        </p:nvPicPr>
        <p:blipFill>
          <a:blip r:embed="rId2"/>
          <a:stretch>
            <a:fillRect/>
          </a:stretch>
        </p:blipFill>
        <p:spPr>
          <a:xfrm>
            <a:off x="8550114" y="483064"/>
            <a:ext cx="3428999" cy="3096490"/>
          </a:xfrm>
          <a:prstGeom prst="rect">
            <a:avLst/>
          </a:prstGeom>
        </p:spPr>
      </p:pic>
      <p:pic>
        <p:nvPicPr>
          <p:cNvPr id="6" name="Εικόνα 5"/>
          <p:cNvPicPr>
            <a:picLocks noChangeAspect="1"/>
          </p:cNvPicPr>
          <p:nvPr/>
        </p:nvPicPr>
        <p:blipFill>
          <a:blip r:embed="rId3"/>
          <a:stretch>
            <a:fillRect/>
          </a:stretch>
        </p:blipFill>
        <p:spPr>
          <a:xfrm>
            <a:off x="8496554" y="3849718"/>
            <a:ext cx="3512127" cy="2692926"/>
          </a:xfrm>
          <a:prstGeom prst="rect">
            <a:avLst/>
          </a:prstGeom>
        </p:spPr>
      </p:pic>
    </p:spTree>
    <p:extLst>
      <p:ext uri="{BB962C8B-B14F-4D97-AF65-F5344CB8AC3E}">
        <p14:creationId xmlns:p14="http://schemas.microsoft.com/office/powerpoint/2010/main" val="10707665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ΒΙΟΤΟΠΟΣ</a:t>
            </a:r>
            <a:endParaRPr lang="el-GR" dirty="0"/>
          </a:p>
        </p:txBody>
      </p:sp>
      <p:sp>
        <p:nvSpPr>
          <p:cNvPr id="3" name="Θέση περιεχομένου 2"/>
          <p:cNvSpPr>
            <a:spLocks noGrp="1"/>
          </p:cNvSpPr>
          <p:nvPr>
            <p:ph idx="1"/>
          </p:nvPr>
        </p:nvSpPr>
        <p:spPr>
          <a:xfrm>
            <a:off x="680321" y="2336873"/>
            <a:ext cx="8214297" cy="3599316"/>
          </a:xfrm>
        </p:spPr>
        <p:txBody>
          <a:bodyPr>
            <a:normAutofit fontScale="92500"/>
          </a:bodyPr>
          <a:lstStyle/>
          <a:p>
            <a:r>
              <a:rPr lang="el-GR" dirty="0"/>
              <a:t>Διαφορετικοί πληθυσμοί (π.χ. κουνέλια, καρότα, άνθρωποι και αλεπούδες) συνυπάρχουν στην ίδια περιοχή. </a:t>
            </a:r>
            <a:endParaRPr lang="el-GR" dirty="0" smtClean="0"/>
          </a:p>
          <a:p>
            <a:r>
              <a:rPr lang="el-GR" dirty="0" smtClean="0"/>
              <a:t>Οι </a:t>
            </a:r>
            <a:r>
              <a:rPr lang="el-GR" dirty="0"/>
              <a:t>περιβαλλοντικές συνθήκες που επικρατούν σε αυτήν την περιοχή (θερμοκρασία, υγρασία, ηλιοφάνεια, ανάγλυφο και γεωλογική σύσταση εδάφους, διαθεσιμότητα νερού κτλ.) είναι ευνοϊκές για την επιβίωση αυτών των πληθυσμών. </a:t>
            </a:r>
            <a:endParaRPr lang="el-GR" dirty="0" smtClean="0"/>
          </a:p>
          <a:p>
            <a:r>
              <a:rPr lang="el-GR" dirty="0" smtClean="0"/>
              <a:t>Η </a:t>
            </a:r>
            <a:r>
              <a:rPr lang="el-GR" dirty="0"/>
              <a:t>περιοχή αυτή ονομάζεται βιότοπος</a:t>
            </a:r>
            <a:r>
              <a:rPr lang="el-GR" dirty="0" smtClean="0"/>
              <a:t>.</a:t>
            </a:r>
          </a:p>
          <a:p>
            <a:r>
              <a:rPr lang="el-GR" dirty="0" smtClean="0"/>
              <a:t> </a:t>
            </a:r>
            <a:r>
              <a:rPr lang="el-GR" dirty="0"/>
              <a:t>Βιότοπος μπορεί να είναι μια λίμνη (όπως η Κερκίνη), το δέλτα ενός ποταμού (όπως του Έβρου), ένα δάσος (όπως της </a:t>
            </a:r>
            <a:r>
              <a:rPr lang="el-GR" dirty="0" err="1"/>
              <a:t>Δαδιάς</a:t>
            </a:r>
            <a:r>
              <a:rPr lang="el-GR" dirty="0"/>
              <a:t>) </a:t>
            </a:r>
            <a:r>
              <a:rPr lang="el-GR" dirty="0" err="1"/>
              <a:t>κτλ</a:t>
            </a:r>
            <a:endParaRPr lang="el-GR" dirty="0"/>
          </a:p>
        </p:txBody>
      </p:sp>
      <p:pic>
        <p:nvPicPr>
          <p:cNvPr id="4" name="Εικόνα 3"/>
          <p:cNvPicPr>
            <a:picLocks noChangeAspect="1"/>
          </p:cNvPicPr>
          <p:nvPr/>
        </p:nvPicPr>
        <p:blipFill>
          <a:blip r:embed="rId2"/>
          <a:stretch>
            <a:fillRect/>
          </a:stretch>
        </p:blipFill>
        <p:spPr>
          <a:xfrm>
            <a:off x="8581057" y="248142"/>
            <a:ext cx="3426249" cy="2091109"/>
          </a:xfrm>
          <a:prstGeom prst="rect">
            <a:avLst/>
          </a:prstGeom>
        </p:spPr>
      </p:pic>
      <p:pic>
        <p:nvPicPr>
          <p:cNvPr id="5" name="Εικόνα 4"/>
          <p:cNvPicPr>
            <a:picLocks noChangeAspect="1"/>
          </p:cNvPicPr>
          <p:nvPr/>
        </p:nvPicPr>
        <p:blipFill>
          <a:blip r:embed="rId3"/>
          <a:stretch>
            <a:fillRect/>
          </a:stretch>
        </p:blipFill>
        <p:spPr>
          <a:xfrm>
            <a:off x="8581058" y="2518470"/>
            <a:ext cx="3426248" cy="1783366"/>
          </a:xfrm>
          <a:prstGeom prst="rect">
            <a:avLst/>
          </a:prstGeom>
        </p:spPr>
      </p:pic>
      <p:pic>
        <p:nvPicPr>
          <p:cNvPr id="6" name="Εικόνα 5"/>
          <p:cNvPicPr>
            <a:picLocks noChangeAspect="1"/>
          </p:cNvPicPr>
          <p:nvPr/>
        </p:nvPicPr>
        <p:blipFill>
          <a:blip r:embed="rId4"/>
          <a:stretch>
            <a:fillRect/>
          </a:stretch>
        </p:blipFill>
        <p:spPr>
          <a:xfrm>
            <a:off x="8865430" y="4515208"/>
            <a:ext cx="3141875" cy="1923688"/>
          </a:xfrm>
          <a:prstGeom prst="rect">
            <a:avLst/>
          </a:prstGeom>
        </p:spPr>
      </p:pic>
      <p:pic>
        <p:nvPicPr>
          <p:cNvPr id="7" name="Εικόνα 6"/>
          <p:cNvPicPr>
            <a:picLocks noChangeAspect="1"/>
          </p:cNvPicPr>
          <p:nvPr/>
        </p:nvPicPr>
        <p:blipFill>
          <a:blip r:embed="rId5"/>
          <a:stretch>
            <a:fillRect/>
          </a:stretch>
        </p:blipFill>
        <p:spPr>
          <a:xfrm>
            <a:off x="5278583" y="369771"/>
            <a:ext cx="2909454" cy="1847850"/>
          </a:xfrm>
          <a:prstGeom prst="rect">
            <a:avLst/>
          </a:prstGeom>
        </p:spPr>
      </p:pic>
    </p:spTree>
    <p:extLst>
      <p:ext uri="{BB962C8B-B14F-4D97-AF65-F5344CB8AC3E}">
        <p14:creationId xmlns:p14="http://schemas.microsoft.com/office/powerpoint/2010/main" val="14973878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ΣΧΕΣΕΙΣ ΜΕΤΑΞΥ ΤΩΝ ΟΡΓΑΝΙΣΜΩΝ ΣΕ ΈΝΑΝ ΒΙΟΤΟΠΟ</a:t>
            </a:r>
            <a:endParaRPr lang="el-GR" dirty="0"/>
          </a:p>
        </p:txBody>
      </p:sp>
      <p:sp>
        <p:nvSpPr>
          <p:cNvPr id="3" name="Θέση περιεχομένου 2"/>
          <p:cNvSpPr>
            <a:spLocks noGrp="1"/>
          </p:cNvSpPr>
          <p:nvPr>
            <p:ph idx="1"/>
          </p:nvPr>
        </p:nvSpPr>
        <p:spPr>
          <a:xfrm>
            <a:off x="680321" y="2025146"/>
            <a:ext cx="9613861" cy="3599316"/>
          </a:xfrm>
        </p:spPr>
        <p:txBody>
          <a:bodyPr/>
          <a:lstStyle/>
          <a:p>
            <a:r>
              <a:rPr lang="el-GR" dirty="0"/>
              <a:t>Ανάμεσα στα άτομα του ίδιου ή διαφορετικών πληθυσμών ενός βιότοπου αναπτύσσονται σχέσεις συνεργασίας, ανταγωνισμού, τροφικές, αναπαραγωγικές κτλ. </a:t>
            </a:r>
            <a:endParaRPr lang="el-GR" dirty="0" smtClean="0"/>
          </a:p>
          <a:p>
            <a:r>
              <a:rPr lang="el-GR" dirty="0" smtClean="0"/>
              <a:t>Για </a:t>
            </a:r>
            <a:r>
              <a:rPr lang="el-GR" dirty="0"/>
              <a:t>παράδειγμα, οι άνθρωποι τρώνε τα κουνέλια, οι αλεπούδες αναπαράγονται μεταξύ τους κτλ. </a:t>
            </a:r>
            <a:endParaRPr lang="el-GR" dirty="0" smtClean="0"/>
          </a:p>
          <a:p>
            <a:r>
              <a:rPr lang="el-GR" dirty="0" smtClean="0"/>
              <a:t>Οι </a:t>
            </a:r>
            <a:r>
              <a:rPr lang="el-GR" dirty="0"/>
              <a:t>σχέσεις μεταξύ των οργανισμών που ζουν στον ίδιο βιότοπο εξαρτώνται από πολλές παραμέτρους, π.χ. από τον αριθμό των ατόμων κάθε πληθυσμού και τις ιδιαίτερες περιβαλλοντικές συνθήκες που επικρατούν στον συγκεκριμένο βιότοπο. </a:t>
            </a:r>
          </a:p>
        </p:txBody>
      </p:sp>
    </p:spTree>
    <p:extLst>
      <p:ext uri="{BB962C8B-B14F-4D97-AF65-F5344CB8AC3E}">
        <p14:creationId xmlns:p14="http://schemas.microsoft.com/office/powerpoint/2010/main" val="28948403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680321" y="540328"/>
            <a:ext cx="10126224" cy="5823992"/>
          </a:xfrm>
          <a:prstGeom prst="rect">
            <a:avLst/>
          </a:prstGeom>
        </p:spPr>
      </p:pic>
    </p:spTree>
    <p:extLst>
      <p:ext uri="{BB962C8B-B14F-4D97-AF65-F5344CB8AC3E}">
        <p14:creationId xmlns:p14="http://schemas.microsoft.com/office/powerpoint/2010/main" val="37595783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ΣΧΕΣΕΙΣ ΜΕΤΑΞΥ ΤΩΝ ΟΡΓΑΝΙΣΜΩΝ </a:t>
            </a:r>
            <a:endParaRPr lang="el-GR" dirty="0"/>
          </a:p>
        </p:txBody>
      </p:sp>
      <p:sp>
        <p:nvSpPr>
          <p:cNvPr id="3" name="Θέση περιεχομένου 2"/>
          <p:cNvSpPr>
            <a:spLocks noGrp="1"/>
          </p:cNvSpPr>
          <p:nvPr>
            <p:ph idx="1"/>
          </p:nvPr>
        </p:nvSpPr>
        <p:spPr>
          <a:xfrm>
            <a:off x="680320" y="2111653"/>
            <a:ext cx="9613861" cy="3599316"/>
          </a:xfrm>
        </p:spPr>
        <p:txBody>
          <a:bodyPr/>
          <a:lstStyle/>
          <a:p>
            <a:pPr marL="0" indent="0">
              <a:buNone/>
            </a:pPr>
            <a:r>
              <a:rPr lang="el-GR" dirty="0" smtClean="0"/>
              <a:t>1.Συνεργασίας</a:t>
            </a:r>
          </a:p>
          <a:p>
            <a:pPr marL="0" indent="0">
              <a:buNone/>
            </a:pPr>
            <a:r>
              <a:rPr lang="el-GR" dirty="0" smtClean="0"/>
              <a:t>2.Ανταγωνισμού</a:t>
            </a:r>
          </a:p>
          <a:p>
            <a:pPr marL="0" indent="0">
              <a:buNone/>
            </a:pPr>
            <a:r>
              <a:rPr lang="el-GR" dirty="0" smtClean="0"/>
              <a:t>3. Τροφικές (θήραμα - θηρευτής)</a:t>
            </a:r>
          </a:p>
          <a:p>
            <a:pPr marL="0" indent="0">
              <a:buNone/>
            </a:pPr>
            <a:r>
              <a:rPr lang="el-GR" dirty="0" smtClean="0"/>
              <a:t>4. </a:t>
            </a:r>
            <a:r>
              <a:rPr lang="el-GR" dirty="0"/>
              <a:t>αναπαραγωγικές </a:t>
            </a:r>
            <a:r>
              <a:rPr lang="el-GR" dirty="0" smtClean="0"/>
              <a:t>κ.ά.</a:t>
            </a:r>
            <a:endParaRPr lang="el-GR" dirty="0"/>
          </a:p>
        </p:txBody>
      </p:sp>
      <p:pic>
        <p:nvPicPr>
          <p:cNvPr id="4" name="Εικόνα 3"/>
          <p:cNvPicPr>
            <a:picLocks noChangeAspect="1"/>
          </p:cNvPicPr>
          <p:nvPr/>
        </p:nvPicPr>
        <p:blipFill>
          <a:blip r:embed="rId2"/>
          <a:stretch>
            <a:fillRect/>
          </a:stretch>
        </p:blipFill>
        <p:spPr>
          <a:xfrm>
            <a:off x="6107766" y="2111653"/>
            <a:ext cx="4719561" cy="1920020"/>
          </a:xfrm>
          <a:prstGeom prst="rect">
            <a:avLst/>
          </a:prstGeom>
        </p:spPr>
      </p:pic>
      <p:pic>
        <p:nvPicPr>
          <p:cNvPr id="5" name="Εικόνα 4"/>
          <p:cNvPicPr>
            <a:picLocks noChangeAspect="1"/>
          </p:cNvPicPr>
          <p:nvPr/>
        </p:nvPicPr>
        <p:blipFill>
          <a:blip r:embed="rId3"/>
          <a:stretch>
            <a:fillRect/>
          </a:stretch>
        </p:blipFill>
        <p:spPr>
          <a:xfrm>
            <a:off x="5874537" y="4309160"/>
            <a:ext cx="2313499" cy="2244436"/>
          </a:xfrm>
          <a:prstGeom prst="rect">
            <a:avLst/>
          </a:prstGeom>
        </p:spPr>
      </p:pic>
      <p:pic>
        <p:nvPicPr>
          <p:cNvPr id="6" name="Εικόνα 5"/>
          <p:cNvPicPr>
            <a:picLocks noChangeAspect="1"/>
          </p:cNvPicPr>
          <p:nvPr/>
        </p:nvPicPr>
        <p:blipFill>
          <a:blip r:embed="rId4"/>
          <a:stretch>
            <a:fillRect/>
          </a:stretch>
        </p:blipFill>
        <p:spPr>
          <a:xfrm>
            <a:off x="1554739" y="4309160"/>
            <a:ext cx="3744625" cy="2244436"/>
          </a:xfrm>
          <a:prstGeom prst="rect">
            <a:avLst/>
          </a:prstGeom>
        </p:spPr>
      </p:pic>
      <p:pic>
        <p:nvPicPr>
          <p:cNvPr id="7" name="Εικόνα 6"/>
          <p:cNvPicPr>
            <a:picLocks noChangeAspect="1"/>
          </p:cNvPicPr>
          <p:nvPr/>
        </p:nvPicPr>
        <p:blipFill>
          <a:blip r:embed="rId5"/>
          <a:stretch>
            <a:fillRect/>
          </a:stretch>
        </p:blipFill>
        <p:spPr>
          <a:xfrm>
            <a:off x="8763209" y="4309160"/>
            <a:ext cx="2952750" cy="2129737"/>
          </a:xfrm>
          <a:prstGeom prst="rect">
            <a:avLst/>
          </a:prstGeom>
        </p:spPr>
      </p:pic>
      <p:pic>
        <p:nvPicPr>
          <p:cNvPr id="8" name="Εικόνα 7"/>
          <p:cNvPicPr>
            <a:picLocks noChangeAspect="1"/>
          </p:cNvPicPr>
          <p:nvPr/>
        </p:nvPicPr>
        <p:blipFill>
          <a:blip r:embed="rId6"/>
          <a:stretch>
            <a:fillRect/>
          </a:stretch>
        </p:blipFill>
        <p:spPr>
          <a:xfrm>
            <a:off x="8467546" y="354626"/>
            <a:ext cx="2847975" cy="1600200"/>
          </a:xfrm>
          <a:prstGeom prst="rect">
            <a:avLst/>
          </a:prstGeom>
        </p:spPr>
      </p:pic>
    </p:spTree>
    <p:extLst>
      <p:ext uri="{BB962C8B-B14F-4D97-AF65-F5344CB8AC3E}">
        <p14:creationId xmlns:p14="http://schemas.microsoft.com/office/powerpoint/2010/main" val="15223080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5" name="Θέση περιεχομένου 4"/>
          <p:cNvPicPr>
            <a:picLocks noGrp="1" noChangeAspect="1"/>
          </p:cNvPicPr>
          <p:nvPr>
            <p:ph idx="1"/>
          </p:nvPr>
        </p:nvPicPr>
        <p:blipFill>
          <a:blip r:embed="rId2"/>
          <a:stretch>
            <a:fillRect/>
          </a:stretch>
        </p:blipFill>
        <p:spPr>
          <a:xfrm>
            <a:off x="4178300" y="3264694"/>
            <a:ext cx="2619375" cy="1743075"/>
          </a:xfrm>
          <a:prstGeom prst="rect">
            <a:avLst/>
          </a:prstGeom>
        </p:spPr>
      </p:pic>
      <p:pic>
        <p:nvPicPr>
          <p:cNvPr id="4" name="Εικόνα 3"/>
          <p:cNvPicPr>
            <a:picLocks noChangeAspect="1"/>
          </p:cNvPicPr>
          <p:nvPr/>
        </p:nvPicPr>
        <p:blipFill>
          <a:blip r:embed="rId3"/>
          <a:stretch>
            <a:fillRect/>
          </a:stretch>
        </p:blipFill>
        <p:spPr>
          <a:xfrm>
            <a:off x="0" y="1178733"/>
            <a:ext cx="6851939" cy="4171921"/>
          </a:xfrm>
          <a:prstGeom prst="rect">
            <a:avLst/>
          </a:prstGeom>
        </p:spPr>
      </p:pic>
      <p:pic>
        <p:nvPicPr>
          <p:cNvPr id="6" name="Εικόνα 5"/>
          <p:cNvPicPr>
            <a:picLocks noChangeAspect="1"/>
          </p:cNvPicPr>
          <p:nvPr/>
        </p:nvPicPr>
        <p:blipFill>
          <a:blip r:embed="rId2"/>
          <a:stretch>
            <a:fillRect/>
          </a:stretch>
        </p:blipFill>
        <p:spPr>
          <a:xfrm>
            <a:off x="7068976" y="1178732"/>
            <a:ext cx="4728170" cy="4171921"/>
          </a:xfrm>
          <a:prstGeom prst="rect">
            <a:avLst/>
          </a:prstGeom>
        </p:spPr>
      </p:pic>
    </p:spTree>
    <p:extLst>
      <p:ext uri="{BB962C8B-B14F-4D97-AF65-F5344CB8AC3E}">
        <p14:creationId xmlns:p14="http://schemas.microsoft.com/office/powerpoint/2010/main" val="472182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5" name="Θέση περιεχομένου 4"/>
          <p:cNvPicPr>
            <a:picLocks noGrp="1" noChangeAspect="1"/>
          </p:cNvPicPr>
          <p:nvPr>
            <p:ph idx="1"/>
          </p:nvPr>
        </p:nvPicPr>
        <p:blipFill>
          <a:blip r:embed="rId2"/>
          <a:stretch>
            <a:fillRect/>
          </a:stretch>
        </p:blipFill>
        <p:spPr>
          <a:xfrm>
            <a:off x="798064" y="1059872"/>
            <a:ext cx="9378373" cy="5320145"/>
          </a:xfrm>
          <a:prstGeom prst="rect">
            <a:avLst/>
          </a:prstGeom>
        </p:spPr>
      </p:pic>
    </p:spTree>
    <p:extLst>
      <p:ext uri="{BB962C8B-B14F-4D97-AF65-F5344CB8AC3E}">
        <p14:creationId xmlns:p14="http://schemas.microsoft.com/office/powerpoint/2010/main" val="6542222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Φακή και </a:t>
            </a:r>
            <a:r>
              <a:rPr lang="el-GR" dirty="0" err="1" smtClean="0"/>
              <a:t>αζωτοδεσμευτικά</a:t>
            </a:r>
            <a:r>
              <a:rPr lang="el-GR" dirty="0" smtClean="0"/>
              <a:t> βακτήρια στις ρίζες της…</a:t>
            </a:r>
            <a:endParaRPr lang="el-GR" dirty="0"/>
          </a:p>
        </p:txBody>
      </p:sp>
      <p:pic>
        <p:nvPicPr>
          <p:cNvPr id="4" name="Θέση περιεχομένου 3"/>
          <p:cNvPicPr>
            <a:picLocks noGrp="1" noChangeAspect="1"/>
          </p:cNvPicPr>
          <p:nvPr>
            <p:ph idx="1"/>
          </p:nvPr>
        </p:nvPicPr>
        <p:blipFill>
          <a:blip r:embed="rId2"/>
          <a:stretch>
            <a:fillRect/>
          </a:stretch>
        </p:blipFill>
        <p:spPr>
          <a:xfrm>
            <a:off x="680319" y="2285999"/>
            <a:ext cx="3642297" cy="3880833"/>
          </a:xfrm>
          <a:prstGeom prst="rect">
            <a:avLst/>
          </a:prstGeom>
        </p:spPr>
      </p:pic>
      <p:pic>
        <p:nvPicPr>
          <p:cNvPr id="5" name="Εικόνα 4"/>
          <p:cNvPicPr>
            <a:picLocks noChangeAspect="1"/>
          </p:cNvPicPr>
          <p:nvPr/>
        </p:nvPicPr>
        <p:blipFill>
          <a:blip r:embed="rId3"/>
          <a:stretch>
            <a:fillRect/>
          </a:stretch>
        </p:blipFill>
        <p:spPr>
          <a:xfrm>
            <a:off x="7964915" y="2285999"/>
            <a:ext cx="4024746" cy="3699165"/>
          </a:xfrm>
          <a:prstGeom prst="rect">
            <a:avLst/>
          </a:prstGeom>
        </p:spPr>
      </p:pic>
      <p:pic>
        <p:nvPicPr>
          <p:cNvPr id="6" name="Εικόνα 5"/>
          <p:cNvPicPr>
            <a:picLocks noChangeAspect="1"/>
          </p:cNvPicPr>
          <p:nvPr/>
        </p:nvPicPr>
        <p:blipFill>
          <a:blip r:embed="rId4"/>
          <a:stretch>
            <a:fillRect/>
          </a:stretch>
        </p:blipFill>
        <p:spPr>
          <a:xfrm>
            <a:off x="4322617" y="2286000"/>
            <a:ext cx="3642297" cy="3880832"/>
          </a:xfrm>
          <a:prstGeom prst="rect">
            <a:avLst/>
          </a:prstGeom>
        </p:spPr>
      </p:pic>
    </p:spTree>
    <p:extLst>
      <p:ext uri="{BB962C8B-B14F-4D97-AF65-F5344CB8AC3E}">
        <p14:creationId xmlns:p14="http://schemas.microsoft.com/office/powerpoint/2010/main" val="39522717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ΒΙΟΚΟΙΝΟΤΗΤΕΣ </a:t>
            </a:r>
            <a:endParaRPr lang="el-GR" dirty="0"/>
          </a:p>
        </p:txBody>
      </p:sp>
      <p:sp>
        <p:nvSpPr>
          <p:cNvPr id="3" name="Θέση περιεχομένου 2"/>
          <p:cNvSpPr>
            <a:spLocks noGrp="1"/>
          </p:cNvSpPr>
          <p:nvPr>
            <p:ph idx="1"/>
          </p:nvPr>
        </p:nvSpPr>
        <p:spPr>
          <a:xfrm>
            <a:off x="680321" y="2336873"/>
            <a:ext cx="10624988" cy="3599316"/>
          </a:xfrm>
        </p:spPr>
        <p:txBody>
          <a:bodyPr/>
          <a:lstStyle/>
          <a:p>
            <a:pPr marL="0" indent="0">
              <a:buNone/>
            </a:pPr>
            <a:r>
              <a:rPr lang="el-GR" dirty="0"/>
              <a:t>Οι οργανισμοί που ανήκουν σε διαφορετικούς πληθυσμούς </a:t>
            </a:r>
            <a:endParaRPr lang="en-GB" dirty="0" smtClean="0"/>
          </a:p>
          <a:p>
            <a:pPr marL="0" indent="0">
              <a:buNone/>
            </a:pPr>
            <a:r>
              <a:rPr lang="el-GR" dirty="0" smtClean="0"/>
              <a:t>(</a:t>
            </a:r>
            <a:r>
              <a:rPr lang="el-GR" dirty="0"/>
              <a:t>π.χ. γεράκια, ποντίκια, βελανιδιές) </a:t>
            </a:r>
            <a:r>
              <a:rPr lang="el-GR" dirty="0" smtClean="0"/>
              <a:t>και </a:t>
            </a:r>
            <a:r>
              <a:rPr lang="el-GR" dirty="0"/>
              <a:t>κατοικούν στον ίδιο βιότοπο συγκροτούν βιοκοινότητες. </a:t>
            </a:r>
            <a:endParaRPr lang="el-GR" dirty="0" smtClean="0"/>
          </a:p>
        </p:txBody>
      </p:sp>
      <p:pic>
        <p:nvPicPr>
          <p:cNvPr id="4" name="Εικόνα 3"/>
          <p:cNvPicPr>
            <a:picLocks noChangeAspect="1"/>
          </p:cNvPicPr>
          <p:nvPr/>
        </p:nvPicPr>
        <p:blipFill>
          <a:blip r:embed="rId2"/>
          <a:stretch>
            <a:fillRect/>
          </a:stretch>
        </p:blipFill>
        <p:spPr>
          <a:xfrm>
            <a:off x="680321" y="3719945"/>
            <a:ext cx="4224188" cy="2718951"/>
          </a:xfrm>
          <a:prstGeom prst="rect">
            <a:avLst/>
          </a:prstGeom>
        </p:spPr>
      </p:pic>
      <p:pic>
        <p:nvPicPr>
          <p:cNvPr id="5" name="Εικόνα 4"/>
          <p:cNvPicPr>
            <a:picLocks noChangeAspect="1"/>
          </p:cNvPicPr>
          <p:nvPr/>
        </p:nvPicPr>
        <p:blipFill>
          <a:blip r:embed="rId3"/>
          <a:stretch>
            <a:fillRect/>
          </a:stretch>
        </p:blipFill>
        <p:spPr>
          <a:xfrm>
            <a:off x="5101936" y="3522514"/>
            <a:ext cx="3377046" cy="2916382"/>
          </a:xfrm>
          <a:prstGeom prst="rect">
            <a:avLst/>
          </a:prstGeom>
        </p:spPr>
      </p:pic>
      <p:pic>
        <p:nvPicPr>
          <p:cNvPr id="6" name="Εικόνα 5"/>
          <p:cNvPicPr>
            <a:picLocks noChangeAspect="1"/>
          </p:cNvPicPr>
          <p:nvPr/>
        </p:nvPicPr>
        <p:blipFill>
          <a:blip r:embed="rId4"/>
          <a:stretch>
            <a:fillRect/>
          </a:stretch>
        </p:blipFill>
        <p:spPr>
          <a:xfrm>
            <a:off x="8676409" y="3522513"/>
            <a:ext cx="3252355" cy="2753595"/>
          </a:xfrm>
          <a:prstGeom prst="rect">
            <a:avLst/>
          </a:prstGeom>
        </p:spPr>
      </p:pic>
    </p:spTree>
    <p:extLst>
      <p:ext uri="{BB962C8B-B14F-4D97-AF65-F5344CB8AC3E}">
        <p14:creationId xmlns:p14="http://schemas.microsoft.com/office/powerpoint/2010/main" val="24204676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ΟΙΚΟΣΥΣΤΗΜΑ</a:t>
            </a:r>
            <a:endParaRPr lang="el-GR" dirty="0"/>
          </a:p>
        </p:txBody>
      </p:sp>
      <p:sp>
        <p:nvSpPr>
          <p:cNvPr id="3" name="Θέση περιεχομένου 2"/>
          <p:cNvSpPr>
            <a:spLocks noGrp="1"/>
          </p:cNvSpPr>
          <p:nvPr>
            <p:ph idx="1"/>
          </p:nvPr>
        </p:nvSpPr>
        <p:spPr/>
        <p:txBody>
          <a:bodyPr/>
          <a:lstStyle/>
          <a:p>
            <a:r>
              <a:rPr lang="el-GR" dirty="0"/>
              <a:t>Οι οργανισμοί ενός βιότοπου (βιοτικοί παράγοντες), το άβιο περιβάλλον (αβιοτικοί παράγοντες) και όλες οι μεταξύ τους σχέσεις αποτελούν ένα οικοσύστημα (π.χ. δάσος). </a:t>
            </a:r>
          </a:p>
          <a:p>
            <a:endParaRPr lang="el-GR" dirty="0"/>
          </a:p>
        </p:txBody>
      </p:sp>
      <p:pic>
        <p:nvPicPr>
          <p:cNvPr id="6" name="Εικόνα 5"/>
          <p:cNvPicPr>
            <a:picLocks noChangeAspect="1"/>
          </p:cNvPicPr>
          <p:nvPr/>
        </p:nvPicPr>
        <p:blipFill>
          <a:blip r:embed="rId2"/>
          <a:stretch>
            <a:fillRect/>
          </a:stretch>
        </p:blipFill>
        <p:spPr>
          <a:xfrm>
            <a:off x="2992581" y="3538971"/>
            <a:ext cx="5299364" cy="2899925"/>
          </a:xfrm>
          <a:prstGeom prst="rect">
            <a:avLst/>
          </a:prstGeom>
        </p:spPr>
      </p:pic>
    </p:spTree>
    <p:extLst>
      <p:ext uri="{BB962C8B-B14F-4D97-AF65-F5344CB8AC3E}">
        <p14:creationId xmlns:p14="http://schemas.microsoft.com/office/powerpoint/2010/main" val="9106480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680321" y="753228"/>
            <a:ext cx="6780351" cy="5668354"/>
          </a:xfrm>
          <a:prstGeom prst="rect">
            <a:avLst/>
          </a:prstGeom>
        </p:spPr>
      </p:pic>
      <p:pic>
        <p:nvPicPr>
          <p:cNvPr id="5" name="Εικόνα 4"/>
          <p:cNvPicPr>
            <a:picLocks noChangeAspect="1"/>
          </p:cNvPicPr>
          <p:nvPr/>
        </p:nvPicPr>
        <p:blipFill>
          <a:blip r:embed="rId3"/>
          <a:stretch>
            <a:fillRect/>
          </a:stretch>
        </p:blipFill>
        <p:spPr>
          <a:xfrm>
            <a:off x="7643939" y="1834166"/>
            <a:ext cx="4284825" cy="4436052"/>
          </a:xfrm>
          <a:prstGeom prst="rect">
            <a:avLst/>
          </a:prstGeom>
        </p:spPr>
      </p:pic>
    </p:spTree>
    <p:extLst>
      <p:ext uri="{BB962C8B-B14F-4D97-AF65-F5344CB8AC3E}">
        <p14:creationId xmlns:p14="http://schemas.microsoft.com/office/powerpoint/2010/main" val="15935252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680321" y="1002609"/>
            <a:ext cx="10294182" cy="5439754"/>
          </a:xfrm>
          <a:prstGeom prst="rect">
            <a:avLst/>
          </a:prstGeom>
        </p:spPr>
      </p:pic>
    </p:spTree>
    <p:extLst>
      <p:ext uri="{BB962C8B-B14F-4D97-AF65-F5344CB8AC3E}">
        <p14:creationId xmlns:p14="http://schemas.microsoft.com/office/powerpoint/2010/main" val="3490270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ΑΠΟΙΚΙΕΣ ΜΟΝΟΚΥΤΤΑΡΩΝ ΟΡΓΑΝΙΣΜΩΝ</a:t>
            </a:r>
            <a:endParaRPr lang="el-GR" dirty="0"/>
          </a:p>
        </p:txBody>
      </p:sp>
      <p:pic>
        <p:nvPicPr>
          <p:cNvPr id="4" name="Θέση περιεχομένου 3"/>
          <p:cNvPicPr>
            <a:picLocks noGrp="1" noChangeAspect="1"/>
          </p:cNvPicPr>
          <p:nvPr>
            <p:ph idx="1"/>
          </p:nvPr>
        </p:nvPicPr>
        <p:blipFill>
          <a:blip r:embed="rId2"/>
          <a:stretch>
            <a:fillRect/>
          </a:stretch>
        </p:blipFill>
        <p:spPr>
          <a:xfrm>
            <a:off x="534632" y="1815926"/>
            <a:ext cx="3995588" cy="4322618"/>
          </a:xfrm>
          <a:prstGeom prst="rect">
            <a:avLst/>
          </a:prstGeom>
        </p:spPr>
      </p:pic>
      <p:pic>
        <p:nvPicPr>
          <p:cNvPr id="5" name="Εικόνα 4"/>
          <p:cNvPicPr>
            <a:picLocks noChangeAspect="1"/>
          </p:cNvPicPr>
          <p:nvPr/>
        </p:nvPicPr>
        <p:blipFill>
          <a:blip r:embed="rId3"/>
          <a:stretch>
            <a:fillRect/>
          </a:stretch>
        </p:blipFill>
        <p:spPr>
          <a:xfrm>
            <a:off x="4633912" y="1679808"/>
            <a:ext cx="3969761" cy="4322618"/>
          </a:xfrm>
          <a:prstGeom prst="rect">
            <a:avLst/>
          </a:prstGeom>
        </p:spPr>
      </p:pic>
      <p:pic>
        <p:nvPicPr>
          <p:cNvPr id="6" name="Εικόνα 5"/>
          <p:cNvPicPr>
            <a:picLocks noChangeAspect="1"/>
          </p:cNvPicPr>
          <p:nvPr/>
        </p:nvPicPr>
        <p:blipFill>
          <a:blip r:embed="rId4"/>
          <a:stretch>
            <a:fillRect/>
          </a:stretch>
        </p:blipFill>
        <p:spPr>
          <a:xfrm>
            <a:off x="9019780" y="343936"/>
            <a:ext cx="2963574" cy="1734246"/>
          </a:xfrm>
          <a:prstGeom prst="rect">
            <a:avLst/>
          </a:prstGeom>
        </p:spPr>
      </p:pic>
      <p:pic>
        <p:nvPicPr>
          <p:cNvPr id="7" name="Εικόνα 6"/>
          <p:cNvPicPr>
            <a:picLocks noChangeAspect="1"/>
          </p:cNvPicPr>
          <p:nvPr/>
        </p:nvPicPr>
        <p:blipFill>
          <a:blip r:embed="rId5"/>
          <a:stretch>
            <a:fillRect/>
          </a:stretch>
        </p:blipFill>
        <p:spPr>
          <a:xfrm>
            <a:off x="8811058" y="2243458"/>
            <a:ext cx="2899497" cy="1047750"/>
          </a:xfrm>
          <a:prstGeom prst="rect">
            <a:avLst/>
          </a:prstGeom>
        </p:spPr>
      </p:pic>
      <p:pic>
        <p:nvPicPr>
          <p:cNvPr id="8" name="Εικόνα 7"/>
          <p:cNvPicPr>
            <a:picLocks noChangeAspect="1"/>
          </p:cNvPicPr>
          <p:nvPr/>
        </p:nvPicPr>
        <p:blipFill>
          <a:blip r:embed="rId6"/>
          <a:stretch>
            <a:fillRect/>
          </a:stretch>
        </p:blipFill>
        <p:spPr>
          <a:xfrm>
            <a:off x="8708269" y="3291208"/>
            <a:ext cx="3171825" cy="2548483"/>
          </a:xfrm>
          <a:prstGeom prst="rect">
            <a:avLst/>
          </a:prstGeom>
        </p:spPr>
      </p:pic>
      <p:pic>
        <p:nvPicPr>
          <p:cNvPr id="9" name="Εικόνα 8"/>
          <p:cNvPicPr>
            <a:picLocks noChangeAspect="1"/>
          </p:cNvPicPr>
          <p:nvPr/>
        </p:nvPicPr>
        <p:blipFill>
          <a:blip r:embed="rId7"/>
          <a:stretch>
            <a:fillRect/>
          </a:stretch>
        </p:blipFill>
        <p:spPr>
          <a:xfrm>
            <a:off x="7230379" y="5604051"/>
            <a:ext cx="4752975" cy="962025"/>
          </a:xfrm>
          <a:prstGeom prst="rect">
            <a:avLst/>
          </a:prstGeom>
        </p:spPr>
      </p:pic>
    </p:spTree>
    <p:extLst>
      <p:ext uri="{BB962C8B-B14F-4D97-AF65-F5344CB8AC3E}">
        <p14:creationId xmlns:p14="http://schemas.microsoft.com/office/powerpoint/2010/main" val="3254072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Παρατήρηση αποικιών σε </a:t>
            </a:r>
            <a:r>
              <a:rPr lang="el-GR" dirty="0" err="1" smtClean="0"/>
              <a:t>τρυβλία</a:t>
            </a:r>
            <a:r>
              <a:rPr lang="el-GR" dirty="0" smtClean="0"/>
              <a:t> </a:t>
            </a:r>
            <a:r>
              <a:rPr lang="en-GB" dirty="0" smtClean="0"/>
              <a:t>Petri</a:t>
            </a:r>
            <a:endParaRPr lang="el-GR" dirty="0"/>
          </a:p>
        </p:txBody>
      </p:sp>
      <p:pic>
        <p:nvPicPr>
          <p:cNvPr id="4" name="Θέση περιεχομένου 3"/>
          <p:cNvPicPr>
            <a:picLocks noGrp="1" noChangeAspect="1"/>
          </p:cNvPicPr>
          <p:nvPr>
            <p:ph idx="1"/>
          </p:nvPr>
        </p:nvPicPr>
        <p:blipFill>
          <a:blip r:embed="rId2"/>
          <a:stretch>
            <a:fillRect/>
          </a:stretch>
        </p:blipFill>
        <p:spPr>
          <a:xfrm>
            <a:off x="368594" y="2296391"/>
            <a:ext cx="3663079" cy="2824595"/>
          </a:xfrm>
          <a:prstGeom prst="rect">
            <a:avLst/>
          </a:prstGeom>
        </p:spPr>
      </p:pic>
      <p:pic>
        <p:nvPicPr>
          <p:cNvPr id="5" name="Εικόνα 4"/>
          <p:cNvPicPr>
            <a:picLocks noChangeAspect="1"/>
          </p:cNvPicPr>
          <p:nvPr/>
        </p:nvPicPr>
        <p:blipFill>
          <a:blip r:embed="rId3"/>
          <a:stretch>
            <a:fillRect/>
          </a:stretch>
        </p:blipFill>
        <p:spPr>
          <a:xfrm>
            <a:off x="4031673" y="2296390"/>
            <a:ext cx="3823854" cy="3455149"/>
          </a:xfrm>
          <a:prstGeom prst="rect">
            <a:avLst/>
          </a:prstGeom>
        </p:spPr>
      </p:pic>
      <p:pic>
        <p:nvPicPr>
          <p:cNvPr id="7" name="Εικόνα 6"/>
          <p:cNvPicPr>
            <a:picLocks noChangeAspect="1"/>
          </p:cNvPicPr>
          <p:nvPr/>
        </p:nvPicPr>
        <p:blipFill>
          <a:blip r:embed="rId4"/>
          <a:stretch>
            <a:fillRect/>
          </a:stretch>
        </p:blipFill>
        <p:spPr>
          <a:xfrm>
            <a:off x="7694752" y="1980417"/>
            <a:ext cx="3387437" cy="2824597"/>
          </a:xfrm>
          <a:prstGeom prst="rect">
            <a:avLst/>
          </a:prstGeom>
        </p:spPr>
      </p:pic>
      <p:pic>
        <p:nvPicPr>
          <p:cNvPr id="10" name="Εικόνα 9"/>
          <p:cNvPicPr>
            <a:picLocks noChangeAspect="1"/>
          </p:cNvPicPr>
          <p:nvPr/>
        </p:nvPicPr>
        <p:blipFill>
          <a:blip r:embed="rId5"/>
          <a:stretch>
            <a:fillRect/>
          </a:stretch>
        </p:blipFill>
        <p:spPr>
          <a:xfrm>
            <a:off x="9291204" y="422159"/>
            <a:ext cx="2628900" cy="1743075"/>
          </a:xfrm>
          <a:prstGeom prst="rect">
            <a:avLst/>
          </a:prstGeom>
        </p:spPr>
      </p:pic>
      <p:pic>
        <p:nvPicPr>
          <p:cNvPr id="11" name="Εικόνα 10"/>
          <p:cNvPicPr>
            <a:picLocks noChangeAspect="1"/>
          </p:cNvPicPr>
          <p:nvPr/>
        </p:nvPicPr>
        <p:blipFill>
          <a:blip r:embed="rId6"/>
          <a:stretch>
            <a:fillRect/>
          </a:stretch>
        </p:blipFill>
        <p:spPr>
          <a:xfrm>
            <a:off x="794621" y="5120986"/>
            <a:ext cx="2811024" cy="1562100"/>
          </a:xfrm>
          <a:prstGeom prst="rect">
            <a:avLst/>
          </a:prstGeom>
        </p:spPr>
      </p:pic>
      <p:pic>
        <p:nvPicPr>
          <p:cNvPr id="12" name="Εικόνα 11"/>
          <p:cNvPicPr>
            <a:picLocks noChangeAspect="1"/>
          </p:cNvPicPr>
          <p:nvPr/>
        </p:nvPicPr>
        <p:blipFill>
          <a:blip r:embed="rId7"/>
          <a:stretch>
            <a:fillRect/>
          </a:stretch>
        </p:blipFill>
        <p:spPr>
          <a:xfrm>
            <a:off x="8072005" y="4722839"/>
            <a:ext cx="2630632" cy="2057400"/>
          </a:xfrm>
          <a:prstGeom prst="rect">
            <a:avLst/>
          </a:prstGeom>
        </p:spPr>
      </p:pic>
    </p:spTree>
    <p:extLst>
      <p:ext uri="{BB962C8B-B14F-4D97-AF65-F5344CB8AC3E}">
        <p14:creationId xmlns:p14="http://schemas.microsoft.com/office/powerpoint/2010/main" val="704837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Τα επίπεδα οργάνωσης των πολυκύτταρων οργανισμών</a:t>
            </a:r>
          </a:p>
        </p:txBody>
      </p:sp>
      <p:sp>
        <p:nvSpPr>
          <p:cNvPr id="3" name="Θέση περιεχομένου 2"/>
          <p:cNvSpPr>
            <a:spLocks noGrp="1"/>
          </p:cNvSpPr>
          <p:nvPr>
            <p:ph idx="1"/>
          </p:nvPr>
        </p:nvSpPr>
        <p:spPr/>
        <p:txBody>
          <a:bodyPr>
            <a:normAutofit lnSpcReduction="10000"/>
          </a:bodyPr>
          <a:lstStyle/>
          <a:p>
            <a:r>
              <a:rPr lang="el-GR" dirty="0" smtClean="0"/>
              <a:t>Μετά την γονιμοποίηση του ωαρίου από το σπερματοζωάριο προκύπτει ένα κύτταρο το οποίο διαιρείται συνεχώς και σχηματίζεται έτσι μια μάζα </a:t>
            </a:r>
            <a:r>
              <a:rPr lang="el-GR" dirty="0" err="1" smtClean="0"/>
              <a:t>όμοιων,ευκαρυωτικών</a:t>
            </a:r>
            <a:r>
              <a:rPr lang="el-GR" dirty="0" smtClean="0"/>
              <a:t> κυττάρων, με το ίδιο </a:t>
            </a:r>
            <a:r>
              <a:rPr lang="en-GB" dirty="0" smtClean="0"/>
              <a:t>DNA,</a:t>
            </a:r>
            <a:r>
              <a:rPr lang="el-GR" dirty="0" smtClean="0"/>
              <a:t>που ονομάζεται </a:t>
            </a:r>
            <a:r>
              <a:rPr lang="el-GR" dirty="0" err="1" smtClean="0"/>
              <a:t>ζυγωτό</a:t>
            </a:r>
            <a:r>
              <a:rPr lang="el-GR" dirty="0" smtClean="0"/>
              <a:t>.</a:t>
            </a:r>
            <a:endParaRPr lang="el-GR" dirty="0"/>
          </a:p>
          <a:p>
            <a:r>
              <a:rPr lang="el-GR" dirty="0"/>
              <a:t>Όταν λέμε ότι ένας πολυκύτταρος οργανισμός αναπτύσσεται, δεν εννοούμε μόνο ότι «μεγαλώνει», δηλαδή ότι τα κύτταρά του αυξάνονται σε αριθμό</a:t>
            </a:r>
            <a:r>
              <a:rPr lang="el-GR" dirty="0" smtClean="0"/>
              <a:t>.</a:t>
            </a:r>
          </a:p>
          <a:p>
            <a:r>
              <a:rPr lang="el-GR" dirty="0" smtClean="0"/>
              <a:t> </a:t>
            </a:r>
            <a:r>
              <a:rPr lang="el-GR" dirty="0"/>
              <a:t>Εννοούμε παράλληλα ότι τα κύτταρά του τροποποιούνται, οργανώνονται σε ιστούς και εξειδικεύονται σε συγκεκριμένες λειτουργίες. Η διαδικασία αυτή ονομάζεται διαφοροποίηση</a:t>
            </a:r>
          </a:p>
          <a:p>
            <a:endParaRPr lang="el-GR" dirty="0"/>
          </a:p>
        </p:txBody>
      </p:sp>
      <p:pic>
        <p:nvPicPr>
          <p:cNvPr id="5" name="Εικόνα 4"/>
          <p:cNvPicPr>
            <a:picLocks noChangeAspect="1"/>
          </p:cNvPicPr>
          <p:nvPr/>
        </p:nvPicPr>
        <p:blipFill>
          <a:blip r:embed="rId2"/>
          <a:stretch>
            <a:fillRect/>
          </a:stretch>
        </p:blipFill>
        <p:spPr>
          <a:xfrm>
            <a:off x="9725890" y="574748"/>
            <a:ext cx="2299855" cy="1762125"/>
          </a:xfrm>
          <a:prstGeom prst="rect">
            <a:avLst/>
          </a:prstGeom>
        </p:spPr>
      </p:pic>
      <p:pic>
        <p:nvPicPr>
          <p:cNvPr id="6" name="Εικόνα 5"/>
          <p:cNvPicPr>
            <a:picLocks noChangeAspect="1"/>
          </p:cNvPicPr>
          <p:nvPr/>
        </p:nvPicPr>
        <p:blipFill>
          <a:blip r:embed="rId3"/>
          <a:stretch>
            <a:fillRect/>
          </a:stretch>
        </p:blipFill>
        <p:spPr>
          <a:xfrm>
            <a:off x="9725890" y="4295771"/>
            <a:ext cx="2143125" cy="2143125"/>
          </a:xfrm>
          <a:prstGeom prst="rect">
            <a:avLst/>
          </a:prstGeom>
        </p:spPr>
      </p:pic>
      <p:pic>
        <p:nvPicPr>
          <p:cNvPr id="7" name="Εικόνα 6"/>
          <p:cNvPicPr>
            <a:picLocks noChangeAspect="1"/>
          </p:cNvPicPr>
          <p:nvPr/>
        </p:nvPicPr>
        <p:blipFill>
          <a:blip r:embed="rId4"/>
          <a:stretch>
            <a:fillRect/>
          </a:stretch>
        </p:blipFill>
        <p:spPr>
          <a:xfrm>
            <a:off x="10294182" y="2379452"/>
            <a:ext cx="1731563" cy="1714500"/>
          </a:xfrm>
          <a:prstGeom prst="rect">
            <a:avLst/>
          </a:prstGeom>
        </p:spPr>
      </p:pic>
    </p:spTree>
    <p:extLst>
      <p:ext uri="{BB962C8B-B14F-4D97-AF65-F5344CB8AC3E}">
        <p14:creationId xmlns:p14="http://schemas.microsoft.com/office/powerpoint/2010/main" val="428629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976746" y="1293697"/>
            <a:ext cx="8686799" cy="4982412"/>
          </a:xfrm>
          <a:prstGeom prst="rect">
            <a:avLst/>
          </a:prstGeom>
        </p:spPr>
      </p:pic>
    </p:spTree>
    <p:extLst>
      <p:ext uri="{BB962C8B-B14F-4D97-AF65-F5344CB8AC3E}">
        <p14:creationId xmlns:p14="http://schemas.microsoft.com/office/powerpoint/2010/main" val="1293475694"/>
      </p:ext>
    </p:extLst>
  </p:cSld>
  <p:clrMapOvr>
    <a:masterClrMapping/>
  </p:clrMapOvr>
</p:sld>
</file>

<file path=ppt/theme/theme1.xml><?xml version="1.0" encoding="utf-8"?>
<a:theme xmlns:a="http://schemas.openxmlformats.org/drawingml/2006/main" name="Βερολίνο">
  <a:themeElements>
    <a:clrScheme name="Berlin">
      <a:dk1>
        <a:sysClr val="windowText" lastClr="000000"/>
      </a:dk1>
      <a:lt1>
        <a:sysClr val="window" lastClr="FFFFFF"/>
      </a:lt1>
      <a:dk2>
        <a:srgbClr val="8D4585"/>
      </a:dk2>
      <a:lt2>
        <a:srgbClr val="E7E6E6"/>
      </a:lt2>
      <a:accent1>
        <a:srgbClr val="F35AE6"/>
      </a:accent1>
      <a:accent2>
        <a:srgbClr val="FC5283"/>
      </a:accent2>
      <a:accent3>
        <a:srgbClr val="F67C64"/>
      </a:accent3>
      <a:accent4>
        <a:srgbClr val="F89F65"/>
      </a:accent4>
      <a:accent5>
        <a:srgbClr val="55C6BA"/>
      </a:accent5>
      <a:accent6>
        <a:srgbClr val="84A3FD"/>
      </a:accent6>
      <a:hlink>
        <a:srgbClr val="6ED4F6"/>
      </a:hlink>
      <a:folHlink>
        <a:srgbClr val="9FECFC"/>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106000"/>
                <a:satMod val="220000"/>
                <a:lumMod val="140000"/>
              </a:schemeClr>
            </a:gs>
            <a:gs pos="50000">
              <a:schemeClr val="phClr">
                <a:shade val="100000"/>
                <a:hueMod val="100000"/>
                <a:satMod val="110000"/>
                <a:lumMod val="130000"/>
              </a:schemeClr>
            </a:gs>
            <a:gs pos="100000">
              <a:schemeClr val="phClr">
                <a:shade val="69000"/>
                <a:hueMod val="88000"/>
                <a:satMod val="16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7D30EEFE-7128-4DE5-8A0D-8D4EF32CB0AF}"/>
    </a:ext>
  </a:extLst>
</a:theme>
</file>

<file path=docProps/app.xml><?xml version="1.0" encoding="utf-8"?>
<Properties xmlns="http://schemas.openxmlformats.org/officeDocument/2006/extended-properties" xmlns:vt="http://schemas.openxmlformats.org/officeDocument/2006/docPropsVTypes">
  <Template>TM04033917[[fn=Βερολίνο]]</Template>
  <TotalTime>147</TotalTime>
  <Words>1186</Words>
  <Application>Microsoft Office PowerPoint</Application>
  <PresentationFormat>Ευρεία οθόνη</PresentationFormat>
  <Paragraphs>110</Paragraphs>
  <Slides>54</Slides>
  <Notes>0</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54</vt:i4>
      </vt:variant>
    </vt:vector>
  </HeadingPairs>
  <TitlesOfParts>
    <vt:vector size="58" baseType="lpstr">
      <vt:lpstr>Arial</vt:lpstr>
      <vt:lpstr>Trebuchet MS</vt:lpstr>
      <vt:lpstr>Wingdings</vt:lpstr>
      <vt:lpstr>Βερολίνο</vt:lpstr>
      <vt:lpstr>Τα επίπεδα οργάνωσης της ζωής</vt:lpstr>
      <vt:lpstr>Παρουσίαση του PowerPoint</vt:lpstr>
      <vt:lpstr>Εμβιο και άβιο περιβάλλον</vt:lpstr>
      <vt:lpstr>ΟΡΓΑΝΩΣΗ ΜΟΝΟΚΥΤΤΑΡΩΝ ΟΡΓΑΝΙΣΜΩΝ-ΑΠΟΙΚΙΕΣ</vt:lpstr>
      <vt:lpstr>Παρουσίαση του PowerPoint</vt:lpstr>
      <vt:lpstr>ΑΠΟΙΚΙΕΣ ΜΟΝΟΚΥΤΤΑΡΩΝ ΟΡΓΑΝΙΣΜΩΝ</vt:lpstr>
      <vt:lpstr>Παρατήρηση αποικιών σε τρυβλία Petri</vt:lpstr>
      <vt:lpstr>Τα επίπεδα οργάνωσης των πολυκύτταρων οργανισμών</vt:lpstr>
      <vt:lpstr>Παρουσίαση του PowerPoint</vt:lpstr>
      <vt:lpstr>Κυτταρική διαφοροποίηση</vt:lpstr>
      <vt:lpstr>Κυτταρική διαφοροποίηση</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Κατηγορίες Ιστών</vt:lpstr>
      <vt:lpstr>1.ΕΠΙΘΗΛΙΑΚΟΣ ΙΣΤΟΣ</vt:lpstr>
      <vt:lpstr>Παρουσίαση του PowerPoint</vt:lpstr>
      <vt:lpstr>Παρουσίαση του PowerPoint</vt:lpstr>
      <vt:lpstr>2. ΕΡΕΙΣΤΙΚΟΣ ΙΣΤΟΣ</vt:lpstr>
      <vt:lpstr>ΕΡΕΙΣΤΙΚΟΣ ΙΣΤΟΣ (Μεσοκυττάρια ουσία και κύτταρα)</vt:lpstr>
      <vt:lpstr>ΟΣΤΙΤΗΣ ΕΡΕΙΣΤΙΚΟΣ ΙΣΤΟΣ</vt:lpstr>
      <vt:lpstr>ΟΣΤΙΤΗΣ ΙΣΤΟΣ</vt:lpstr>
      <vt:lpstr>ΧΟΝΔΡΙΝΟΣ ΕΡΕΙΣΤΙΚΟΣ ΙΣΤΟΣ</vt:lpstr>
      <vt:lpstr>ΧΟΝΔΡΙΝΟΣ ΙΣΤΟΣ (Πτερύγιο αυτιού)</vt:lpstr>
      <vt:lpstr>ΤΟ ΑΙΜΑ  </vt:lpstr>
      <vt:lpstr>3.ΜΥΪΚΟΣ ΙΣΤΟΣ</vt:lpstr>
      <vt:lpstr>ΜΥΪΚΑ ΙΝΙΔΙΑ (ΚΥΤΤΑΡΑ)</vt:lpstr>
      <vt:lpstr>ΜΥΙΚΟΣ ΙΣΤΟΣ -ΣΥΣΤΟΛΗ ΚΑΙ ΧΑΛΑΡΩΣΗ </vt:lpstr>
      <vt:lpstr>ΤΥΠΟΙ ΜΥΪΚΟΥ ΙΣΤΟΥ</vt:lpstr>
      <vt:lpstr>4.ΝΕΥΡΙΚΟΣ ΙΣΤΟΣ</vt:lpstr>
      <vt:lpstr>ΝΕΥΡΙΚΟΣ ΙΣΤΟΣ </vt:lpstr>
      <vt:lpstr>Η οργάνωση των έμβιων όντων   Τα οικοσυστήματα</vt:lpstr>
      <vt:lpstr>ΑΝΤΙΚΕΙΜΕΝΟ ΤΗΣ ΟΙΚΟΛΟΓΙΑΣ</vt:lpstr>
      <vt:lpstr>ΒΑΣΙΛΕΙΑ ΤΩΝ ΟΡΓΑΝΙΣΜΩΝ</vt:lpstr>
      <vt:lpstr>Παρουσίαση του PowerPoint</vt:lpstr>
      <vt:lpstr>Παρουσίαση του PowerPoint</vt:lpstr>
      <vt:lpstr>Παρουσίαση του PowerPoint</vt:lpstr>
      <vt:lpstr>Παρουσίαση του PowerPoint</vt:lpstr>
      <vt:lpstr>ΑΧΛΑΔΟΜΗΛΟ…το αχλάδι και το μήλο ανήκουν στην ίδια οικογένεια!!!!</vt:lpstr>
      <vt:lpstr>Παρουσίαση του PowerPoint</vt:lpstr>
      <vt:lpstr>ΠΛΗΘΥΣΜΟΣ</vt:lpstr>
      <vt:lpstr>ΒΙΟΤΟΠΟΣ</vt:lpstr>
      <vt:lpstr>ΣΧΕΣΕΙΣ ΜΕΤΑΞΥ ΤΩΝ ΟΡΓΑΝΙΣΜΩΝ ΣΕ ΈΝΑΝ ΒΙΟΤΟΠΟ</vt:lpstr>
      <vt:lpstr>Παρουσίαση του PowerPoint</vt:lpstr>
      <vt:lpstr>ΣΧΕΣΕΙΣ ΜΕΤΑΞΥ ΤΩΝ ΟΡΓΑΝΙΣΜΩΝ </vt:lpstr>
      <vt:lpstr>Παρουσίαση του PowerPoint</vt:lpstr>
      <vt:lpstr>Φακή και αζωτοδεσμευτικά βακτήρια στις ρίζες της…</vt:lpstr>
      <vt:lpstr>ΒΙΟΚΟΙΝΟΤΗΤΕΣ </vt:lpstr>
      <vt:lpstr>ΟΙΚΟΣΥΣΤΗΜΑ</vt:lpstr>
      <vt:lpstr>Παρουσίαση του PowerPoint</vt:lpstr>
      <vt:lpstr>Παρουσίαση του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Τα επίπεδα οργάνωσης της ζωής</dc:title>
  <dc:creator>ΒΟΥΛΑ</dc:creator>
  <cp:lastModifiedBy>ΒΟΥΛΑ</cp:lastModifiedBy>
  <cp:revision>17</cp:revision>
  <dcterms:created xsi:type="dcterms:W3CDTF">2020-11-24T18:09:44Z</dcterms:created>
  <dcterms:modified xsi:type="dcterms:W3CDTF">2020-12-07T18:24:52Z</dcterms:modified>
</cp:coreProperties>
</file>