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74" r:id="rId2"/>
    <p:sldId id="287" r:id="rId3"/>
    <p:sldId id="277" r:id="rId4"/>
    <p:sldId id="278" r:id="rId5"/>
    <p:sldId id="279" r:id="rId6"/>
    <p:sldId id="280" r:id="rId7"/>
    <p:sldId id="281" r:id="rId8"/>
    <p:sldId id="282" r:id="rId9"/>
    <p:sldId id="289" r:id="rId10"/>
    <p:sldId id="290" r:id="rId11"/>
    <p:sldId id="291" r:id="rId12"/>
    <p:sldId id="288" r:id="rId13"/>
    <p:sldId id="283" r:id="rId14"/>
    <p:sldId id="284" r:id="rId15"/>
    <p:sldId id="285" r:id="rId16"/>
    <p:sldId id="286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0" name="19 - Υπότιτλος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84CBCB-349D-423B-9C01-CFFF2EA10D9C}" type="datetimeFigureOut">
              <a:rPr lang="el-GR" smtClean="0"/>
              <a:pPr/>
              <a:t>11/3/2021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7432E6-81E3-434D-A9A6-5DD1A23379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84CBCB-349D-423B-9C01-CFFF2EA10D9C}" type="datetimeFigureOut">
              <a:rPr lang="el-GR" smtClean="0"/>
              <a:pPr/>
              <a:t>11/3/2021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7432E6-81E3-434D-A9A6-5DD1A23379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84CBCB-349D-423B-9C01-CFFF2EA10D9C}" type="datetimeFigureOut">
              <a:rPr lang="el-GR" smtClean="0"/>
              <a:pPr/>
              <a:t>11/3/2021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7432E6-81E3-434D-A9A6-5DD1A23379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84CBCB-349D-423B-9C01-CFFF2EA10D9C}" type="datetimeFigureOut">
              <a:rPr lang="el-GR" smtClean="0"/>
              <a:pPr/>
              <a:t>11/3/2021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7432E6-81E3-434D-A9A6-5DD1A23379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84CBCB-349D-423B-9C01-CFFF2EA10D9C}" type="datetimeFigureOut">
              <a:rPr lang="el-GR" smtClean="0"/>
              <a:pPr/>
              <a:t>11/3/2021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7432E6-81E3-434D-A9A6-5DD1A23379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84CBCB-349D-423B-9C01-CFFF2EA10D9C}" type="datetimeFigureOut">
              <a:rPr lang="el-GR" smtClean="0"/>
              <a:pPr/>
              <a:t>11/3/2021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7432E6-81E3-434D-A9A6-5DD1A23379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84CBCB-349D-423B-9C01-CFFF2EA10D9C}" type="datetimeFigureOut">
              <a:rPr lang="el-GR" smtClean="0"/>
              <a:pPr/>
              <a:t>11/3/2021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7432E6-81E3-434D-A9A6-5DD1A23379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84CBCB-349D-423B-9C01-CFFF2EA10D9C}" type="datetimeFigureOut">
              <a:rPr lang="el-GR" smtClean="0"/>
              <a:pPr/>
              <a:t>11/3/2021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7432E6-81E3-434D-A9A6-5DD1A23379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84CBCB-349D-423B-9C01-CFFF2EA10D9C}" type="datetimeFigureOut">
              <a:rPr lang="el-GR" smtClean="0"/>
              <a:pPr/>
              <a:t>11/3/2021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7432E6-81E3-434D-A9A6-5DD1A23379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84CBCB-349D-423B-9C01-CFFF2EA10D9C}" type="datetimeFigureOut">
              <a:rPr lang="el-GR" smtClean="0"/>
              <a:pPr/>
              <a:t>11/3/2021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7432E6-81E3-434D-A9A6-5DD1A23379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ύλεμα μίας γωνίας ορθογωνίου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84CBCB-349D-423B-9C01-CFFF2EA10D9C}" type="datetimeFigureOut">
              <a:rPr lang="el-GR" smtClean="0"/>
              <a:pPr/>
              <a:t>11/3/2021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7432E6-81E3-434D-A9A6-5DD1A233796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- Θέση τίτλου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684CBCB-349D-423B-9C01-CFFF2EA10D9C}" type="datetimeFigureOut">
              <a:rPr lang="el-GR" smtClean="0"/>
              <a:pPr/>
              <a:t>11/3/2021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37432E6-81E3-434D-A9A6-5DD1A233796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054552" cy="3744415"/>
          </a:xfrm>
        </p:spPr>
        <p:txBody>
          <a:bodyPr>
            <a:normAutofit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/>
              <a:t/>
            </a:r>
            <a:br>
              <a:rPr lang="el-GR" b="1" dirty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17412" name="Picture 4" descr="Carpentry, construction tools collage background Stock Photo - 127818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7"/>
            <a:ext cx="8365156" cy="4032448"/>
          </a:xfrm>
          <a:prstGeom prst="rect">
            <a:avLst/>
          </a:prstGeom>
          <a:noFill/>
        </p:spPr>
      </p:pic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23528" y="692696"/>
            <a:ext cx="8136904" cy="1440160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solidFill>
                  <a:schemeClr val="accent2">
                    <a:lumMod val="75000"/>
                  </a:schemeClr>
                </a:solidFill>
              </a:rPr>
              <a:t>ΤΑ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l-GR" sz="3200" b="1" dirty="0" smtClean="0">
                <a:solidFill>
                  <a:schemeClr val="accent2">
                    <a:lumMod val="75000"/>
                  </a:schemeClr>
                </a:solidFill>
              </a:rPr>
              <a:t>ΕΡΓΑΛΕΙΑ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3200" b="1" dirty="0" smtClean="0">
                <a:solidFill>
                  <a:schemeClr val="accent2">
                    <a:lumMod val="75000"/>
                  </a:schemeClr>
                </a:solidFill>
              </a:rPr>
              <a:t>ΤΟΥ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el-GR" sz="3200" b="1" dirty="0" smtClean="0">
                <a:solidFill>
                  <a:schemeClr val="accent2">
                    <a:lumMod val="75000"/>
                  </a:schemeClr>
                </a:solidFill>
              </a:rPr>
              <a:t>ΕΡΓΑΣΤΗΡΙΟΥ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3200" b="1" dirty="0" smtClean="0">
                <a:solidFill>
                  <a:schemeClr val="accent2">
                    <a:lumMod val="75000"/>
                  </a:schemeClr>
                </a:solidFill>
              </a:rPr>
              <a:t>ΤΕΧΝΟΛΟΓΙΑΣ </a:t>
            </a:r>
            <a:r>
              <a:rPr lang="el-GR" sz="3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l-GR" sz="32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l-GR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611560" y="692696"/>
            <a:ext cx="4572000" cy="5472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chemeClr val="accent2"/>
                </a:solidFill>
              </a:rPr>
              <a:t>Εργαλεία Κρούσης </a:t>
            </a:r>
          </a:p>
          <a:p>
            <a:endParaRPr lang="el-GR" dirty="0" smtClean="0"/>
          </a:p>
          <a:p>
            <a:endParaRPr lang="el-GR" dirty="0" smtClean="0"/>
          </a:p>
          <a:p>
            <a:pPr marL="342900" indent="-342900">
              <a:buAutoNum type="arabicPeriod"/>
            </a:pPr>
            <a:r>
              <a:rPr lang="el-GR" sz="2000" b="1" dirty="0" smtClean="0"/>
              <a:t>Σφυρί </a:t>
            </a:r>
          </a:p>
          <a:p>
            <a:pPr marL="342900" indent="-342900"/>
            <a:r>
              <a:rPr lang="el-GR" dirty="0" smtClean="0"/>
              <a:t>    Χρησιμοποιείται για την τοποθέτηση καρφιών, </a:t>
            </a:r>
            <a:r>
              <a:rPr lang="el-GR" dirty="0" err="1" smtClean="0"/>
              <a:t>καβίλιας</a:t>
            </a:r>
            <a:r>
              <a:rPr lang="el-GR" dirty="0" smtClean="0"/>
              <a:t> </a:t>
            </a:r>
            <a:r>
              <a:rPr lang="el-GR" dirty="0" err="1" smtClean="0"/>
              <a:t>κ.τ.λ</a:t>
            </a:r>
            <a:r>
              <a:rPr lang="el-GR" dirty="0" smtClean="0"/>
              <a:t> σε ξύλο. </a:t>
            </a:r>
          </a:p>
          <a:p>
            <a:pPr marL="342900" indent="-342900">
              <a:buAutoNum type="arabicPeriod"/>
            </a:pPr>
            <a:endParaRPr lang="el-GR" dirty="0" smtClean="0"/>
          </a:p>
          <a:p>
            <a:pPr marL="342900" indent="-342900">
              <a:buAutoNum type="arabicPeriod"/>
            </a:pPr>
            <a:endParaRPr lang="el-GR" dirty="0" smtClean="0"/>
          </a:p>
          <a:p>
            <a:pPr marL="342900" indent="-342900"/>
            <a:r>
              <a:rPr lang="el-GR" sz="2000" b="1" dirty="0" smtClean="0"/>
              <a:t>2.  Ματσόλα</a:t>
            </a:r>
          </a:p>
          <a:p>
            <a:pPr marL="342900" indent="-342900"/>
            <a:r>
              <a:rPr lang="el-GR" dirty="0" smtClean="0"/>
              <a:t>    Είδος σφυριού όπου η κεφαλή του μπορεί να είναι από ξύλο, λάστιχο ή πλαστικό και χρησιμοποιείται όταν μοντάρουμε έναν σύνδεσμο για να μη σημαδεύουμε το ξύλο. Επίσης χρησιμοποιείται και με τα σκαρπέλα για να ανοίξουμε εγκοπές σε ξύλο.</a:t>
            </a:r>
            <a:endParaRPr lang="el-GR" dirty="0"/>
          </a:p>
        </p:txBody>
      </p:sp>
      <p:pic>
        <p:nvPicPr>
          <p:cNvPr id="28674" name="Picture 2" descr="ΕΡΓΑΛΕΙΑ ΧΕΙΡΟΣ : ΣΦΥΡΙ ΠΕΝΑΣ ΜΕ FIBER ΛΑΒΗ SGM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4533" y="620688"/>
            <a:ext cx="3531924" cy="2592288"/>
          </a:xfrm>
          <a:prstGeom prst="rect">
            <a:avLst/>
          </a:prstGeom>
          <a:noFill/>
        </p:spPr>
      </p:pic>
      <p:pic>
        <p:nvPicPr>
          <p:cNvPr id="28676" name="Picture 4" descr="Ματσόλα καουτσούκ - xromatakarantinos.g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429000"/>
            <a:ext cx="2664296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043608" y="692696"/>
            <a:ext cx="71287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chemeClr val="accent2"/>
                </a:solidFill>
              </a:rPr>
              <a:t>Εργαλεία βιδώματος </a:t>
            </a:r>
          </a:p>
          <a:p>
            <a:endParaRPr lang="el-GR" dirty="0" smtClean="0"/>
          </a:p>
          <a:p>
            <a:r>
              <a:rPr lang="el-GR" dirty="0" smtClean="0"/>
              <a:t>Τα εργαλεία που χρησιμοποιούμε για βίδωμα τα ονομάζουμε </a:t>
            </a:r>
            <a:r>
              <a:rPr lang="el-GR" b="1" dirty="0" smtClean="0"/>
              <a:t>κατσαβίδια.</a:t>
            </a:r>
            <a:r>
              <a:rPr lang="el-GR" dirty="0" smtClean="0"/>
              <a:t> Το κατσαβίδι είναι ένα εργαλείο για την τοποθέτηση ή αφαίρεση βιδών. Οι πιο γνωστές κατηγορίες κατσαβιδιών ανάλογα με την μύτη που έχουν είναι το ίσιο κατσαβίδι και το </a:t>
            </a:r>
            <a:r>
              <a:rPr lang="el-GR" dirty="0" err="1" smtClean="0"/>
              <a:t>σταυροκατσάβιδο</a:t>
            </a:r>
            <a:endParaRPr lang="el-GR" dirty="0"/>
          </a:p>
        </p:txBody>
      </p:sp>
      <p:pic>
        <p:nvPicPr>
          <p:cNvPr id="27650" name="Picture 2" descr="ΚΑΤΣΑΒΙΔΙΑ STANLEY, ΣΕΤ 3 ΤΕΜΑΧΙΩΝ | Prakti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80928"/>
            <a:ext cx="5448300" cy="3752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27584" y="692696"/>
            <a:ext cx="8183880" cy="1036696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ΕΡΓΑΛΕΙΑ  ΓΙΑ  ΤΗΝ  ΚΑΤΕΡΓΑΣΙΑ  ΤΩΝ  ΜΕΤΑΛΛΩΝ</a:t>
            </a:r>
            <a:endParaRPr lang="el-GR" dirty="0"/>
          </a:p>
        </p:txBody>
      </p:sp>
      <p:pic>
        <p:nvPicPr>
          <p:cNvPr id="30722" name="Picture 2" descr="διάφορα εργαλεία χειρό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8352928" cy="4248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55576" y="332656"/>
            <a:ext cx="6347713" cy="980728"/>
          </a:xfrm>
        </p:spPr>
        <p:txBody>
          <a:bodyPr>
            <a:normAutofit fontScale="90000"/>
          </a:bodyPr>
          <a:lstStyle/>
          <a:p>
            <a:r>
              <a:rPr lang="el-GR" sz="33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l-GR" sz="33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sz="33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l-GR" sz="33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sz="33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l-GR" sz="33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sz="33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l-GR" sz="33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sz="33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l-GR" sz="33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b="1" dirty="0" smtClean="0"/>
              <a:t> 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404664"/>
            <a:ext cx="8352928" cy="5616624"/>
          </a:xfrm>
          <a:solidFill>
            <a:schemeClr val="bg1">
              <a:lumMod val="95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l-GR" sz="9600" b="1" dirty="0" smtClean="0"/>
              <a:t>  </a:t>
            </a:r>
          </a:p>
          <a:p>
            <a:pPr marL="1371600" indent="-1371600">
              <a:buAutoNum type="arabicPeriod"/>
            </a:pPr>
            <a:r>
              <a:rPr lang="el-GR" sz="11200" b="1" dirty="0" smtClean="0">
                <a:solidFill>
                  <a:schemeClr val="accent2">
                    <a:lumMod val="75000"/>
                  </a:schemeClr>
                </a:solidFill>
              </a:rPr>
              <a:t>Εργαλεία χάραξης στο μέταλλο</a:t>
            </a:r>
            <a:r>
              <a:rPr lang="el-GR" sz="9600" b="1" dirty="0" smtClean="0"/>
              <a:t> </a:t>
            </a:r>
          </a:p>
          <a:p>
            <a:pPr marL="1371600" indent="-1371600">
              <a:buAutoNum type="arabicPeriod"/>
            </a:pPr>
            <a:endParaRPr lang="el-GR" sz="9600" dirty="0" smtClean="0"/>
          </a:p>
          <a:p>
            <a:pPr>
              <a:buNone/>
            </a:pPr>
            <a:r>
              <a:rPr lang="el-GR" sz="9600" b="1" dirty="0" smtClean="0"/>
              <a:t>     </a:t>
            </a:r>
            <a:r>
              <a:rPr lang="el-GR" sz="8000" b="1" dirty="0" smtClean="0"/>
              <a:t>Χάραξη</a:t>
            </a:r>
            <a:r>
              <a:rPr lang="el-GR" sz="8000" dirty="0" smtClean="0"/>
              <a:t> εννοούμε το σημάδεμα πάνω στις επιφάνειες των μετάλλων δηλαδή το κατασκευαστικό σχέδιο στις επιφάνειες των μετάλλων.</a:t>
            </a:r>
            <a:endParaRPr lang="en-US" sz="8000" dirty="0" smtClean="0"/>
          </a:p>
          <a:p>
            <a:pPr>
              <a:buNone/>
            </a:pPr>
            <a:r>
              <a:rPr lang="el-GR" sz="8000" dirty="0" smtClean="0"/>
              <a:t>      </a:t>
            </a:r>
            <a:r>
              <a:rPr lang="el-GR" sz="8000" b="1" dirty="0" smtClean="0"/>
              <a:t>α. Πλάκες εφαρμογής</a:t>
            </a:r>
          </a:p>
          <a:p>
            <a:pPr>
              <a:buNone/>
            </a:pPr>
            <a:r>
              <a:rPr lang="el-GR" sz="8000" b="1" dirty="0" smtClean="0"/>
              <a:t>       β. Χαράκτης</a:t>
            </a:r>
          </a:p>
          <a:p>
            <a:pPr>
              <a:buNone/>
            </a:pPr>
            <a:r>
              <a:rPr lang="el-GR" sz="8000" b="1" dirty="0" smtClean="0"/>
              <a:t>       γ. </a:t>
            </a:r>
            <a:r>
              <a:rPr lang="el-GR" sz="8000" b="1" dirty="0" err="1" smtClean="0"/>
              <a:t>Πόντες</a:t>
            </a:r>
            <a:endParaRPr lang="el-GR" sz="8000" b="1" dirty="0" smtClean="0"/>
          </a:p>
          <a:p>
            <a:pPr>
              <a:buNone/>
            </a:pPr>
            <a:r>
              <a:rPr lang="el-GR" sz="8000" b="1" dirty="0" smtClean="0"/>
              <a:t>       δ. Διαβήτης</a:t>
            </a:r>
          </a:p>
          <a:p>
            <a:pPr>
              <a:buNone/>
            </a:pPr>
            <a:r>
              <a:rPr lang="el-GR" sz="8000" b="1" dirty="0" smtClean="0"/>
              <a:t>       ε. </a:t>
            </a:r>
            <a:r>
              <a:rPr lang="el-GR" sz="8000" b="1" dirty="0" err="1" smtClean="0"/>
              <a:t>Διαστημόμετρο</a:t>
            </a:r>
            <a:r>
              <a:rPr lang="el-GR" sz="8000" b="1" dirty="0" smtClean="0"/>
              <a:t> </a:t>
            </a:r>
          </a:p>
          <a:p>
            <a:pPr>
              <a:buNone/>
            </a:pPr>
            <a:r>
              <a:rPr lang="el-GR" sz="8000" dirty="0" smtClean="0"/>
              <a:t>Στο μέταλλο </a:t>
            </a:r>
            <a:endParaRPr lang="en-US" sz="8000" dirty="0" smtClean="0"/>
          </a:p>
          <a:p>
            <a:pPr>
              <a:buNone/>
            </a:pPr>
            <a:r>
              <a:rPr lang="el-GR" sz="8000" dirty="0" smtClean="0"/>
              <a:t>χρησιμοποιούμε </a:t>
            </a:r>
          </a:p>
          <a:p>
            <a:pPr>
              <a:buNone/>
            </a:pPr>
            <a:r>
              <a:rPr lang="el-GR" sz="8000" dirty="0" smtClean="0"/>
              <a:t>και πολλά εργαλεία που </a:t>
            </a:r>
          </a:p>
          <a:p>
            <a:pPr>
              <a:buNone/>
            </a:pPr>
            <a:r>
              <a:rPr lang="el-GR" sz="8000" dirty="0" smtClean="0"/>
              <a:t>Χρησιμοποιούμε και στο </a:t>
            </a:r>
          </a:p>
          <a:p>
            <a:pPr>
              <a:buNone/>
            </a:pPr>
            <a:r>
              <a:rPr lang="el-GR" sz="8000" dirty="0" smtClean="0"/>
              <a:t>ξύλο όπως τη </a:t>
            </a:r>
            <a:r>
              <a:rPr lang="el-GR" sz="8000" b="1" dirty="0" smtClean="0"/>
              <a:t>ρίγα</a:t>
            </a:r>
            <a:r>
              <a:rPr lang="el-GR" sz="8000" dirty="0" smtClean="0"/>
              <a:t>, </a:t>
            </a:r>
            <a:endParaRPr lang="en-US" sz="8000" dirty="0" smtClean="0"/>
          </a:p>
          <a:p>
            <a:pPr>
              <a:buNone/>
            </a:pPr>
            <a:r>
              <a:rPr lang="el-GR" sz="8000" dirty="0" smtClean="0"/>
              <a:t>τις </a:t>
            </a:r>
            <a:r>
              <a:rPr lang="el-GR" sz="8000" b="1" dirty="0" smtClean="0"/>
              <a:t>γωνίες κ.ά. </a:t>
            </a:r>
            <a:endParaRPr lang="en-US" sz="8000" b="1" dirty="0" smtClean="0"/>
          </a:p>
          <a:p>
            <a:pPr>
              <a:buNone/>
            </a:pPr>
            <a:endParaRPr lang="el-GR" sz="8000" dirty="0" smtClean="0"/>
          </a:p>
          <a:p>
            <a:pPr>
              <a:buNone/>
            </a:pPr>
            <a:r>
              <a:rPr lang="el-GR" b="1" dirty="0" smtClean="0"/>
              <a:t> </a:t>
            </a:r>
            <a:endParaRPr lang="el-GR" dirty="0" smtClean="0"/>
          </a:p>
          <a:p>
            <a:pPr>
              <a:buNone/>
            </a:pPr>
            <a:r>
              <a:rPr lang="el-GR" b="1" dirty="0" smtClean="0"/>
              <a:t> 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9218" name="Picture 2" descr="Διαστημόμετρο Μεταλλικ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221088"/>
            <a:ext cx="2088232" cy="2160240"/>
          </a:xfrm>
          <a:prstGeom prst="rect">
            <a:avLst/>
          </a:prstGeom>
          <a:noFill/>
        </p:spPr>
      </p:pic>
      <p:pic>
        <p:nvPicPr>
          <p:cNvPr id="9220" name="Picture 4" descr="Παχύμετρο Διαστημόμετρο | Διερευνητική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5301208"/>
            <a:ext cx="2736304" cy="1152128"/>
          </a:xfrm>
          <a:prstGeom prst="rect">
            <a:avLst/>
          </a:prstGeom>
          <a:noFill/>
        </p:spPr>
      </p:pic>
      <p:pic>
        <p:nvPicPr>
          <p:cNvPr id="9222" name="Picture 6" descr="wolfcraft 7980010 ατσαλινη ποντα CV 8X125mm | TOOLSTORE - Πόντες, Ζουμπάδες  | TOOLSTO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149080"/>
            <a:ext cx="2376264" cy="1152128"/>
          </a:xfrm>
          <a:prstGeom prst="rect">
            <a:avLst/>
          </a:prstGeom>
          <a:noFill/>
        </p:spPr>
      </p:pic>
      <p:pic>
        <p:nvPicPr>
          <p:cNvPr id="9224" name="Picture 8" descr="Γρανιτένιες Πλάκες Βαθμού 0 MICROPLAN | QContr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420888"/>
            <a:ext cx="2366342" cy="1872208"/>
          </a:xfrm>
          <a:prstGeom prst="rect">
            <a:avLst/>
          </a:prstGeom>
          <a:noFill/>
        </p:spPr>
      </p:pic>
      <p:pic>
        <p:nvPicPr>
          <p:cNvPr id="9226" name="Picture 10" descr="χαρακτης μεταλλων στυλο made in GERMANY | TOOLSTORE - διαφορα | TOOLSTO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2420888"/>
            <a:ext cx="1944216" cy="17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23528" y="404664"/>
            <a:ext cx="8496944" cy="5714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2800" b="1" dirty="0" smtClean="0"/>
              <a:t>    </a:t>
            </a:r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</a:rPr>
              <a:t>2. Κόψιμο μετάλλων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r>
              <a:rPr lang="el-GR" sz="2400" b="1" dirty="0" smtClean="0"/>
              <a:t>      </a:t>
            </a:r>
            <a:r>
              <a:rPr lang="el-GR" sz="2000" b="1" dirty="0" smtClean="0"/>
              <a:t>α. Σιδηροπρίονα</a:t>
            </a:r>
          </a:p>
          <a:p>
            <a:pPr>
              <a:buNone/>
            </a:pPr>
            <a:r>
              <a:rPr lang="el-GR" sz="2000" b="1" dirty="0" smtClean="0"/>
              <a:t>       β. </a:t>
            </a:r>
            <a:r>
              <a:rPr lang="el-GR" sz="2000" b="1" dirty="0" err="1" smtClean="0"/>
              <a:t>Μεταλλοψάλιδα</a:t>
            </a:r>
            <a:endParaRPr lang="el-GR" sz="2000" b="1" dirty="0" smtClean="0"/>
          </a:p>
          <a:p>
            <a:pPr>
              <a:buNone/>
            </a:pPr>
            <a:r>
              <a:rPr lang="el-GR" sz="2000" b="1" dirty="0" smtClean="0"/>
              <a:t>       γ. Κόφτες – πένσες</a:t>
            </a:r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/>
          </a:p>
        </p:txBody>
      </p:sp>
      <p:pic>
        <p:nvPicPr>
          <p:cNvPr id="29698" name="Picture 2" descr="C:\Users\Αποστόλης\Desktop\Νέος φάκελος\4_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908720"/>
            <a:ext cx="3024336" cy="2502445"/>
          </a:xfrm>
          <a:prstGeom prst="rect">
            <a:avLst/>
          </a:prstGeom>
          <a:noFill/>
        </p:spPr>
      </p:pic>
      <p:pic>
        <p:nvPicPr>
          <p:cNvPr id="8194" name="Picture 2" descr="Σιδηροπρίο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780928"/>
            <a:ext cx="2381250" cy="2381250"/>
          </a:xfrm>
          <a:prstGeom prst="rect">
            <a:avLst/>
          </a:prstGeom>
          <a:noFill/>
        </p:spPr>
      </p:pic>
      <p:pic>
        <p:nvPicPr>
          <p:cNvPr id="8196" name="Picture 4" descr="Facom Κόφτης Καλωδίων 192.18VE - Skroutz.g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365104"/>
            <a:ext cx="1984220" cy="1944216"/>
          </a:xfrm>
          <a:prstGeom prst="rect">
            <a:avLst/>
          </a:prstGeom>
          <a:noFill/>
        </p:spPr>
      </p:pic>
      <p:pic>
        <p:nvPicPr>
          <p:cNvPr id="29699" name="Picture 3" descr="C:\Users\Αποστόλης\Desktop\Νέος φάκελος\4_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077072"/>
            <a:ext cx="436413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83880" cy="720080"/>
          </a:xfrm>
        </p:spPr>
        <p:txBody>
          <a:bodyPr/>
          <a:lstStyle/>
          <a:p>
            <a:pPr algn="ctr"/>
            <a:r>
              <a:rPr lang="el-GR" sz="3200" b="1" dirty="0" smtClean="0">
                <a:solidFill>
                  <a:schemeClr val="accent2">
                    <a:lumMod val="75000"/>
                  </a:schemeClr>
                </a:solidFill>
              </a:rPr>
              <a:t>ΠΛΑΣΤΙΚΟ</a:t>
            </a:r>
            <a:r>
              <a:rPr lang="el-GR" b="1" dirty="0" smtClean="0"/>
              <a:t> 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55576" y="1600201"/>
            <a:ext cx="6840760" cy="3052936"/>
          </a:xfrm>
        </p:spPr>
        <p:txBody>
          <a:bodyPr>
            <a:normAutofit/>
          </a:bodyPr>
          <a:lstStyle/>
          <a:p>
            <a:endParaRPr lang="el-GR" sz="2400" dirty="0" smtClean="0"/>
          </a:p>
          <a:p>
            <a:r>
              <a:rPr lang="el-GR" sz="2000" dirty="0" smtClean="0"/>
              <a:t>Τα εργαλεία με τα οποία μπορεί κάποιος να κατεργαστεί κομμάτια πλαστικού είναι τα ίδια που χρησιμοποιεί κατά την κατεργασία μετάλλων (εκτός από το </a:t>
            </a:r>
            <a:r>
              <a:rPr lang="el-GR" sz="2000" dirty="0" err="1" smtClean="0"/>
              <a:t>μεταλλοψάλιδο</a:t>
            </a:r>
            <a:r>
              <a:rPr lang="el-GR" sz="2000" dirty="0" smtClean="0"/>
              <a:t>).</a:t>
            </a:r>
            <a:endParaRPr lang="el-GR" sz="2000" dirty="0"/>
          </a:p>
        </p:txBody>
      </p:sp>
      <p:pic>
        <p:nvPicPr>
          <p:cNvPr id="7170" name="Picture 2" descr="ΧΑΡΑΞΗ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501008"/>
            <a:ext cx="6624736" cy="2649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88832" cy="731168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accent2">
                    <a:lumMod val="75000"/>
                  </a:schemeClr>
                </a:solidFill>
              </a:rPr>
              <a:t>ΗΛΕΚΤΡΟΛΟΓΙΚΕΣ ΣΥΝΔΕΣΕΙΣ</a:t>
            </a:r>
            <a:endParaRPr lang="el-GR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980728"/>
            <a:ext cx="4826497" cy="2592287"/>
          </a:xfrm>
        </p:spPr>
        <p:txBody>
          <a:bodyPr>
            <a:normAutofit fontScale="92500" lnSpcReduction="10000"/>
          </a:bodyPr>
          <a:lstStyle/>
          <a:p>
            <a:endParaRPr lang="el-GR" sz="2400" dirty="0" smtClean="0"/>
          </a:p>
          <a:p>
            <a:r>
              <a:rPr lang="el-GR" sz="2200" b="1" dirty="0" smtClean="0"/>
              <a:t>όργανα μέτρησης</a:t>
            </a:r>
            <a:endParaRPr lang="en-US" sz="2200" b="1" dirty="0" smtClean="0"/>
          </a:p>
          <a:p>
            <a:endParaRPr lang="el-GR" sz="2200" b="1" dirty="0" smtClean="0"/>
          </a:p>
          <a:p>
            <a:r>
              <a:rPr lang="el-GR" sz="2200" b="1" dirty="0" err="1" smtClean="0"/>
              <a:t>κατσιαβίδια</a:t>
            </a:r>
            <a:r>
              <a:rPr lang="el-GR" sz="2200" b="1" dirty="0" smtClean="0"/>
              <a:t>, κόφτης, πένσα(με μονωμένη λαβή)</a:t>
            </a:r>
          </a:p>
          <a:p>
            <a:pPr>
              <a:buNone/>
            </a:pPr>
            <a:r>
              <a:rPr lang="el-GR" sz="2200" b="1" dirty="0" smtClean="0"/>
              <a:t>   </a:t>
            </a:r>
            <a:r>
              <a:rPr lang="el-GR" sz="2200" b="1" dirty="0" err="1" smtClean="0"/>
              <a:t>απογυμνωτές</a:t>
            </a:r>
            <a:r>
              <a:rPr lang="el-GR" sz="2200" b="1" dirty="0" smtClean="0"/>
              <a:t> καλωδίων</a:t>
            </a:r>
            <a:endParaRPr lang="en-US" sz="2200" b="1" dirty="0" smtClean="0"/>
          </a:p>
          <a:p>
            <a:pPr>
              <a:buNone/>
            </a:pPr>
            <a:endParaRPr lang="el-GR" sz="2200" dirty="0" smtClean="0"/>
          </a:p>
          <a:p>
            <a:r>
              <a:rPr lang="el-GR" sz="2200" b="1" dirty="0" smtClean="0"/>
              <a:t>κολλητήρια</a:t>
            </a:r>
            <a:endParaRPr lang="el-GR" sz="2200" b="1" dirty="0"/>
          </a:p>
        </p:txBody>
      </p:sp>
      <p:pic>
        <p:nvPicPr>
          <p:cNvPr id="30722" name="Picture 2" descr="C:\Users\Αποστόλης\Desktop\Νέος φάκελος\4_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89040"/>
            <a:ext cx="4097908" cy="2160240"/>
          </a:xfrm>
          <a:prstGeom prst="rect">
            <a:avLst/>
          </a:prstGeom>
          <a:noFill/>
        </p:spPr>
      </p:pic>
      <p:pic>
        <p:nvPicPr>
          <p:cNvPr id="30723" name="Picture 3" descr="C:\Users\Αποστόλης\Desktop\Νέος φάκελος\4_4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9662" y="1196752"/>
            <a:ext cx="2621410" cy="2520280"/>
          </a:xfrm>
          <a:prstGeom prst="rect">
            <a:avLst/>
          </a:prstGeom>
          <a:noFill/>
        </p:spPr>
      </p:pic>
      <p:pic>
        <p:nvPicPr>
          <p:cNvPr id="30724" name="Picture 4" descr="C:\Users\Αποστόλης\Desktop\Νέος φάκελος\4_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789040"/>
            <a:ext cx="4038600" cy="223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ΕΡΓΑΛΕΙΑ ΤΟΥ ΞΥΛΟΥ</a:t>
            </a:r>
            <a:endParaRPr lang="el-GR" dirty="0"/>
          </a:p>
        </p:txBody>
      </p:sp>
      <p:pic>
        <p:nvPicPr>
          <p:cNvPr id="1030" name="Picture 6" descr="Wooden planer, table from old wood, natural building materials, woodwork and antique hand tools, carrying out carpentry, tool kit for joinery, wood sawdust, old wood texture Stock Photo - 618226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1"/>
            <a:ext cx="8208912" cy="4224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 </a:t>
            </a:r>
            <a:endParaRPr lang="el-GR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548680"/>
            <a:ext cx="8147248" cy="5976664"/>
          </a:xfrm>
          <a:solidFill>
            <a:schemeClr val="bg1">
              <a:lumMod val="95000"/>
            </a:schemeClr>
          </a:solidFill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el-GR" sz="3800" b="1" dirty="0" smtClean="0">
                <a:solidFill>
                  <a:schemeClr val="accent2">
                    <a:lumMod val="75000"/>
                  </a:schemeClr>
                </a:solidFill>
              </a:rPr>
              <a:t>Όργανα </a:t>
            </a:r>
            <a:r>
              <a:rPr lang="el-GR" sz="3800" b="1" dirty="0">
                <a:solidFill>
                  <a:schemeClr val="accent2">
                    <a:lumMod val="75000"/>
                  </a:schemeClr>
                </a:solidFill>
              </a:rPr>
              <a:t>και εργαλεία για μέτρηση και </a:t>
            </a:r>
            <a:r>
              <a:rPr lang="el-GR" sz="3800" b="1" dirty="0" smtClean="0">
                <a:solidFill>
                  <a:schemeClr val="accent2">
                    <a:lumMod val="75000"/>
                  </a:schemeClr>
                </a:solidFill>
              </a:rPr>
              <a:t>σημάδεμα</a:t>
            </a:r>
            <a:r>
              <a:rPr lang="el-GR" sz="3800" dirty="0"/>
              <a:t> </a:t>
            </a:r>
            <a:endParaRPr lang="en-US" sz="3800" dirty="0" smtClean="0"/>
          </a:p>
          <a:p>
            <a:pPr marL="514350" indent="-514350">
              <a:buAutoNum type="arabicPeriod"/>
            </a:pPr>
            <a:endParaRPr lang="en-US" sz="3800" dirty="0" smtClean="0"/>
          </a:p>
          <a:p>
            <a:pPr marL="514350" indent="-514350">
              <a:buAutoNum type="arabicPeriod"/>
            </a:pPr>
            <a:endParaRPr lang="el-GR" sz="3400" dirty="0"/>
          </a:p>
          <a:p>
            <a:pPr>
              <a:buNone/>
            </a:pPr>
            <a:r>
              <a:rPr lang="el-GR" sz="3200" b="1" dirty="0"/>
              <a:t>α. </a:t>
            </a:r>
            <a:r>
              <a:rPr lang="el-GR" sz="3200" b="1" dirty="0">
                <a:solidFill>
                  <a:schemeClr val="tx1"/>
                </a:solidFill>
              </a:rPr>
              <a:t>Όργανα για μέτρηση</a:t>
            </a:r>
            <a:endParaRPr lang="el-GR" sz="32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l-GR" sz="3200" b="1" dirty="0" smtClean="0"/>
              <a:t>    </a:t>
            </a:r>
            <a:r>
              <a:rPr lang="el-GR" sz="3200" b="1" dirty="0" smtClean="0">
                <a:solidFill>
                  <a:schemeClr val="accent2">
                    <a:lumMod val="50000"/>
                  </a:schemeClr>
                </a:solidFill>
              </a:rPr>
              <a:t>Μέτρηση</a:t>
            </a:r>
            <a:r>
              <a:rPr lang="el-GR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sz="2900" dirty="0">
                <a:solidFill>
                  <a:schemeClr val="accent2">
                    <a:lumMod val="50000"/>
                  </a:schemeClr>
                </a:solidFill>
              </a:rPr>
              <a:t>είναι η </a:t>
            </a:r>
            <a:r>
              <a:rPr lang="el-GR" sz="2900" dirty="0" smtClean="0">
                <a:solidFill>
                  <a:schemeClr val="accent2">
                    <a:lumMod val="50000"/>
                  </a:schemeClr>
                </a:solidFill>
              </a:rPr>
              <a:t>σύγκριση</a:t>
            </a:r>
            <a:endParaRPr lang="en-US" sz="29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el-GR" sz="2900" dirty="0" smtClean="0">
                <a:solidFill>
                  <a:schemeClr val="accent2">
                    <a:lumMod val="50000"/>
                  </a:schemeClr>
                </a:solidFill>
              </a:rPr>
              <a:t> του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sz="2900" dirty="0" smtClean="0">
                <a:solidFill>
                  <a:schemeClr val="accent2">
                    <a:lumMod val="50000"/>
                  </a:schemeClr>
                </a:solidFill>
              </a:rPr>
              <a:t>μήκους</a:t>
            </a:r>
            <a:endParaRPr lang="el-GR" sz="2900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el-GR" sz="3200" b="1" dirty="0"/>
              <a:t>Ρίγες ξυλουργού</a:t>
            </a:r>
            <a:r>
              <a:rPr lang="el-GR" sz="3200" dirty="0"/>
              <a:t>.</a:t>
            </a:r>
          </a:p>
          <a:p>
            <a:pPr lvl="0"/>
            <a:r>
              <a:rPr lang="el-GR" sz="3200" b="1" dirty="0"/>
              <a:t>Μέτρα σπαστά</a:t>
            </a:r>
            <a:r>
              <a:rPr lang="el-GR" sz="3200" dirty="0"/>
              <a:t>. </a:t>
            </a:r>
            <a:endParaRPr lang="en-US" sz="3200" dirty="0" smtClean="0"/>
          </a:p>
          <a:p>
            <a:pPr lvl="0"/>
            <a:endParaRPr lang="en-US" sz="3200" dirty="0" smtClean="0"/>
          </a:p>
          <a:p>
            <a:pPr>
              <a:buNone/>
            </a:pPr>
            <a:r>
              <a:rPr lang="el-GR" sz="3200" b="1" dirty="0" smtClean="0"/>
              <a:t>β. Εργαλεία για σημάδεμα</a:t>
            </a:r>
            <a:endParaRPr lang="el-GR" sz="3200" dirty="0" smtClean="0"/>
          </a:p>
          <a:p>
            <a:pPr>
              <a:buNone/>
            </a:pPr>
            <a:r>
              <a:rPr lang="el-GR" sz="3200" b="1" dirty="0" smtClean="0"/>
              <a:t>  </a:t>
            </a:r>
            <a:r>
              <a:rPr lang="el-GR" sz="3200" b="1" dirty="0" smtClean="0">
                <a:solidFill>
                  <a:schemeClr val="accent2">
                    <a:lumMod val="50000"/>
                  </a:schemeClr>
                </a:solidFill>
              </a:rPr>
              <a:t>σημάδεμα</a:t>
            </a:r>
            <a:r>
              <a:rPr lang="el-GR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sz="2900" dirty="0" smtClean="0">
                <a:solidFill>
                  <a:schemeClr val="accent2">
                    <a:lumMod val="50000"/>
                  </a:schemeClr>
                </a:solidFill>
              </a:rPr>
              <a:t>είναι  η μεταφορά</a:t>
            </a:r>
          </a:p>
          <a:p>
            <a:pPr>
              <a:buNone/>
            </a:pPr>
            <a:r>
              <a:rPr lang="el-GR" sz="2900" dirty="0" smtClean="0">
                <a:solidFill>
                  <a:schemeClr val="accent2">
                    <a:lumMod val="50000"/>
                  </a:schemeClr>
                </a:solidFill>
              </a:rPr>
              <a:t>  ενός σχεδίου με τις διαστάσεις </a:t>
            </a:r>
          </a:p>
          <a:p>
            <a:pPr>
              <a:buNone/>
            </a:pPr>
            <a:r>
              <a:rPr lang="el-GR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sz="2900" dirty="0" smtClean="0">
                <a:solidFill>
                  <a:schemeClr val="accent2">
                    <a:lumMod val="50000"/>
                  </a:schemeClr>
                </a:solidFill>
              </a:rPr>
              <a:t>του από το χαρτί σ’ ένα υλικό</a:t>
            </a:r>
            <a:endParaRPr lang="en-US" sz="29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l-GR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sz="2900" dirty="0" smtClean="0">
                <a:solidFill>
                  <a:schemeClr val="accent2">
                    <a:lumMod val="50000"/>
                  </a:schemeClr>
                </a:solidFill>
              </a:rPr>
              <a:t>(ξύλο)</a:t>
            </a:r>
          </a:p>
          <a:p>
            <a:pPr lvl="0"/>
            <a:endParaRPr lang="en-US" sz="2400" dirty="0" smtClean="0"/>
          </a:p>
          <a:p>
            <a:pPr>
              <a:buNone/>
            </a:pPr>
            <a:endParaRPr lang="el-GR" sz="3000" dirty="0"/>
          </a:p>
          <a:p>
            <a:pPr>
              <a:buNone/>
            </a:pPr>
            <a:endParaRPr lang="el-GR" sz="3000" dirty="0"/>
          </a:p>
          <a:p>
            <a:pPr>
              <a:buNone/>
            </a:pPr>
            <a:r>
              <a:rPr lang="el-GR" sz="3400" dirty="0"/>
              <a:t> </a:t>
            </a:r>
            <a:endParaRPr lang="el-GR" dirty="0"/>
          </a:p>
        </p:txBody>
      </p:sp>
      <p:pic>
        <p:nvPicPr>
          <p:cNvPr id="10241" name="Picture 1" descr="C:\Users\Αποστόλης\Desktop\Νέος φάκελος\4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420888"/>
            <a:ext cx="3240360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764704"/>
            <a:ext cx="7941568" cy="648072"/>
          </a:xfrm>
        </p:spPr>
        <p:txBody>
          <a:bodyPr>
            <a:normAutofit fontScale="90000"/>
          </a:bodyPr>
          <a:lstStyle/>
          <a:p>
            <a:r>
              <a:rPr lang="el-GR" sz="31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l-GR" sz="31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sz="31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l-GR" sz="31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sz="31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l-GR" sz="31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sz="31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dirty="0"/>
              <a:t/>
            </a:r>
            <a:br>
              <a:rPr lang="el-GR" dirty="0"/>
            </a:br>
            <a:r>
              <a:rPr lang="el-GR" sz="3100" b="1" dirty="0" smtClean="0">
                <a:solidFill>
                  <a:schemeClr val="accent2">
                    <a:lumMod val="75000"/>
                  </a:schemeClr>
                </a:solidFill>
              </a:rPr>
              <a:t>2.Ξυλοπρίονα</a:t>
            </a:r>
            <a:r>
              <a:rPr lang="el-GR" sz="3200" dirty="0" smtClean="0"/>
              <a:t> </a:t>
            </a:r>
            <a:r>
              <a:rPr lang="el-GR" sz="2200" b="0" dirty="0" smtClean="0">
                <a:solidFill>
                  <a:schemeClr val="tx1"/>
                </a:solidFill>
                <a:effectLst/>
              </a:rPr>
              <a:t>Τα ξυλοπρίονα ανήκουν στην κατηγορία των κοπτικών εργαλείων </a:t>
            </a:r>
            <a:endParaRPr lang="el-GR" sz="22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4644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400" dirty="0" smtClean="0"/>
              <a:t> 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α</a:t>
            </a: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</a:rPr>
              <a:t>. Πριόνια που κόβουν κάθετα προς τις 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ίνες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el-GR" sz="2000" dirty="0"/>
          </a:p>
          <a:p>
            <a:r>
              <a:rPr lang="el-GR" sz="2000" b="1" dirty="0" err="1" smtClean="0"/>
              <a:t>Σιγάτσα</a:t>
            </a:r>
            <a:r>
              <a:rPr lang="el-GR" sz="2000" b="1" dirty="0" smtClean="0"/>
              <a:t>. </a:t>
            </a:r>
            <a:r>
              <a:rPr lang="el-GR" sz="2000" dirty="0" smtClean="0"/>
              <a:t>Χρησιμοποιείται</a:t>
            </a:r>
            <a:r>
              <a:rPr lang="el-GR" sz="2000" b="1" dirty="0" smtClean="0"/>
              <a:t> </a:t>
            </a:r>
            <a:r>
              <a:rPr lang="el-GR" sz="2000" dirty="0" smtClean="0"/>
              <a:t>όπου δεν </a:t>
            </a:r>
          </a:p>
          <a:p>
            <a:pPr>
              <a:buNone/>
            </a:pPr>
            <a:r>
              <a:rPr lang="el-GR" sz="2000" dirty="0" smtClean="0"/>
              <a:t>απαιτείται μεγάλη ακρίβεια.</a:t>
            </a:r>
            <a:endParaRPr lang="el-GR" sz="2000" dirty="0"/>
          </a:p>
          <a:p>
            <a:endParaRPr lang="en-US" sz="2000" b="1" dirty="0" smtClean="0"/>
          </a:p>
          <a:p>
            <a:r>
              <a:rPr lang="el-GR" sz="2000" b="1" dirty="0" err="1" smtClean="0"/>
              <a:t>Σβανάς</a:t>
            </a:r>
            <a:r>
              <a:rPr lang="el-GR" sz="2000" dirty="0"/>
              <a:t>. Χρησιμοποιείται για να κόβει 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καδρόνια,</a:t>
            </a:r>
            <a:r>
              <a:rPr lang="en-US" sz="2000" dirty="0" smtClean="0"/>
              <a:t> </a:t>
            </a:r>
            <a:r>
              <a:rPr lang="el-GR" sz="2000" dirty="0" smtClean="0"/>
              <a:t> κυλινδρικά ξύλα κλπ.</a:t>
            </a:r>
            <a:endParaRPr lang="en-US" sz="2000" dirty="0" smtClean="0"/>
          </a:p>
          <a:p>
            <a:endParaRPr lang="el-GR" sz="2000" dirty="0"/>
          </a:p>
          <a:p>
            <a:r>
              <a:rPr lang="el-GR" sz="2000" b="1" dirty="0" err="1"/>
              <a:t>Σεγάτσα</a:t>
            </a:r>
            <a:r>
              <a:rPr lang="el-GR" sz="2000" b="1" dirty="0"/>
              <a:t> με ράχη</a:t>
            </a:r>
            <a:r>
              <a:rPr lang="el-GR" sz="2000" dirty="0"/>
              <a:t>. Χρησιμοποιείται 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για </a:t>
            </a:r>
            <a:r>
              <a:rPr lang="el-GR" sz="2000" dirty="0"/>
              <a:t>λεπτά </a:t>
            </a:r>
            <a:r>
              <a:rPr lang="en-US" sz="2000" dirty="0" smtClean="0"/>
              <a:t> </a:t>
            </a:r>
            <a:r>
              <a:rPr lang="el-GR" sz="2000" dirty="0" smtClean="0"/>
              <a:t>και </a:t>
            </a:r>
            <a:r>
              <a:rPr lang="el-GR" sz="2000" dirty="0"/>
              <a:t>ακριβέστερα κοψίματα</a:t>
            </a:r>
            <a:r>
              <a:rPr lang="el-GR" sz="2400" dirty="0" smtClean="0"/>
              <a:t>.</a:t>
            </a:r>
          </a:p>
          <a:p>
            <a:pPr lvl="0"/>
            <a:endParaRPr lang="el-GR" sz="2000" dirty="0"/>
          </a:p>
        </p:txBody>
      </p:sp>
      <p:pic>
        <p:nvPicPr>
          <p:cNvPr id="9219" name="Picture 3" descr="C:\Users\Αποστόλης\Desktop\Νέος φάκελος\4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204864"/>
            <a:ext cx="2808312" cy="1296144"/>
          </a:xfrm>
          <a:prstGeom prst="rect">
            <a:avLst/>
          </a:prstGeom>
          <a:noFill/>
        </p:spPr>
      </p:pic>
      <p:pic>
        <p:nvPicPr>
          <p:cNvPr id="9220" name="Picture 4" descr="C:\Users\Αποστόλης\Desktop\Νέος φάκελος\4_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429000"/>
            <a:ext cx="2880320" cy="1368152"/>
          </a:xfrm>
          <a:prstGeom prst="rect">
            <a:avLst/>
          </a:prstGeom>
          <a:noFill/>
        </p:spPr>
      </p:pic>
      <p:pic>
        <p:nvPicPr>
          <p:cNvPr id="9221" name="Picture 5" descr="C:\Users\Αποστόλης\Desktop\Νέος φάκελος\4_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797152"/>
            <a:ext cx="2845683" cy="1370786"/>
          </a:xfrm>
          <a:prstGeom prst="rect">
            <a:avLst/>
          </a:prstGeom>
          <a:noFill/>
        </p:spPr>
      </p:pic>
      <p:sp>
        <p:nvSpPr>
          <p:cNvPr id="14338" name="AutoShape 2" descr="FatMax® ΣΕΓΑΤΣΑ 350mm STANLEY 2-17-20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4340" name="AutoShape 4" descr="FatMax® ΣΕΓΑΤΣΑ 350mm STANLEY 2-17-20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39552" y="1196752"/>
            <a:ext cx="4824536" cy="4708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endParaRPr lang="en-US" sz="2000" b="1" dirty="0" smtClean="0"/>
          </a:p>
          <a:p>
            <a:pPr lvl="0"/>
            <a:r>
              <a:rPr lang="el-GR" sz="2000" b="1" dirty="0" err="1" smtClean="0"/>
              <a:t>Σμήνι</a:t>
            </a:r>
            <a:r>
              <a:rPr lang="el-GR" sz="2000" dirty="0" smtClean="0"/>
              <a:t>. </a:t>
            </a:r>
          </a:p>
          <a:p>
            <a:pPr lvl="0"/>
            <a:endParaRPr lang="en-US" sz="2000" dirty="0" smtClean="0"/>
          </a:p>
          <a:p>
            <a:pPr lvl="0"/>
            <a:r>
              <a:rPr lang="el-GR" sz="2000" dirty="0" smtClean="0"/>
              <a:t>Η διαμόρφωση της </a:t>
            </a:r>
            <a:r>
              <a:rPr lang="el-GR" sz="2000" dirty="0" err="1" smtClean="0"/>
              <a:t>πριονολεπίδας</a:t>
            </a:r>
            <a:r>
              <a:rPr lang="el-GR" sz="2000" dirty="0" smtClean="0"/>
              <a:t> </a:t>
            </a:r>
          </a:p>
          <a:p>
            <a:pPr lvl="0"/>
            <a:r>
              <a:rPr lang="el-GR" sz="2000" dirty="0" smtClean="0"/>
              <a:t>του είναι τέτοια ώστε να κόβει</a:t>
            </a:r>
          </a:p>
          <a:p>
            <a:pPr lvl="0"/>
            <a:r>
              <a:rPr lang="el-GR" sz="2000" dirty="0" smtClean="0"/>
              <a:t> παράλληλα προς τις ίνες και</a:t>
            </a:r>
            <a:endParaRPr lang="en-US" sz="2000" dirty="0" smtClean="0"/>
          </a:p>
          <a:p>
            <a:pPr lvl="0"/>
            <a:r>
              <a:rPr lang="el-GR" sz="2000" dirty="0" smtClean="0"/>
              <a:t> σε καμπύλες γραμμές.</a:t>
            </a:r>
            <a:endParaRPr lang="en-US" sz="2000" dirty="0" smtClean="0"/>
          </a:p>
          <a:p>
            <a:pPr lvl="0"/>
            <a:endParaRPr lang="el-GR" sz="2000" dirty="0" smtClean="0"/>
          </a:p>
          <a:p>
            <a:pPr lvl="0"/>
            <a:r>
              <a:rPr lang="el-GR" sz="2000" b="1" dirty="0" err="1" smtClean="0"/>
              <a:t>Σέγα</a:t>
            </a:r>
            <a:r>
              <a:rPr lang="el-GR" sz="2000" b="1" dirty="0" smtClean="0"/>
              <a:t>.</a:t>
            </a:r>
            <a:r>
              <a:rPr lang="el-GR" sz="2000" dirty="0" smtClean="0"/>
              <a:t> </a:t>
            </a:r>
          </a:p>
          <a:p>
            <a:pPr lvl="0"/>
            <a:endParaRPr lang="en-US" sz="2000" dirty="0" smtClean="0"/>
          </a:p>
          <a:p>
            <a:pPr lvl="0"/>
            <a:r>
              <a:rPr lang="el-GR" sz="2000" dirty="0" smtClean="0"/>
              <a:t>Έχει πολύ στενή </a:t>
            </a:r>
            <a:r>
              <a:rPr lang="el-GR" sz="2000" dirty="0" err="1" smtClean="0"/>
              <a:t>πριονολεπίδα</a:t>
            </a:r>
            <a:r>
              <a:rPr lang="el-GR" sz="2000" dirty="0" smtClean="0"/>
              <a:t> </a:t>
            </a:r>
          </a:p>
          <a:p>
            <a:pPr lvl="0"/>
            <a:r>
              <a:rPr lang="el-GR" sz="2000" dirty="0" smtClean="0"/>
              <a:t>που στηρίζεται τεντωμένη σε</a:t>
            </a:r>
          </a:p>
          <a:p>
            <a:pPr lvl="0"/>
            <a:r>
              <a:rPr lang="el-GR" sz="2000" dirty="0" smtClean="0"/>
              <a:t> χαλύβδινο σκελετό. Χρησιμοποιείται  για να κόβουμε σε καμπύλες και ακανόνιστες γραμμές. </a:t>
            </a:r>
            <a:endParaRPr lang="el-GR" sz="2000" dirty="0"/>
          </a:p>
        </p:txBody>
      </p:sp>
      <p:pic>
        <p:nvPicPr>
          <p:cNvPr id="25602" name="Picture 2" descr="C:\Users\Αποστόλης\Desktop\Νέος φάκελος\4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700808"/>
            <a:ext cx="3267742" cy="1435348"/>
          </a:xfrm>
          <a:prstGeom prst="rect">
            <a:avLst/>
          </a:prstGeom>
          <a:noFill/>
        </p:spPr>
      </p:pic>
      <p:pic>
        <p:nvPicPr>
          <p:cNvPr id="25603" name="Picture 3" descr="C:\Users\Αποστόλης\Desktop\Νέος φάκελος\4_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861048"/>
            <a:ext cx="3056238" cy="1800200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467544" y="548680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β. Πριόνια που κόβουν παράλληλα προς τις ίνες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95536" y="548680"/>
            <a:ext cx="4608512" cy="563231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2400" b="1" dirty="0" smtClean="0"/>
              <a:t> 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l-GR" sz="36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</a:rPr>
              <a:t>Γωνίες</a:t>
            </a:r>
            <a:endParaRPr lang="el-G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l-GR" sz="2400" dirty="0" smtClean="0"/>
              <a:t>     </a:t>
            </a:r>
            <a:r>
              <a:rPr lang="el-GR" sz="2000" dirty="0" smtClean="0"/>
              <a:t>Οι γωνίες είναι εργαλεία τα </a:t>
            </a:r>
            <a:endParaRPr lang="en-US" sz="2000" dirty="0" smtClean="0"/>
          </a:p>
          <a:p>
            <a:pPr>
              <a:buNone/>
            </a:pPr>
            <a:r>
              <a:rPr lang="el-GR" sz="2000" dirty="0" smtClean="0"/>
              <a:t>οποία χρησιμοποιούμε για μέτρηση, σημάδεμα και έλεγχο. Με την ορθή γωνία ελέγχεται το γώνιασμα των πλευρών ενός κομματιού.</a:t>
            </a:r>
          </a:p>
          <a:p>
            <a:endParaRPr lang="en-US" sz="2400" dirty="0" smtClean="0"/>
          </a:p>
          <a:p>
            <a:pPr>
              <a:buNone/>
            </a:pPr>
            <a:r>
              <a:rPr lang="el-GR" sz="2800" b="1" dirty="0" smtClean="0"/>
              <a:t>   </a:t>
            </a:r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</a:rPr>
              <a:t>4. Πλάνισμα – 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r>
              <a:rPr lang="el-GR" sz="2800" b="1" dirty="0" err="1" smtClean="0">
                <a:solidFill>
                  <a:schemeClr val="accent2">
                    <a:lumMod val="75000"/>
                  </a:schemeClr>
                </a:solidFill>
              </a:rPr>
              <a:t>χειροπλάνες</a:t>
            </a:r>
            <a:endParaRPr lang="el-G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l-GR" sz="2000" dirty="0" smtClean="0"/>
              <a:t>    </a:t>
            </a:r>
            <a:endParaRPr lang="en-US" sz="2000" dirty="0" smtClean="0"/>
          </a:p>
          <a:p>
            <a:pPr>
              <a:buNone/>
            </a:pPr>
            <a:r>
              <a:rPr lang="el-GR" sz="2000" dirty="0" smtClean="0"/>
              <a:t> Οι </a:t>
            </a:r>
            <a:r>
              <a:rPr lang="el-GR" sz="2000" dirty="0" err="1" smtClean="0"/>
              <a:t>χειροπλάνες</a:t>
            </a:r>
            <a:r>
              <a:rPr lang="el-GR" sz="2000" dirty="0" smtClean="0"/>
              <a:t> χρησιμοποιούνται </a:t>
            </a:r>
            <a:endParaRPr lang="en-US" sz="2000" dirty="0" smtClean="0"/>
          </a:p>
          <a:p>
            <a:pPr>
              <a:buNone/>
            </a:pPr>
            <a:r>
              <a:rPr lang="el-GR" sz="2000" dirty="0" smtClean="0"/>
              <a:t>για το καθάρισμα των ξύλων μετά </a:t>
            </a:r>
            <a:endParaRPr lang="en-US" sz="2000" dirty="0" smtClean="0"/>
          </a:p>
          <a:p>
            <a:pPr>
              <a:buNone/>
            </a:pPr>
            <a:r>
              <a:rPr lang="el-GR" sz="2000" dirty="0" smtClean="0"/>
              <a:t>την κοπή, για τη λείανση των </a:t>
            </a:r>
            <a:endParaRPr lang="en-US" sz="2000" dirty="0" smtClean="0"/>
          </a:p>
          <a:p>
            <a:pPr>
              <a:buNone/>
            </a:pPr>
            <a:r>
              <a:rPr lang="el-GR" sz="2000" dirty="0" smtClean="0"/>
              <a:t>επιφανειών, για την ευθυγράμμιση </a:t>
            </a:r>
            <a:endParaRPr lang="en-US" sz="2000" dirty="0" smtClean="0"/>
          </a:p>
          <a:p>
            <a:pPr>
              <a:buNone/>
            </a:pPr>
            <a:r>
              <a:rPr lang="el-GR" sz="2000" dirty="0" smtClean="0"/>
              <a:t>των πλευρών κλπ.</a:t>
            </a:r>
            <a:endParaRPr lang="el-GR" sz="2000" dirty="0"/>
          </a:p>
        </p:txBody>
      </p:sp>
      <p:pic>
        <p:nvPicPr>
          <p:cNvPr id="26626" name="Picture 2" descr="C:\Users\Αποστόλης\Desktop\Νέος φάκελος\4_1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76672"/>
            <a:ext cx="3411433" cy="3120213"/>
          </a:xfrm>
          <a:prstGeom prst="rect">
            <a:avLst/>
          </a:prstGeom>
          <a:noFill/>
        </p:spPr>
      </p:pic>
      <p:pic>
        <p:nvPicPr>
          <p:cNvPr id="26627" name="Picture 3" descr="C:\Users\Αποστόλης\Desktop\Νέος φάκελος\4_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05064"/>
            <a:ext cx="3600399" cy="2176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39552" y="332657"/>
            <a:ext cx="52565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2000" b="1" dirty="0" smtClean="0"/>
              <a:t> </a:t>
            </a:r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</a:rPr>
              <a:t>5. Σκαρπέλα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    </a:t>
            </a:r>
            <a:r>
              <a:rPr lang="el-GR" sz="2000" dirty="0" smtClean="0"/>
              <a:t>Τα σκαρπέλα χρησιμοποιούνται για να σκάβουν, να σκαλίζουν και να ξεφλουδίζουν τις επιφάνειες των ξύλων.</a:t>
            </a:r>
          </a:p>
          <a:p>
            <a:pPr>
              <a:buNone/>
            </a:pPr>
            <a:r>
              <a:rPr lang="el-GR" sz="2400" dirty="0" smtClean="0"/>
              <a:t> </a:t>
            </a:r>
            <a:endParaRPr lang="el-GR" sz="2400" dirty="0"/>
          </a:p>
        </p:txBody>
      </p:sp>
      <p:pic>
        <p:nvPicPr>
          <p:cNvPr id="27650" name="Picture 2" descr="C:\Users\Αποστόλης\Desktop\Νέος φάκελος\4_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6672"/>
            <a:ext cx="2966715" cy="2520280"/>
          </a:xfrm>
          <a:prstGeom prst="rect">
            <a:avLst/>
          </a:prstGeom>
          <a:noFill/>
        </p:spPr>
      </p:pic>
      <p:pic>
        <p:nvPicPr>
          <p:cNvPr id="11266" name="Picture 2" descr="Hands Of Craftsman Carve With A Gouge In The Hands On The Workbench.. Stock  Photo, Picture And Royalty Free Image. Image 64919026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068960"/>
            <a:ext cx="8136904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611560" y="404664"/>
            <a:ext cx="813690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</a:rPr>
              <a:t>6. Λίμες και ράσπες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el-GR" sz="2400" dirty="0" smtClean="0"/>
          </a:p>
          <a:p>
            <a:pPr lvl="0"/>
            <a:r>
              <a:rPr lang="el-GR" sz="2000" dirty="0" smtClean="0"/>
              <a:t>Οι</a:t>
            </a:r>
            <a:r>
              <a:rPr lang="el-GR" sz="2000" b="1" dirty="0" smtClean="0"/>
              <a:t> λίμες</a:t>
            </a:r>
            <a:r>
              <a:rPr lang="el-GR" sz="2000" dirty="0" smtClean="0"/>
              <a:t> χρησιμοποιούνται για να δημιουργούμε λείες επιφάνειες ενώ</a:t>
            </a:r>
          </a:p>
          <a:p>
            <a:pPr lvl="0"/>
            <a:r>
              <a:rPr lang="el-GR" sz="2000" dirty="0" smtClean="0"/>
              <a:t>Οι </a:t>
            </a:r>
            <a:r>
              <a:rPr lang="el-GR" sz="2000" b="1" dirty="0" smtClean="0"/>
              <a:t>ράσπες</a:t>
            </a:r>
            <a:r>
              <a:rPr lang="el-GR" sz="2000" dirty="0" smtClean="0"/>
              <a:t> χρησιμοποιούνται κυρίως για ξεχόνδρισμα των επιφανειών </a:t>
            </a:r>
          </a:p>
          <a:p>
            <a:pPr>
              <a:buNone/>
            </a:pPr>
            <a:r>
              <a:rPr lang="el-GR" sz="2000" dirty="0" smtClean="0"/>
              <a:t>    Το</a:t>
            </a:r>
            <a:r>
              <a:rPr lang="el-GR" sz="2000" b="1" dirty="0" smtClean="0"/>
              <a:t> σχήμα</a:t>
            </a:r>
            <a:r>
              <a:rPr lang="el-GR" sz="2000" dirty="0" smtClean="0"/>
              <a:t> που αναφέρεται στο γεωμετρικό σχήμα που έχει η διατομή της λίμας (πλατιές, στρογγυλές, </a:t>
            </a:r>
            <a:r>
              <a:rPr lang="el-GR" sz="2000" dirty="0" err="1" smtClean="0"/>
              <a:t>ημιστρόγγυλες</a:t>
            </a:r>
            <a:r>
              <a:rPr lang="el-GR" sz="2000" dirty="0" smtClean="0"/>
              <a:t> κλπ.).</a:t>
            </a:r>
          </a:p>
          <a:p>
            <a:pPr>
              <a:buNone/>
            </a:pPr>
            <a:r>
              <a:rPr lang="el-GR" sz="2000" dirty="0" smtClean="0"/>
              <a:t>    Η λίμα κόβει όταν κινείται</a:t>
            </a:r>
            <a:endParaRPr lang="en-US" sz="2000" dirty="0" smtClean="0"/>
          </a:p>
          <a:p>
            <a:pPr>
              <a:buNone/>
            </a:pPr>
            <a:r>
              <a:rPr lang="el-GR" sz="2000" dirty="0" smtClean="0"/>
              <a:t> προς τα εμπρός, ενώ στην </a:t>
            </a:r>
            <a:endParaRPr lang="en-US" sz="2000" dirty="0" smtClean="0"/>
          </a:p>
          <a:p>
            <a:pPr>
              <a:buNone/>
            </a:pPr>
            <a:r>
              <a:rPr lang="el-GR" sz="2000" dirty="0" smtClean="0"/>
              <a:t>επιστροφή απελευθερώνεται.</a:t>
            </a:r>
          </a:p>
          <a:p>
            <a:pPr>
              <a:buNone/>
            </a:pPr>
            <a:r>
              <a:rPr lang="el-GR" sz="2000" dirty="0" smtClean="0"/>
              <a:t> </a:t>
            </a:r>
            <a:endParaRPr lang="el-GR" sz="2000" dirty="0"/>
          </a:p>
        </p:txBody>
      </p:sp>
      <p:pic>
        <p:nvPicPr>
          <p:cNvPr id="10242" name="Picture 2" descr="ρασπες - Λίμες Χειρός - Skroutz.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941168"/>
            <a:ext cx="2381250" cy="1428750"/>
          </a:xfrm>
          <a:prstGeom prst="rect">
            <a:avLst/>
          </a:prstGeom>
          <a:noFill/>
        </p:spPr>
      </p:pic>
      <p:pic>
        <p:nvPicPr>
          <p:cNvPr id="10244" name="Picture 4" descr="2pcs Plastic Handle 8&quot; Steel Files Set Metal Rasp - Buy Plastic Handle  Rasp,Metal Rasp,Steel Files Set Product on Alibaba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140968"/>
            <a:ext cx="4062264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611560" y="476672"/>
            <a:ext cx="705678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chemeClr val="accent2"/>
                </a:solidFill>
              </a:rPr>
              <a:t>Εργαλεία συγκράτησης </a:t>
            </a:r>
          </a:p>
          <a:p>
            <a:endParaRPr lang="el-GR" dirty="0" smtClean="0"/>
          </a:p>
          <a:p>
            <a:r>
              <a:rPr lang="el-GR" dirty="0" smtClean="0"/>
              <a:t>Με τα εργαλεία συγκράτησης μπορούμε να εκτελούμε τις διάφορες εργασίες μας π.χ. κοπή, λείανση με ασφάλεια. Το εργαλείο συγκρατεί το υλικό μας και εμείς μπορούμε να δουλέψουμε με άνεση και ασφάλεια. 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971600" y="2780928"/>
            <a:ext cx="3042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/>
              <a:t>1. Μέγγενη Πάγκου </a:t>
            </a:r>
            <a:endParaRPr lang="el-GR" sz="2000" b="1" dirty="0"/>
          </a:p>
        </p:txBody>
      </p:sp>
      <p:pic>
        <p:nvPicPr>
          <p:cNvPr id="1028" name="Picture 4" descr="ΜΕΓΓΕΝΗ - InTool - Intool.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132856"/>
            <a:ext cx="2880320" cy="2520280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899592" y="4077072"/>
            <a:ext cx="22669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/>
              <a:t>2. Σφιγκτήρες </a:t>
            </a:r>
            <a:endParaRPr lang="el-GR" sz="2000" b="1" dirty="0"/>
          </a:p>
        </p:txBody>
      </p:sp>
      <p:sp>
        <p:nvSpPr>
          <p:cNvPr id="1026" name="AutoShape 2" descr="Kanca Μέγγενη Πάγκου Σταθερή Ατσάλινη Σφυρήλατη Fortissimo 100mm  60210020100 - Skroutz.g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0" name="Picture 6" descr="Σφιγκτήρες - Μέγγενες - Σφιγκτήρες - Τσιμπίδες - Εργαλεία χειρός - ΕΡΓΑΛΕΙΑ  ΧΕΙΡΟΣ - ΕΡΓΑΛΕΙΟΘΗΚΕΣ - ΕΡΓΑΛΕΙ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077072"/>
            <a:ext cx="3381246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Άποψ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182</TotalTime>
  <Words>440</Words>
  <Application>Microsoft Office PowerPoint</Application>
  <PresentationFormat>Προβολή στην οθόνη (4:3)</PresentationFormat>
  <Paragraphs>137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Άποψη</vt:lpstr>
      <vt:lpstr>    </vt:lpstr>
      <vt:lpstr>ΕΡΓΑΛΕΙΑ ΤΟΥ ΞΥΛΟΥ</vt:lpstr>
      <vt:lpstr> </vt:lpstr>
      <vt:lpstr>     2.Ξυλοπρίονα Τα ξυλοπρίονα ανήκουν στην κατηγορία των κοπτικών εργαλείων 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ΕΡΓΑΛΕΙΑ  ΓΙΑ  ΤΗΝ  ΚΑΤΕΡΓΑΣΙΑ  ΤΩΝ  ΜΕΤΑΛΛΩΝ</vt:lpstr>
      <vt:lpstr>       </vt:lpstr>
      <vt:lpstr>Διαφάνεια 14</vt:lpstr>
      <vt:lpstr>ΠΛΑΣΤΙΚΟ </vt:lpstr>
      <vt:lpstr>ΗΛΕΚΤΡΟΛΟΓΙΚΕΣ ΣΥΝΔΕΣΕΙΣ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Αποστόλης</dc:creator>
  <cp:lastModifiedBy>apostolhspap</cp:lastModifiedBy>
  <cp:revision>34</cp:revision>
  <dcterms:created xsi:type="dcterms:W3CDTF">2020-04-19T16:31:27Z</dcterms:created>
  <dcterms:modified xsi:type="dcterms:W3CDTF">2021-03-11T19:40:39Z</dcterms:modified>
</cp:coreProperties>
</file>