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5" r:id="rId13"/>
    <p:sldId id="28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7"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72" y="7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22/1/2017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7gym-n-smyrn.att.sch.gr/NERO3.gif"/>
          <p:cNvPicPr>
            <a:picLocks noChangeAspect="1" noChangeArrowheads="1"/>
          </p:cNvPicPr>
          <p:nvPr/>
        </p:nvPicPr>
        <p:blipFill>
          <a:blip r:embed="rId2" cstate="print">
            <a:lum bright="17000"/>
          </a:blip>
          <a:srcRect/>
          <a:stretch>
            <a:fillRect/>
          </a:stretch>
        </p:blipFill>
        <p:spPr bwMode="auto">
          <a:xfrm>
            <a:off x="781979" y="504439"/>
            <a:ext cx="7678453" cy="5660865"/>
          </a:xfrm>
          <a:prstGeom prst="rect">
            <a:avLst/>
          </a:prstGeom>
          <a:noFill/>
        </p:spPr>
      </p:pic>
      <p:sp>
        <p:nvSpPr>
          <p:cNvPr id="2" name="Title 1"/>
          <p:cNvSpPr>
            <a:spLocks noGrp="1"/>
          </p:cNvSpPr>
          <p:nvPr>
            <p:ph type="ctrTitle"/>
          </p:nvPr>
        </p:nvSpPr>
        <p:spPr/>
        <p:txBody>
          <a:bodyPr>
            <a:normAutofit/>
          </a:bodyPr>
          <a:lstStyle/>
          <a:p>
            <a:r>
              <a:rPr lang="el-GR" b="1" dirty="0" smtClean="0">
                <a:solidFill>
                  <a:srgbClr val="002060"/>
                </a:solidFill>
              </a:rPr>
              <a:t>ΚΕΦΑΛΑΙΟ 5</a:t>
            </a:r>
            <a:endParaRPr lang="en-US" b="1" dirty="0">
              <a:solidFill>
                <a:srgbClr val="002060"/>
              </a:solidFill>
            </a:endParaRPr>
          </a:p>
        </p:txBody>
      </p:sp>
      <p:sp>
        <p:nvSpPr>
          <p:cNvPr id="3" name="Subtitle 2"/>
          <p:cNvSpPr>
            <a:spLocks noGrp="1"/>
          </p:cNvSpPr>
          <p:nvPr>
            <p:ph type="subTitle" idx="1"/>
          </p:nvPr>
        </p:nvSpPr>
        <p:spPr/>
        <p:txBody>
          <a:bodyPr/>
          <a:lstStyle/>
          <a:p>
            <a:endParaRPr lang="el-GR" dirty="0" smtClean="0"/>
          </a:p>
          <a:p>
            <a:r>
              <a:rPr lang="el-GR" sz="3600" b="1" dirty="0" smtClean="0">
                <a:solidFill>
                  <a:srgbClr val="0070C0"/>
                </a:solidFill>
              </a:rPr>
              <a:t>ΥΔΑΤΙΚΟΙ ΠΟΡΟΙ</a:t>
            </a:r>
            <a:endParaRPr lang="en-US" sz="3600" b="1"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126064" y="59582"/>
            <a:ext cx="8824393" cy="6609778"/>
          </a:xfrm>
          <a:prstGeom prst="rect">
            <a:avLst/>
          </a:prstGeom>
          <a:noFill/>
        </p:spPr>
      </p:pic>
      <p:sp>
        <p:nvSpPr>
          <p:cNvPr id="2" name="Title 1"/>
          <p:cNvSpPr>
            <a:spLocks noGrp="1"/>
          </p:cNvSpPr>
          <p:nvPr>
            <p:ph type="title"/>
          </p:nvPr>
        </p:nvSpPr>
        <p:spPr/>
        <p:txBody>
          <a:bodyPr>
            <a:normAutofit/>
          </a:bodyPr>
          <a:lstStyle/>
          <a:p>
            <a:r>
              <a:rPr lang="el-GR" dirty="0" smtClean="0"/>
              <a:t>5.3 Υδρολογικός κύκλος</a:t>
            </a:r>
            <a:endParaRPr lang="en-US" dirty="0"/>
          </a:p>
        </p:txBody>
      </p:sp>
      <p:sp>
        <p:nvSpPr>
          <p:cNvPr id="3" name="Content Placeholder 2"/>
          <p:cNvSpPr>
            <a:spLocks noGrp="1"/>
          </p:cNvSpPr>
          <p:nvPr>
            <p:ph idx="1"/>
          </p:nvPr>
        </p:nvSpPr>
        <p:spPr>
          <a:xfrm>
            <a:off x="467544" y="1196752"/>
            <a:ext cx="8435280" cy="5328592"/>
          </a:xfrm>
        </p:spPr>
        <p:txBody>
          <a:bodyPr>
            <a:noAutofit/>
          </a:bodyPr>
          <a:lstStyle/>
          <a:p>
            <a:pPr marL="457200" indent="-457200" algn="just"/>
            <a:r>
              <a:rPr lang="el-GR" sz="2100" b="1" dirty="0" smtClean="0"/>
              <a:t>Διαπνοή</a:t>
            </a:r>
            <a:r>
              <a:rPr lang="el-GR" sz="2100" dirty="0" smtClean="0"/>
              <a:t> = ειδική μορφή εξάτμισης. </a:t>
            </a:r>
          </a:p>
          <a:p>
            <a:pPr marL="457200" indent="-457200" algn="just">
              <a:buNone/>
            </a:pPr>
            <a:r>
              <a:rPr lang="el-GR" sz="2100" dirty="0" smtClean="0"/>
              <a:t>         φυτά </a:t>
            </a:r>
            <a:r>
              <a:rPr lang="el-GR" sz="2100" dirty="0" smtClean="0">
                <a:sym typeface="Wingdings" pitchFamily="2" charset="2"/>
              </a:rPr>
              <a:t> νερό από έδαφος  επιφάνεια φύλλων  για φωτοσύνθεση και μεταφορά θρεπτικών συστατικών μέσω των ιστών και των αγγείων .  Από τα </a:t>
            </a:r>
            <a:r>
              <a:rPr lang="el-GR" sz="2100" b="1" dirty="0" smtClean="0">
                <a:sym typeface="Wingdings" pitchFamily="2" charset="2"/>
              </a:rPr>
              <a:t>στόματα </a:t>
            </a:r>
            <a:r>
              <a:rPr lang="el-GR" sz="2100" dirty="0" smtClean="0">
                <a:sym typeface="Wingdings" pitchFamily="2" charset="2"/>
              </a:rPr>
              <a:t>των φύλλων εξατμίζεται το </a:t>
            </a:r>
            <a:r>
              <a:rPr lang="el-GR" sz="2100" dirty="0" err="1" smtClean="0">
                <a:sym typeface="Wingdings" pitchFamily="2" charset="2"/>
              </a:rPr>
              <a:t>πελονάζον</a:t>
            </a:r>
            <a:r>
              <a:rPr lang="el-GR" sz="2100" dirty="0" smtClean="0">
                <a:sym typeface="Wingdings" pitchFamily="2" charset="2"/>
              </a:rPr>
              <a:t> νερό και έτσι μπορεί το φυτό να απορροφήσει καινούργιο με νέα θρεπτικά συστατικά κοκ. </a:t>
            </a:r>
          </a:p>
          <a:p>
            <a:pPr marL="457200" indent="-457200" algn="just"/>
            <a:r>
              <a:rPr lang="el-GR" sz="2100" b="1" dirty="0" smtClean="0">
                <a:sym typeface="Wingdings" pitchFamily="2" charset="2"/>
              </a:rPr>
              <a:t>Εξατμισοδιαπνοή = </a:t>
            </a:r>
            <a:r>
              <a:rPr lang="el-GR" sz="2100" dirty="0" smtClean="0">
                <a:sym typeface="Wingdings" pitchFamily="2" charset="2"/>
              </a:rPr>
              <a:t>εξάτμιση + διαπνοή. </a:t>
            </a:r>
          </a:p>
          <a:p>
            <a:pPr marL="457200" indent="-457200" algn="just"/>
            <a:r>
              <a:rPr lang="el-GR" sz="2100" dirty="0" smtClean="0">
                <a:sym typeface="Wingdings" pitchFamily="2" charset="2"/>
              </a:rPr>
              <a:t>Νερό κατακρημνισμάτων (βροχή, χιόνι, πάχνη) = 2/3 επιστρέφει στην ατμόσφαιρα. Το άλλο 1/3 απορρέει </a:t>
            </a:r>
            <a:r>
              <a:rPr lang="el-GR" sz="2100" b="1" dirty="0" smtClean="0">
                <a:sym typeface="Wingdings" pitchFamily="2" charset="2"/>
              </a:rPr>
              <a:t>επιφανειακά</a:t>
            </a:r>
            <a:r>
              <a:rPr lang="el-GR" sz="2100" dirty="0" smtClean="0">
                <a:sym typeface="Wingdings" pitchFamily="2" charset="2"/>
              </a:rPr>
              <a:t> ή </a:t>
            </a:r>
            <a:r>
              <a:rPr lang="el-GR" sz="2100" b="1" dirty="0" smtClean="0">
                <a:sym typeface="Wingdings" pitchFamily="2" charset="2"/>
              </a:rPr>
              <a:t>διηθείται</a:t>
            </a:r>
            <a:r>
              <a:rPr lang="el-GR" sz="2100" dirty="0" smtClean="0">
                <a:sym typeface="Wingdings" pitchFamily="2" charset="2"/>
              </a:rPr>
              <a:t> στο έδαφος. </a:t>
            </a:r>
          </a:p>
          <a:p>
            <a:pPr marL="457200" indent="-457200" algn="just"/>
            <a:r>
              <a:rPr lang="el-GR" sz="2100" b="1" dirty="0" smtClean="0"/>
              <a:t>Επιφανειακό</a:t>
            </a:r>
            <a:r>
              <a:rPr lang="el-GR" sz="2100" dirty="0" smtClean="0"/>
              <a:t> νερό = το χρησιμοποιούμε (καθώς μεταφέρεται στη θάλασσα) για γεωργία, βιομηχανία, οικιακές εφαρμογές και άλλα.</a:t>
            </a:r>
          </a:p>
          <a:p>
            <a:pPr marL="457200" indent="-457200" algn="just">
              <a:buNone/>
            </a:pPr>
            <a:r>
              <a:rPr lang="el-GR" sz="2100" dirty="0" smtClean="0"/>
              <a:t>        Μπορεί να ρυπανθεί </a:t>
            </a:r>
            <a:r>
              <a:rPr lang="el-GR" sz="2100" dirty="0" smtClean="0">
                <a:sym typeface="Wingdings" pitchFamily="2" charset="2"/>
              </a:rPr>
              <a:t> ακατάλληλο για χρήση</a:t>
            </a:r>
          </a:p>
          <a:p>
            <a:pPr marL="457200" indent="-457200" algn="just">
              <a:buNone/>
            </a:pPr>
            <a:r>
              <a:rPr lang="el-GR" sz="2100" dirty="0" smtClean="0">
                <a:sym typeface="Wingdings" pitchFamily="2" charset="2"/>
              </a:rPr>
              <a:t>        καταστροφικό = όταν απορρέει σε μεγάλες ποσότητες (πλημμύρες, διάβρωση)</a:t>
            </a:r>
            <a:endParaRPr lang="en-US" sz="2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126064" y="59582"/>
            <a:ext cx="8824393" cy="6609778"/>
          </a:xfrm>
          <a:prstGeom prst="rect">
            <a:avLst/>
          </a:prstGeom>
          <a:noFill/>
        </p:spPr>
      </p:pic>
      <p:sp>
        <p:nvSpPr>
          <p:cNvPr id="2" name="Title 1"/>
          <p:cNvSpPr>
            <a:spLocks noGrp="1"/>
          </p:cNvSpPr>
          <p:nvPr>
            <p:ph type="title"/>
          </p:nvPr>
        </p:nvSpPr>
        <p:spPr/>
        <p:txBody>
          <a:bodyPr>
            <a:normAutofit/>
          </a:bodyPr>
          <a:lstStyle/>
          <a:p>
            <a:r>
              <a:rPr lang="el-GR" dirty="0" smtClean="0"/>
              <a:t>5.3 Υδρολογικός κύκλος</a:t>
            </a:r>
            <a:endParaRPr lang="en-US" dirty="0"/>
          </a:p>
        </p:txBody>
      </p:sp>
      <p:sp>
        <p:nvSpPr>
          <p:cNvPr id="3" name="Content Placeholder 2"/>
          <p:cNvSpPr>
            <a:spLocks noGrp="1"/>
          </p:cNvSpPr>
          <p:nvPr>
            <p:ph idx="1"/>
          </p:nvPr>
        </p:nvSpPr>
        <p:spPr>
          <a:xfrm>
            <a:off x="467544" y="1196752"/>
            <a:ext cx="8435280" cy="5328592"/>
          </a:xfrm>
        </p:spPr>
        <p:txBody>
          <a:bodyPr>
            <a:noAutofit/>
          </a:bodyPr>
          <a:lstStyle/>
          <a:p>
            <a:pPr marL="457200" indent="-457200" algn="just"/>
            <a:r>
              <a:rPr lang="el-GR" sz="2100" b="1" dirty="0" smtClean="0"/>
              <a:t>Νερό που διηθείται</a:t>
            </a:r>
          </a:p>
          <a:p>
            <a:pPr marL="457200" indent="-457200" algn="just">
              <a:buNone/>
            </a:pPr>
            <a:r>
              <a:rPr lang="el-GR" sz="2100" b="1" dirty="0" smtClean="0"/>
              <a:t>        -</a:t>
            </a:r>
            <a:r>
              <a:rPr lang="el-GR" sz="2100" dirty="0" smtClean="0"/>
              <a:t>ένα μέρος δημιουργεί προσωρινή κατάσταση κορεσμού στο επιφανειακό έδαφος. Κινείται πλευρικά και καταλήγει πάλι στην επιφάνεια του εδάφους ή στην κοίτη ποταμού </a:t>
            </a:r>
            <a:r>
              <a:rPr lang="el-GR" sz="2100" dirty="0" smtClean="0">
                <a:sym typeface="Wingdings" pitchFamily="2" charset="2"/>
              </a:rPr>
              <a:t> </a:t>
            </a:r>
            <a:r>
              <a:rPr lang="el-GR" sz="2100" b="1" dirty="0" smtClean="0">
                <a:sym typeface="Wingdings" pitchFamily="2" charset="2"/>
              </a:rPr>
              <a:t>ενδορροή</a:t>
            </a:r>
            <a:r>
              <a:rPr lang="el-GR" sz="2100" dirty="0" smtClean="0">
                <a:sym typeface="Wingdings" pitchFamily="2" charset="2"/>
              </a:rPr>
              <a:t>. </a:t>
            </a:r>
          </a:p>
          <a:p>
            <a:pPr marL="457200" indent="-457200" algn="just">
              <a:buNone/>
            </a:pPr>
            <a:r>
              <a:rPr lang="el-GR" sz="2100" dirty="0" smtClean="0">
                <a:sym typeface="Wingdings" pitchFamily="2" charset="2"/>
              </a:rPr>
              <a:t>        -το υπόλοιπο διηθείται βαθύτερα μέχρι τον υπόγειο υδροφόρο ορίζοντα  υπόγειο νερό και πλευρικά  υδάτινα ρεύματα (βασική απορροή)</a:t>
            </a:r>
          </a:p>
          <a:p>
            <a:pPr marL="457200" indent="-457200" algn="just">
              <a:buNone/>
            </a:pPr>
            <a:r>
              <a:rPr lang="el-GR" sz="2100" dirty="0" smtClean="0">
                <a:sym typeface="Wingdings" pitchFamily="2" charset="2"/>
              </a:rPr>
              <a:t>        - μέρος του επιφανειακού και του υπογείου νερού  στη θάλασσα απ όπου αρχίζει εκ νέου ο κύκλος.</a:t>
            </a:r>
          </a:p>
          <a:p>
            <a:pPr marL="457200" indent="-457200" algn="just"/>
            <a:r>
              <a:rPr lang="el-GR" sz="2100" dirty="0" smtClean="0">
                <a:sym typeface="Wingdings" pitchFamily="2" charset="2"/>
              </a:rPr>
              <a:t>Στον υδρολογικό κύκλο </a:t>
            </a:r>
            <a:r>
              <a:rPr lang="el-GR" sz="2100" b="1" dirty="0" smtClean="0">
                <a:sym typeface="Wingdings" pitchFamily="2" charset="2"/>
              </a:rPr>
              <a:t>συμβαίνουν</a:t>
            </a:r>
            <a:r>
              <a:rPr lang="el-GR" sz="2100" dirty="0" smtClean="0">
                <a:sym typeface="Wingdings" pitchFamily="2" charset="2"/>
              </a:rPr>
              <a:t> τα εξής:</a:t>
            </a:r>
          </a:p>
          <a:p>
            <a:pPr marL="857250" lvl="1" indent="-457200" algn="just">
              <a:buFont typeface="+mj-lt"/>
              <a:buAutoNum type="arabicPeriod"/>
            </a:pPr>
            <a:r>
              <a:rPr lang="el-GR" sz="2100" dirty="0" smtClean="0">
                <a:sym typeface="Wingdings" pitchFamily="2" charset="2"/>
              </a:rPr>
              <a:t>Μεταβολή της κατάστασης του νερού</a:t>
            </a:r>
          </a:p>
          <a:p>
            <a:pPr marL="857250" lvl="1" indent="-457200" algn="just">
              <a:buFont typeface="+mj-lt"/>
              <a:buAutoNum type="arabicPeriod"/>
            </a:pPr>
            <a:r>
              <a:rPr lang="el-GR" sz="2100" dirty="0" smtClean="0">
                <a:sym typeface="Wingdings" pitchFamily="2" charset="2"/>
              </a:rPr>
              <a:t>Προσωρινή αποθήκευση</a:t>
            </a:r>
          </a:p>
          <a:p>
            <a:pPr marL="857250" lvl="1" indent="-457200" algn="just">
              <a:buFont typeface="+mj-lt"/>
              <a:buAutoNum type="arabicPeriod"/>
            </a:pPr>
            <a:r>
              <a:rPr lang="el-GR" sz="2100" dirty="0" smtClean="0">
                <a:sym typeface="Wingdings" pitchFamily="2" charset="2"/>
              </a:rPr>
              <a:t>Μεταφορά νερού</a:t>
            </a:r>
          </a:p>
          <a:p>
            <a:pPr marL="457200" indent="-457200" algn="just">
              <a:buNone/>
            </a:pPr>
            <a:endParaRPr lang="el-GR" sz="2100" dirty="0" smtClean="0">
              <a:sym typeface="Wingdings" pitchFamily="2" charset="2"/>
            </a:endParaRPr>
          </a:p>
          <a:p>
            <a:pPr marL="457200" indent="-457200" algn="just">
              <a:buNone/>
            </a:pPr>
            <a:endParaRPr lang="en-US" sz="2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5.3 Υδρολογικός κύκλος</a:t>
            </a:r>
            <a:endParaRPr lang="en-US" dirty="0"/>
          </a:p>
        </p:txBody>
      </p:sp>
      <p:pic>
        <p:nvPicPr>
          <p:cNvPr id="1026" name="Picture 2" descr="D:\MEGAKLIS\ΣΧΟΛΕΙΟ\ΛΥΚΕΙΟ 2013-2014\Β ΛΥΚΕΙΟΥ 13-14\ΔΦΠ Β ΛΥΚ 13-14\ΥΔΑΤΙΚΟΙ ΠΟΡΟΙ\υδρολογικος 1.jpg"/>
          <p:cNvPicPr>
            <a:picLocks noGrp="1" noChangeAspect="1" noChangeArrowheads="1"/>
          </p:cNvPicPr>
          <p:nvPr>
            <p:ph idx="1"/>
          </p:nvPr>
        </p:nvPicPr>
        <p:blipFill>
          <a:blip r:embed="rId2" cstate="print"/>
          <a:srcRect/>
          <a:stretch>
            <a:fillRect/>
          </a:stretch>
        </p:blipFill>
        <p:spPr bwMode="auto">
          <a:xfrm>
            <a:off x="1331640" y="1484784"/>
            <a:ext cx="6651670" cy="484202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5.3 Υδρολογικός κύκλος</a:t>
            </a:r>
            <a:endParaRPr lang="en-US" dirty="0"/>
          </a:p>
        </p:txBody>
      </p:sp>
      <p:pic>
        <p:nvPicPr>
          <p:cNvPr id="2050" name="Picture 2" descr="D:\MEGAKLIS\ΣΧΟΛΕΙΟ\ΛΥΚΕΙΟ 2013-2014\Β ΛΥΚΕΙΟΥ 13-14\ΔΦΠ Β ΛΥΚ 13-14\ΥΔΑΤΙΚΟΙ ΠΟΡΟΙ\υδρολογικός 2.jpg"/>
          <p:cNvPicPr>
            <a:picLocks noGrp="1" noChangeAspect="1" noChangeArrowheads="1"/>
          </p:cNvPicPr>
          <p:nvPr>
            <p:ph idx="1"/>
          </p:nvPr>
        </p:nvPicPr>
        <p:blipFill>
          <a:blip r:embed="rId2" cstate="print"/>
          <a:srcRect/>
          <a:stretch>
            <a:fillRect/>
          </a:stretch>
        </p:blipFill>
        <p:spPr bwMode="auto">
          <a:xfrm>
            <a:off x="1022928" y="1600200"/>
            <a:ext cx="7098144" cy="4525963"/>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57200" y="188640"/>
            <a:ext cx="8229600" cy="936104"/>
          </a:xfrm>
        </p:spPr>
        <p:txBody>
          <a:bodyPr>
            <a:normAutofit/>
          </a:bodyPr>
          <a:lstStyle/>
          <a:p>
            <a:r>
              <a:rPr lang="el-GR" dirty="0" smtClean="0"/>
              <a:t>5.4 Υδατικό δυναμικό</a:t>
            </a:r>
            <a:endParaRPr lang="en-US" dirty="0"/>
          </a:p>
        </p:txBody>
      </p:sp>
      <p:sp>
        <p:nvSpPr>
          <p:cNvPr id="3" name="Content Placeholder 2"/>
          <p:cNvSpPr>
            <a:spLocks noGrp="1"/>
          </p:cNvSpPr>
          <p:nvPr>
            <p:ph idx="1"/>
          </p:nvPr>
        </p:nvSpPr>
        <p:spPr>
          <a:xfrm>
            <a:off x="467544" y="980728"/>
            <a:ext cx="8435280" cy="5328592"/>
          </a:xfrm>
        </p:spPr>
        <p:txBody>
          <a:bodyPr>
            <a:noAutofit/>
          </a:bodyPr>
          <a:lstStyle/>
          <a:p>
            <a:pPr marL="457200" indent="-457200" algn="just"/>
            <a:r>
              <a:rPr lang="el-GR" sz="1800" dirty="0" smtClean="0">
                <a:sym typeface="Wingdings" pitchFamily="2" charset="2"/>
              </a:rPr>
              <a:t> Το νερό υπάρχει μεν παντού αλλά κινείται συνεχώς. Επίσης υπάρχει σε μεγάλες ποσότητες.  </a:t>
            </a:r>
            <a:r>
              <a:rPr lang="el-GR" sz="1800" b="1" dirty="0" smtClean="0">
                <a:sym typeface="Wingdings" pitchFamily="2" charset="2"/>
              </a:rPr>
              <a:t>αδύνατο</a:t>
            </a:r>
            <a:r>
              <a:rPr lang="el-GR" sz="1800" dirty="0" smtClean="0">
                <a:sym typeface="Wingdings" pitchFamily="2" charset="2"/>
              </a:rPr>
              <a:t> να έχουμε </a:t>
            </a:r>
            <a:r>
              <a:rPr lang="el-GR" sz="1800" b="1" dirty="0" smtClean="0">
                <a:sym typeface="Wingdings" pitchFamily="2" charset="2"/>
              </a:rPr>
              <a:t>ακριβείς</a:t>
            </a:r>
            <a:r>
              <a:rPr lang="el-GR" sz="1800" dirty="0" smtClean="0">
                <a:sym typeface="Wingdings" pitchFamily="2" charset="2"/>
              </a:rPr>
              <a:t> υπολογισμούς. Έχουμε μόνο εκτιμήσεις σε κυβικά χιλιόμετρα ή κυβικά μίλια (1 μίλι = 1609,344 μέτρα).</a:t>
            </a:r>
          </a:p>
          <a:p>
            <a:pPr marL="457200" indent="-457200" algn="just"/>
            <a:r>
              <a:rPr lang="el-GR" sz="1800" dirty="0" smtClean="0">
                <a:sym typeface="Wingdings" pitchFamily="2" charset="2"/>
              </a:rPr>
              <a:t>Υπάρχει σε διαφόρων κατηγοριών τοποθεσίες τις </a:t>
            </a:r>
            <a:r>
              <a:rPr lang="el-GR" sz="1800" b="1" dirty="0" smtClean="0">
                <a:sym typeface="Wingdings" pitchFamily="2" charset="2"/>
              </a:rPr>
              <a:t>λεκάνες</a:t>
            </a:r>
            <a:r>
              <a:rPr lang="el-GR" sz="1800" dirty="0" smtClean="0">
                <a:sym typeface="Wingdings" pitchFamily="2" charset="2"/>
              </a:rPr>
              <a:t> νερού. </a:t>
            </a:r>
          </a:p>
          <a:p>
            <a:pPr marL="457200" indent="-457200" algn="just"/>
            <a:r>
              <a:rPr lang="el-GR" sz="1900" b="1" u="sng" dirty="0" smtClean="0">
                <a:sym typeface="Wingdings" pitchFamily="2" charset="2"/>
              </a:rPr>
              <a:t>5.4.1 επιφανειακά νερά</a:t>
            </a:r>
          </a:p>
          <a:p>
            <a:pPr marL="857250" lvl="1" indent="-457200" algn="just">
              <a:buFont typeface="+mj-lt"/>
              <a:buAutoNum type="arabicPeriod"/>
            </a:pPr>
            <a:r>
              <a:rPr lang="el-GR" sz="1900" dirty="0" smtClean="0">
                <a:sym typeface="Wingdings" pitchFamily="2" charset="2"/>
              </a:rPr>
              <a:t>Ωκεανοί = λεκάνες αλμυρού νερού μεταξύ των ηπείρων</a:t>
            </a:r>
          </a:p>
          <a:p>
            <a:pPr marL="857250" lvl="1" indent="-457200" algn="just">
              <a:buFont typeface="+mj-lt"/>
              <a:buAutoNum type="arabicPeriod"/>
            </a:pPr>
            <a:r>
              <a:rPr lang="el-GR" sz="1900" dirty="0" smtClean="0">
                <a:sym typeface="Wingdings" pitchFamily="2" charset="2"/>
              </a:rPr>
              <a:t>Θάλασσες = πολύ μικρότερες των ωκεανών αλλά πάλι μεγάλες. Γενικά κλειστές λεκάνες αλμυρού νερού.</a:t>
            </a:r>
          </a:p>
          <a:p>
            <a:pPr marL="857250" lvl="1" indent="-457200" algn="just">
              <a:buFont typeface="+mj-lt"/>
              <a:buAutoNum type="arabicPeriod"/>
            </a:pPr>
            <a:r>
              <a:rPr lang="el-GR" sz="1900" dirty="0" smtClean="0">
                <a:sym typeface="Wingdings" pitchFamily="2" charset="2"/>
              </a:rPr>
              <a:t>Πελάγη = τμήματα των θαλασσών</a:t>
            </a:r>
          </a:p>
          <a:p>
            <a:pPr marL="857250" lvl="1" indent="-457200">
              <a:buFont typeface="+mj-lt"/>
              <a:buAutoNum type="arabicPeriod"/>
            </a:pPr>
            <a:r>
              <a:rPr lang="el-GR" sz="1900" dirty="0" smtClean="0">
                <a:sym typeface="Wingdings" pitchFamily="2" charset="2"/>
              </a:rPr>
              <a:t>Λιμνοθάλασσες = μεγάλες κλειστές ή ημίκλειστες παραθαλάσσιες. Με αλμυρά ή υφάλμυρα νερά. Δέχονται και γλυκά νερά. Άμεση σύνδεση με τη θάλασσα.</a:t>
            </a:r>
          </a:p>
          <a:p>
            <a:pPr marL="857250" lvl="1" indent="-457200" algn="just">
              <a:buFont typeface="+mj-lt"/>
              <a:buAutoNum type="arabicPeriod"/>
            </a:pPr>
            <a:r>
              <a:rPr lang="el-GR" sz="1900" dirty="0" smtClean="0">
                <a:sym typeface="Wingdings" pitchFamily="2" charset="2"/>
              </a:rPr>
              <a:t>Λίμνες = βαθιές λεκάνες με γλυκά νερά. Δεν επικοινωνούν άμεσα με θάλασσα</a:t>
            </a:r>
          </a:p>
          <a:p>
            <a:pPr marL="857250" lvl="1" indent="-457200" algn="just">
              <a:buFont typeface="+mj-lt"/>
              <a:buAutoNum type="arabicPeriod"/>
            </a:pPr>
            <a:r>
              <a:rPr lang="el-GR" sz="1900" dirty="0" smtClean="0">
                <a:sym typeface="Wingdings" pitchFamily="2" charset="2"/>
              </a:rPr>
              <a:t>Έλη = ρηχές μικρές λεκάνες με γλυκά νερά</a:t>
            </a:r>
          </a:p>
          <a:p>
            <a:pPr marL="857250" lvl="1" indent="-457200" algn="just">
              <a:buFont typeface="+mj-lt"/>
              <a:buAutoNum type="arabicPeriod"/>
            </a:pPr>
            <a:r>
              <a:rPr lang="el-GR" sz="1900" dirty="0" smtClean="0">
                <a:sym typeface="Wingdings" pitchFamily="2" charset="2"/>
              </a:rPr>
              <a:t>Ποταμοί = ρέουσες μεγάλες μάζες γλυκού νερού</a:t>
            </a:r>
          </a:p>
          <a:p>
            <a:pPr marL="857250" lvl="1" indent="-457200" algn="just">
              <a:buFont typeface="+mj-lt"/>
              <a:buAutoNum type="arabicPeriod"/>
            </a:pPr>
            <a:r>
              <a:rPr lang="el-GR" sz="1900" dirty="0" smtClean="0">
                <a:sym typeface="Wingdings" pitchFamily="2" charset="2"/>
              </a:rPr>
              <a:t>Χείμαρρος = πρόσκαιρα ρεύματα γλυκού νερού μεγάλης κλίσης και μικρού μήκους. </a:t>
            </a:r>
          </a:p>
          <a:p>
            <a:pPr marL="857250" lvl="1" indent="-457200" algn="just">
              <a:buFont typeface="+mj-lt"/>
              <a:buAutoNum type="arabicPeriod"/>
            </a:pPr>
            <a:endParaRPr lang="el-GR" sz="2100" dirty="0" smtClean="0">
              <a:sym typeface="Wingdings" pitchFamily="2" charset="2"/>
            </a:endParaRPr>
          </a:p>
          <a:p>
            <a:pPr marL="457200" indent="-457200" algn="just"/>
            <a:endParaRPr lang="el-GR" sz="2100" dirty="0" smtClean="0">
              <a:sym typeface="Wingdings" pitchFamily="2" charset="2"/>
            </a:endParaRPr>
          </a:p>
          <a:p>
            <a:pPr marL="457200" indent="-457200" algn="just">
              <a:buNone/>
            </a:pPr>
            <a:endParaRPr lang="en-US" sz="21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57200" y="188640"/>
            <a:ext cx="8229600" cy="936104"/>
          </a:xfrm>
        </p:spPr>
        <p:txBody>
          <a:bodyPr>
            <a:normAutofit/>
          </a:bodyPr>
          <a:lstStyle/>
          <a:p>
            <a:r>
              <a:rPr lang="el-GR" dirty="0" smtClean="0"/>
              <a:t>5.4 Υδατικό δυναμικό</a:t>
            </a:r>
            <a:endParaRPr lang="en-US" dirty="0"/>
          </a:p>
        </p:txBody>
      </p:sp>
      <p:sp>
        <p:nvSpPr>
          <p:cNvPr id="3" name="Content Placeholder 2"/>
          <p:cNvSpPr>
            <a:spLocks noGrp="1"/>
          </p:cNvSpPr>
          <p:nvPr>
            <p:ph idx="1"/>
          </p:nvPr>
        </p:nvSpPr>
        <p:spPr>
          <a:xfrm>
            <a:off x="467544" y="980728"/>
            <a:ext cx="8435280" cy="5328592"/>
          </a:xfrm>
        </p:spPr>
        <p:txBody>
          <a:bodyPr>
            <a:noAutofit/>
          </a:bodyPr>
          <a:lstStyle/>
          <a:p>
            <a:pPr marL="457200" indent="-457200" algn="just"/>
            <a:r>
              <a:rPr lang="el-GR" sz="2100" b="1" u="sng" dirty="0" smtClean="0">
                <a:sym typeface="Wingdings" pitchFamily="2" charset="2"/>
              </a:rPr>
              <a:t>Εδαφικά νερά</a:t>
            </a:r>
          </a:p>
          <a:p>
            <a:pPr marL="457200" indent="-457200" algn="just"/>
            <a:r>
              <a:rPr lang="el-GR" sz="2100" dirty="0" smtClean="0">
                <a:sym typeface="Wingdings" pitchFamily="2" charset="2"/>
              </a:rPr>
              <a:t>Το έδαφος απορροφά νερό μέχρι να κορεστεί = το νερό διώχνει τον αέρα στους εδαφικούς πόρους μέχρι να γεμίσουν όλοι με νερό . Τότε το έδαφος φθάνει στον κορεσμό (μέγιστη ποσότητα νερού που μπορεί το έδαφος να συγκρατήσει). </a:t>
            </a:r>
          </a:p>
          <a:p>
            <a:pPr marL="457200" indent="-457200" algn="just"/>
            <a:r>
              <a:rPr lang="el-GR" sz="2100" dirty="0" smtClean="0">
                <a:sym typeface="Wingdings" pitchFamily="2" charset="2"/>
              </a:rPr>
              <a:t>Αν το κορεσμένο έδαφος αφεθεί να στραγγίσει τότε το νερό των μεγάλων πόρων κινείται λόγω βαρύτητας προς τα κάτω </a:t>
            </a:r>
            <a:r>
              <a:rPr lang="el-GR" sz="2100" b="1" dirty="0" smtClean="0">
                <a:sym typeface="Wingdings" pitchFamily="2" charset="2"/>
              </a:rPr>
              <a:t>(νερό βαρύτητας ή ελεύθερο νερό) </a:t>
            </a:r>
            <a:r>
              <a:rPr lang="el-GR" sz="2100" dirty="0" smtClean="0">
                <a:sym typeface="Wingdings" pitchFamily="2" charset="2"/>
              </a:rPr>
              <a:t>και την θέση του παίρνει πάλι ο αέρας. Αυτό το νερό  υπόγειο νερό και γεμίζει τα διάκενα του εδάφους και των βράχων.</a:t>
            </a:r>
          </a:p>
          <a:p>
            <a:pPr marL="457200" indent="-457200" algn="just"/>
            <a:r>
              <a:rPr lang="el-GR" sz="2100" dirty="0" smtClean="0">
                <a:sym typeface="Wingdings" pitchFamily="2" charset="2"/>
              </a:rPr>
              <a:t>Το νερό που παραμένει στο έδαφος λέγεται τριχοειδές νερό</a:t>
            </a:r>
          </a:p>
          <a:p>
            <a:pPr marL="457200" indent="-457200" algn="just"/>
            <a:r>
              <a:rPr lang="el-GR" sz="2100" dirty="0" smtClean="0">
                <a:sym typeface="Wingdings" pitchFamily="2" charset="2"/>
              </a:rPr>
              <a:t>Να απομακρυνθεί και άλλο νερό τότε το λίγο που παραμένει στο έδαφος συγκρατείται πού ισχυρά από μόρια του εδάφους (τα κολλοειδή κυρίως) και σε σημαντική αναλογία δεν είναι πια σε υγρή κατάσταση αλλά σε μορφή υδρατμών </a:t>
            </a:r>
            <a:r>
              <a:rPr lang="el-GR" sz="2100" b="1" dirty="0" smtClean="0">
                <a:sym typeface="Wingdings" pitchFamily="2" charset="2"/>
              </a:rPr>
              <a:t>(υγροσκοπικό νερό)  εδαφική υγρασία</a:t>
            </a:r>
          </a:p>
          <a:p>
            <a:pPr marL="457200" indent="-457200" algn="just"/>
            <a:endParaRPr lang="el-GR" sz="2100" dirty="0" smtClean="0">
              <a:sym typeface="Wingdings" pitchFamily="2" charset="2"/>
            </a:endParaRPr>
          </a:p>
          <a:p>
            <a:pPr marL="457200" indent="-457200" algn="just">
              <a:buNone/>
            </a:pPr>
            <a:endParaRPr lang="en-US" sz="2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5.6 Χρήσεις του νερού</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Font typeface="+mj-lt"/>
              <a:buAutoNum type="arabicPeriod"/>
            </a:pPr>
            <a:r>
              <a:rPr lang="el-GR" sz="2100" b="1" dirty="0" smtClean="0">
                <a:sym typeface="Wingdings" pitchFamily="2" charset="2"/>
              </a:rPr>
              <a:t>Γεωργία</a:t>
            </a:r>
            <a:r>
              <a:rPr lang="el-GR" sz="2100" dirty="0" smtClean="0">
                <a:sym typeface="Wingdings" pitchFamily="2" charset="2"/>
              </a:rPr>
              <a:t> - </a:t>
            </a:r>
            <a:r>
              <a:rPr lang="en-US" sz="2100" dirty="0" smtClean="0">
                <a:sym typeface="Wingdings" pitchFamily="2" charset="2"/>
              </a:rPr>
              <a:t>agriculture</a:t>
            </a:r>
            <a:r>
              <a:rPr lang="el-GR" sz="2100" dirty="0" smtClean="0">
                <a:sym typeface="Wingdings" pitchFamily="2" charset="2"/>
              </a:rPr>
              <a:t> (εξατμισοδιαπνοή καλλιέργειας, μέγιστη εξατμισοδιαπνοή, βασική εξατμισοδιαπνοή, ωφέλιμη βροχή, υδατοϊκανότητα  καθαρές ανάγκες σε αρδευτικό νερό. 60% του νερού για γεωργία.</a:t>
            </a:r>
          </a:p>
          <a:p>
            <a:pPr marL="857250" lvl="1" indent="-457200" algn="just"/>
            <a:r>
              <a:rPr lang="el-GR" sz="2100" dirty="0" smtClean="0">
                <a:sym typeface="Wingdings" pitchFamily="2" charset="2"/>
              </a:rPr>
              <a:t>Μέθοδοι άρδευσης: </a:t>
            </a:r>
          </a:p>
          <a:p>
            <a:pPr marL="1257300" lvl="2" indent="-457200" algn="just"/>
            <a:r>
              <a:rPr lang="el-GR" sz="2100" dirty="0" smtClean="0">
                <a:sym typeface="Wingdings" pitchFamily="2" charset="2"/>
              </a:rPr>
              <a:t>Επιφανειακή: κατάκλιση, περιορισμένη διάχυση, αυλάκια.</a:t>
            </a:r>
          </a:p>
          <a:p>
            <a:pPr marL="1257300" lvl="2" indent="-457200" algn="just"/>
            <a:r>
              <a:rPr lang="el-GR" sz="2100" dirty="0" smtClean="0">
                <a:sym typeface="Wingdings" pitchFamily="2" charset="2"/>
              </a:rPr>
              <a:t>Καταιονισμός: τεχνητή βροχή με μηχανικά μέσα</a:t>
            </a:r>
          </a:p>
          <a:p>
            <a:pPr marL="1257300" lvl="2" indent="-457200" algn="just"/>
            <a:r>
              <a:rPr lang="el-GR" sz="2100" dirty="0" smtClean="0">
                <a:sym typeface="Wingdings" pitchFamily="2" charset="2"/>
              </a:rPr>
              <a:t>Σταγόνες: σε μικρές ποσότητες με μορφή σταγόνων σε κάθε φυτό</a:t>
            </a:r>
          </a:p>
          <a:p>
            <a:pPr marL="514350" indent="-514350" algn="just">
              <a:buFont typeface="+mj-lt"/>
              <a:buAutoNum type="arabicPeriod"/>
            </a:pPr>
            <a:r>
              <a:rPr lang="el-GR" sz="2100" b="1" dirty="0" smtClean="0">
                <a:sym typeface="Wingdings" pitchFamily="2" charset="2"/>
              </a:rPr>
              <a:t>Υδατοκαλλιέργειες</a:t>
            </a:r>
            <a:r>
              <a:rPr lang="en-US" sz="2100" dirty="0" smtClean="0">
                <a:sym typeface="Wingdings" pitchFamily="2" charset="2"/>
              </a:rPr>
              <a:t> - aquaculture</a:t>
            </a:r>
            <a:r>
              <a:rPr lang="el-GR" sz="2100" dirty="0" smtClean="0">
                <a:sym typeface="Wingdings" pitchFamily="2" charset="2"/>
              </a:rPr>
              <a:t>: εκτροφή καλλιέργεια, εκμετάλλευση υδρόβιων οργανισμών  υδάτινη γεωργία; Υδάτινος ανταγωνιστής της γεωργίας;  Ομόλογος της γεωργίας; Συμπλήρωμα της γεωργίας;</a:t>
            </a:r>
          </a:p>
          <a:p>
            <a:pPr marL="514350" indent="-514350" algn="just">
              <a:buFont typeface="+mj-lt"/>
              <a:buAutoNum type="arabicPeriod"/>
            </a:pPr>
            <a:r>
              <a:rPr lang="el-GR" sz="2100" b="1" dirty="0" smtClean="0">
                <a:sym typeface="Wingdings" pitchFamily="2" charset="2"/>
              </a:rPr>
              <a:t>Βιομηχανία</a:t>
            </a:r>
            <a:r>
              <a:rPr lang="el-GR" sz="2100" dirty="0" smtClean="0">
                <a:sym typeface="Wingdings" pitchFamily="2" charset="2"/>
              </a:rPr>
              <a:t>  (</a:t>
            </a:r>
            <a:r>
              <a:rPr lang="el-GR" sz="2100" dirty="0" err="1" smtClean="0">
                <a:sym typeface="Wingdings" pitchFamily="2" charset="2"/>
              </a:rPr>
              <a:t>μο</a:t>
            </a:r>
            <a:r>
              <a:rPr lang="el-GR" sz="2100" dirty="0" smtClean="0">
                <a:sym typeface="Wingdings" pitchFamily="2" charset="2"/>
              </a:rPr>
              <a:t> 23 % του νερού). Γιατί λέμε </a:t>
            </a:r>
            <a:r>
              <a:rPr lang="el-GR" sz="2100" dirty="0" err="1" smtClean="0">
                <a:sym typeface="Wingdings" pitchFamily="2" charset="2"/>
              </a:rPr>
              <a:t>μο</a:t>
            </a:r>
            <a:r>
              <a:rPr lang="el-GR" sz="2100" dirty="0" smtClean="0">
                <a:sym typeface="Wingdings" pitchFamily="2" charset="2"/>
              </a:rPr>
              <a:t>;; Καταναλώνεται νερό στην υδροηλεκτρικούς σταθμούς;; 1 </a:t>
            </a:r>
            <a:r>
              <a:rPr lang="en-US" sz="2100" dirty="0" smtClean="0">
                <a:sym typeface="Wingdings" pitchFamily="2" charset="2"/>
              </a:rPr>
              <a:t>kg </a:t>
            </a:r>
            <a:r>
              <a:rPr lang="el-GR" sz="2100" dirty="0" smtClean="0">
                <a:sym typeface="Wingdings" pitchFamily="2" charset="2"/>
              </a:rPr>
              <a:t>χαρτί = 700 </a:t>
            </a:r>
            <a:r>
              <a:rPr lang="en-US" sz="2100" dirty="0" smtClean="0">
                <a:sym typeface="Wingdings" pitchFamily="2" charset="2"/>
              </a:rPr>
              <a:t>kg </a:t>
            </a:r>
            <a:r>
              <a:rPr lang="el-GR" sz="2100" dirty="0" smtClean="0">
                <a:sym typeface="Wingdings" pitchFamily="2" charset="2"/>
              </a:rPr>
              <a:t>νερό. 1 </a:t>
            </a:r>
            <a:r>
              <a:rPr lang="en-US" sz="2100" dirty="0" smtClean="0">
                <a:sym typeface="Wingdings" pitchFamily="2" charset="2"/>
              </a:rPr>
              <a:t>kg </a:t>
            </a:r>
            <a:r>
              <a:rPr lang="el-GR" sz="2100" dirty="0" smtClean="0">
                <a:sym typeface="Wingdings" pitchFamily="2" charset="2"/>
              </a:rPr>
              <a:t>ατσάλι = 2β0 </a:t>
            </a:r>
            <a:r>
              <a:rPr lang="en-US" sz="2100" dirty="0" smtClean="0">
                <a:sym typeface="Wingdings" pitchFamily="2" charset="2"/>
              </a:rPr>
              <a:t>kg </a:t>
            </a:r>
            <a:r>
              <a:rPr lang="el-GR" sz="2100" dirty="0" smtClean="0">
                <a:sym typeface="Wingdings" pitchFamily="2" charset="2"/>
              </a:rPr>
              <a:t>νερό. Σαν </a:t>
            </a:r>
            <a:r>
              <a:rPr lang="el-GR" sz="2100" dirty="0" err="1" smtClean="0">
                <a:sym typeface="Wingdings" pitchFamily="2" charset="2"/>
              </a:rPr>
              <a:t>α΄ύλη</a:t>
            </a:r>
            <a:r>
              <a:rPr lang="el-GR" sz="2100" dirty="0" smtClean="0">
                <a:sym typeface="Wingdings" pitchFamily="2" charset="2"/>
              </a:rPr>
              <a:t> χρησιμοποιείται λίγο. Το πολύ </a:t>
            </a:r>
            <a:r>
              <a:rPr lang="el-GR" sz="2100" dirty="0" err="1" smtClean="0">
                <a:sym typeface="Wingdings" pitchFamily="2" charset="2"/>
              </a:rPr>
              <a:t>έιναι</a:t>
            </a:r>
            <a:r>
              <a:rPr lang="el-GR" sz="2100" dirty="0" smtClean="0">
                <a:sym typeface="Wingdings" pitchFamily="2" charset="2"/>
              </a:rPr>
              <a:t> για βοηθητικές χρήσεις </a:t>
            </a:r>
          </a:p>
          <a:p>
            <a:pPr marL="514350" indent="-514350" algn="just">
              <a:buFont typeface="+mj-lt"/>
              <a:buAutoNum type="arabicPeriod"/>
            </a:pPr>
            <a:endParaRPr lang="el-GR" sz="2100" dirty="0" smtClean="0">
              <a:sym typeface="Wingdings" pitchFamily="2" charset="2"/>
            </a:endParaRPr>
          </a:p>
          <a:p>
            <a:pPr marL="857250" lvl="1" indent="-457200" algn="just"/>
            <a:endParaRPr lang="el-GR" sz="1700" dirty="0" smtClean="0">
              <a:sym typeface="Wingdings" pitchFamily="2" charset="2"/>
            </a:endParaRPr>
          </a:p>
          <a:p>
            <a:pPr marL="457200" indent="-457200" algn="just">
              <a:buNone/>
            </a:pPr>
            <a:endParaRPr lang="en-US" sz="21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5.6 Χρήσεις του νερού</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514350" indent="-514350" algn="just">
              <a:buFont typeface="+mj-lt"/>
              <a:buAutoNum type="arabicPeriod" startAt="4"/>
            </a:pPr>
            <a:r>
              <a:rPr lang="el-GR" sz="2100" b="1" dirty="0" smtClean="0">
                <a:sym typeface="Wingdings" pitchFamily="2" charset="2"/>
              </a:rPr>
              <a:t>Αλιεία</a:t>
            </a:r>
            <a:r>
              <a:rPr lang="el-GR" sz="2100" dirty="0" smtClean="0">
                <a:sym typeface="Wingdings" pitchFamily="2" charset="2"/>
              </a:rPr>
              <a:t>: σε υφαλοκρηπίδες, παράκτιες περιοχές ανάβλυσης υδάτων (</a:t>
            </a:r>
            <a:r>
              <a:rPr lang="en-US" sz="2100" dirty="0" smtClean="0">
                <a:sym typeface="Wingdings" pitchFamily="2" charset="2"/>
              </a:rPr>
              <a:t>upwelling). </a:t>
            </a:r>
            <a:r>
              <a:rPr lang="el-GR" sz="2100" dirty="0" smtClean="0">
                <a:sym typeface="Wingdings" pitchFamily="2" charset="2"/>
              </a:rPr>
              <a:t>Μόλις το 0,74 % του ΑΕΠ και μόλις το 4,8 % του ΑΓΕ. Σε συνολικές θέσεις εργασίας μόλις το 1,2 % ενώ σε γεωργικές θέσεις εργασίας με 5,1 %.</a:t>
            </a:r>
          </a:p>
          <a:p>
            <a:pPr marL="514350" indent="-514350" algn="just">
              <a:buFont typeface="+mj-lt"/>
              <a:buAutoNum type="arabicPeriod" startAt="4"/>
            </a:pPr>
            <a:r>
              <a:rPr lang="el-GR" sz="2100" b="1" dirty="0" smtClean="0">
                <a:sym typeface="Wingdings" pitchFamily="2" charset="2"/>
              </a:rPr>
              <a:t>Οικιακή και αστική χρήση (8 % του νερού)</a:t>
            </a:r>
          </a:p>
          <a:p>
            <a:pPr marL="514350" indent="-514350" algn="just">
              <a:buNone/>
            </a:pPr>
            <a:r>
              <a:rPr lang="el-GR" sz="2100" dirty="0" smtClean="0">
                <a:sym typeface="Wingdings" pitchFamily="2" charset="2"/>
              </a:rPr>
              <a:t>          Πόσιμο νερό: βήματα επεξεργασίας του πριν την χρήση του:</a:t>
            </a:r>
          </a:p>
          <a:p>
            <a:pPr marL="914400" lvl="1" indent="-514350" algn="just"/>
            <a:r>
              <a:rPr lang="el-GR" sz="2100" dirty="0" smtClean="0">
                <a:sym typeface="Wingdings" pitchFamily="2" charset="2"/>
              </a:rPr>
              <a:t>Απομάκρυνση θολερότητας, χρώματος, οσμής, μικροοργανισμών, άλλων χημικών ουσιών με: συσσωμάτωση κολλοειδών σωματιδίων, κατακρήμνιση (καθίζηση), χλωρίωση, φίλτρα άμμου, άνθρακα.</a:t>
            </a:r>
            <a:endParaRPr lang="en-US" sz="2100" dirty="0" smtClean="0">
              <a:sym typeface="Wingdings" pitchFamily="2" charset="2"/>
            </a:endParaRPr>
          </a:p>
          <a:p>
            <a:pPr marL="914400" lvl="1" indent="-514350" algn="just"/>
            <a:r>
              <a:rPr lang="el-GR" sz="2100" dirty="0" smtClean="0">
                <a:sym typeface="Wingdings" pitchFamily="2" charset="2"/>
              </a:rPr>
              <a:t>Αποστείρωση = </a:t>
            </a:r>
            <a:r>
              <a:rPr lang="en-US" sz="2100" dirty="0" smtClean="0">
                <a:sym typeface="Wingdings" pitchFamily="2" charset="2"/>
              </a:rPr>
              <a:t>sterilization </a:t>
            </a:r>
            <a:r>
              <a:rPr lang="el-GR" sz="2100" dirty="0" smtClean="0">
                <a:sym typeface="Wingdings" pitchFamily="2" charset="2"/>
              </a:rPr>
              <a:t>= απομάκρυνση μικροοργανισμών με θανάτωση τους . Δεν χρειάζεται στο νερό.</a:t>
            </a:r>
          </a:p>
          <a:p>
            <a:pPr marL="914400" lvl="1" indent="-514350" algn="just"/>
            <a:r>
              <a:rPr lang="el-GR" sz="2100" dirty="0" smtClean="0">
                <a:sym typeface="Wingdings" pitchFamily="2" charset="2"/>
              </a:rPr>
              <a:t>Απολύμανση =  </a:t>
            </a:r>
            <a:r>
              <a:rPr lang="en-US" sz="2100" dirty="0" smtClean="0">
                <a:sym typeface="Wingdings" pitchFamily="2" charset="2"/>
              </a:rPr>
              <a:t>disinfection = </a:t>
            </a:r>
            <a:r>
              <a:rPr lang="el-GR" sz="2100" dirty="0" smtClean="0">
                <a:sym typeface="Wingdings" pitchFamily="2" charset="2"/>
              </a:rPr>
              <a:t>απομάκρυνση παθογόνων μικροοργανισμών</a:t>
            </a:r>
            <a:r>
              <a:rPr lang="en-US" sz="2100" dirty="0" smtClean="0">
                <a:sym typeface="Wingdings" pitchFamily="2" charset="2"/>
              </a:rPr>
              <a:t>. </a:t>
            </a:r>
            <a:r>
              <a:rPr lang="el-GR" sz="2100" dirty="0" smtClean="0">
                <a:sym typeface="Wingdings" pitchFamily="2" charset="2"/>
              </a:rPr>
              <a:t>Συνήθως με χλώριο</a:t>
            </a:r>
          </a:p>
          <a:p>
            <a:pPr marL="914400" lvl="1" indent="-514350" algn="just"/>
            <a:r>
              <a:rPr lang="el-GR" sz="2100" dirty="0" smtClean="0">
                <a:sym typeface="Wingdings" pitchFamily="2" charset="2"/>
              </a:rPr>
              <a:t>Το χλώριο είναι φθηνό, σε μορφή αερίου, μεγάλη διαλυτότητα στο νερό, τοξικό για τους περισσότερους μικροοργανισμούς.</a:t>
            </a:r>
          </a:p>
          <a:p>
            <a:pPr marL="857250" lvl="1" indent="-457200" algn="just"/>
            <a:endParaRPr lang="el-GR" sz="1700" dirty="0" smtClean="0">
              <a:sym typeface="Wingdings" pitchFamily="2" charset="2"/>
            </a:endParaRPr>
          </a:p>
          <a:p>
            <a:pPr marL="457200" indent="-457200" algn="just">
              <a:buNone/>
            </a:pPr>
            <a:endParaRPr lang="en-US" sz="21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5.6 Χρήσεις του νερού</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857250" lvl="2" indent="-457200" algn="just">
              <a:buFontTx/>
              <a:buChar char="-"/>
            </a:pPr>
            <a:r>
              <a:rPr lang="el-GR" sz="2100" dirty="0" smtClean="0">
                <a:sym typeface="Wingdings" pitchFamily="2" charset="2"/>
              </a:rPr>
              <a:t>άλλα μέσα για απολύμανση (απομάκρυνση παθογόνων μικροοργανισμών): όζον, </a:t>
            </a:r>
            <a:r>
              <a:rPr lang="en-US" sz="2100" dirty="0" smtClean="0">
                <a:sym typeface="Wingdings" pitchFamily="2" charset="2"/>
              </a:rPr>
              <a:t>UV</a:t>
            </a:r>
            <a:r>
              <a:rPr lang="el-GR" sz="2100" dirty="0" smtClean="0">
                <a:sym typeface="Wingdings" pitchFamily="2" charset="2"/>
              </a:rPr>
              <a:t> </a:t>
            </a:r>
            <a:r>
              <a:rPr lang="en-US" sz="2100" dirty="0" smtClean="0">
                <a:sym typeface="Wingdings" pitchFamily="2" charset="2"/>
              </a:rPr>
              <a:t>, </a:t>
            </a:r>
            <a:r>
              <a:rPr lang="el-GR" sz="2100" dirty="0" smtClean="0">
                <a:sym typeface="Wingdings" pitchFamily="2" charset="2"/>
              </a:rPr>
              <a:t>θέρμανση.</a:t>
            </a:r>
          </a:p>
          <a:p>
            <a:pPr marL="857250" lvl="2" indent="-457200" algn="just">
              <a:buFontTx/>
              <a:buChar char="-"/>
            </a:pPr>
            <a:r>
              <a:rPr lang="el-GR" sz="2100" dirty="0" smtClean="0">
                <a:sym typeface="Wingdings" pitchFamily="2" charset="2"/>
              </a:rPr>
              <a:t>Όζον = αλλοτροπική μορφή του Ο</a:t>
            </a:r>
            <a:r>
              <a:rPr lang="el-GR" sz="1600" dirty="0" smtClean="0">
                <a:sym typeface="Wingdings" pitchFamily="2" charset="2"/>
              </a:rPr>
              <a:t>3. </a:t>
            </a:r>
            <a:r>
              <a:rPr lang="el-GR" sz="2100" dirty="0" smtClean="0">
                <a:sym typeface="Wingdings" pitchFamily="2" charset="2"/>
              </a:rPr>
              <a:t>Έντονη οξειδωτική δράση. Αποχρωματίζει και απομακρύνει δυσάρεστες οσμές. Διασπάται όμως εύκολα και ή έλλειψη του στο δίκτυο διανομής επαναφέρει τις οσμές.</a:t>
            </a:r>
          </a:p>
          <a:p>
            <a:pPr marL="857250" lvl="2" indent="-457200" algn="just">
              <a:buFontTx/>
              <a:buChar char="-"/>
            </a:pPr>
            <a:r>
              <a:rPr lang="el-GR" sz="2100" dirty="0" smtClean="0">
                <a:sym typeface="Wingdings" pitchFamily="2" charset="2"/>
              </a:rPr>
              <a:t>Υπεριώδης ακτινοβολία (</a:t>
            </a:r>
            <a:r>
              <a:rPr lang="en-US" sz="2100" dirty="0" smtClean="0">
                <a:sym typeface="Wingdings" pitchFamily="2" charset="2"/>
              </a:rPr>
              <a:t>UV</a:t>
            </a:r>
            <a:r>
              <a:rPr lang="el-GR" sz="2100" dirty="0" smtClean="0">
                <a:sym typeface="Wingdings" pitchFamily="2" charset="2"/>
              </a:rPr>
              <a:t>, λ = 254 </a:t>
            </a:r>
            <a:r>
              <a:rPr lang="en-US" sz="2100" dirty="0" smtClean="0">
                <a:sym typeface="Wingdings" pitchFamily="2" charset="2"/>
              </a:rPr>
              <a:t>nm) = </a:t>
            </a:r>
            <a:r>
              <a:rPr lang="el-GR" sz="2100" dirty="0" smtClean="0">
                <a:sym typeface="Wingdings" pitchFamily="2" charset="2"/>
              </a:rPr>
              <a:t>δεν πρέπει να είναι θολό το νερό και να κυκλοφορεί  ανάμεσα στην ακτινοβολία και σε μια πολύ καλά στιλβωμένη μεταλλική επιφάνεια ώστε να έχουμε την μεγαλύτερη δυνατή ανάκλαση της ακτινοβολίας. Οι τυχόν υπάρχουσες οργανικές ενώσεις απορροφούν μέρος της ακτινοβολίας.</a:t>
            </a:r>
          </a:p>
          <a:p>
            <a:pPr marL="857250" lvl="2" indent="-457200" algn="just">
              <a:buFontTx/>
              <a:buChar char="-"/>
            </a:pPr>
            <a:r>
              <a:rPr lang="el-GR" sz="2100" dirty="0" smtClean="0">
                <a:sym typeface="Wingdings" pitchFamily="2" charset="2"/>
              </a:rPr>
              <a:t>Θέρμανση = πολύ αποτελεσματική αλλά υψηλού κόστους. Μειώνει το διαλυμένο οξυγόνο και αποβάλλει τα διαλυμένα άλατα (όξινα ανθρακικά). Χρησιμοποιείται σε μικρές παροχές, π.χ. νοσοκομεία.</a:t>
            </a:r>
          </a:p>
          <a:p>
            <a:pPr marL="857250" lvl="2" indent="-457200" algn="just">
              <a:buFontTx/>
              <a:buChar char="-"/>
            </a:pPr>
            <a:endParaRPr lang="el-GR" sz="2100" dirty="0" smtClean="0">
              <a:sym typeface="Wingdings" pitchFamily="2" charset="2"/>
            </a:endParaRPr>
          </a:p>
          <a:p>
            <a:pPr marL="457200" indent="-457200" algn="just">
              <a:buNone/>
            </a:pPr>
            <a:endParaRPr lang="en-US" sz="21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5.7 Ρύπανση υδάτων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lvl="1" indent="-457200" algn="just">
              <a:buFont typeface="Wingdings" pitchFamily="2" charset="2"/>
              <a:buChar char="§"/>
            </a:pPr>
            <a:r>
              <a:rPr lang="el-GR" sz="2100" b="1" dirty="0" smtClean="0">
                <a:sym typeface="Wingdings" pitchFamily="2" charset="2"/>
              </a:rPr>
              <a:t>Ρύπανση</a:t>
            </a:r>
            <a:r>
              <a:rPr lang="el-GR" sz="2100" dirty="0" smtClean="0">
                <a:sym typeface="Wingdings" pitchFamily="2" charset="2"/>
              </a:rPr>
              <a:t> =  κάθε απόκλιση από την φυσική σύσταση του νερού, του αέρα και του εδάφους που μπορεί να έχει βλαπτικές συνέπειες στη ζωή των ανθρώπων, των ζωικών ή φυτικών οργανισμών, καθώς και στα υλικά που χρησιμοποιεί ο άνθρωπος. Συνήθως εννοούμε κυρίως τη χημική ρύπανση, η ευρύτερη όμως έννοια της λέξης περιλαμβάνει και άλλες μορφές ρύπανσης, όπως ηχορύπανση, θερμική, αισθητική, πολιτιστική και γενικότερα κάθε τι που έχει ως αποτέλεσμα την υποβάθμιση της ποιότητας ζωής.</a:t>
            </a:r>
          </a:p>
          <a:p>
            <a:pPr marL="457200" lvl="1" indent="-457200" algn="just">
              <a:buFont typeface="Wingdings" pitchFamily="2" charset="2"/>
              <a:buChar char="§"/>
            </a:pPr>
            <a:r>
              <a:rPr lang="el-GR" sz="2100" b="1" dirty="0" smtClean="0">
                <a:sym typeface="Wingdings" pitchFamily="2" charset="2"/>
              </a:rPr>
              <a:t>ΟΗΕ = ρύπανση </a:t>
            </a:r>
            <a:r>
              <a:rPr lang="el-GR" sz="2100" dirty="0" smtClean="0">
                <a:sym typeface="Wingdings" pitchFamily="2" charset="2"/>
              </a:rPr>
              <a:t>= η εισαγωγή από τον άνθρωπο στο περιβάλλον άμεσα ή έμμεσα ουσιών και ενέργειας με αποτέλεσμα βλαπτικές συνέπειες στους ζώντες οργανισμούς, κινδύνους για την ανθρώπινη υγεία, παρεμπόδιση των δραστηριοτήτων που γίνονται στη θάλασσα, στις λίμνες και στα ποτάμια (συμπεριλαμβανομένης και της αλιείας), υποβάθμιση της ποιότητας των υδάτων προς χρήση και για ψυχαγωγικούς σκοπούς. </a:t>
            </a:r>
          </a:p>
          <a:p>
            <a:pPr marL="457200" indent="-457200" algn="just">
              <a:buNone/>
            </a:pPr>
            <a:endParaRPr lang="en-US" sz="21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423820" y="393876"/>
            <a:ext cx="8252636" cy="6181512"/>
          </a:xfrm>
          <a:prstGeom prst="rect">
            <a:avLst/>
          </a:prstGeom>
          <a:noFill/>
        </p:spPr>
      </p:pic>
      <p:sp>
        <p:nvSpPr>
          <p:cNvPr id="2" name="Title 1"/>
          <p:cNvSpPr>
            <a:spLocks noGrp="1"/>
          </p:cNvSpPr>
          <p:nvPr>
            <p:ph type="title"/>
          </p:nvPr>
        </p:nvSpPr>
        <p:spPr/>
        <p:txBody>
          <a:bodyPr/>
          <a:lstStyle/>
          <a:p>
            <a:r>
              <a:rPr lang="el-GR" dirty="0" smtClean="0"/>
              <a:t>5.1 ΕΙΣΑΓΩΓΗ</a:t>
            </a:r>
            <a:endParaRPr lang="en-US" dirty="0"/>
          </a:p>
        </p:txBody>
      </p:sp>
      <p:sp>
        <p:nvSpPr>
          <p:cNvPr id="3" name="Content Placeholder 2"/>
          <p:cNvSpPr>
            <a:spLocks noGrp="1"/>
          </p:cNvSpPr>
          <p:nvPr>
            <p:ph idx="1"/>
          </p:nvPr>
        </p:nvSpPr>
        <p:spPr/>
        <p:txBody>
          <a:bodyPr>
            <a:normAutofit/>
          </a:bodyPr>
          <a:lstStyle/>
          <a:p>
            <a:r>
              <a:rPr lang="el-GR" sz="2100" dirty="0" smtClean="0"/>
              <a:t>Ο πλανήτης μας = υδάτινος</a:t>
            </a:r>
          </a:p>
          <a:p>
            <a:r>
              <a:rPr lang="el-GR" sz="2000" dirty="0" smtClean="0"/>
              <a:t>Από το διάστημα φαίνεται μπλε λόγω του νερού και άσπρος λόγω των σύννεφων υγρασίας.</a:t>
            </a:r>
          </a:p>
          <a:p>
            <a:r>
              <a:rPr lang="el-GR" sz="2000" dirty="0" smtClean="0"/>
              <a:t>71% της επιφάνειας της Γής  = νερό</a:t>
            </a:r>
          </a:p>
          <a:p>
            <a:r>
              <a:rPr lang="el-GR" sz="2000" dirty="0" smtClean="0"/>
              <a:t>97% του νερού αυτού = θαλασσινό</a:t>
            </a:r>
          </a:p>
          <a:p>
            <a:r>
              <a:rPr lang="el-GR" sz="2000" dirty="0" smtClean="0"/>
              <a:t>Οι ωκεανοί και γενικά το νερό ρυθμίζουν το κλίμα και διαλύουν και υποβαθμίζουν απόβλητα. Αποτελούν την κατοικία πολλών ζώντων οργανισμών.</a:t>
            </a:r>
          </a:p>
          <a:p>
            <a:r>
              <a:rPr lang="el-GR" sz="2000" dirty="0" smtClean="0"/>
              <a:t>Το νερό ρυθμίζει την επιφάνεια ης γης. </a:t>
            </a:r>
          </a:p>
          <a:p>
            <a:r>
              <a:rPr lang="el-GR" sz="2000" dirty="0" smtClean="0"/>
              <a:t>Νερό = κύριο συστατικό των οργανισμών. 60% </a:t>
            </a:r>
            <a:r>
              <a:rPr lang="el-GR" sz="2000" dirty="0" err="1" smtClean="0"/>
              <a:t>βκβ</a:t>
            </a:r>
            <a:r>
              <a:rPr lang="el-GR" sz="2000" dirty="0" smtClean="0"/>
              <a:t> του δένδρου, 65% </a:t>
            </a:r>
            <a:r>
              <a:rPr lang="el-GR" sz="2000" dirty="0" err="1" smtClean="0"/>
              <a:t>βκβ</a:t>
            </a:r>
            <a:r>
              <a:rPr lang="el-GR" sz="2000" dirty="0" smtClean="0"/>
              <a:t> των ζώων, 65-70% </a:t>
            </a:r>
            <a:r>
              <a:rPr lang="el-GR" sz="2000" dirty="0" err="1" smtClean="0"/>
              <a:t>βκβ</a:t>
            </a:r>
            <a:r>
              <a:rPr lang="el-GR" sz="2000" dirty="0" smtClean="0"/>
              <a:t> του ανθρώπου.</a:t>
            </a:r>
          </a:p>
          <a:p>
            <a:r>
              <a:rPr lang="el-GR" sz="2000" dirty="0" smtClean="0"/>
              <a:t>Κάθε μέρα χρειαζόμαστε μικρές ποσότητες για επιβίωση και κάποιες πολύ μεγάλες για άλλες δραστηριότητες (ποιες ;)</a:t>
            </a:r>
          </a:p>
          <a:p>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5.7 Ρύπανση υδάτων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r>
              <a:rPr lang="el-GR" sz="2100" b="1" dirty="0" smtClean="0"/>
              <a:t>Κατηγορίες ρυπαντών</a:t>
            </a:r>
          </a:p>
          <a:p>
            <a:pPr marL="857250" lvl="1" indent="-457200" algn="just">
              <a:buFont typeface="+mj-lt"/>
              <a:buAutoNum type="arabicPeriod"/>
            </a:pPr>
            <a:r>
              <a:rPr lang="el-GR" sz="2100" dirty="0" smtClean="0"/>
              <a:t>Παθογόνοι μικροοργανισμοί</a:t>
            </a:r>
          </a:p>
          <a:p>
            <a:pPr marL="857250" lvl="1" indent="-457200" algn="just">
              <a:buFont typeface="+mj-lt"/>
              <a:buAutoNum type="arabicPeriod"/>
            </a:pPr>
            <a:r>
              <a:rPr lang="el-GR" sz="2100" dirty="0" smtClean="0"/>
              <a:t>Απόβλητα απαιτούντα οξυγόνο</a:t>
            </a:r>
          </a:p>
          <a:p>
            <a:pPr marL="857250" lvl="1" indent="-457200" algn="just">
              <a:buFont typeface="+mj-lt"/>
              <a:buAutoNum type="arabicPeriod"/>
            </a:pPr>
            <a:r>
              <a:rPr lang="el-GR" sz="2100" dirty="0" smtClean="0"/>
              <a:t>Ανόργανες ενώσεις</a:t>
            </a:r>
          </a:p>
          <a:p>
            <a:pPr marL="857250" lvl="1" indent="-457200" algn="just">
              <a:buFont typeface="+mj-lt"/>
              <a:buAutoNum type="arabicPeriod"/>
            </a:pPr>
            <a:r>
              <a:rPr lang="el-GR" sz="2100" dirty="0" smtClean="0"/>
              <a:t>Υδρογονάνθρακες</a:t>
            </a:r>
          </a:p>
          <a:p>
            <a:pPr marL="857250" lvl="1" indent="-457200" algn="just">
              <a:buFont typeface="+mj-lt"/>
              <a:buAutoNum type="arabicPeriod"/>
            </a:pPr>
            <a:r>
              <a:rPr lang="el-GR" sz="2100" dirty="0" smtClean="0"/>
              <a:t>Συνθετικές οργανικές ενώσεις</a:t>
            </a:r>
          </a:p>
          <a:p>
            <a:pPr marL="857250" lvl="1" indent="-457200" algn="just">
              <a:buFont typeface="+mj-lt"/>
              <a:buAutoNum type="arabicPeriod"/>
            </a:pPr>
            <a:r>
              <a:rPr lang="el-GR" sz="2100" dirty="0" smtClean="0"/>
              <a:t>Αιωρούμενα στερεά</a:t>
            </a:r>
          </a:p>
          <a:p>
            <a:pPr marL="857250" lvl="1" indent="-457200" algn="just">
              <a:buFont typeface="+mj-lt"/>
              <a:buAutoNum type="arabicPeriod"/>
            </a:pPr>
            <a:r>
              <a:rPr lang="el-GR" sz="2100" dirty="0" smtClean="0"/>
              <a:t>Ραδιενεργά υλικά</a:t>
            </a:r>
          </a:p>
          <a:p>
            <a:pPr marL="857250" lvl="1" indent="-457200" algn="just">
              <a:buFont typeface="+mj-lt"/>
              <a:buAutoNum type="arabicPeriod"/>
            </a:pPr>
            <a:r>
              <a:rPr lang="el-GR" sz="2100" dirty="0" smtClean="0"/>
              <a:t>Απορρίμματα</a:t>
            </a:r>
          </a:p>
          <a:p>
            <a:pPr marL="857250" lvl="1" indent="-457200" algn="just">
              <a:buFont typeface="+mj-lt"/>
              <a:buAutoNum type="arabicPeriod"/>
            </a:pPr>
            <a:r>
              <a:rPr lang="el-GR" sz="2100" dirty="0" smtClean="0"/>
              <a:t>θερμότητα</a:t>
            </a:r>
            <a:endParaRPr lang="en-US" sz="21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r>
              <a:rPr lang="el-GR" sz="2100" dirty="0" smtClean="0"/>
              <a:t>Φαίνεται ότι όλες οι ανάγκες σε νερό &lt;&lt; αποθέματα της φύσης = </a:t>
            </a:r>
            <a:r>
              <a:rPr lang="el-GR" sz="2100" b="1" dirty="0" smtClean="0"/>
              <a:t>ψευδαίσθηση.</a:t>
            </a:r>
          </a:p>
          <a:p>
            <a:pPr marL="457200" indent="-457200" algn="just"/>
            <a:r>
              <a:rPr lang="el-GR" sz="2100" dirty="0" smtClean="0"/>
              <a:t>Μεγάλες ποσότητες </a:t>
            </a:r>
            <a:r>
              <a:rPr lang="el-GR" sz="2100" dirty="0" err="1" smtClean="0"/>
              <a:t>ομβρίων</a:t>
            </a:r>
            <a:r>
              <a:rPr lang="el-GR" sz="2100" dirty="0" smtClean="0"/>
              <a:t> υδάτων:</a:t>
            </a:r>
          </a:p>
          <a:p>
            <a:pPr marL="857250" lvl="1" indent="-457200" algn="just"/>
            <a:r>
              <a:rPr lang="el-GR" sz="2100" dirty="0" smtClean="0"/>
              <a:t>Χάνονται στις πλημμύρες</a:t>
            </a:r>
          </a:p>
          <a:p>
            <a:pPr marL="857250" lvl="1" indent="-457200" algn="just"/>
            <a:r>
              <a:rPr lang="el-GR" sz="2100" dirty="0" smtClean="0"/>
              <a:t>Πέφτουν σε απόμακρα μέρη από τα οποία είναι δύσκολο να τα συλλέξουμε.</a:t>
            </a:r>
          </a:p>
          <a:p>
            <a:pPr marL="857250" lvl="1" indent="-457200" algn="just"/>
            <a:r>
              <a:rPr lang="el-GR" sz="2100" dirty="0" smtClean="0"/>
              <a:t>Χρειάζονται για τη συντήρηση μυριάδων άλλων ειδών και οικοσυστημάτων από τα οποία εξαρτώμεθα</a:t>
            </a:r>
          </a:p>
          <a:p>
            <a:pPr marL="857250" lvl="1" indent="-457200" algn="just"/>
            <a:r>
              <a:rPr lang="el-GR" sz="2100" dirty="0" smtClean="0"/>
              <a:t>Η ρύπανση (σε πολλές περιοχές) ελαττώνει γρήγορα τα χρησιμοποιήσιμα αποθέματα νερού. Κάθε λίτρο μολυσμένου νερού μολύνει πολύ περισσότερα λίτρα του υδάτινου φορέα που το δέχεται (γιατί ;;)</a:t>
            </a:r>
          </a:p>
          <a:p>
            <a:pPr marL="457200" indent="-457200" algn="just"/>
            <a:r>
              <a:rPr lang="el-GR" sz="2100" dirty="0" smtClean="0"/>
              <a:t>Οι ποσότητες που χρειαζόμαστε είναι τόσο μεγάλες που είναι πρακτικά αδύνατο να τις μεταφέρομε από εκεί που υπάρχουν εκεί που δεν υπάρχουν. Άρα η διαχείριση του και ο τρόπος χρήσης του σε τοπικό και περιφερειακό επίπεδο είναι πολύ σημαντικά.</a:t>
            </a:r>
          </a:p>
          <a:p>
            <a:pPr marL="857250" lvl="1" indent="-457200" algn="just"/>
            <a:endParaRPr lang="el-GR" sz="1700" dirty="0" smtClean="0"/>
          </a:p>
          <a:p>
            <a:pPr marL="457200" indent="-457200" algn="just"/>
            <a:endParaRPr lang="en-US" sz="21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r>
              <a:rPr lang="el-GR" sz="2100" dirty="0" smtClean="0"/>
              <a:t>Σε πολλές περιοχές γεωργικών χρήσεων και σε πολλές μητροπόλεις υπάρχουν προμηνύματα εξάντλησης και έλλειψης νερού </a:t>
            </a:r>
            <a:r>
              <a:rPr lang="el-GR" sz="2100" dirty="0" smtClean="0">
                <a:sym typeface="Wingdings" pitchFamily="2" charset="2"/>
              </a:rPr>
              <a:t> κινδυνεύει η παγκόσμια οικονομική ευρωστία + τα αποθέματα τροφής.</a:t>
            </a:r>
          </a:p>
          <a:p>
            <a:pPr marL="457200" indent="-457200" algn="just">
              <a:buNone/>
            </a:pPr>
            <a:endParaRPr lang="el-GR" sz="2100" dirty="0" smtClean="0">
              <a:sym typeface="Wingdings" pitchFamily="2" charset="2"/>
            </a:endParaRPr>
          </a:p>
          <a:p>
            <a:pPr marL="457200" indent="-457200" algn="ctr">
              <a:buNone/>
            </a:pPr>
            <a:r>
              <a:rPr lang="el-GR" sz="2100" b="1" dirty="0" smtClean="0">
                <a:sym typeface="Wingdings" pitchFamily="2" charset="2"/>
              </a:rPr>
              <a:t>Λόγοι πού απατούν την χάραξη και εφαρμογή συνεπούς πολιτικής που θα στηρίζεται στην ορθολογική διαχείριση του συστήματος </a:t>
            </a:r>
          </a:p>
          <a:p>
            <a:pPr marL="457200" indent="-457200" algn="ctr">
              <a:buNone/>
            </a:pPr>
            <a:r>
              <a:rPr lang="el-GR" sz="2100" b="1" dirty="0" smtClean="0">
                <a:sym typeface="Wingdings" pitchFamily="2" charset="2"/>
              </a:rPr>
              <a:t>«πόρος – χρήση του»</a:t>
            </a:r>
          </a:p>
          <a:p>
            <a:pPr marL="457200" indent="-457200" algn="just"/>
            <a:r>
              <a:rPr lang="el-GR" sz="2100" dirty="0" smtClean="0"/>
              <a:t>Η παγκόσμια άνοδος της θερμοκρασίας (ΦΘ) τροποποιεί τις εναλλαγές βροχοπτώσεων και ανομβρίας στα οποία έχει βασισθεί ο σχεδιασμός δικτύων ύδρευσης και άρδευσης.</a:t>
            </a:r>
          </a:p>
          <a:p>
            <a:pPr marL="457200" indent="-457200" algn="just"/>
            <a:r>
              <a:rPr lang="el-GR" sz="2100" dirty="0" smtClean="0"/>
              <a:t>Η συνεχής αύξηση της ζήτησης νερού κατάλληλης ποιότητας για κάθε χρήση</a:t>
            </a:r>
          </a:p>
          <a:p>
            <a:pPr marL="457200" indent="-457200" algn="just"/>
            <a:r>
              <a:rPr lang="el-GR" sz="2100" dirty="0" smtClean="0"/>
              <a:t>Η απαίτηση για διατήρηση ισορροπίας στο περιβάλλον</a:t>
            </a:r>
          </a:p>
          <a:p>
            <a:pPr marL="457200" indent="-457200" algn="just"/>
            <a:r>
              <a:rPr lang="el-GR" sz="2100" dirty="0" smtClean="0"/>
              <a:t>Η αυξανόμενη ρύπανση (πηγές και ποσότητα) </a:t>
            </a:r>
          </a:p>
          <a:p>
            <a:pPr marL="457200" indent="-457200" algn="just"/>
            <a:r>
              <a:rPr lang="el-GR" sz="2100" dirty="0" smtClean="0"/>
              <a:t>Η ανομοιόμορφη φυσική προσφορά στο χώρο και στο χρόνο</a:t>
            </a:r>
          </a:p>
          <a:p>
            <a:pPr marL="457200" indent="-457200" algn="just">
              <a:buNone/>
            </a:pPr>
            <a:r>
              <a:rPr lang="el-GR" sz="2100" dirty="0" smtClean="0"/>
              <a:t>Όλα αυτά δημιουργούν προβλήματα στην ανάπτυξη μιας περιοχής</a:t>
            </a:r>
          </a:p>
          <a:p>
            <a:pPr marL="457200" indent="-457200" algn="just"/>
            <a:endParaRPr lang="el-GR" sz="2100" dirty="0" smtClean="0"/>
          </a:p>
          <a:p>
            <a:pPr marL="457200" indent="-457200" algn="just"/>
            <a:endParaRPr lang="el-GR" sz="2100" dirty="0" smtClean="0"/>
          </a:p>
          <a:p>
            <a:pPr marL="457200" indent="-457200" algn="just"/>
            <a:endParaRPr lang="en-US" sz="21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None/>
            </a:pPr>
            <a:r>
              <a:rPr lang="el-GR" sz="2100" b="1" dirty="0" smtClean="0"/>
              <a:t>5.8.1 Στόχοι και αρχές διαχείρισης υδατικών πόρων</a:t>
            </a:r>
          </a:p>
          <a:p>
            <a:pPr marL="457200" indent="-457200" algn="just"/>
            <a:r>
              <a:rPr lang="el-GR" sz="2100" dirty="0" smtClean="0"/>
              <a:t>Διαχείριση υδατικών πόρων = συνεχής διαδικασία ανθρώπινης επέμβασης σε αυτούς με μια σειρά μέτρων και δραστηριοτήτων για την ικανοποίηση διαφόρων χρήσεων του νερού.</a:t>
            </a:r>
          </a:p>
          <a:p>
            <a:pPr marL="457200" indent="-457200" algn="just"/>
            <a:r>
              <a:rPr lang="el-GR" sz="2100" dirty="0" smtClean="0"/>
              <a:t>Πρέπει να αποβλέπει με βάση έναν ορθολογικό προγραμματισμό στην κάλυψη σημερινών και μελλοντικών αναγκών για κάθε χρήση και ταυτόχρονα να προστατεύει τα υδατικά αποθέματα από υποβάθμιση και εξάντληση</a:t>
            </a:r>
          </a:p>
          <a:p>
            <a:pPr marL="457200" indent="-457200" algn="just"/>
            <a:r>
              <a:rPr lang="el-GR" sz="2100" dirty="0" smtClean="0"/>
              <a:t>Άρα οι </a:t>
            </a:r>
            <a:r>
              <a:rPr lang="el-GR" sz="2100" b="1" dirty="0" smtClean="0"/>
              <a:t>στόχοι</a:t>
            </a:r>
            <a:r>
              <a:rPr lang="el-GR" sz="2100" dirty="0" smtClean="0"/>
              <a:t> της διαχείρισης των υδατικών πόρων πρέπει να είναι:</a:t>
            </a:r>
          </a:p>
          <a:p>
            <a:pPr marL="457200" indent="-457200" algn="just">
              <a:buFont typeface="+mj-lt"/>
              <a:buAutoNum type="arabicPeriod"/>
            </a:pPr>
            <a:r>
              <a:rPr lang="el-GR" sz="2100" dirty="0" smtClean="0"/>
              <a:t>Εξασφάλιση νερού σε επαρκή ποσότητα και κατάλληλη ποιότητα για τις διάφορες ανάγκες</a:t>
            </a:r>
          </a:p>
          <a:p>
            <a:pPr marL="457200" indent="-457200" algn="just">
              <a:buFont typeface="+mj-lt"/>
              <a:buAutoNum type="arabicPeriod"/>
            </a:pPr>
            <a:r>
              <a:rPr lang="el-GR" sz="2100" dirty="0" smtClean="0"/>
              <a:t>Προστασία των υδατικών πόρων από τη ρύπανση</a:t>
            </a:r>
          </a:p>
          <a:p>
            <a:pPr marL="457200" indent="-457200" algn="just">
              <a:buFont typeface="+mj-lt"/>
              <a:buAutoNum type="arabicPeriod"/>
            </a:pPr>
            <a:r>
              <a:rPr lang="el-GR" sz="2100" dirty="0" smtClean="0"/>
              <a:t>Προστασία από τα ακραία υδρολογικά φαινόμενα (πλημμύρες, ξηρασίες)</a:t>
            </a:r>
          </a:p>
          <a:p>
            <a:pPr marL="457200" indent="-457200" algn="just">
              <a:buNone/>
            </a:pPr>
            <a:endParaRPr lang="el-GR" sz="21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None/>
            </a:pPr>
            <a:r>
              <a:rPr lang="el-GR" sz="2100" b="1" dirty="0" smtClean="0"/>
              <a:t>5.8.1 Στόχοι και αρχές διαχείρισης υδατικών πόρων</a:t>
            </a:r>
          </a:p>
          <a:p>
            <a:pPr marL="457200" indent="-457200" algn="just"/>
            <a:r>
              <a:rPr lang="el-GR" sz="2100" dirty="0" smtClean="0"/>
              <a:t>Οι αρχές που πρέπει να διέπουν τη διαχείριση υδατικών πόρων:</a:t>
            </a:r>
          </a:p>
          <a:p>
            <a:pPr marL="457200" indent="-457200" algn="just">
              <a:buFont typeface="+mj-lt"/>
              <a:buAutoNum type="arabicPeriod"/>
            </a:pPr>
            <a:r>
              <a:rPr lang="el-GR" sz="2100" dirty="0" smtClean="0"/>
              <a:t>Αντικειμενικά ισομερής κατανομή του νερού μεταξύ των χρηστών</a:t>
            </a:r>
          </a:p>
          <a:p>
            <a:pPr marL="457200" indent="-457200" algn="just">
              <a:buFont typeface="+mj-lt"/>
              <a:buAutoNum type="arabicPeriod"/>
            </a:pPr>
            <a:r>
              <a:rPr lang="el-GR" sz="2100" dirty="0" smtClean="0"/>
              <a:t>Ορθολογικότερη και οικονομικά βέλτιστη χρήση του νερού για το παρόν και το μέλλον</a:t>
            </a:r>
          </a:p>
          <a:p>
            <a:pPr marL="457200" indent="-457200" algn="just">
              <a:buFont typeface="+mj-lt"/>
              <a:buAutoNum type="arabicPeriod"/>
            </a:pPr>
            <a:r>
              <a:rPr lang="el-GR" sz="2100" dirty="0" smtClean="0"/>
              <a:t>Προστασία των υδατικών πόρων και του περιβάλλοντος</a:t>
            </a:r>
          </a:p>
          <a:p>
            <a:pPr marL="457200" indent="-457200" algn="just">
              <a:buFont typeface="+mj-lt"/>
              <a:buAutoNum type="arabicPeriod"/>
            </a:pPr>
            <a:r>
              <a:rPr lang="el-GR" sz="2100" dirty="0" smtClean="0"/>
              <a:t>Η βιώσιμη ανάπτυξη</a:t>
            </a:r>
            <a:endParaRPr lang="en-US" sz="2100" dirty="0" smtClean="0"/>
          </a:p>
          <a:p>
            <a:pPr marL="457200" indent="-457200" algn="just">
              <a:buNone/>
            </a:pPr>
            <a:endParaRPr lang="en-US" sz="1100" dirty="0" smtClean="0"/>
          </a:p>
          <a:p>
            <a:pPr marL="457200" indent="-457200" algn="just">
              <a:buNone/>
            </a:pPr>
            <a:r>
              <a:rPr lang="el-GR" sz="2100" b="1" dirty="0" smtClean="0"/>
              <a:t>Κι άλλα σχόλια:</a:t>
            </a:r>
          </a:p>
          <a:p>
            <a:pPr marL="457200" indent="-457200" algn="just">
              <a:buFont typeface="+mj-lt"/>
              <a:buAutoNum type="arabicPeriod"/>
            </a:pPr>
            <a:r>
              <a:rPr lang="el-GR" sz="2100" dirty="0" smtClean="0"/>
              <a:t>Υπερκατανάλωση / κακή χρήση = καταστροφή περιβάλλοντος και φυσικών πόρων. Π.χ. υπεράντληση = </a:t>
            </a:r>
            <a:r>
              <a:rPr lang="el-GR" sz="2100" dirty="0" err="1" smtClean="0"/>
              <a:t>ίσοδος</a:t>
            </a:r>
            <a:r>
              <a:rPr lang="el-GR" sz="2100" dirty="0" smtClean="0"/>
              <a:t> αλμυρής σφήνας σε περιοχές κοντά στη θάλασσα.</a:t>
            </a:r>
          </a:p>
          <a:p>
            <a:pPr marL="457200" indent="-457200" algn="just">
              <a:buFont typeface="+mj-lt"/>
              <a:buAutoNum type="arabicPeriod"/>
            </a:pPr>
            <a:r>
              <a:rPr lang="el-GR" sz="2100" dirty="0" smtClean="0"/>
              <a:t>Κακή χρήση που μειώνει συνεχώς την ποσότητα </a:t>
            </a:r>
            <a:r>
              <a:rPr lang="el-GR" sz="2100" dirty="0" smtClean="0">
                <a:sym typeface="Wingdings" pitchFamily="2" charset="2"/>
              </a:rPr>
              <a:t> εξάντληση . Αν κατανάλωση &gt; αναπλήρωσης  εξαφάνιση.</a:t>
            </a:r>
          </a:p>
          <a:p>
            <a:pPr marL="457200" indent="-457200" algn="just">
              <a:buFont typeface="+mj-lt"/>
              <a:buAutoNum type="arabicPeriod"/>
            </a:pPr>
            <a:r>
              <a:rPr lang="el-GR" sz="2100" dirty="0" smtClean="0">
                <a:sym typeface="Wingdings" pitchFamily="2" charset="2"/>
              </a:rPr>
              <a:t>Αν συσσώρευση ρύπων &gt; </a:t>
            </a:r>
            <a:r>
              <a:rPr lang="el-GR" sz="2100" dirty="0" err="1" smtClean="0">
                <a:sym typeface="Wingdings" pitchFamily="2" charset="2"/>
              </a:rPr>
              <a:t>αυτοκαθαρισμό</a:t>
            </a:r>
            <a:r>
              <a:rPr lang="el-GR" sz="2100" dirty="0" smtClean="0">
                <a:sym typeface="Wingdings" pitchFamily="2" charset="2"/>
              </a:rPr>
              <a:t>  εξαφάνιση ποιότητας και καταλληλότητας. </a:t>
            </a:r>
            <a:r>
              <a:rPr lang="el-GR" sz="2100" b="1" dirty="0" smtClean="0">
                <a:sym typeface="Wingdings" pitchFamily="2" charset="2"/>
              </a:rPr>
              <a:t>Άρα πρέπει να επικρατεί αντίληψη αειφορίας.</a:t>
            </a:r>
            <a:endParaRPr lang="el-GR" sz="2100" b="1" dirty="0" smtClean="0"/>
          </a:p>
          <a:p>
            <a:pPr marL="457200" indent="-457200" algn="just">
              <a:buFont typeface="+mj-lt"/>
              <a:buAutoNum type="arabicPeriod"/>
            </a:pPr>
            <a:endParaRPr lang="el-GR" sz="2100" dirty="0" smtClean="0"/>
          </a:p>
          <a:p>
            <a:pPr marL="457200" indent="-457200" algn="just">
              <a:buFont typeface="+mj-lt"/>
              <a:buAutoNum type="arabicPeriod"/>
            </a:pPr>
            <a:endParaRPr lang="el-GR" sz="21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None/>
            </a:pPr>
            <a:endParaRPr lang="en-US" sz="1100" dirty="0" smtClean="0"/>
          </a:p>
          <a:p>
            <a:pPr marL="457200" indent="-457200" algn="just">
              <a:buNone/>
            </a:pPr>
            <a:r>
              <a:rPr lang="el-GR" sz="2100" b="1" dirty="0" smtClean="0"/>
              <a:t>Κι άλλα σχόλια:</a:t>
            </a:r>
            <a:endParaRPr lang="el-GR" sz="2100" dirty="0" smtClean="0"/>
          </a:p>
          <a:p>
            <a:pPr marL="457200" indent="-457200" algn="just">
              <a:buFont typeface="+mj-lt"/>
              <a:buAutoNum type="arabicPeriod" startAt="4"/>
            </a:pPr>
            <a:r>
              <a:rPr lang="el-GR" sz="2100" dirty="0" smtClean="0">
                <a:sym typeface="Wingdings" pitchFamily="2" charset="2"/>
              </a:rPr>
              <a:t>Άρα πρέπει να επικρατεί αντίληψη αειφορίας.</a:t>
            </a:r>
          </a:p>
          <a:p>
            <a:pPr marL="457200" indent="-457200" algn="just">
              <a:buFont typeface="+mj-lt"/>
              <a:buAutoNum type="arabicPeriod" startAt="4"/>
            </a:pPr>
            <a:r>
              <a:rPr lang="el-GR" sz="2100" dirty="0" smtClean="0">
                <a:sym typeface="Wingdings" pitchFamily="2" charset="2"/>
              </a:rPr>
              <a:t>Επιβάλλεται μείωση ποσοτήτων άρδευσης.</a:t>
            </a:r>
          </a:p>
          <a:p>
            <a:pPr marL="457200" indent="-457200" algn="just">
              <a:buFont typeface="+mj-lt"/>
              <a:buAutoNum type="arabicPeriod" startAt="4"/>
            </a:pPr>
            <a:r>
              <a:rPr lang="el-GR" sz="2100" dirty="0" smtClean="0">
                <a:sym typeface="Wingdings" pitchFamily="2" charset="2"/>
              </a:rPr>
              <a:t>Μεγάλη οικονομία μπορεί να γίνει και στην ύδρευση μέσω αποτελεσματικής τεχνολογίας και ορθολογικότερων κανονισμών (σχόλιο ;;).</a:t>
            </a:r>
          </a:p>
          <a:p>
            <a:pPr marL="457200" indent="-457200" algn="just">
              <a:buFont typeface="+mj-lt"/>
              <a:buAutoNum type="arabicPeriod" startAt="4"/>
            </a:pPr>
            <a:r>
              <a:rPr lang="el-GR" sz="2100" dirty="0" smtClean="0">
                <a:sym typeface="Wingdings" pitchFamily="2" charset="2"/>
              </a:rPr>
              <a:t>Μέχρι τώρα ταυτίζαμε ρύπανση και υποβάθμιση με τη βιομηχανία και την αστυφιλία (τι είναι ;;). Η γεωργία θεωρείτο προστάτης της φύσης και μάλλον το θύμα των επεμβάσεων </a:t>
            </a:r>
            <a:r>
              <a:rPr lang="el-GR" sz="2100" dirty="0" err="1" smtClean="0">
                <a:sym typeface="Wingdings" pitchFamily="2" charset="2"/>
              </a:rPr>
              <a:t>κατη</a:t>
            </a:r>
            <a:r>
              <a:rPr lang="el-GR" sz="2100" dirty="0" smtClean="0">
                <a:sym typeface="Wingdings" pitchFamily="2" charset="2"/>
              </a:rPr>
              <a:t> ρύπανσης από τον άνθρωπο.</a:t>
            </a:r>
          </a:p>
          <a:p>
            <a:pPr marL="457200" indent="-457200" algn="just">
              <a:buFont typeface="+mj-lt"/>
              <a:buAutoNum type="arabicPeriod" startAt="4"/>
            </a:pPr>
            <a:r>
              <a:rPr lang="el-GR" sz="2100" dirty="0" smtClean="0">
                <a:sym typeface="Wingdings" pitchFamily="2" charset="2"/>
              </a:rPr>
              <a:t>Σήμερα όμως η ρύπανση από τη γεωργία πρέπει να συμπεριλαμβάνεται στη συνολική ρύπανση και να συγκαταλέγεται στα περιβαλλοντικά προβλήματα που σχετίζονται άμεσα με το νερό.</a:t>
            </a:r>
          </a:p>
          <a:p>
            <a:pPr marL="457200" indent="-457200" algn="just">
              <a:buFont typeface="+mj-lt"/>
              <a:buAutoNum type="arabicPeriod" startAt="4"/>
            </a:pPr>
            <a:endParaRPr lang="el-GR" sz="2100" dirty="0" smtClean="0"/>
          </a:p>
          <a:p>
            <a:pPr marL="457200" indent="-457200" algn="just">
              <a:buFont typeface="+mj-lt"/>
              <a:buAutoNum type="arabicPeriod" startAt="4"/>
            </a:pPr>
            <a:endParaRPr lang="el-GR" sz="2100" dirty="0" smtClean="0"/>
          </a:p>
          <a:p>
            <a:pPr marL="457200" indent="-457200" algn="just">
              <a:buFont typeface="+mj-lt"/>
              <a:buAutoNum type="arabicPeriod" startAt="4"/>
            </a:pPr>
            <a:endParaRPr lang="el-GR" sz="21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None/>
            </a:pPr>
            <a:r>
              <a:rPr lang="el-GR" sz="2100" b="1" dirty="0" smtClean="0"/>
              <a:t>5.8.2 Ελληνικά προβλήματα και αδυναμίες</a:t>
            </a:r>
          </a:p>
          <a:p>
            <a:pPr marL="457200" indent="-457200" algn="just"/>
            <a:r>
              <a:rPr lang="el-GR" sz="2100" dirty="0" smtClean="0"/>
              <a:t>Διαθέτουμε επαρκείς επιφανειακούς και υπόγειους υδατικούς πόρους αλλά:</a:t>
            </a:r>
          </a:p>
          <a:p>
            <a:pPr marL="457200" indent="-457200" algn="just">
              <a:buFont typeface="+mj-lt"/>
              <a:buAutoNum type="arabicPeriod"/>
            </a:pPr>
            <a:r>
              <a:rPr lang="el-GR" sz="2100" dirty="0" smtClean="0"/>
              <a:t>Άνιση κατανομή βροχοπτώσεων και ως προς τον χώρο  (ΔΕ &gt; ΑΕ) και ως προς τον χρόνο (χειμώνα).</a:t>
            </a:r>
          </a:p>
          <a:p>
            <a:pPr marL="457200" indent="-457200" algn="just">
              <a:buFont typeface="+mj-lt"/>
              <a:buAutoNum type="arabicPeriod"/>
            </a:pPr>
            <a:r>
              <a:rPr lang="el-GR" sz="2100" dirty="0" smtClean="0"/>
              <a:t>Άνιση κατανομή ζήτησης και ως προς τον χώρο (μεγάλα αστικά κέντρα με υδατικά ελλείμματα) και ως προς τον χρόνο (γεωργία ζητά νερό την ξηρή περίοδο).</a:t>
            </a:r>
          </a:p>
          <a:p>
            <a:pPr marL="457200" indent="-457200" algn="just">
              <a:buFont typeface="+mj-lt"/>
              <a:buAutoNum type="arabicPeriod"/>
            </a:pPr>
            <a:r>
              <a:rPr lang="el-GR" sz="2100" dirty="0" smtClean="0"/>
              <a:t>Η μορφολογία του εδάφους δημιουργεί πολλά μικρά υδατικά ρεύματα. Εντατική εκμετάλλευση παράκτιων υδροφορέων </a:t>
            </a:r>
            <a:r>
              <a:rPr lang="el-GR" sz="2100" dirty="0" smtClean="0">
                <a:sym typeface="Wingdings" pitchFamily="2" charset="2"/>
              </a:rPr>
              <a:t> εισδοχή της θάλασσας. Η ΒΕ εξαρτάται από τις απορροές ποταμών που έρχονται από γειτονικά κράτη.  Πολλά από τα νησιά μας είναι άνυδρα ή έχουν ελάχιστους υδατικούς πόρους.</a:t>
            </a:r>
          </a:p>
          <a:p>
            <a:pPr marL="457200" indent="-457200" algn="just">
              <a:buFont typeface="+mj-lt"/>
              <a:buAutoNum type="arabicPeriod"/>
            </a:pPr>
            <a:r>
              <a:rPr lang="el-GR" sz="2100" dirty="0" smtClean="0">
                <a:sym typeface="Wingdings" pitchFamily="2" charset="2"/>
              </a:rPr>
              <a:t>Οι μακροχρόνιες ανθρώπινες επεμβάσεις υποβάθμισαν και υποβαθμίζουν την ποιότητα του επιφανειακού και υπόγειου νερού (αστικά λύματα, βιομηχανικά απόβλητα, γεωργικά φάρμακα και λιπάσματα.</a:t>
            </a:r>
            <a:endParaRPr lang="el-GR" sz="2100" dirty="0" smtClean="0"/>
          </a:p>
          <a:p>
            <a:pPr marL="457200" indent="-457200" algn="just">
              <a:buFont typeface="+mj-lt"/>
              <a:buAutoNum type="arabicPeriod"/>
            </a:pPr>
            <a:endParaRPr lang="en-US" sz="2100" dirty="0" smtClean="0"/>
          </a:p>
          <a:p>
            <a:pPr marL="457200" indent="-457200" algn="just">
              <a:buNone/>
            </a:pPr>
            <a:endParaRPr lang="el-GR" sz="2100" dirty="0" smtClean="0"/>
          </a:p>
          <a:p>
            <a:pPr marL="457200" indent="-457200" algn="just">
              <a:buFont typeface="+mj-lt"/>
              <a:buAutoNum type="arabicPeriod" startAt="4"/>
            </a:pPr>
            <a:endParaRPr lang="el-GR" sz="2100" dirty="0" smtClean="0"/>
          </a:p>
          <a:p>
            <a:pPr marL="457200" indent="-457200" algn="just">
              <a:buFont typeface="+mj-lt"/>
              <a:buAutoNum type="arabicPeriod" startAt="4"/>
            </a:pPr>
            <a:endParaRPr lang="el-GR" sz="21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None/>
            </a:pPr>
            <a:r>
              <a:rPr lang="el-GR" sz="2100" b="1" dirty="0" smtClean="0"/>
              <a:t>5.8.2 Ελληνικά προβλήματα και αδυναμίες</a:t>
            </a:r>
          </a:p>
          <a:p>
            <a:pPr marL="457200" indent="-457200" algn="just">
              <a:buFont typeface="+mj-lt"/>
              <a:buAutoNum type="arabicPeriod" startAt="5"/>
            </a:pPr>
            <a:r>
              <a:rPr lang="el-GR" sz="2100" dirty="0" smtClean="0"/>
              <a:t>Υφαλμύρωση υπόγειων παράκτιων υδατικών πόρων λόγω όπως προαναφέραμε της υπεράντλησης / κακής διαχείρισης στις περιοχές αυτές.</a:t>
            </a:r>
          </a:p>
          <a:p>
            <a:pPr marL="457200" indent="-457200" algn="just">
              <a:buFont typeface="+mj-lt"/>
              <a:buAutoNum type="arabicPeriod" startAt="5"/>
            </a:pPr>
            <a:r>
              <a:rPr lang="el-GR" sz="2100" dirty="0" smtClean="0"/>
              <a:t>Παραδείγματα υποβάθμισης: λίμνες Καστοριάς και Ιωαννίνων και ποταμοί Πηνειός Θεσσαλίας.</a:t>
            </a:r>
          </a:p>
          <a:p>
            <a:pPr marL="457200" indent="-457200" algn="just">
              <a:buFont typeface="+mj-lt"/>
              <a:buAutoNum type="arabicPeriod" startAt="5"/>
            </a:pPr>
            <a:r>
              <a:rPr lang="el-GR" sz="2100" dirty="0" smtClean="0"/>
              <a:t>Όσον αφορά στην ανισότητα της ποσοτικής, χωρικής και χρονικής κατανομής των ατμοσφαιρικών κατακρημνισμάτων αναφέρουμε αναλυτικότερα τα εξής: </a:t>
            </a:r>
          </a:p>
          <a:p>
            <a:pPr marL="857250" lvl="1" indent="-457200" algn="just"/>
            <a:r>
              <a:rPr lang="el-GR" sz="2100" dirty="0" smtClean="0"/>
              <a:t>Ετήσια βροχόπτωση Πεδινών εκτάσεων στις δυτικές ακτές = 2 Χ ετήσιας βροχόπτωσης στα ανατολικά παράλια.</a:t>
            </a:r>
          </a:p>
          <a:p>
            <a:pPr marL="857250" lvl="1" indent="-457200" algn="just"/>
            <a:r>
              <a:rPr lang="el-GR" sz="2100" dirty="0" smtClean="0"/>
              <a:t>Πίνδος και ορεινοί όγκοι ΒΕ = 2 Χ βροχοπτώσεις κοντινών πεδινών εκτάσεων.</a:t>
            </a:r>
          </a:p>
          <a:p>
            <a:pPr marL="857250" lvl="1" indent="-457200" algn="just"/>
            <a:r>
              <a:rPr lang="el-GR" sz="2100" dirty="0" smtClean="0"/>
              <a:t>Βροχοπτώσεις στην Πίνδο = 1600</a:t>
            </a:r>
            <a:r>
              <a:rPr lang="en-US" sz="2100" dirty="0" smtClean="0"/>
              <a:t>mm</a:t>
            </a:r>
            <a:r>
              <a:rPr lang="el-GR" sz="2100" dirty="0" smtClean="0"/>
              <a:t> ετησίως. Στα νότια = 350-400 </a:t>
            </a:r>
            <a:r>
              <a:rPr lang="en-US" sz="2100" dirty="0" smtClean="0"/>
              <a:t>mm</a:t>
            </a:r>
            <a:endParaRPr lang="el-GR" sz="2100" dirty="0" smtClean="0"/>
          </a:p>
          <a:p>
            <a:pPr marL="857250" lvl="1" indent="-457200" algn="just"/>
            <a:endParaRPr lang="en-US" sz="1700" dirty="0" smtClean="0"/>
          </a:p>
          <a:p>
            <a:pPr marL="457200" indent="-457200" algn="just">
              <a:buNone/>
            </a:pPr>
            <a:endParaRPr lang="el-GR" sz="2100" dirty="0" smtClean="0"/>
          </a:p>
          <a:p>
            <a:pPr marL="457200" indent="-457200" algn="just">
              <a:buFont typeface="+mj-lt"/>
              <a:buAutoNum type="arabicPeriod" startAt="4"/>
            </a:pPr>
            <a:endParaRPr lang="el-GR" sz="2100" dirty="0" smtClean="0"/>
          </a:p>
          <a:p>
            <a:pPr marL="457200" indent="-457200" algn="just">
              <a:buFont typeface="+mj-lt"/>
              <a:buAutoNum type="arabicPeriod" startAt="4"/>
            </a:pPr>
            <a:endParaRPr lang="el-GR" sz="21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None/>
            </a:pPr>
            <a:r>
              <a:rPr lang="el-GR" sz="2100" b="1" dirty="0" smtClean="0"/>
              <a:t>5.8.2 Ελληνικά προβλήματα και αδυναμίες</a:t>
            </a:r>
          </a:p>
          <a:p>
            <a:pPr marL="857250" lvl="1" indent="-457200" algn="just"/>
            <a:r>
              <a:rPr lang="el-GR" sz="2100" dirty="0" smtClean="0"/>
              <a:t>Περισσότερες βροχές τον χειμώνα.</a:t>
            </a:r>
          </a:p>
          <a:p>
            <a:pPr marL="857250" lvl="1" indent="-457200" algn="just"/>
            <a:r>
              <a:rPr lang="el-GR" sz="2100" dirty="0" smtClean="0"/>
              <a:t>Στα νότια και στα νησιά βροχές χειμώνα και φθινόπωρο, ξηρασία άνοιξη και καλοκαίρι. Άρα για καλλιέργειες από τα μέσα της άνοιξης μέχρι τέλος καλοκαιριού αρδεύουμε.</a:t>
            </a:r>
          </a:p>
          <a:p>
            <a:pPr marL="857250" lvl="1" indent="-457200" algn="just"/>
            <a:r>
              <a:rPr lang="el-GR" sz="2100" dirty="0" smtClean="0"/>
              <a:t>Η παροχή των υδατικών ρευμάτων ακολουθεί τη διακύμανση των βροχών που πέφτουν στη λεκάνη του.</a:t>
            </a:r>
          </a:p>
          <a:p>
            <a:pPr marL="857250" lvl="1" indent="-457200" algn="just"/>
            <a:r>
              <a:rPr lang="el-GR" sz="2100" dirty="0" smtClean="0"/>
              <a:t>Υπάρχουν σε παγκόσμιο επίπεδο και χώρες εντελώς άνυδρες χωρίς βροχοπτώσεις (Αφρική και Μέση Ανατολή).σε άλλες χώρες πέφτουν πολλές βροχές αλλά το μεγαλύτερο μέρος τους μια φορά το χρόνο (Ινδία, 90% βροχών εποχή μουσώνων, Ιούνιος-Σεπτέμβριος).</a:t>
            </a:r>
            <a:endParaRPr lang="en-US" sz="2100" dirty="0" smtClean="0"/>
          </a:p>
          <a:p>
            <a:pPr marL="457200" indent="-457200" algn="just">
              <a:buNone/>
            </a:pPr>
            <a:endParaRPr lang="el-GR" sz="2100" dirty="0" smtClean="0"/>
          </a:p>
          <a:p>
            <a:pPr marL="457200" indent="-457200" algn="just">
              <a:buFont typeface="+mj-lt"/>
              <a:buAutoNum type="arabicPeriod" startAt="4"/>
            </a:pPr>
            <a:endParaRPr lang="el-GR" sz="2100" dirty="0" smtClean="0"/>
          </a:p>
          <a:p>
            <a:pPr marL="457200" indent="-457200" algn="just">
              <a:buFont typeface="+mj-lt"/>
              <a:buAutoNum type="arabicPeriod" startAt="4"/>
            </a:pPr>
            <a:endParaRPr lang="el-GR" sz="21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None/>
            </a:pPr>
            <a:r>
              <a:rPr lang="el-GR" sz="2100" b="1" dirty="0" smtClean="0"/>
              <a:t>5.8.3 Τεχνικές και τρόποι διαχείρισης υδατικών πόρων</a:t>
            </a:r>
          </a:p>
          <a:p>
            <a:pPr marL="457200" indent="-457200" algn="just">
              <a:buFont typeface="+mj-lt"/>
              <a:buAutoNum type="arabicPeriod"/>
            </a:pPr>
            <a:r>
              <a:rPr lang="el-GR" sz="2100" b="1" dirty="0" smtClean="0"/>
              <a:t>Ταμιευτήρες – Φράγματα</a:t>
            </a:r>
          </a:p>
          <a:p>
            <a:pPr marL="857250" lvl="1" indent="-457200" algn="just"/>
            <a:r>
              <a:rPr lang="el-GR" sz="2100" dirty="0" smtClean="0"/>
              <a:t>Τα κατακρημνίσματα οδηγούνται και συγκεντρώνονται σε ταμιευτήρες</a:t>
            </a:r>
          </a:p>
          <a:p>
            <a:pPr marL="857250" lvl="1" indent="-457200" algn="just"/>
            <a:r>
              <a:rPr lang="el-GR" sz="2100" dirty="0" smtClean="0"/>
              <a:t>Από αυτούς το νερό ελευθερώνεται ανάλογα με την χρήση: ΗΕ, μείωση κινδύνων πλημμύρας, υδραγωγεία πόλεων, άρδευση</a:t>
            </a:r>
          </a:p>
          <a:p>
            <a:pPr marL="857250" lvl="1" indent="-457200" algn="just"/>
            <a:r>
              <a:rPr lang="el-GR" sz="2100" dirty="0" smtClean="0"/>
              <a:t>Οι ταμιευτήρες συλλέγουν νερό στην εποχή των μεγάλων παροχών και αποδίδουν στην εποχή χαμηλών παροχών</a:t>
            </a:r>
          </a:p>
          <a:p>
            <a:pPr marL="857250" lvl="1" indent="-457200" algn="just"/>
            <a:r>
              <a:rPr lang="el-GR" sz="2100" dirty="0" smtClean="0"/>
              <a:t>Δημιουργούνται με την ανέγερση φραγμάτων κάθετα στη ροή του ρεύματος.</a:t>
            </a:r>
          </a:p>
          <a:p>
            <a:pPr marL="857250" lvl="1" indent="-457200" algn="just"/>
            <a:r>
              <a:rPr lang="el-GR" sz="2100" dirty="0" smtClean="0"/>
              <a:t>Τα φράγματα διακρίνονται ανάλογα με τα υλικά και τον </a:t>
            </a:r>
            <a:r>
              <a:rPr lang="el-GR" sz="2100" dirty="0" err="1" smtClean="0"/>
              <a:t>τα΄ύπο</a:t>
            </a:r>
            <a:r>
              <a:rPr lang="el-GR" sz="2100" dirty="0" smtClean="0"/>
              <a:t> κατασκευής τους σε </a:t>
            </a:r>
            <a:r>
              <a:rPr lang="el-GR" sz="2100" i="1" dirty="0" smtClean="0"/>
              <a:t>βαρύτητας, τοξωτικά, χωμάτινα</a:t>
            </a:r>
          </a:p>
          <a:p>
            <a:pPr marL="857250" lvl="1" indent="-457200" algn="just"/>
            <a:r>
              <a:rPr lang="el-GR" sz="2100" dirty="0" smtClean="0"/>
              <a:t>Τα φράγματα έχουν υπερχειλιστές που απομακρύνουν το πλεονάζον νερό όταν ξεπερασθεί η στάθμη ασφαλείας του ταμιευτήρα.</a:t>
            </a:r>
          </a:p>
          <a:p>
            <a:pPr marL="457200" indent="-457200" algn="just">
              <a:buFont typeface="+mj-lt"/>
              <a:buAutoNum type="arabicPeriod" startAt="4"/>
            </a:pPr>
            <a:endParaRPr lang="el-GR" sz="2100" dirty="0" smtClean="0"/>
          </a:p>
          <a:p>
            <a:pPr marL="457200" indent="-457200" algn="just">
              <a:buFont typeface="+mj-lt"/>
              <a:buAutoNum type="arabicPeriod" startAt="4"/>
            </a:pPr>
            <a:endParaRPr lang="el-GR" sz="21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423820" y="393876"/>
            <a:ext cx="8252636" cy="6181512"/>
          </a:xfrm>
          <a:prstGeom prst="rect">
            <a:avLst/>
          </a:prstGeom>
          <a:noFill/>
        </p:spPr>
      </p:pic>
      <p:sp>
        <p:nvSpPr>
          <p:cNvPr id="2" name="Title 1"/>
          <p:cNvSpPr>
            <a:spLocks noGrp="1"/>
          </p:cNvSpPr>
          <p:nvPr>
            <p:ph type="title"/>
          </p:nvPr>
        </p:nvSpPr>
        <p:spPr/>
        <p:txBody>
          <a:bodyPr/>
          <a:lstStyle/>
          <a:p>
            <a:r>
              <a:rPr lang="el-GR" dirty="0" smtClean="0"/>
              <a:t>5.1 ΕΙΣΑΓΩΓΗ</a:t>
            </a:r>
            <a:endParaRPr lang="en-US" dirty="0"/>
          </a:p>
        </p:txBody>
      </p:sp>
      <p:sp>
        <p:nvSpPr>
          <p:cNvPr id="3" name="Content Placeholder 2"/>
          <p:cNvSpPr>
            <a:spLocks noGrp="1"/>
          </p:cNvSpPr>
          <p:nvPr>
            <p:ph idx="1"/>
          </p:nvPr>
        </p:nvSpPr>
        <p:spPr/>
        <p:txBody>
          <a:bodyPr>
            <a:normAutofit/>
          </a:bodyPr>
          <a:lstStyle/>
          <a:p>
            <a:r>
              <a:rPr lang="el-GR" sz="2000" dirty="0" smtClean="0"/>
              <a:t>Τα θαλασσινά και γλυκά νερά είναι προϋπόθεση για αμέτρητες δραστηριότητες (υδατοκαλλιέργειες, αλιεία, μεταφορές, βιομηχανία, γεωργία, καθαρισμοί, αναψυχή, ενέργεια)</a:t>
            </a:r>
          </a:p>
          <a:p>
            <a:r>
              <a:rPr lang="el-GR" sz="2000" dirty="0" smtClean="0"/>
              <a:t>Έλλειψη νερού = αδυναμία παραγωγής τροφίμων = λιμοκτονία.</a:t>
            </a:r>
          </a:p>
          <a:p>
            <a:pPr>
              <a:buNone/>
            </a:pPr>
            <a:endParaRPr lang="el-GR" sz="2000" dirty="0" smtClean="0"/>
          </a:p>
          <a:p>
            <a:pPr algn="ctr">
              <a:buNone/>
            </a:pPr>
            <a:r>
              <a:rPr lang="el-GR" sz="2400" b="1" dirty="0" smtClean="0">
                <a:solidFill>
                  <a:srgbClr val="0070C0"/>
                </a:solidFill>
              </a:rPr>
              <a:t>Ζωή χωρίς νερό δεν υπάρχει</a:t>
            </a:r>
            <a:endParaRPr lang="en-US" sz="2400" b="1" dirty="0">
              <a:solidFill>
                <a:srgbClr val="0070C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None/>
            </a:pPr>
            <a:r>
              <a:rPr lang="el-GR" sz="2100" b="1" dirty="0" smtClean="0"/>
              <a:t>5.8.3 Τεχνικές και τρόποι διαχείρισης υδατικών πόρων</a:t>
            </a:r>
          </a:p>
          <a:p>
            <a:pPr marL="457200" indent="-457200" algn="just">
              <a:buFont typeface="+mj-lt"/>
              <a:buAutoNum type="arabicPeriod"/>
            </a:pPr>
            <a:r>
              <a:rPr lang="el-GR" sz="2100" b="1" dirty="0" smtClean="0"/>
              <a:t>Ταμιευτήρες – Φράγματα</a:t>
            </a:r>
          </a:p>
          <a:p>
            <a:pPr marL="857250" lvl="1" indent="-457200" algn="just"/>
            <a:r>
              <a:rPr lang="el-GR" sz="2100" dirty="0" smtClean="0"/>
              <a:t>Για τους ταμιευτήρες μας ενδιαφέρει η απόδοση τους = η ποσότητα νερού που μπορεί να εξασφαλίσει ο ταμιευτήρας κατά τη διάρκειας μιας συγκεκριμένης περιόδου. </a:t>
            </a:r>
          </a:p>
          <a:p>
            <a:pPr marL="857250" lvl="1" indent="-457200" algn="just"/>
            <a:r>
              <a:rPr lang="el-GR" sz="2100" dirty="0" smtClean="0"/>
              <a:t>Η ασφαλής απόδοση = η μέγιστη ποσότητα νερού που μπορεί να εξασφαλίσει ο ταμιευτήρας  στο δίκτυο άρδευσης κατά τη διάρκεια μιας κρίσιμης περιόδου ξηρασίας.</a:t>
            </a:r>
          </a:p>
          <a:p>
            <a:pPr marL="457200" indent="-457200" algn="just">
              <a:buFont typeface="+mj-lt"/>
              <a:buAutoNum type="arabicPeriod"/>
            </a:pPr>
            <a:r>
              <a:rPr lang="el-GR" sz="2100" b="1" dirty="0" smtClean="0"/>
              <a:t>Άντληση υπόγειου νερού</a:t>
            </a:r>
          </a:p>
          <a:p>
            <a:pPr marL="857250" lvl="1" indent="-457200" algn="just"/>
            <a:r>
              <a:rPr lang="el-GR" sz="2100" dirty="0" smtClean="0"/>
              <a:t>Υπεράντληση </a:t>
            </a:r>
            <a:r>
              <a:rPr lang="el-GR" sz="2100" dirty="0" smtClean="0">
                <a:sym typeface="Wingdings" pitchFamily="2" charset="2"/>
              </a:rPr>
              <a:t> εξάντληση υδροφορέα, καθίζηση υδροφορέα, εισχώρηση αλμυρού νερού, μόλυνση από βιομηχανικές και γεωργικές δραστηριότητες και άλλε αιτίες.</a:t>
            </a:r>
          </a:p>
          <a:p>
            <a:pPr marL="857250" lvl="1" indent="-457200" algn="just"/>
            <a:r>
              <a:rPr lang="el-GR" sz="2100" dirty="0" smtClean="0">
                <a:sym typeface="Wingdings" pitchFamily="2" charset="2"/>
              </a:rPr>
              <a:t>Τρόποι αντιμετώπισης: έλεγχος αύξησης πληθυσμού, καλλιέργεια φυτών μη απαιτητικών σε νερό, ορθολογική άρδευση.</a:t>
            </a:r>
          </a:p>
          <a:p>
            <a:pPr marL="857250" lvl="1" indent="-457200" algn="just">
              <a:buNone/>
            </a:pPr>
            <a:endParaRPr lang="el-GR" sz="2100" dirty="0" smtClean="0"/>
          </a:p>
          <a:p>
            <a:pPr marL="457200" indent="-457200" algn="just">
              <a:buFont typeface="+mj-lt"/>
              <a:buAutoNum type="arabicPeriod" startAt="4"/>
            </a:pPr>
            <a:endParaRPr lang="el-GR" sz="21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0" y="0"/>
            <a:ext cx="9144000" cy="6609778"/>
          </a:xfrm>
          <a:prstGeom prst="rect">
            <a:avLst/>
          </a:prstGeom>
          <a:noFill/>
        </p:spPr>
      </p:pic>
      <p:sp>
        <p:nvSpPr>
          <p:cNvPr id="2" name="Title 1"/>
          <p:cNvSpPr>
            <a:spLocks noGrp="1"/>
          </p:cNvSpPr>
          <p:nvPr>
            <p:ph type="title"/>
          </p:nvPr>
        </p:nvSpPr>
        <p:spPr>
          <a:xfrm>
            <a:off x="467544" y="0"/>
            <a:ext cx="8229600" cy="620688"/>
          </a:xfrm>
        </p:spPr>
        <p:txBody>
          <a:bodyPr>
            <a:normAutofit fontScale="90000"/>
          </a:bodyPr>
          <a:lstStyle/>
          <a:p>
            <a:r>
              <a:rPr lang="el-GR" dirty="0" smtClean="0"/>
              <a:t>5.8 Διαχείριση υδατικών πόρων</a:t>
            </a:r>
            <a:endParaRPr lang="en-US" dirty="0"/>
          </a:p>
        </p:txBody>
      </p:sp>
      <p:sp>
        <p:nvSpPr>
          <p:cNvPr id="3" name="Content Placeholder 2"/>
          <p:cNvSpPr>
            <a:spLocks noGrp="1"/>
          </p:cNvSpPr>
          <p:nvPr>
            <p:ph idx="1"/>
          </p:nvPr>
        </p:nvSpPr>
        <p:spPr>
          <a:xfrm>
            <a:off x="467544" y="692696"/>
            <a:ext cx="8435280" cy="5688632"/>
          </a:xfrm>
        </p:spPr>
        <p:txBody>
          <a:bodyPr>
            <a:noAutofit/>
          </a:bodyPr>
          <a:lstStyle/>
          <a:p>
            <a:pPr marL="457200" indent="-457200" algn="just">
              <a:buNone/>
            </a:pPr>
            <a:r>
              <a:rPr lang="el-GR" sz="2100" b="1" dirty="0" smtClean="0"/>
              <a:t>5.8.3 Τεχνικές και τρόποι διαχείρισης υδατικών πόρων</a:t>
            </a:r>
          </a:p>
          <a:p>
            <a:pPr marL="457200" indent="-457200" algn="just">
              <a:buFont typeface="+mj-lt"/>
              <a:buAutoNum type="arabicPeriod" startAt="3"/>
            </a:pPr>
            <a:r>
              <a:rPr lang="el-GR" sz="2100" b="1" dirty="0" smtClean="0"/>
              <a:t>Αφαλάτωση</a:t>
            </a:r>
          </a:p>
          <a:p>
            <a:pPr marL="857250" lvl="1" indent="-457200" algn="just"/>
            <a:r>
              <a:rPr lang="el-GR" sz="2100" dirty="0" smtClean="0"/>
              <a:t>Απαλλάσσουμε το θαλασσινό νερό από το αλάτι </a:t>
            </a:r>
            <a:r>
              <a:rPr lang="el-GR" sz="2100" dirty="0" smtClean="0">
                <a:sym typeface="Wingdings" pitchFamily="2" charset="2"/>
              </a:rPr>
              <a:t> αυξάνουμε το διαθέσιμο γλυκό νερό.</a:t>
            </a:r>
            <a:r>
              <a:rPr lang="el-GR" sz="2100" dirty="0" smtClean="0"/>
              <a:t> </a:t>
            </a:r>
          </a:p>
          <a:p>
            <a:pPr marL="857250" lvl="1" indent="-457200" algn="just"/>
            <a:r>
              <a:rPr lang="el-GR" sz="2100" dirty="0" smtClean="0"/>
              <a:t>Αυτό γίνεται με απόσταξη ή αντίστροφη όσμωση.</a:t>
            </a:r>
          </a:p>
          <a:p>
            <a:pPr marL="857250" lvl="1" indent="-457200" algn="just"/>
            <a:r>
              <a:rPr lang="el-GR" sz="2100" dirty="0" err="1" smtClean="0"/>
              <a:t>Απιτεί</a:t>
            </a:r>
            <a:r>
              <a:rPr lang="el-GR" sz="2100" dirty="0" smtClean="0"/>
              <a:t> μεγάλη ηλεκτρική ενέργεια </a:t>
            </a:r>
            <a:r>
              <a:rPr lang="el-GR" sz="2100" dirty="0" smtClean="0">
                <a:sym typeface="Wingdings" pitchFamily="2" charset="2"/>
              </a:rPr>
              <a:t> νερό κοστίζει 3-5 φορές περισσότερο από συμβατικές επεξεργασίες.</a:t>
            </a:r>
          </a:p>
          <a:p>
            <a:pPr marL="857250" lvl="1" indent="-457200" algn="just"/>
            <a:r>
              <a:rPr lang="el-GR" sz="2100" dirty="0" smtClean="0">
                <a:sym typeface="Wingdings" pitchFamily="2" charset="2"/>
              </a:rPr>
              <a:t>Ένας τρόπος να φθηνύνουν είναι να χρησιμοποιήσουμε ηλιακή ενέργεια (δεν έχουν αναπτυχθεί ακόμα).</a:t>
            </a:r>
          </a:p>
          <a:p>
            <a:pPr marL="457200" indent="-457200" algn="just">
              <a:buFont typeface="+mj-lt"/>
              <a:buAutoNum type="arabicPeriod" startAt="4"/>
            </a:pPr>
            <a:r>
              <a:rPr lang="el-GR" sz="2100" b="1" dirty="0" smtClean="0"/>
              <a:t>Έλεγχος καιρικών συνθηκών</a:t>
            </a:r>
          </a:p>
          <a:p>
            <a:pPr marL="857250" lvl="1" indent="-457200" algn="just"/>
            <a:r>
              <a:rPr lang="el-GR" sz="2100" dirty="0" smtClean="0"/>
              <a:t>Βομβαρδισμός νεφών με κρυστάλλους ιωδίου = προσθήκη σταγονιδίων νερού που ενώνονται, γίνονται αρκετά βαριά και πέφτουν σαν βροχή. Τότε αυξάνει η βροχόπτωση μέχρι και 20 %.</a:t>
            </a:r>
          </a:p>
          <a:p>
            <a:pPr marL="857250" lvl="1" indent="-457200" algn="just"/>
            <a:r>
              <a:rPr lang="el-GR" sz="2100" dirty="0" smtClean="0"/>
              <a:t>Πρέπει να βρούμε το κατάλληλο σύννεφο, δεν ξέρουμε πότε θα βρέξει (μπορεί να βρέξει σε λάθος χρόνο).</a:t>
            </a:r>
          </a:p>
          <a:p>
            <a:pPr marL="457200" indent="-457200" algn="just">
              <a:buFont typeface="+mj-lt"/>
              <a:buAutoNum type="arabicPeriod" startAt="4"/>
            </a:pPr>
            <a:endParaRPr lang="el-GR" sz="21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αειφορίας νερού</a:t>
            </a:r>
            <a:endParaRPr lang="en-US" dirty="0"/>
          </a:p>
        </p:txBody>
      </p:sp>
      <p:pic>
        <p:nvPicPr>
          <p:cNvPr id="4098" name="Picture 2" descr="D:\MEGAKLIS\ΣΧΟΛΕΙΟ\ΛΥΚΕΙΟ 2013-2014\Β ΛΥΚΕΙΟΥ 13-14\ΔΦΠ Β ΛΥΚ 13-14\ΥΔΑΤΙΚΟΙ ΠΟΡΟΙ\The sustainable urban water cycle.jpg"/>
          <p:cNvPicPr>
            <a:picLocks noGrp="1" noChangeAspect="1" noChangeArrowheads="1"/>
          </p:cNvPicPr>
          <p:nvPr>
            <p:ph idx="1"/>
          </p:nvPr>
        </p:nvPicPr>
        <p:blipFill>
          <a:blip r:embed="rId2" cstate="print"/>
          <a:srcRect/>
          <a:stretch>
            <a:fillRect/>
          </a:stretch>
        </p:blipFill>
        <p:spPr bwMode="auto">
          <a:xfrm>
            <a:off x="2113934" y="1600200"/>
            <a:ext cx="4916132" cy="452596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126064" y="59582"/>
            <a:ext cx="8824393" cy="6609778"/>
          </a:xfrm>
          <a:prstGeom prst="rect">
            <a:avLst/>
          </a:prstGeom>
          <a:noFill/>
        </p:spPr>
      </p:pic>
      <p:sp>
        <p:nvSpPr>
          <p:cNvPr id="2" name="Title 1"/>
          <p:cNvSpPr>
            <a:spLocks noGrp="1"/>
          </p:cNvSpPr>
          <p:nvPr>
            <p:ph type="title"/>
          </p:nvPr>
        </p:nvSpPr>
        <p:spPr/>
        <p:txBody>
          <a:bodyPr>
            <a:normAutofit fontScale="90000"/>
          </a:bodyPr>
          <a:lstStyle/>
          <a:p>
            <a:r>
              <a:rPr lang="el-GR" dirty="0" smtClean="0"/>
              <a:t>5.2 Χαρακτηριστικά και Ιδιότητες του νερού</a:t>
            </a:r>
            <a:endParaRPr lang="en-US" dirty="0"/>
          </a:p>
        </p:txBody>
      </p:sp>
      <p:sp>
        <p:nvSpPr>
          <p:cNvPr id="3" name="Content Placeholder 2"/>
          <p:cNvSpPr>
            <a:spLocks noGrp="1"/>
          </p:cNvSpPr>
          <p:nvPr>
            <p:ph idx="1"/>
          </p:nvPr>
        </p:nvSpPr>
        <p:spPr/>
        <p:txBody>
          <a:bodyPr>
            <a:normAutofit/>
          </a:bodyPr>
          <a:lstStyle/>
          <a:p>
            <a:r>
              <a:rPr lang="el-GR" sz="2100" u="sng" dirty="0" smtClean="0"/>
              <a:t>Πανταχού παρόν </a:t>
            </a:r>
            <a:r>
              <a:rPr lang="el-GR" sz="2100" dirty="0" smtClean="0"/>
              <a:t>όπου υπάρχει ζωή αλλά ακόμα και στις ερήμους ισχυρά προσκολλημένο σε κόκκους άμμου.</a:t>
            </a:r>
          </a:p>
          <a:p>
            <a:r>
              <a:rPr lang="el-GR" sz="2100" u="sng" dirty="0" smtClean="0"/>
              <a:t>Ανομοιογενές </a:t>
            </a:r>
            <a:r>
              <a:rPr lang="el-GR" sz="2100" dirty="0" smtClean="0"/>
              <a:t>= Πάγος, νερό, υδρατμοί = και οι τρείς φάσεις ταυτόχρονα στο περιβάλλον λόγω ποικιλίας θερμοκρασιών και άλλων συνθηκών.</a:t>
            </a:r>
          </a:p>
          <a:p>
            <a:r>
              <a:rPr lang="el-GR" sz="2100" u="sng" dirty="0" smtClean="0"/>
              <a:t>Ανανεώσιμο</a:t>
            </a:r>
            <a:r>
              <a:rPr lang="el-GR" sz="2100" dirty="0" smtClean="0"/>
              <a:t> = άκρως σταθερή ένωση. Λίγο νερό μετατρέπεται σε άλλες ενώσεις λόγω χημικών αντιδράσεων. Το περισσότερο νερό που συμμετέχει σε χημ. Αντιδράσεις επιστρέφει σχεδόν </a:t>
            </a:r>
            <a:r>
              <a:rPr lang="el-GR" sz="2100" dirty="0" err="1" smtClean="0"/>
              <a:t>αμέσωσ</a:t>
            </a:r>
            <a:r>
              <a:rPr lang="el-GR" sz="2100" dirty="0" smtClean="0"/>
              <a:t> στον υδρολογικό κύκλο.</a:t>
            </a:r>
          </a:p>
          <a:p>
            <a:r>
              <a:rPr lang="el-GR" sz="2100" u="sng" dirty="0" smtClean="0"/>
              <a:t>Κοινή περιουσία</a:t>
            </a:r>
            <a:r>
              <a:rPr lang="el-GR" sz="2100" dirty="0" smtClean="0"/>
              <a:t> = κινείται συνεχώς χωρίς όρια </a:t>
            </a:r>
            <a:r>
              <a:rPr lang="el-GR" sz="2100" dirty="0" smtClean="0">
                <a:sym typeface="Wingdings" pitchFamily="2" charset="2"/>
              </a:rPr>
              <a:t> δεν ανήκει σε κανένα  κοινή περιουσία</a:t>
            </a:r>
          </a:p>
          <a:p>
            <a:r>
              <a:rPr lang="el-GR" sz="2100" u="sng" dirty="0" err="1" smtClean="0">
                <a:sym typeface="Wingdings" pitchFamily="2" charset="2"/>
              </a:rPr>
              <a:t>Χρησιμοποιύμε</a:t>
            </a:r>
            <a:r>
              <a:rPr lang="el-GR" sz="2100" u="sng" dirty="0" smtClean="0">
                <a:sym typeface="Wingdings" pitchFamily="2" charset="2"/>
              </a:rPr>
              <a:t> μεγάλες ποσότητες</a:t>
            </a:r>
            <a:r>
              <a:rPr lang="el-GR" sz="2100" dirty="0" smtClean="0">
                <a:sym typeface="Wingdings" pitchFamily="2" charset="2"/>
              </a:rPr>
              <a:t> = ο πλέον χρησιμοποιούμενος πόρος (3 τρις </a:t>
            </a:r>
            <a:r>
              <a:rPr lang="el-GR" sz="2100" dirty="0" err="1" smtClean="0">
                <a:sym typeface="Wingdings" pitchFamily="2" charset="2"/>
              </a:rPr>
              <a:t>εκατομ</a:t>
            </a:r>
            <a:r>
              <a:rPr lang="el-GR" sz="2100" dirty="0" smtClean="0">
                <a:sym typeface="Wingdings" pitchFamily="2" charset="2"/>
              </a:rPr>
              <a:t> τόνοι 1975 ενώ τα άλλα 9 δις </a:t>
            </a:r>
            <a:r>
              <a:rPr lang="el-GR" sz="2100" dirty="0" err="1" smtClean="0">
                <a:sym typeface="Wingdings" pitchFamily="2" charset="2"/>
              </a:rPr>
              <a:t>εκατομ</a:t>
            </a:r>
            <a:r>
              <a:rPr lang="el-GR" sz="2100" dirty="0" smtClean="0">
                <a:sym typeface="Wingdings" pitchFamily="2" charset="2"/>
              </a:rPr>
              <a:t> τόνοι)</a:t>
            </a:r>
            <a:endParaRPr lang="el-GR" sz="2100" u="sng" dirty="0" smtClean="0"/>
          </a:p>
          <a:p>
            <a:endParaRPr lang="en-US" sz="2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126064" y="59582"/>
            <a:ext cx="8824393" cy="6609778"/>
          </a:xfrm>
          <a:prstGeom prst="rect">
            <a:avLst/>
          </a:prstGeom>
          <a:noFill/>
        </p:spPr>
      </p:pic>
      <p:sp>
        <p:nvSpPr>
          <p:cNvPr id="2" name="Title 1"/>
          <p:cNvSpPr>
            <a:spLocks noGrp="1"/>
          </p:cNvSpPr>
          <p:nvPr>
            <p:ph type="title"/>
          </p:nvPr>
        </p:nvSpPr>
        <p:spPr/>
        <p:txBody>
          <a:bodyPr>
            <a:normAutofit fontScale="90000"/>
          </a:bodyPr>
          <a:lstStyle/>
          <a:p>
            <a:r>
              <a:rPr lang="el-GR" dirty="0" smtClean="0"/>
              <a:t>5.2 Χαρακτηριστικά και Ιδιότητες του νερού</a:t>
            </a:r>
            <a:endParaRPr lang="en-US" dirty="0"/>
          </a:p>
        </p:txBody>
      </p:sp>
      <p:sp>
        <p:nvSpPr>
          <p:cNvPr id="3" name="Content Placeholder 2"/>
          <p:cNvSpPr>
            <a:spLocks noGrp="1"/>
          </p:cNvSpPr>
          <p:nvPr>
            <p:ph idx="1"/>
          </p:nvPr>
        </p:nvSpPr>
        <p:spPr/>
        <p:txBody>
          <a:bodyPr>
            <a:normAutofit/>
          </a:bodyPr>
          <a:lstStyle/>
          <a:p>
            <a:r>
              <a:rPr lang="el-GR" sz="2100" u="sng" dirty="0" smtClean="0"/>
              <a:t>Πολύ φθηνό</a:t>
            </a:r>
            <a:r>
              <a:rPr lang="el-GR" sz="2100" dirty="0" smtClean="0"/>
              <a:t> αφού είναι κοινή περιουσία </a:t>
            </a:r>
            <a:r>
              <a:rPr lang="el-GR" sz="2100" dirty="0" smtClean="0">
                <a:sym typeface="Wingdings" pitchFamily="2" charset="2"/>
              </a:rPr>
              <a:t> δεν κοστίζει στις περισσότερες των περιπτώσεων. </a:t>
            </a:r>
          </a:p>
          <a:p>
            <a:pPr>
              <a:buNone/>
            </a:pPr>
            <a:r>
              <a:rPr lang="el-GR" sz="2100" dirty="0" smtClean="0">
                <a:sym typeface="Wingdings" pitchFamily="2" charset="2"/>
              </a:rPr>
              <a:t>      κόστος = συλλογή + επεξεργασία + μεταφορά + αποθήκευση + διανομή (Γιατί επεξεργαζόμαστε το νερό πριν την χρήση του ;)</a:t>
            </a:r>
          </a:p>
          <a:p>
            <a:pPr>
              <a:buNone/>
            </a:pPr>
            <a:endParaRPr lang="en-US" sz="21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126064" y="59582"/>
            <a:ext cx="8824393" cy="6609778"/>
          </a:xfrm>
          <a:prstGeom prst="rect">
            <a:avLst/>
          </a:prstGeom>
          <a:noFill/>
        </p:spPr>
      </p:pic>
      <p:sp>
        <p:nvSpPr>
          <p:cNvPr id="2" name="Title 1"/>
          <p:cNvSpPr>
            <a:spLocks noGrp="1"/>
          </p:cNvSpPr>
          <p:nvPr>
            <p:ph type="title"/>
          </p:nvPr>
        </p:nvSpPr>
        <p:spPr/>
        <p:txBody>
          <a:bodyPr>
            <a:normAutofit fontScale="90000"/>
          </a:bodyPr>
          <a:lstStyle/>
          <a:p>
            <a:r>
              <a:rPr lang="el-GR" dirty="0" smtClean="0"/>
              <a:t>5.2 Άλλες πολύ σημαντικές φυσικο-χημικές Ιδιότητες του νερού</a:t>
            </a:r>
            <a:endParaRPr lang="en-US" dirty="0"/>
          </a:p>
        </p:txBody>
      </p:sp>
      <p:sp>
        <p:nvSpPr>
          <p:cNvPr id="3" name="Content Placeholder 2"/>
          <p:cNvSpPr>
            <a:spLocks noGrp="1"/>
          </p:cNvSpPr>
          <p:nvPr>
            <p:ph idx="1"/>
          </p:nvPr>
        </p:nvSpPr>
        <p:spPr/>
        <p:txBody>
          <a:bodyPr>
            <a:normAutofit/>
          </a:bodyPr>
          <a:lstStyle/>
          <a:p>
            <a:pPr>
              <a:buNone/>
            </a:pPr>
            <a:r>
              <a:rPr lang="el-GR" sz="2100" dirty="0" smtClean="0"/>
              <a:t>Οι ιδιότητες αυτές οφείλονται στις ισχυρές διαμοριακές ελκτικές δυνάμεις που οφείλονται με τη σειρά τους στους ισχυρούς δεσμούς υδρογόνου μεταξύ των μορίων του </a:t>
            </a:r>
            <a:endParaRPr lang="en-US" sz="2100" dirty="0"/>
          </a:p>
        </p:txBody>
      </p:sp>
      <p:pic>
        <p:nvPicPr>
          <p:cNvPr id="15362" name="Picture 2" descr="D:\MEGAKLIS\ΣΧΟΛΕΙΟ\ΛΥΚΕΙΟ 2013-2014\Β ΛΥΚΕΙΟΥ 13-14\ΔΦΠ Β ΛΥΚ 13-14\δεσμός υδρογόνου.jpg"/>
          <p:cNvPicPr>
            <a:picLocks noChangeAspect="1" noChangeArrowheads="1"/>
          </p:cNvPicPr>
          <p:nvPr/>
        </p:nvPicPr>
        <p:blipFill>
          <a:blip r:embed="rId3" cstate="print"/>
          <a:srcRect/>
          <a:stretch>
            <a:fillRect/>
          </a:stretch>
        </p:blipFill>
        <p:spPr bwMode="auto">
          <a:xfrm>
            <a:off x="827584" y="3356992"/>
            <a:ext cx="3205010" cy="1728192"/>
          </a:xfrm>
          <a:prstGeom prst="rect">
            <a:avLst/>
          </a:prstGeom>
          <a:solidFill>
            <a:srgbClr val="FFFF00">
              <a:alpha val="0"/>
            </a:srgbClr>
          </a:solidFill>
          <a:ln w="25400" cmpd="sng">
            <a:solidFill>
              <a:srgbClr val="0070C0"/>
            </a:solidFill>
          </a:ln>
        </p:spPr>
      </p:pic>
      <p:pic>
        <p:nvPicPr>
          <p:cNvPr id="15363" name="Picture 3" descr="D:\MEGAKLIS\ΣΧΟΛΕΙΟ\ΛΥΚΕΙΟ 2013-2014\Β ΛΥΚΕΙΟΥ 13-14\ΔΦΠ Β ΛΥΚ 13-14\hydrogen-bond.jpg"/>
          <p:cNvPicPr>
            <a:picLocks noChangeAspect="1" noChangeArrowheads="1"/>
          </p:cNvPicPr>
          <p:nvPr/>
        </p:nvPicPr>
        <p:blipFill>
          <a:blip r:embed="rId4" cstate="print"/>
          <a:srcRect/>
          <a:stretch>
            <a:fillRect/>
          </a:stretch>
        </p:blipFill>
        <p:spPr bwMode="auto">
          <a:xfrm>
            <a:off x="4644008" y="2924944"/>
            <a:ext cx="3657600" cy="2222500"/>
          </a:xfrm>
          <a:prstGeom prst="rect">
            <a:avLst/>
          </a:prstGeom>
          <a:blipFill>
            <a:blip r:embed="rId5" cstate="print"/>
            <a:tile tx="0" ty="0" sx="100000" sy="100000" flip="none" algn="tl"/>
          </a:blipFill>
          <a:ln w="25400" cmpd="sng">
            <a:solidFill>
              <a:schemeClr val="accent1"/>
            </a:solid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126064" y="59582"/>
            <a:ext cx="8824393" cy="6609778"/>
          </a:xfrm>
          <a:prstGeom prst="rect">
            <a:avLst/>
          </a:prstGeom>
          <a:noFill/>
        </p:spPr>
      </p:pic>
      <p:sp>
        <p:nvSpPr>
          <p:cNvPr id="2" name="Title 1"/>
          <p:cNvSpPr>
            <a:spLocks noGrp="1"/>
          </p:cNvSpPr>
          <p:nvPr>
            <p:ph type="title"/>
          </p:nvPr>
        </p:nvSpPr>
        <p:spPr/>
        <p:txBody>
          <a:bodyPr>
            <a:normAutofit fontScale="90000"/>
          </a:bodyPr>
          <a:lstStyle/>
          <a:p>
            <a:r>
              <a:rPr lang="el-GR" dirty="0" smtClean="0"/>
              <a:t>5.2 Άλλες πολύ σημαντικές φυσικο-χημικές Ιδιότητες του νερού</a:t>
            </a:r>
            <a:endParaRPr lang="en-US" dirty="0"/>
          </a:p>
        </p:txBody>
      </p:sp>
      <p:sp>
        <p:nvSpPr>
          <p:cNvPr id="3" name="Content Placeholder 2"/>
          <p:cNvSpPr>
            <a:spLocks noGrp="1"/>
          </p:cNvSpPr>
          <p:nvPr>
            <p:ph idx="1"/>
          </p:nvPr>
        </p:nvSpPr>
        <p:spPr/>
        <p:txBody>
          <a:bodyPr>
            <a:normAutofit fontScale="92500"/>
          </a:bodyPr>
          <a:lstStyle/>
          <a:p>
            <a:pPr marL="457200" indent="-457200" algn="just">
              <a:buFont typeface="+mj-lt"/>
              <a:buAutoNum type="arabicPeriod"/>
            </a:pPr>
            <a:r>
              <a:rPr lang="el-GR" sz="2100" dirty="0" smtClean="0"/>
              <a:t>Υπάρχει </a:t>
            </a:r>
            <a:r>
              <a:rPr lang="el-GR" sz="2100" b="1" dirty="0" smtClean="0"/>
              <a:t>υγρό σε μεγάλο διάστημα θερμοκρασιών </a:t>
            </a:r>
            <a:r>
              <a:rPr lang="el-GR" sz="2100" dirty="0" smtClean="0"/>
              <a:t>(0</a:t>
            </a:r>
            <a:r>
              <a:rPr lang="el-GR" sz="2100" baseline="30000" dirty="0" smtClean="0"/>
              <a:t>ο </a:t>
            </a:r>
            <a:r>
              <a:rPr lang="en-US" sz="2100" dirty="0" smtClean="0"/>
              <a:t>C</a:t>
            </a:r>
            <a:r>
              <a:rPr lang="el-GR" sz="2100" dirty="0" smtClean="0"/>
              <a:t> - 100</a:t>
            </a:r>
            <a:r>
              <a:rPr lang="el-GR" sz="2100" baseline="30000" dirty="0" smtClean="0"/>
              <a:t>ο </a:t>
            </a:r>
            <a:r>
              <a:rPr lang="en-US" sz="2100" dirty="0" smtClean="0"/>
              <a:t>C</a:t>
            </a:r>
            <a:r>
              <a:rPr lang="el-GR" sz="2100" dirty="0" smtClean="0"/>
              <a:t>) </a:t>
            </a:r>
            <a:r>
              <a:rPr lang="el-GR" sz="2100" dirty="0" smtClean="0">
                <a:sym typeface="Wingdings" pitchFamily="2" charset="2"/>
              </a:rPr>
              <a:t> έχει υγρή μορφή σε μεγάλη ποικιλία κλιμάτων</a:t>
            </a:r>
          </a:p>
          <a:p>
            <a:pPr marL="457200" indent="-457200" algn="just">
              <a:buFont typeface="+mj-lt"/>
              <a:buAutoNum type="arabicPeriod"/>
            </a:pPr>
            <a:r>
              <a:rPr lang="el-GR" sz="2100" dirty="0" smtClean="0">
                <a:sym typeface="Wingdings" pitchFamily="2" charset="2"/>
              </a:rPr>
              <a:t>Έχει </a:t>
            </a:r>
            <a:r>
              <a:rPr lang="el-GR" sz="2100" b="1" dirty="0" smtClean="0">
                <a:sym typeface="Wingdings" pitchFamily="2" charset="2"/>
              </a:rPr>
              <a:t>μεγάλη θερμοχωρητικότητα </a:t>
            </a:r>
            <a:r>
              <a:rPr lang="el-GR" sz="2100" dirty="0" smtClean="0">
                <a:sym typeface="Wingdings" pitchFamily="2" charset="2"/>
              </a:rPr>
              <a:t></a:t>
            </a:r>
            <a:r>
              <a:rPr lang="en-US" sz="2100" dirty="0" smtClean="0"/>
              <a:t> </a:t>
            </a:r>
            <a:r>
              <a:rPr lang="el-GR" sz="2100" dirty="0" smtClean="0"/>
              <a:t>αποθηκεύει μεγάλη ποσότητα θερμότητας πριν αλλάξει θερμοκρασία </a:t>
            </a:r>
            <a:r>
              <a:rPr lang="el-GR" sz="2100" dirty="0" smtClean="0">
                <a:sym typeface="Wingdings" pitchFamily="2" charset="2"/>
              </a:rPr>
              <a:t> </a:t>
            </a:r>
            <a:r>
              <a:rPr lang="el-GR" sz="2100" dirty="0" smtClean="0"/>
              <a:t>αλλάζει θερμοκρασία πολύ αργά </a:t>
            </a:r>
            <a:r>
              <a:rPr lang="el-GR" sz="2100" dirty="0" smtClean="0">
                <a:sym typeface="Wingdings" pitchFamily="2" charset="2"/>
              </a:rPr>
              <a:t> προστατεύονται οι οργανισμοί από σοκ θερμοκρασιακών αλλαγών , μετριάζεται το κλίμα και βρίσκει το νερό πολλές βιομηχανικές εφαρμογές. </a:t>
            </a:r>
          </a:p>
          <a:p>
            <a:pPr marL="457200" indent="-457200" algn="just">
              <a:buFont typeface="+mj-lt"/>
              <a:buAutoNum type="arabicPeriod"/>
            </a:pPr>
            <a:r>
              <a:rPr lang="el-GR" sz="2100" dirty="0" smtClean="0">
                <a:sym typeface="Wingdings" pitchFamily="2" charset="2"/>
              </a:rPr>
              <a:t>Έχει </a:t>
            </a:r>
            <a:r>
              <a:rPr lang="el-GR" sz="2100" b="1" dirty="0" smtClean="0">
                <a:sym typeface="Wingdings" pitchFamily="2" charset="2"/>
              </a:rPr>
              <a:t>μεγάλη θερμότητα εξάτμισης </a:t>
            </a:r>
            <a:r>
              <a:rPr lang="el-GR" sz="2100" dirty="0" smtClean="0">
                <a:sym typeface="Wingdings" pitchFamily="2" charset="2"/>
              </a:rPr>
              <a:t> διανέμει την θερμότητα στον κόσμο. Παίρνει θερμότητα από έναν τόπο όταν εξατμίζεται και αφού μεταφερθεί σαν σύννεφο την αποδίδει σε άλλον τόπο όταν συμπυκνώνεται σε βροχή. </a:t>
            </a:r>
          </a:p>
          <a:p>
            <a:pPr marL="457200" indent="-457200" algn="just">
              <a:buFont typeface="+mj-lt"/>
              <a:buAutoNum type="arabicPeriod"/>
            </a:pPr>
            <a:r>
              <a:rPr lang="el-GR" sz="2100" b="1" dirty="0" smtClean="0">
                <a:sym typeface="Wingdings" pitchFamily="2" charset="2"/>
              </a:rPr>
              <a:t>Παγκόσμιος διαλύτης </a:t>
            </a:r>
            <a:r>
              <a:rPr lang="el-GR" sz="2100" dirty="0" smtClean="0">
                <a:sym typeface="Wingdings" pitchFamily="2" charset="2"/>
              </a:rPr>
              <a:t> διαλύει πλήθος ενώσεων  μεταφέρει διαλυμένα συστατικά (θρεπτικά ή επιβλαβή στα κύτταρα), εκπλένει άχρηστα προϊόντα των κύτταρων, μέσο καθαρισμού, απομάκρυνση και αραίωση υδροδιαλυτών αποβλήτων, ρυπαίνεται εύκολα από </a:t>
            </a:r>
            <a:r>
              <a:rPr lang="el-GR" sz="2100" dirty="0" err="1" smtClean="0">
                <a:sym typeface="Wingdings" pitchFamily="2" charset="2"/>
              </a:rPr>
              <a:t>υδατοδιαλυτά</a:t>
            </a:r>
            <a:r>
              <a:rPr lang="el-GR" sz="2100" dirty="0" smtClean="0">
                <a:sym typeface="Wingdings" pitchFamily="2" charset="2"/>
              </a:rPr>
              <a:t> απόβλητα.  </a:t>
            </a:r>
          </a:p>
          <a:p>
            <a:pPr marL="457200" indent="-457200" algn="just">
              <a:buFont typeface="+mj-lt"/>
              <a:buAutoNum type="arabicPeriod"/>
            </a:pPr>
            <a:endParaRPr lang="en-US" sz="2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126064" y="59582"/>
            <a:ext cx="8824393" cy="6609778"/>
          </a:xfrm>
          <a:prstGeom prst="rect">
            <a:avLst/>
          </a:prstGeom>
          <a:noFill/>
        </p:spPr>
      </p:pic>
      <p:sp>
        <p:nvSpPr>
          <p:cNvPr id="2" name="Title 1"/>
          <p:cNvSpPr>
            <a:spLocks noGrp="1"/>
          </p:cNvSpPr>
          <p:nvPr>
            <p:ph type="title"/>
          </p:nvPr>
        </p:nvSpPr>
        <p:spPr/>
        <p:txBody>
          <a:bodyPr>
            <a:normAutofit fontScale="90000"/>
          </a:bodyPr>
          <a:lstStyle/>
          <a:p>
            <a:r>
              <a:rPr lang="el-GR" dirty="0" smtClean="0"/>
              <a:t>5.2 Άλλες πολύ σημαντικές φυσικο-χημικές Ιδιότητες του νερού</a:t>
            </a:r>
            <a:endParaRPr lang="en-US" dirty="0"/>
          </a:p>
        </p:txBody>
      </p:sp>
      <p:sp>
        <p:nvSpPr>
          <p:cNvPr id="3" name="Content Placeholder 2"/>
          <p:cNvSpPr>
            <a:spLocks noGrp="1"/>
          </p:cNvSpPr>
          <p:nvPr>
            <p:ph idx="1"/>
          </p:nvPr>
        </p:nvSpPr>
        <p:spPr/>
        <p:txBody>
          <a:bodyPr>
            <a:normAutofit/>
          </a:bodyPr>
          <a:lstStyle/>
          <a:p>
            <a:pPr marL="457200" indent="-457200" algn="just">
              <a:buFont typeface="+mj-lt"/>
              <a:buAutoNum type="arabicPeriod" startAt="5"/>
            </a:pPr>
            <a:r>
              <a:rPr lang="el-GR" sz="2100" b="1" dirty="0" smtClean="0"/>
              <a:t>Χαρακτηριστική επιφανειακή τάση </a:t>
            </a:r>
            <a:r>
              <a:rPr lang="el-GR" sz="2100" dirty="0" smtClean="0">
                <a:sym typeface="Wingdings" pitchFamily="2" charset="2"/>
              </a:rPr>
              <a:t> προσκολλάται και επικαλύπτει ένα στερεό  αναρρίχηση από τις ρίζες στα φύλλα μέσω των ιστών και των αγγείων των φυτών (</a:t>
            </a:r>
            <a:r>
              <a:rPr lang="en-US" sz="2100" dirty="0" smtClean="0">
                <a:sym typeface="Wingdings" pitchFamily="2" charset="2"/>
              </a:rPr>
              <a:t>capillary effect, </a:t>
            </a:r>
            <a:r>
              <a:rPr lang="el-GR" sz="2100" dirty="0" smtClean="0">
                <a:sym typeface="Wingdings" pitchFamily="2" charset="2"/>
              </a:rPr>
              <a:t>τριχοειδές φαινόμενο). </a:t>
            </a:r>
          </a:p>
          <a:p>
            <a:pPr marL="457200" indent="-457200" algn="just">
              <a:buFont typeface="+mj-lt"/>
              <a:buAutoNum type="arabicPeriod" startAt="5"/>
            </a:pPr>
            <a:r>
              <a:rPr lang="el-GR" sz="2100" dirty="0" smtClean="0">
                <a:sym typeface="Wingdings" pitchFamily="2" charset="2"/>
              </a:rPr>
              <a:t>Διαστέλλεται όταν παγώνει (αντίθετα με τα άλλα υγρά)  ρ πάγου &lt; ρ νερού  πάγος επιπλέει  η μάζα του νερού παγώνει από πάνω προς τα κάτω  ποτάμια και λίμνες δεν παγώνουν και οι υδάτινοι οργανισμοί επιβιώνουν.</a:t>
            </a:r>
          </a:p>
          <a:p>
            <a:pPr marL="457200" indent="-457200" algn="just">
              <a:buFont typeface="+mj-lt"/>
              <a:buAutoNum type="arabicPeriod" startAt="5"/>
            </a:pPr>
            <a:endParaRPr lang="en-US" sz="21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MEGAKLIS\ΣΧΟΛΕΙΟ\ΛΥΚΕΙΟ 2013-2014\Β ΛΥΚΕΙΟΥ 13-14\ΔΦΠ Β ΛΥΚ 13-14\index.jpg"/>
          <p:cNvPicPr>
            <a:picLocks noChangeAspect="1" noChangeArrowheads="1"/>
          </p:cNvPicPr>
          <p:nvPr/>
        </p:nvPicPr>
        <p:blipFill>
          <a:blip r:embed="rId2" cstate="print">
            <a:lum bright="49000" contrast="-1000"/>
          </a:blip>
          <a:srcRect/>
          <a:stretch>
            <a:fillRect/>
          </a:stretch>
        </p:blipFill>
        <p:spPr bwMode="auto">
          <a:xfrm>
            <a:off x="126064" y="59582"/>
            <a:ext cx="8824393" cy="6609778"/>
          </a:xfrm>
          <a:prstGeom prst="rect">
            <a:avLst/>
          </a:prstGeom>
          <a:noFill/>
        </p:spPr>
      </p:pic>
      <p:sp>
        <p:nvSpPr>
          <p:cNvPr id="2" name="Title 1"/>
          <p:cNvSpPr>
            <a:spLocks noGrp="1"/>
          </p:cNvSpPr>
          <p:nvPr>
            <p:ph type="title"/>
          </p:nvPr>
        </p:nvSpPr>
        <p:spPr/>
        <p:txBody>
          <a:bodyPr>
            <a:normAutofit/>
          </a:bodyPr>
          <a:lstStyle/>
          <a:p>
            <a:r>
              <a:rPr lang="el-GR" dirty="0" smtClean="0"/>
              <a:t>5.3 Υδρολογικός κύκλος</a:t>
            </a:r>
            <a:endParaRPr lang="en-US" dirty="0"/>
          </a:p>
        </p:txBody>
      </p:sp>
      <p:sp>
        <p:nvSpPr>
          <p:cNvPr id="3" name="Content Placeholder 2"/>
          <p:cNvSpPr>
            <a:spLocks noGrp="1"/>
          </p:cNvSpPr>
          <p:nvPr>
            <p:ph idx="1"/>
          </p:nvPr>
        </p:nvSpPr>
        <p:spPr/>
        <p:txBody>
          <a:bodyPr>
            <a:normAutofit/>
          </a:bodyPr>
          <a:lstStyle/>
          <a:p>
            <a:pPr marL="457200" indent="-457200" algn="just"/>
            <a:r>
              <a:rPr lang="el-GR" sz="2100" dirty="0" smtClean="0"/>
              <a:t>Η παγκόσμια ποσότητα νερού = σταθερή</a:t>
            </a:r>
          </a:p>
          <a:p>
            <a:pPr marL="457200" indent="-457200" algn="just"/>
            <a:r>
              <a:rPr lang="el-GR" sz="2100" dirty="0" smtClean="0"/>
              <a:t>Η διαθεσιμότητα νερού = μη σταθερή</a:t>
            </a:r>
          </a:p>
          <a:p>
            <a:pPr marL="457200" indent="-457200" algn="just"/>
            <a:r>
              <a:rPr lang="el-GR" sz="2100" dirty="0" smtClean="0"/>
              <a:t>Το νερό κινείται συνέχεια σαν σε ένα </a:t>
            </a:r>
            <a:r>
              <a:rPr lang="el-GR" sz="2100" b="1" dirty="0" smtClean="0"/>
              <a:t>κλειστό κύκλωμα </a:t>
            </a:r>
            <a:r>
              <a:rPr lang="el-GR" sz="2100" dirty="0" smtClean="0"/>
              <a:t>= </a:t>
            </a:r>
            <a:r>
              <a:rPr lang="el-GR" sz="2100" b="1" dirty="0" smtClean="0"/>
              <a:t>υδρολογικός κύκλος </a:t>
            </a:r>
            <a:r>
              <a:rPr lang="el-GR" sz="2100" dirty="0" smtClean="0"/>
              <a:t>η αλλιώς </a:t>
            </a:r>
            <a:r>
              <a:rPr lang="el-GR" sz="2100" b="1" dirty="0" smtClean="0"/>
              <a:t>κύκλος νερού </a:t>
            </a:r>
            <a:r>
              <a:rPr lang="el-GR" sz="2100" dirty="0" smtClean="0"/>
              <a:t>= μεταφορά της υγρασίας από τη θάλασσα στην ατμόσφαιρα και πίσω στη γη. </a:t>
            </a:r>
            <a:endParaRPr lang="en-US" sz="2100" dirty="0" smtClean="0"/>
          </a:p>
          <a:p>
            <a:pPr marL="457200" indent="-457200" algn="just"/>
            <a:r>
              <a:rPr lang="el-GR" sz="2100" b="1" dirty="0" smtClean="0"/>
              <a:t>Ενεργοποίηση </a:t>
            </a:r>
            <a:r>
              <a:rPr lang="el-GR" sz="2100" dirty="0" smtClean="0"/>
              <a:t>υδρολογικού κύκλου</a:t>
            </a:r>
            <a:r>
              <a:rPr lang="en-US" sz="2100" b="1" dirty="0" smtClean="0"/>
              <a:t> =</a:t>
            </a:r>
            <a:r>
              <a:rPr lang="el-GR" sz="2100" b="1" dirty="0" smtClean="0"/>
              <a:t> </a:t>
            </a:r>
            <a:r>
              <a:rPr lang="el-GR" sz="2100" dirty="0" smtClean="0"/>
              <a:t>ηλιακή ενέργεια </a:t>
            </a:r>
            <a:r>
              <a:rPr lang="el-GR" sz="2100" dirty="0" smtClean="0">
                <a:sym typeface="Wingdings" pitchFamily="2" charset="2"/>
              </a:rPr>
              <a:t> </a:t>
            </a:r>
            <a:r>
              <a:rPr lang="el-GR" sz="2100" b="1" dirty="0" smtClean="0">
                <a:sym typeface="Wingdings" pitchFamily="2" charset="2"/>
              </a:rPr>
              <a:t>εξάτμιση</a:t>
            </a:r>
            <a:r>
              <a:rPr lang="el-GR" sz="2100" dirty="0" smtClean="0">
                <a:sym typeface="Wingdings" pitchFamily="2" charset="2"/>
              </a:rPr>
              <a:t> θαλάσσιου νερού  </a:t>
            </a:r>
            <a:r>
              <a:rPr lang="el-GR" sz="2100" b="1" dirty="0" smtClean="0">
                <a:sym typeface="Wingdings" pitchFamily="2" charset="2"/>
              </a:rPr>
              <a:t>υδρατμοί προς την ατμόσφαιρα  </a:t>
            </a:r>
            <a:r>
              <a:rPr lang="el-GR" sz="2100" dirty="0" smtClean="0">
                <a:sym typeface="Wingdings" pitchFamily="2" charset="2"/>
              </a:rPr>
              <a:t>προσωρινή </a:t>
            </a:r>
            <a:r>
              <a:rPr lang="el-GR" sz="2100" b="1" dirty="0" smtClean="0">
                <a:sym typeface="Wingdings" pitchFamily="2" charset="2"/>
              </a:rPr>
              <a:t>αποθήκευση</a:t>
            </a:r>
            <a:r>
              <a:rPr lang="el-GR" sz="2100" dirty="0" smtClean="0">
                <a:sym typeface="Wingdings" pitchFamily="2" charset="2"/>
              </a:rPr>
              <a:t> εκεί  </a:t>
            </a:r>
            <a:r>
              <a:rPr lang="el-GR" sz="2100" b="1" dirty="0" smtClean="0">
                <a:sym typeface="Wingdings" pitchFamily="2" charset="2"/>
              </a:rPr>
              <a:t>μεταφορά</a:t>
            </a:r>
            <a:r>
              <a:rPr lang="el-GR" sz="2100" dirty="0" smtClean="0">
                <a:sym typeface="Wingdings" pitchFamily="2" charset="2"/>
              </a:rPr>
              <a:t> υδρατμών με αέρα  </a:t>
            </a:r>
            <a:r>
              <a:rPr lang="el-GR" sz="2100" dirty="0" err="1" smtClean="0">
                <a:sym typeface="Wingdings" pitchFamily="2" charset="2"/>
              </a:rPr>
              <a:t>συμπ’υκνωση</a:t>
            </a:r>
            <a:r>
              <a:rPr lang="el-GR" sz="2100" dirty="0" smtClean="0">
                <a:sym typeface="Wingdings" pitchFamily="2" charset="2"/>
              </a:rPr>
              <a:t> σε σύννεφα, βροχή, χιόνι, πάχνη  επιστροφή στους ωκεανούς ή στην ενδοχώρα. </a:t>
            </a:r>
          </a:p>
          <a:p>
            <a:pPr marL="457200" indent="-457200" algn="just"/>
            <a:r>
              <a:rPr lang="el-GR" sz="2100" b="1" dirty="0" smtClean="0">
                <a:sym typeface="Wingdings" pitchFamily="2" charset="2"/>
              </a:rPr>
              <a:t>Όμβρια νερά = </a:t>
            </a:r>
            <a:r>
              <a:rPr lang="el-GR" sz="2100" dirty="0" smtClean="0">
                <a:sym typeface="Wingdings" pitchFamily="2" charset="2"/>
              </a:rPr>
              <a:t>σημαντικά για τις καλλιέργειες.</a:t>
            </a:r>
          </a:p>
          <a:p>
            <a:pPr marL="457200" indent="-457200" algn="just"/>
            <a:r>
              <a:rPr lang="el-GR" sz="2100" b="1" dirty="0" smtClean="0">
                <a:sym typeface="Wingdings" pitchFamily="2" charset="2"/>
              </a:rPr>
              <a:t>Υδρολογικός κύκλος = </a:t>
            </a:r>
            <a:r>
              <a:rPr lang="el-GR" sz="2100" dirty="0" smtClean="0">
                <a:sym typeface="Wingdings" pitchFamily="2" charset="2"/>
              </a:rPr>
              <a:t>διατηρεί την ισορροπία του νερού στη γη.</a:t>
            </a:r>
            <a:endParaRPr lang="el-GR" sz="2100" b="1" dirty="0" smtClean="0"/>
          </a:p>
          <a:p>
            <a:pPr marL="457200" indent="-457200" algn="just"/>
            <a:endParaRPr lang="en-US" sz="2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TotalTime>
  <Words>3001</Words>
  <Application>Microsoft Office PowerPoint</Application>
  <PresentationFormat>Προβολή στην οθόνη (4:3)</PresentationFormat>
  <Paragraphs>220</Paragraphs>
  <Slides>32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32</vt:i4>
      </vt:variant>
    </vt:vector>
  </HeadingPairs>
  <TitlesOfParts>
    <vt:vector size="36" baseType="lpstr">
      <vt:lpstr>Arial</vt:lpstr>
      <vt:lpstr>Calibri</vt:lpstr>
      <vt:lpstr>Wingdings</vt:lpstr>
      <vt:lpstr>Θέμα του Office</vt:lpstr>
      <vt:lpstr>ΚΕΦΑΛΑΙΟ 5</vt:lpstr>
      <vt:lpstr>5.1 ΕΙΣΑΓΩΓΗ</vt:lpstr>
      <vt:lpstr>5.1 ΕΙΣΑΓΩΓΗ</vt:lpstr>
      <vt:lpstr>5.2 Χαρακτηριστικά και Ιδιότητες του νερού</vt:lpstr>
      <vt:lpstr>5.2 Χαρακτηριστικά και Ιδιότητες του νερού</vt:lpstr>
      <vt:lpstr>5.2 Άλλες πολύ σημαντικές φυσικο-χημικές Ιδιότητες του νερού</vt:lpstr>
      <vt:lpstr>5.2 Άλλες πολύ σημαντικές φυσικο-χημικές Ιδιότητες του νερού</vt:lpstr>
      <vt:lpstr>5.2 Άλλες πολύ σημαντικές φυσικο-χημικές Ιδιότητες του νερού</vt:lpstr>
      <vt:lpstr>5.3 Υδρολογικός κύκλος</vt:lpstr>
      <vt:lpstr>5.3 Υδρολογικός κύκλος</vt:lpstr>
      <vt:lpstr>5.3 Υδρολογικός κύκλος</vt:lpstr>
      <vt:lpstr>5.3 Υδρολογικός κύκλος</vt:lpstr>
      <vt:lpstr>5.3 Υδρολογικός κύκλος</vt:lpstr>
      <vt:lpstr>5.4 Υδατικό δυναμικό</vt:lpstr>
      <vt:lpstr>5.4 Υδατικό δυναμικό</vt:lpstr>
      <vt:lpstr>5.6 Χρήσεις του νερού</vt:lpstr>
      <vt:lpstr>5.6 Χρήσεις του νερού</vt:lpstr>
      <vt:lpstr>5.6 Χρήσεις του νερού</vt:lpstr>
      <vt:lpstr>5.7 Ρύπανση υδάτων</vt:lpstr>
      <vt:lpstr>5.7 Ρύπανση υδάτων</vt:lpstr>
      <vt:lpstr>5.8 Διαχείριση υδατικών πόρων</vt:lpstr>
      <vt:lpstr>5.8 Διαχείριση υδατικών πόρων</vt:lpstr>
      <vt:lpstr>5.8 Διαχείριση υδατικών πόρων</vt:lpstr>
      <vt:lpstr>5.8 Διαχείριση υδατικών πόρων</vt:lpstr>
      <vt:lpstr>5.8 Διαχείριση υδατικών πόρων</vt:lpstr>
      <vt:lpstr>5.8 Διαχείριση υδατικών πόρων</vt:lpstr>
      <vt:lpstr>5.8 Διαχείριση υδατικών πόρων</vt:lpstr>
      <vt:lpstr>5.8 Διαχείριση υδατικών πόρων</vt:lpstr>
      <vt:lpstr>5.8 Διαχείριση υδατικών πόρων</vt:lpstr>
      <vt:lpstr>5.8 Διαχείριση υδατικών πόρων</vt:lpstr>
      <vt:lpstr>5.8 Διαχείριση υδατικών πόρων</vt:lpstr>
      <vt:lpstr>Παράδειγμα αειφορίας νερού</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5</dc:title>
  <dc:creator>foo</dc:creator>
  <cp:lastModifiedBy>Admin</cp:lastModifiedBy>
  <cp:revision>74</cp:revision>
  <dcterms:created xsi:type="dcterms:W3CDTF">2014-03-15T06:52:58Z</dcterms:created>
  <dcterms:modified xsi:type="dcterms:W3CDTF">2017-01-22T16:03:59Z</dcterms:modified>
</cp:coreProperties>
</file>