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58" r:id="rId6"/>
    <p:sldId id="262" r:id="rId7"/>
    <p:sldId id="264" r:id="rId8"/>
    <p:sldId id="263" r:id="rId9"/>
    <p:sldId id="265" r:id="rId10"/>
    <p:sldId id="259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72" y="7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5" name="Rectangle 1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1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7" name="Freeform 17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8"/>
          <p:cNvSpPr/>
          <p:nvPr/>
        </p:nvSpPr>
        <p:spPr>
          <a:xfrm>
            <a:off x="990600" y="1017588"/>
            <a:ext cx="7178675" cy="4830762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9"/>
          <p:cNvSpPr/>
          <p:nvPr/>
        </p:nvSpPr>
        <p:spPr>
          <a:xfrm>
            <a:off x="990600" y="1009650"/>
            <a:ext cx="7180263" cy="4832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35684">
            <a:off x="769938" y="701675"/>
            <a:ext cx="566737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96196">
            <a:off x="7854950" y="749300"/>
            <a:ext cx="566738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88" y="5357813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BD783-9273-44E5-8006-99B20EF14EA1}" type="datetimeFigureOut">
              <a:rPr lang="en-US"/>
              <a:pPr>
                <a:defRPr/>
              </a:pPr>
              <a:t>1/26/2017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750" y="5357813"/>
            <a:ext cx="50339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475" y="5357813"/>
            <a:ext cx="554038" cy="365125"/>
          </a:xfrm>
        </p:spPr>
        <p:txBody>
          <a:bodyPr/>
          <a:lstStyle>
            <a:lvl1pPr algn="ctr">
              <a:defRPr/>
            </a:lvl1pPr>
          </a:lstStyle>
          <a:p>
            <a:fld id="{2E847AD9-39F4-4674-9975-35C8828D43B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35718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7E3D0-44D3-4E11-B729-ACF747CF921B}" type="datetimeFigureOut">
              <a:rPr lang="en-US"/>
              <a:pPr>
                <a:defRPr/>
              </a:pPr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46C6F-A57D-4101-A144-190066D087A4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936413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D84C9-F313-4009-84B8-0099DE4E927B}" type="datetimeFigureOut">
              <a:rPr lang="en-US"/>
              <a:pPr>
                <a:defRPr/>
              </a:pPr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5DAE3-192A-4880-A666-CBBD26AD1756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321765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52B95-E6C5-465D-9F19-1183CFBAD2F1}" type="datetimeFigureOut">
              <a:rPr lang="en-US"/>
              <a:pPr>
                <a:defRPr/>
              </a:pPr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2E1067-598D-49AD-89B8-D2E798AE27C4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75529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9F63D-D84D-4BF6-94DD-8F958263B83B}" type="datetimeFigureOut">
              <a:rPr lang="en-US"/>
              <a:pPr>
                <a:defRPr/>
              </a:pPr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67C470-FEB5-4802-94F0-FC9EAB96E4FA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129145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08F3C-55DB-4462-9386-805A228B144F}" type="datetimeFigureOut">
              <a:rPr lang="en-US"/>
              <a:pPr>
                <a:defRPr/>
              </a:pPr>
              <a:t>1/26/2017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F10669A6-EC35-46B4-8391-FF3E2866D863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361709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2DDEA-8891-4B1C-BC56-B1FC3CCBBC52}" type="datetimeFigureOut">
              <a:rPr lang="en-US"/>
              <a:pPr>
                <a:defRPr/>
              </a:pPr>
              <a:t>1/26/2017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47527AF8-06EE-4ED1-B67E-30C095492192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886897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54CA5-2372-44A5-9C50-74E696A99561}" type="datetimeFigureOut">
              <a:rPr lang="en-US"/>
              <a:pPr>
                <a:defRPr/>
              </a:pPr>
              <a:t>1/26/2017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61E04E-8CDC-40EE-B9EC-6350F292090E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998267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9488A-CD95-4381-BD89-971E7BD0E430}" type="datetimeFigureOut">
              <a:rPr lang="en-US"/>
              <a:pPr>
                <a:defRPr/>
              </a:pPr>
              <a:t>1/26/2017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3CE8D1-9F09-4236-B51B-B9CEEF828411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892520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1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1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17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8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9"/>
          <p:cNvSpPr/>
          <p:nvPr/>
        </p:nvSpPr>
        <p:spPr>
          <a:xfrm rot="60000">
            <a:off x="4471988" y="603250"/>
            <a:ext cx="3787775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20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21"/>
          <p:cNvSpPr/>
          <p:nvPr/>
        </p:nvSpPr>
        <p:spPr>
          <a:xfrm rot="21540000">
            <a:off x="749300" y="576263"/>
            <a:ext cx="3789363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2063" y="5886450"/>
            <a:ext cx="12128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8EED5-2DC9-4C8A-8A9F-CFEE44DF9CEB}" type="datetimeFigureOut">
              <a:rPr lang="en-US"/>
              <a:pPr>
                <a:defRPr/>
              </a:pPr>
              <a:t>1/26/2017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29300"/>
            <a:ext cx="35226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8088" y="5897563"/>
            <a:ext cx="554037" cy="365125"/>
          </a:xfrm>
        </p:spPr>
        <p:txBody>
          <a:bodyPr/>
          <a:lstStyle>
            <a:lvl1pPr>
              <a:defRPr/>
            </a:lvl1pPr>
          </a:lstStyle>
          <a:p>
            <a:fld id="{2A2DA6CC-5B0E-4EA7-A1BF-CA9412F7B71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778347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1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1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17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8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9"/>
          <p:cNvSpPr/>
          <p:nvPr/>
        </p:nvSpPr>
        <p:spPr>
          <a:xfrm rot="21540000">
            <a:off x="744538" y="576263"/>
            <a:ext cx="3789362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20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21"/>
          <p:cNvSpPr/>
          <p:nvPr/>
        </p:nvSpPr>
        <p:spPr>
          <a:xfrm rot="60000">
            <a:off x="4464050" y="603250"/>
            <a:ext cx="3789363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238" y="5888038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73121-0003-44C5-A829-D3417D7A7D55}" type="datetimeFigureOut">
              <a:rPr lang="en-US"/>
              <a:pPr>
                <a:defRPr/>
              </a:pPr>
              <a:t>1/26/2017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30888"/>
            <a:ext cx="33194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850" y="5900738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fld id="{BD4BA4C5-9367-4CE8-8C7E-9DE3C813FB39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882651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838" y="574675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838" y="576263"/>
            <a:ext cx="7696200" cy="5715000"/>
          </a:xfrm>
          <a:prstGeom prst="rect">
            <a:avLst/>
          </a:prstGeom>
          <a:blipFill dpi="0" rotWithShape="1">
            <a:blip r:embed="rId14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35684">
            <a:off x="544513" y="273050"/>
            <a:ext cx="566737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96196">
            <a:off x="8115300" y="298450"/>
            <a:ext cx="566738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1095375" y="817563"/>
            <a:ext cx="6964363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title style</a:t>
            </a:r>
          </a:p>
        </p:txBody>
      </p:sp>
      <p:sp>
        <p:nvSpPr>
          <p:cNvPr id="1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63675" y="2119313"/>
            <a:ext cx="6196013" cy="360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775" y="5808663"/>
            <a:ext cx="1212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Rage Italic" pitchFamily="66" charset="0"/>
                <a:cs typeface="+mn-cs"/>
              </a:defRPr>
            </a:lvl1pPr>
          </a:lstStyle>
          <a:p>
            <a:pPr>
              <a:defRPr/>
            </a:pPr>
            <a:fld id="{4D32D7F5-4BC3-4E3B-95A0-2E0DB8D577C0}" type="datetimeFigureOut">
              <a:rPr lang="en-US"/>
              <a:pPr>
                <a:defRPr/>
              </a:pPr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5808663"/>
            <a:ext cx="5540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Rage Italic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800" y="5808663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Rage Italic" panose="03070502040507070304" pitchFamily="66" charset="0"/>
              </a:defRPr>
            </a:lvl1pPr>
          </a:lstStyle>
          <a:p>
            <a:fld id="{2D2EBB51-9C8A-4108-A193-7EE26808B2F4}" type="slidenum">
              <a:rPr lang="en-US" altLang="el-GR"/>
              <a:pPr/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12" r:id="rId8"/>
    <p:sldLayoutId id="2147483713" r:id="rId9"/>
    <p:sldLayoutId id="2147483709" r:id="rId10"/>
    <p:sldLayoutId id="21474837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anose="03060802040406070304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anose="03060802040406070304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anose="03060802040406070304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anose="03060802040406070304" pitchFamily="66" charset="0"/>
        <a:buChar char="O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644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anose="03060802040406070304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iRGZOCaD9sQ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1727200" y="1795463"/>
            <a:ext cx="5722938" cy="1827212"/>
          </a:xfrm>
        </p:spPr>
        <p:txBody>
          <a:bodyPr/>
          <a:lstStyle/>
          <a:p>
            <a:pPr eaLnBrk="1" hangingPunct="1"/>
            <a:r>
              <a:rPr lang="el-GR" altLang="el-GR" smtClean="0"/>
              <a:t>Υδατικοί Πόροι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975"/>
            <a:ext cx="5711825" cy="1524000"/>
          </a:xfrm>
        </p:spPr>
        <p:txBody>
          <a:bodyPr/>
          <a:lstStyle/>
          <a:p>
            <a:pPr eaLnBrk="1" hangingPunct="1"/>
            <a:r>
              <a:rPr lang="el-GR" altLang="el-GR" smtClean="0"/>
              <a:t>5.4 Υδατικό δυναμικό</a:t>
            </a:r>
          </a:p>
          <a:p>
            <a:pPr eaLnBrk="1" hangingPunct="1"/>
            <a:r>
              <a:rPr lang="el-GR" altLang="el-GR" smtClean="0"/>
              <a:t>5.6 Χρήσεις του νερού</a:t>
            </a:r>
          </a:p>
          <a:p>
            <a:pPr eaLnBrk="1" hangingPunct="1"/>
            <a:r>
              <a:rPr lang="el-GR" altLang="el-GR" smtClean="0"/>
              <a:t>5.7 Ρύπανση υδάτων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Χρήσεις του νερού...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Brush Script MT" panose="03060802040406070304" pitchFamily="66" charset="0"/>
              <a:buNone/>
              <a:defRPr/>
            </a:pPr>
            <a:r>
              <a:rPr lang="el-GR" dirty="0" smtClean="0"/>
              <a:t>Αυξημένες απαιτήσεις σε νερό.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l-GR" dirty="0" smtClean="0"/>
              <a:t>Η γεωργία καταναλώνει το 60% της συνολικής κατανάλωσης. Η αύξηση του πληθυσμού απαιτεί μεγαλύτερη παραγωγή τροφίμων, που προσπαθεί να καλύψει η άρδευση.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l-GR" dirty="0" smtClean="0"/>
              <a:t>Η βιομηχανία χρησιμοποιεί το 23%.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l-GR" dirty="0" smtClean="0"/>
              <a:t>Η αστική – οικιακή χρήση απαιτεί το 8%.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...χρήσεις του νερού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Brush Script MT" panose="03060802040406070304" pitchFamily="66" charset="0"/>
              <a:buNone/>
              <a:defRPr/>
            </a:pPr>
            <a:r>
              <a:rPr lang="el-GR" i="1" dirty="0" smtClean="0"/>
              <a:t>Ονομαστικά: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l-GR" dirty="0" smtClean="0"/>
              <a:t>Γεωργία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l-GR" dirty="0" smtClean="0"/>
              <a:t>Υδατοκαλλιέργειες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l-GR" dirty="0" smtClean="0"/>
              <a:t>Βιομηχανία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l-GR" dirty="0" smtClean="0"/>
              <a:t>Αλιεία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l-GR" dirty="0" smtClean="0"/>
              <a:t>Οικιακή και αστική χρήση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Ρύπανση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0" indent="0" eaLnBrk="1" fontAlgn="auto" hangingPunct="1">
              <a:spcAft>
                <a:spcPts val="0"/>
              </a:spcAft>
              <a:buFont typeface="Brush Script MT" panose="03060802040406070304" pitchFamily="66" charset="0"/>
              <a:buNone/>
              <a:defRPr/>
            </a:pPr>
            <a:r>
              <a:rPr lang="el-GR" dirty="0" smtClean="0"/>
              <a:t>Η εισαγωγή </a:t>
            </a:r>
            <a:r>
              <a:rPr lang="el-GR" dirty="0"/>
              <a:t>από τον </a:t>
            </a:r>
            <a:r>
              <a:rPr lang="el-GR" dirty="0" smtClean="0"/>
              <a:t>άνθρωπο </a:t>
            </a:r>
            <a:r>
              <a:rPr lang="el-GR" dirty="0"/>
              <a:t>στο περιβάλλον άμεσα ή έμμεσα ουσιών και ενέργειας με αποτέλεσμα βλαπτικές συνέπειες στους ζώντες οργανισμούς, κινδύνους για την ανθρώπινη υγεία, παρεμπόδιση των </a:t>
            </a:r>
            <a:r>
              <a:rPr lang="el-GR" dirty="0" smtClean="0"/>
              <a:t>δραστηριοτήτων </a:t>
            </a:r>
            <a:r>
              <a:rPr lang="el-GR" dirty="0"/>
              <a:t>που γίνονται στη θάλασσα, στις λίμνες και στα ποτάμια (συμπεριλαμβανομένης και της α- λιείας), υποβάθμιση της ποιότητας των υδάτων προς χρήση και για ψυχαγωγικούς σκοπούς". </a:t>
            </a:r>
            <a:endParaRPr lang="el-GR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Ρύπανση - Μόλυνση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Ρύπανση των νερών δεν είναι μόνο η χημική, αλλά η αισθητική, η πολιτιστική και ό,τι άλλο τα υποβαθμίζει.</a:t>
            </a:r>
          </a:p>
          <a:p>
            <a:pPr eaLnBrk="1" hangingPunct="1"/>
            <a:endParaRPr lang="el-GR" altLang="el-GR" smtClean="0"/>
          </a:p>
          <a:p>
            <a:pPr eaLnBrk="1" hangingPunct="1"/>
            <a:r>
              <a:rPr lang="el-GR" altLang="el-GR" smtClean="0"/>
              <a:t>Μόλυνση των νερών είναι μόνο η μικροβιακή ρύπανσή τους.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Η παγκόσμια κρίση του νερού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Brush Script MT" panose="03060802040406070304" pitchFamily="66" charset="0"/>
              <a:buNone/>
              <a:defRPr/>
            </a:pPr>
            <a:endParaRPr lang="en-US" altLang="el-GR" dirty="0" smtClean="0">
              <a:hlinkClick r:id="rId2"/>
            </a:endParaRPr>
          </a:p>
          <a:p>
            <a:pPr marL="0" indent="0" eaLnBrk="1" hangingPunct="1">
              <a:buFont typeface="Brush Script MT" panose="03060802040406070304" pitchFamily="66" charset="0"/>
              <a:buNone/>
              <a:defRPr/>
            </a:pPr>
            <a:endParaRPr lang="en-US" altLang="el-GR" dirty="0">
              <a:hlinkClick r:id="rId2"/>
            </a:endParaRPr>
          </a:p>
          <a:p>
            <a:pPr marL="0" indent="0" eaLnBrk="1" hangingPunct="1">
              <a:buFont typeface="Brush Script MT" panose="03060802040406070304" pitchFamily="66" charset="0"/>
              <a:buNone/>
              <a:defRPr/>
            </a:pPr>
            <a:endParaRPr lang="en-US" altLang="el-GR" dirty="0" smtClean="0">
              <a:hlinkClick r:id="rId2"/>
            </a:endParaRPr>
          </a:p>
          <a:p>
            <a:pPr marL="0" indent="0" algn="ctr" eaLnBrk="1" hangingPunct="1">
              <a:buFont typeface="Brush Script MT" panose="03060802040406070304" pitchFamily="66" charset="0"/>
              <a:buNone/>
              <a:defRPr/>
            </a:pPr>
            <a:r>
              <a:rPr lang="en-US" altLang="el-GR" dirty="0" smtClean="0">
                <a:hlinkClick r:id="rId2"/>
              </a:rPr>
              <a:t>http://youtu.be/iRGZOCaD9sQ</a:t>
            </a:r>
            <a:endParaRPr lang="en-US" altLang="el-GR" dirty="0" smtClean="0"/>
          </a:p>
          <a:p>
            <a:pPr eaLnBrk="1" hangingPunct="1">
              <a:defRPr/>
            </a:pPr>
            <a:endParaRPr lang="el-GR" altLang="el-GR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Λέξεις κλειδιά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Μορφές επιφανειακών νερών</a:t>
            </a:r>
          </a:p>
          <a:p>
            <a:r>
              <a:rPr lang="el-GR" altLang="el-GR" smtClean="0"/>
              <a:t>Κορεσμός εδάφους</a:t>
            </a:r>
          </a:p>
          <a:p>
            <a:r>
              <a:rPr lang="el-GR" altLang="el-GR" smtClean="0"/>
              <a:t>Νερό της βαρύτητας ή ελεύθερο</a:t>
            </a:r>
          </a:p>
          <a:p>
            <a:r>
              <a:rPr lang="el-GR" altLang="el-GR" smtClean="0"/>
              <a:t>Τριχοειδές νερό</a:t>
            </a:r>
          </a:p>
          <a:p>
            <a:r>
              <a:rPr lang="el-GR" altLang="el-GR" smtClean="0"/>
              <a:t>Υγροσκοπικό νερό - Εδαφική υγρασία</a:t>
            </a:r>
          </a:p>
          <a:p>
            <a:r>
              <a:rPr lang="el-GR" altLang="el-GR" smtClean="0"/>
              <a:t>Υπόγειο νερό</a:t>
            </a:r>
          </a:p>
          <a:p>
            <a:r>
              <a:rPr lang="el-GR" altLang="el-GR" smtClean="0"/>
              <a:t>Χρήσεις νερού</a:t>
            </a:r>
          </a:p>
          <a:p>
            <a:r>
              <a:rPr lang="el-GR" altLang="el-GR" smtClean="0"/>
              <a:t>Ρύπανση - μόλυνση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Υδατικό δυναμικό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Το νερό υπάρχει παντού αλλά κινείται συνεχώς. </a:t>
            </a:r>
          </a:p>
          <a:p>
            <a:pPr eaLnBrk="1" hangingPunct="1"/>
            <a:r>
              <a:rPr lang="el-GR" altLang="el-GR" smtClean="0"/>
              <a:t>Υπάρχει σε μεγάλες ποσότητες.</a:t>
            </a:r>
          </a:p>
          <a:p>
            <a:pPr eaLnBrk="1" hangingPunct="1"/>
            <a:r>
              <a:rPr lang="el-GR" altLang="el-GR" smtClean="0"/>
              <a:t>Αδύνατο να έχουμε ακριβείς υπολογισμούς (κυβικά χιλιόμετρα ή κυβικά μίλια). </a:t>
            </a:r>
          </a:p>
          <a:p>
            <a:pPr eaLnBrk="1" hangingPunct="1"/>
            <a:r>
              <a:rPr lang="el-GR" altLang="el-GR" smtClean="0"/>
              <a:t>Υπάρχει σε λεκάνες νερού.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Επιφανειακά νερά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Ωκεανοί: λεκάνες αλμυρού νερού μεταξύ των ηπείρων.</a:t>
            </a:r>
          </a:p>
          <a:p>
            <a:pPr eaLnBrk="1" hangingPunct="1"/>
            <a:r>
              <a:rPr lang="el-GR" altLang="el-GR" smtClean="0"/>
              <a:t>Θάλασσες: κλειστές λεκάνες αλμυρού νερού, μικρότερες των ωκεανών. </a:t>
            </a:r>
          </a:p>
          <a:p>
            <a:pPr eaLnBrk="1" hangingPunct="1"/>
            <a:r>
              <a:rPr lang="el-GR" altLang="el-GR" smtClean="0"/>
              <a:t>Πελάγη: τμήματα των θαλασσών.</a:t>
            </a:r>
          </a:p>
          <a:p>
            <a:pPr eaLnBrk="1" hangingPunct="1"/>
            <a:r>
              <a:rPr lang="el-GR" altLang="el-GR" smtClean="0"/>
              <a:t>Λιμνοθάλασσες: μεγάλες κλειστές ή ημίκλειστες λεκάνες με άμεση σύνδεση με τη θάλασσα. Το νερό τους είναι αλμυρό ή υφάλμυρο, γιατί δέχονται και γλυκά νερά.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Επιφανειακά νερά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Λίμνες: βαθιές λεκάνες με γλυκά νερά. Δεν επικοινωνούν άμεσα με θάλασσα.</a:t>
            </a:r>
          </a:p>
          <a:p>
            <a:pPr eaLnBrk="1" hangingPunct="1"/>
            <a:r>
              <a:rPr lang="el-GR" altLang="el-GR" smtClean="0"/>
              <a:t>Έλη: ρηχές μικρές λεκάνες με γλυκά νερά.</a:t>
            </a:r>
          </a:p>
          <a:p>
            <a:pPr eaLnBrk="1" hangingPunct="1"/>
            <a:r>
              <a:rPr lang="el-GR" altLang="el-GR" smtClean="0"/>
              <a:t>Ποταμοί: ρέουσες μεγάλες μάζες γλυκού νερού.</a:t>
            </a:r>
          </a:p>
          <a:p>
            <a:pPr eaLnBrk="1" hangingPunct="1"/>
            <a:r>
              <a:rPr lang="el-GR" altLang="el-GR" smtClean="0"/>
              <a:t>Χείμαρροι: πρόσκαιρα ρεύματα γλυκού νερού μεγάλης κλίσης και μικρού μήκους.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Εδαφικό νερό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Το έδαφος απορροφά νερό μέχρι να γεμίσει τους εδαφικούς πόρους  απομακρύνοντας τον  αέρα τους.</a:t>
            </a:r>
          </a:p>
          <a:p>
            <a:pPr eaLnBrk="1" hangingPunct="1"/>
            <a:r>
              <a:rPr lang="el-GR" altLang="el-GR" smtClean="0"/>
              <a:t>Κορεσμός τους εδάφους: η μέγιστη ποσότητα νερού που μπορεί το έδαφος να συγκρατήσει, δηλαδή όλοι οι πόροι είναι γεμάτοι με νερό.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Νερό βαρύτητας ή ελεύθερο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Το νερό των μεγάλων πόρων στο κορεσμένο έδαφος που κινείται προς τα κάτω λόγω της βαρύτητας.</a:t>
            </a:r>
          </a:p>
          <a:p>
            <a:pPr eaLnBrk="1" hangingPunct="1"/>
            <a:endParaRPr lang="el-GR" altLang="el-GR" smtClean="0"/>
          </a:p>
          <a:p>
            <a:pPr eaLnBrk="1" hangingPunct="1"/>
            <a:r>
              <a:rPr lang="el-GR" altLang="el-GR" smtClean="0"/>
              <a:t>Τη θέση του νερού στους πόρους παίρνει πάλι ο αέρας.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Υπόγειο νερό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Το ελεύθερο νερό που συνεχίζει την κάθοδό του κάτω από το επιφανειακό στρώμα του εδάφους και γεμίζει τα διάκενα του εδάφους και των βράχων.</a:t>
            </a:r>
          </a:p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Τριχοειδές νερό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Το νερό που παραμένει στο έδαφος μετά την απομάκρυνση του ελεύθερου.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Υγροσκοπικό νερό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Το νερό που παραμένει στο έδαφος όταν απομακρύνεται το τριχοειδές νερό.</a:t>
            </a:r>
          </a:p>
          <a:p>
            <a:pPr eaLnBrk="1" hangingPunct="1"/>
            <a:r>
              <a:rPr lang="el-GR" altLang="el-GR" smtClean="0"/>
              <a:t>Συγκρατείται πολύ ισχυρά από μόρια του εδάφους κυρίως κολλοειδή.</a:t>
            </a:r>
          </a:p>
          <a:p>
            <a:pPr eaLnBrk="1" hangingPunct="1"/>
            <a:r>
              <a:rPr lang="el-GR" altLang="el-GR" smtClean="0"/>
              <a:t>Μετακινείται σε μορφή υδρατμών.</a:t>
            </a:r>
          </a:p>
          <a:p>
            <a:pPr eaLnBrk="1" hangingPunct="1"/>
            <a:r>
              <a:rPr lang="el-GR" altLang="el-GR" smtClean="0"/>
              <a:t>Χαρακτηρίζεται ως </a:t>
            </a:r>
            <a:r>
              <a:rPr lang="el-GR" altLang="el-GR" b="1" smtClean="0"/>
              <a:t>εδαφική υγρασία</a:t>
            </a:r>
            <a:r>
              <a:rPr lang="el-GR" altLang="el-GR" smtClean="0"/>
              <a:t>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132</TotalTime>
  <Words>485</Words>
  <Application>Microsoft Office PowerPoint</Application>
  <PresentationFormat>Προβολή στην οθόνη (4:3)</PresentationFormat>
  <Paragraphs>67</Paragraphs>
  <Slides>15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1" baseType="lpstr">
      <vt:lpstr>Arial</vt:lpstr>
      <vt:lpstr>Brush Script MT</vt:lpstr>
      <vt:lpstr>Constantia</vt:lpstr>
      <vt:lpstr>Franklin Gothic Book</vt:lpstr>
      <vt:lpstr>Rage Italic</vt:lpstr>
      <vt:lpstr>Pushpin</vt:lpstr>
      <vt:lpstr>Υδατικοί Πόροι</vt:lpstr>
      <vt:lpstr>Υδατικό δυναμικό</vt:lpstr>
      <vt:lpstr>Επιφανειακά νερά</vt:lpstr>
      <vt:lpstr>Επιφανειακά νερά</vt:lpstr>
      <vt:lpstr>Εδαφικό νερό</vt:lpstr>
      <vt:lpstr>Νερό βαρύτητας ή ελεύθερο</vt:lpstr>
      <vt:lpstr>Υπόγειο νερό</vt:lpstr>
      <vt:lpstr>Τριχοειδές νερό</vt:lpstr>
      <vt:lpstr>Υγροσκοπικό νερό</vt:lpstr>
      <vt:lpstr>Χρήσεις του νερού...</vt:lpstr>
      <vt:lpstr>...χρήσεις του νερού</vt:lpstr>
      <vt:lpstr>Ρύπανση</vt:lpstr>
      <vt:lpstr>Ρύπανση - Μόλυνση</vt:lpstr>
      <vt:lpstr>Η παγκόσμια κρίση του νερού</vt:lpstr>
      <vt:lpstr>Λέξεις κλειδιά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Υδατικοί Πόροι</dc:title>
  <dc:creator>Μάρθα Καρβουνίδου</dc:creator>
  <cp:lastModifiedBy>Admin</cp:lastModifiedBy>
  <cp:revision>16</cp:revision>
  <dcterms:created xsi:type="dcterms:W3CDTF">2006-08-16T00:00:00Z</dcterms:created>
  <dcterms:modified xsi:type="dcterms:W3CDTF">2017-01-26T19:31:17Z</dcterms:modified>
</cp:coreProperties>
</file>