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56" r:id="rId3"/>
    <p:sldId id="258" r:id="rId4"/>
    <p:sldId id="259" r:id="rId5"/>
    <p:sldId id="260" r:id="rId6"/>
    <p:sldId id="257" r:id="rId7"/>
    <p:sldId id="261" r:id="rId8"/>
    <p:sldId id="262" r:id="rId9"/>
    <p:sldId id="263" r:id="rId10"/>
    <p:sldId id="268" r:id="rId11"/>
    <p:sldId id="265" r:id="rId12"/>
    <p:sldId id="267" r:id="rId13"/>
    <p:sldId id="270"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5" d="100"/>
          <a:sy n="75" d="100"/>
        </p:scale>
        <p:origin x="72"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8" name="7 - Θέση αριθμού διαφάνειας"/>
          <p:cNvSpPr>
            <a:spLocks noGrp="1"/>
          </p:cNvSpPr>
          <p:nvPr>
            <p:ph type="sldNum" sz="quarter" idx="11"/>
          </p:nvPr>
        </p:nvSpPr>
        <p:spPr/>
        <p:txBody>
          <a:bodyPr/>
          <a:lstStyle/>
          <a:p>
            <a:fld id="{4E79CF93-4F7A-4ACB-B2B5-8A7AB85C0B9C}"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C203857-A452-4DBC-889B-9D9D73B0A1A0}" type="datetimeFigureOut">
              <a:rPr lang="el-GR" smtClean="0"/>
              <a:pPr/>
              <a:t>22/1/2017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4E79CF93-4F7A-4ACB-B2B5-8A7AB85C0B9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6C203857-A452-4DBC-889B-9D9D73B0A1A0}" type="datetimeFigureOut">
              <a:rPr lang="el-GR" smtClean="0"/>
              <a:pPr/>
              <a:t>22/1/2017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79CF93-4F7A-4ACB-B2B5-8A7AB85C0B9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C203857-A452-4DBC-889B-9D9D73B0A1A0}" type="datetimeFigureOut">
              <a:rPr lang="el-GR" smtClean="0"/>
              <a:pPr/>
              <a:t>22/1/2017</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79CF93-4F7A-4ACB-B2B5-8A7AB85C0B9C}"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7.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0"/>
            <a:ext cx="6480048" cy="1124744"/>
          </a:xfrm>
        </p:spPr>
        <p:txBody>
          <a:bodyPr/>
          <a:lstStyle/>
          <a:p>
            <a:pPr algn="ctr"/>
            <a:r>
              <a:rPr lang="el-GR" dirty="0" smtClean="0"/>
              <a:t>Το δασοσ</a:t>
            </a:r>
            <a:endParaRPr lang="el-GR" dirty="0"/>
          </a:p>
        </p:txBody>
      </p:sp>
      <p:sp>
        <p:nvSpPr>
          <p:cNvPr id="3" name="2 - Υπότιτλος"/>
          <p:cNvSpPr>
            <a:spLocks noGrp="1"/>
          </p:cNvSpPr>
          <p:nvPr>
            <p:ph type="subTitle" idx="1"/>
          </p:nvPr>
        </p:nvSpPr>
        <p:spPr>
          <a:xfrm>
            <a:off x="611560" y="1340768"/>
            <a:ext cx="6840760" cy="4248472"/>
          </a:xfrm>
        </p:spPr>
        <p:txBody>
          <a:bodyPr>
            <a:normAutofit fontScale="92500" lnSpcReduction="10000"/>
          </a:bodyPr>
          <a:lstStyle/>
          <a:p>
            <a:pPr marL="36000" indent="457200" algn="just"/>
            <a:r>
              <a:rPr lang="el-GR" dirty="0" smtClean="0"/>
              <a:t>Το δάσος έχει μια ξεχωριστή θέση και παίζει σημαντικό ρόλο μέσα στη φύση. Αποτελεί το σπουδαιότερο συντελεστή βιολογικής ισορροπίας και έχει μια πολυσήμαντη συμμέτοχη σε διάφορες μεταβολές. Αποτελεί πολύτιμο μέρος του φυσικού περιβάλλοντος για τον άνθρωπο. Έτσι η όλη σημασία του δάσους διακρίνεται στο ρόλο που παίζει μέσα στη φύση και στην προσφορά του άμεση ή έμμεση προς τον άνθρωπο.</a:t>
            </a:r>
          </a:p>
          <a:p>
            <a:pPr marL="36000" indent="457200" algn="just"/>
            <a:r>
              <a:rPr lang="el-GR" dirty="0" smtClean="0"/>
              <a:t>Το δάσος δεν είναι απλά κ μόνο ένα άθροισμα δέντρων, είναι μια σύνθετη βιοκοινωνία που την απαρτίζουν δέντρα, θάμνοι, φρύγανα, πόες άλλα και ζώα, πτηνά, μικροοργανισμοί, βρύα, μανιτάρια και άλλα, είναι ένας ανανεώσιμος φυσικός πόρος με ανεξάντλητες δυνατότητες και ένα πολυσύνθετο οικολογικό σύστημα που διαδραματίζει πρωταρχικό ρόλο στην οικολογική ισορροπία του ευρύτερου περιβάλλοντος. </a:t>
            </a:r>
            <a:endParaRPr lang="el-GR" dirty="0"/>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Scanned Documents\Εικόνα.jpg"/>
          <p:cNvPicPr>
            <a:picLocks noChangeAspect="1" noChangeArrowheads="1"/>
          </p:cNvPicPr>
          <p:nvPr/>
        </p:nvPicPr>
        <p:blipFill>
          <a:blip r:embed="rId2" cstate="print"/>
          <a:srcRect/>
          <a:stretch>
            <a:fillRect/>
          </a:stretch>
        </p:blipFill>
        <p:spPr bwMode="auto">
          <a:xfrm>
            <a:off x="323528" y="0"/>
            <a:ext cx="7606058" cy="6858000"/>
          </a:xfrm>
          <a:prstGeom prst="rect">
            <a:avLst/>
          </a:prstGeom>
          <a:solidFill>
            <a:srgbClr val="FFFFFF">
              <a:shade val="85000"/>
            </a:srgbClr>
          </a:solidFill>
          <a:ln w="88900" cap="sq">
            <a:solidFill>
              <a:srgbClr val="FFFFFF"/>
            </a:solidFill>
            <a:miter lim="800000"/>
          </a:ln>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42888"/>
            <a:ext cx="8229600" cy="1143001"/>
          </a:xfrm>
        </p:spPr>
        <p:txBody>
          <a:bodyPr>
            <a:normAutofit/>
          </a:bodyPr>
          <a:lstStyle/>
          <a:p>
            <a:r>
              <a:rPr lang="el-GR" sz="4800" b="1" dirty="0">
                <a:solidFill>
                  <a:schemeClr val="accent6">
                    <a:lumMod val="90000"/>
                  </a:schemeClr>
                </a:solidFill>
              </a:rPr>
              <a:t>Πρόληψη δασικών πυρκαγιών </a:t>
            </a:r>
          </a:p>
        </p:txBody>
      </p:sp>
      <p:sp>
        <p:nvSpPr>
          <p:cNvPr id="21507" name="Rectangle 3"/>
          <p:cNvSpPr>
            <a:spLocks noGrp="1" noChangeArrowheads="1"/>
          </p:cNvSpPr>
          <p:nvPr>
            <p:ph type="body" idx="1"/>
          </p:nvPr>
        </p:nvSpPr>
        <p:spPr>
          <a:xfrm>
            <a:off x="468313" y="620713"/>
            <a:ext cx="8229600" cy="4525962"/>
          </a:xfrm>
        </p:spPr>
        <p:txBody>
          <a:bodyPr/>
          <a:lstStyle/>
          <a:p>
            <a:r>
              <a:rPr lang="el-GR"/>
              <a:t>Ο καλύτερος τρόπος καταπολέμησης των δασικών πυρκαγιών είναι:</a:t>
            </a:r>
          </a:p>
        </p:txBody>
      </p:sp>
      <p:sp>
        <p:nvSpPr>
          <p:cNvPr id="21512" name="Rectangle 8"/>
          <p:cNvSpPr>
            <a:spLocks noChangeArrowheads="1"/>
          </p:cNvSpPr>
          <p:nvPr/>
        </p:nvSpPr>
        <p:spPr bwMode="auto">
          <a:xfrm>
            <a:off x="323850" y="1406525"/>
            <a:ext cx="8820150" cy="5791200"/>
          </a:xfrm>
          <a:prstGeom prst="rect">
            <a:avLst/>
          </a:prstGeom>
          <a:noFill/>
          <a:ln w="9525">
            <a:noFill/>
            <a:miter lim="800000"/>
            <a:headEnd/>
            <a:tailEnd/>
          </a:ln>
          <a:effectLst/>
        </p:spPr>
        <p:txBody>
          <a:bodyPr anchor="ctr">
            <a:spAutoFit/>
          </a:bodyPr>
          <a:lstStyle/>
          <a:p>
            <a:pPr eaLnBrk="1" hangingPunct="1"/>
            <a:r>
              <a:rPr lang="el-GR" sz="2400">
                <a:latin typeface="Times New Roman" pitchFamily="18" charset="0"/>
              </a:rPr>
              <a:t/>
            </a:r>
            <a:br>
              <a:rPr lang="el-GR" sz="2400">
                <a:latin typeface="Times New Roman" pitchFamily="18" charset="0"/>
              </a:rPr>
            </a:br>
            <a:r>
              <a:rPr lang="el-GR" sz="2500">
                <a:latin typeface="Times New Roman" pitchFamily="18" charset="0"/>
              </a:rPr>
              <a:t>Πρόληψη</a:t>
            </a:r>
            <a:br>
              <a:rPr lang="el-GR" sz="2500">
                <a:latin typeface="Times New Roman" pitchFamily="18" charset="0"/>
              </a:rPr>
            </a:br>
            <a:r>
              <a:rPr lang="el-GR" sz="2500">
                <a:latin typeface="Times New Roman" pitchFamily="18" charset="0"/>
              </a:rPr>
              <a:t>Καταστολή</a:t>
            </a:r>
            <a:br>
              <a:rPr lang="el-GR" sz="2500">
                <a:latin typeface="Times New Roman" pitchFamily="18" charset="0"/>
              </a:rPr>
            </a:br>
            <a:r>
              <a:rPr lang="el-GR" sz="2500">
                <a:latin typeface="Times New Roman" pitchFamily="18" charset="0"/>
              </a:rPr>
              <a:t>Αποκατάσταση</a:t>
            </a:r>
            <a:br>
              <a:rPr lang="el-GR" sz="2500">
                <a:latin typeface="Times New Roman" pitchFamily="18" charset="0"/>
              </a:rPr>
            </a:br>
            <a:r>
              <a:rPr lang="el-GR" sz="2500">
                <a:latin typeface="Times New Roman" pitchFamily="18" charset="0"/>
              </a:rPr>
              <a:t>   Ως πρόληψη δασικών πυρκαγιών ορίζεται το σύνολο των ενεργειών που γίνονται πριν από την έναρξη μιας πυρκαγιάς, με σκοπό:</a:t>
            </a:r>
            <a:br>
              <a:rPr lang="el-GR" sz="2500">
                <a:latin typeface="Times New Roman" pitchFamily="18" charset="0"/>
              </a:rPr>
            </a:br>
            <a:r>
              <a:rPr lang="el-GR" sz="2500">
                <a:latin typeface="Times New Roman" pitchFamily="18" charset="0"/>
              </a:rPr>
              <a:t>1. </a:t>
            </a:r>
            <a:r>
              <a:rPr lang="el-GR" sz="2500" dirty="0">
                <a:latin typeface="Times New Roman" pitchFamily="18" charset="0"/>
              </a:rPr>
              <a:t>τη μείωση ή εξάλειψη της πιθανότητας εκδήλωσης πυρκαγιών </a:t>
            </a:r>
            <a:br>
              <a:rPr lang="el-GR" sz="2500" dirty="0">
                <a:latin typeface="Times New Roman" pitchFamily="18" charset="0"/>
              </a:rPr>
            </a:br>
            <a:r>
              <a:rPr lang="el-GR" sz="2500" dirty="0">
                <a:latin typeface="Times New Roman" pitchFamily="18" charset="0"/>
              </a:rPr>
              <a:t>2. τη μείωση της πιθανότητας εξάπλωσης κάθε </a:t>
            </a:r>
            <a:r>
              <a:rPr lang="el-GR" sz="2500" dirty="0" err="1">
                <a:latin typeface="Times New Roman" pitchFamily="18" charset="0"/>
              </a:rPr>
              <a:t>εκδηλούμενης</a:t>
            </a:r>
            <a:r>
              <a:rPr lang="el-GR" sz="2500" dirty="0">
                <a:latin typeface="Times New Roman" pitchFamily="18" charset="0"/>
              </a:rPr>
              <a:t> πυρκαγιάς και</a:t>
            </a:r>
            <a:br>
              <a:rPr lang="el-GR" sz="2500" dirty="0">
                <a:latin typeface="Times New Roman" pitchFamily="18" charset="0"/>
              </a:rPr>
            </a:br>
            <a:r>
              <a:rPr lang="el-GR" sz="2500" dirty="0">
                <a:latin typeface="Times New Roman" pitchFamily="18" charset="0"/>
              </a:rPr>
              <a:t>3. την ύπαρξη ενός μηχανισμού ικανού να αντιμετωπίσει γρήγορα κάθε νέα πυρκαγιά, αποστέλλοντας τις απαιτούμενες δυνάμεις για άμεση καταστολή της.</a:t>
            </a:r>
            <a:br>
              <a:rPr lang="el-GR" sz="2500" dirty="0">
                <a:latin typeface="Times New Roman" pitchFamily="18" charset="0"/>
              </a:rPr>
            </a:br>
            <a:r>
              <a:rPr lang="el-GR" sz="2500" dirty="0">
                <a:latin typeface="Times New Roman" pitchFamily="18" charset="0"/>
              </a:rPr>
              <a:t/>
            </a:r>
            <a:br>
              <a:rPr lang="el-GR" sz="2500" dirty="0">
                <a:latin typeface="Times New Roman" pitchFamily="18" charset="0"/>
              </a:rPr>
            </a:br>
            <a:endParaRPr lang="el-GR" sz="2500" dirty="0">
              <a:latin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stCondLst>
                                            <p:cond delay="0"/>
                                          </p:stCondLst>
                                        </p:cTn>
                                        <p:tgtEl>
                                          <p:spTgt spid="2150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150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150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150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150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07">
                                            <p:txEl>
                                              <p:pRg st="0" end="0"/>
                                            </p:txEl>
                                          </p:spTgt>
                                        </p:tgtEl>
                                        <p:attrNameLst>
                                          <p:attrName>style.visibility</p:attrName>
                                        </p:attrNameLst>
                                      </p:cBhvr>
                                      <p:to>
                                        <p:strVal val="visible"/>
                                      </p:to>
                                    </p:set>
                                    <p:anim calcmode="lin" valueType="num">
                                      <p:cBhvr>
                                        <p:cTn id="16" dur="500" fill="hold"/>
                                        <p:tgtEl>
                                          <p:spTgt spid="2150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150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150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150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xit" presetSubtype="0" fill="hold" grpId="1" nodeType="clickEffect">
                                  <p:stCondLst>
                                    <p:cond delay="0"/>
                                  </p:stCondLst>
                                  <p:childTnLst>
                                    <p:anim calcmode="lin" valueType="num">
                                      <p:cBhvr>
                                        <p:cTn id="24" dur="2000" fill="hold"/>
                                        <p:tgtEl>
                                          <p:spTgt spid="21506"/>
                                        </p:tgtEl>
                                        <p:attrNameLst>
                                          <p:attrName>style.rotation</p:attrName>
                                        </p:attrNameLst>
                                      </p:cBhvr>
                                      <p:tavLst>
                                        <p:tav tm="0">
                                          <p:val>
                                            <p:fltVal val="0"/>
                                          </p:val>
                                        </p:tav>
                                        <p:tav tm="100000">
                                          <p:val>
                                            <p:fltVal val="-90"/>
                                          </p:val>
                                        </p:tav>
                                      </p:tavLst>
                                    </p:anim>
                                    <p:anim calcmode="lin" valueType="num">
                                      <p:cBhvr>
                                        <p:cTn id="25" dur="2000" fill="hold"/>
                                        <p:tgtEl>
                                          <p:spTgt spid="21506"/>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21506"/>
                                        </p:tgtEl>
                                        <p:attrNameLst>
                                          <p:attrName>ppt_h</p:attrName>
                                        </p:attrNameLst>
                                      </p:cBhvr>
                                      <p:tavLst>
                                        <p:tav tm="0">
                                          <p:val>
                                            <p:strVal val="ppt_h"/>
                                          </p:val>
                                        </p:tav>
                                        <p:tav tm="100000">
                                          <p:val>
                                            <p:strVal val="ppt_h"/>
                                          </p:val>
                                        </p:tav>
                                      </p:tavLst>
                                    </p:anim>
                                    <p:anim calcmode="lin" valueType="num">
                                      <p:cBhvr>
                                        <p:cTn id="27" dur="2000" fill="hold"/>
                                        <p:tgtEl>
                                          <p:spTgt spid="21506"/>
                                        </p:tgtEl>
                                        <p:attrNameLst>
                                          <p:attrName>ppt_x</p:attrName>
                                        </p:attrNameLst>
                                      </p:cBhvr>
                                      <p:tavLst>
                                        <p:tav tm="0">
                                          <p:val>
                                            <p:strVal val="ppt_x"/>
                                          </p:val>
                                        </p:tav>
                                        <p:tav tm="100000">
                                          <p:val>
                                            <p:strVal val="ppt_x+.4"/>
                                          </p:val>
                                        </p:tav>
                                      </p:tavLst>
                                    </p:anim>
                                    <p:anim calcmode="lin" valueType="num">
                                      <p:cBhvr>
                                        <p:cTn id="28" dur="2000" fill="hold"/>
                                        <p:tgtEl>
                                          <p:spTgt spid="21506"/>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21506"/>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21507">
                                            <p:txEl>
                                              <p:pRg st="0" end="0"/>
                                            </p:txEl>
                                          </p:spTgt>
                                        </p:tgtEl>
                                      </p:cBhvr>
                                    </p:animEffect>
                                    <p:set>
                                      <p:cBhvr>
                                        <p:cTn id="32" dur="1" fill="hold">
                                          <p:stCondLst>
                                            <p:cond delay="499"/>
                                          </p:stCondLst>
                                        </p:cTn>
                                        <p:tgtEl>
                                          <p:spTgt spid="2150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6" grpId="1"/>
      <p:bldP spid="21507" grpId="0" build="p"/>
      <p:bldP spid="21507"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3).jpg"/>
          <p:cNvPicPr>
            <a:picLocks noChangeAspect="1"/>
          </p:cNvPicPr>
          <p:nvPr/>
        </p:nvPicPr>
        <p:blipFill>
          <a:blip r:embed="rId2" cstate="print"/>
          <a:stretch>
            <a:fillRect/>
          </a:stretch>
        </p:blipFill>
        <p:spPr>
          <a:xfrm>
            <a:off x="251520" y="0"/>
            <a:ext cx="7392314" cy="6858000"/>
          </a:xfrm>
          <a:prstGeom prst="rect">
            <a:avLst/>
          </a:prstGeom>
          <a:effectLst>
            <a:softEdge rad="317500"/>
          </a:effectLst>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4726316"/>
          </a:xfrm>
        </p:spPr>
        <p:txBody>
          <a:bodyPr>
            <a:normAutofit/>
          </a:bodyPr>
          <a:lstStyle/>
          <a:p>
            <a:pPr algn="ctr"/>
            <a:r>
              <a:rPr lang="el-GR" sz="4800" dirty="0" smtClean="0"/>
              <a:t>ΣΑΣ ΕΥΧΑΡΙΣΤΟΥΜΕ ΠΟΛΥ ΓΙΑ ΤΗΝ ΠΡΟΣΟΧΗ ΣΑΣ</a:t>
            </a:r>
            <a:endParaRPr lang="el-GR"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ικόνα (2).jpg"/>
          <p:cNvPicPr preferRelativeResize="0">
            <a:picLocks/>
          </p:cNvPicPr>
          <p:nvPr/>
        </p:nvPicPr>
        <p:blipFill>
          <a:blip r:embed="rId3" cstate="print"/>
          <a:stretch>
            <a:fillRect/>
          </a:stretch>
        </p:blipFill>
        <p:spPr>
          <a:xfrm>
            <a:off x="0" y="0"/>
            <a:ext cx="7786710" cy="6858000"/>
          </a:xfrm>
          <a:prstGeom prst="rect">
            <a:avLst/>
          </a:prstGeom>
          <a:solidFill>
            <a:srgbClr val="FFFFFF">
              <a:shade val="85000"/>
            </a:srgbClr>
          </a:solidFill>
          <a:ln w="88900" cap="sq">
            <a:solidFill>
              <a:srgbClr val="FFFFFF"/>
            </a:solidFill>
            <a:miter lim="800000"/>
          </a:ln>
          <a:effectLst>
            <a:softEdge rad="317500"/>
          </a:effectLst>
        </p:spPr>
      </p:pic>
    </p:spTree>
  </p:cSld>
  <p:clrMapOvr>
    <a:masterClrMapping/>
  </p:clrMapOvr>
  <p:transition spd="slow">
    <p:newsflash/>
    <p:sndAc>
      <p:stSnd>
        <p:snd r:embed="rId2" name="push.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4).jpg"/>
          <p:cNvPicPr>
            <a:picLocks noChangeAspect="1"/>
          </p:cNvPicPr>
          <p:nvPr/>
        </p:nvPicPr>
        <p:blipFill>
          <a:blip r:embed="rId3" cstate="print"/>
          <a:stretch>
            <a:fillRect/>
          </a:stretch>
        </p:blipFill>
        <p:spPr>
          <a:xfrm>
            <a:off x="251520" y="0"/>
            <a:ext cx="7749504" cy="68580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split dir="in"/>
    <p:sndAc>
      <p:stSnd>
        <p:snd r:embed="rId2" name="pu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5).jpg"/>
          <p:cNvPicPr>
            <a:picLocks noChangeAspect="1"/>
          </p:cNvPicPr>
          <p:nvPr/>
        </p:nvPicPr>
        <p:blipFill>
          <a:blip r:embed="rId3" cstate="print"/>
          <a:stretch>
            <a:fillRect/>
          </a:stretch>
        </p:blipFill>
        <p:spPr>
          <a:xfrm>
            <a:off x="0" y="0"/>
            <a:ext cx="7786710" cy="68580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blinds dir="vert"/>
    <p:sndAc>
      <p:stSnd>
        <p:snd r:embed="rId2" name="hamm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6).jpg"/>
          <p:cNvPicPr>
            <a:picLocks noChangeAspect="1"/>
          </p:cNvPicPr>
          <p:nvPr/>
        </p:nvPicPr>
        <p:blipFill>
          <a:blip r:embed="rId3" cstate="print"/>
          <a:stretch>
            <a:fillRect/>
          </a:stretch>
        </p:blipFill>
        <p:spPr>
          <a:xfrm>
            <a:off x="179512" y="0"/>
            <a:ext cx="7821512" cy="70294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randomBar dir="vert"/>
    <p:sndAc>
      <p:stSnd>
        <p:snd r:embed="rId2" name="breez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3).jpg"/>
          <p:cNvPicPr preferRelativeResize="0">
            <a:picLocks/>
          </p:cNvPicPr>
          <p:nvPr/>
        </p:nvPicPr>
        <p:blipFill>
          <a:blip r:embed="rId3" cstate="print"/>
          <a:stretch>
            <a:fillRect/>
          </a:stretch>
        </p:blipFill>
        <p:spPr>
          <a:xfrm>
            <a:off x="0" y="0"/>
            <a:ext cx="7929586" cy="68580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dissolve/>
    <p:sndAc>
      <p:stSnd>
        <p:snd r:embed="rId2" name="drumroll.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Εικόνα (7).jpg"/>
          <p:cNvPicPr>
            <a:picLocks noChangeAspect="1"/>
          </p:cNvPicPr>
          <p:nvPr/>
        </p:nvPicPr>
        <p:blipFill>
          <a:blip r:embed="rId3" cstate="print"/>
          <a:stretch>
            <a:fillRect/>
          </a:stretch>
        </p:blipFill>
        <p:spPr>
          <a:xfrm>
            <a:off x="179512" y="0"/>
            <a:ext cx="8035826" cy="68580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plus/>
    <p:sndAc>
      <p:stSnd>
        <p:snd r:embed="rId2" name="suction.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8).jpg"/>
          <p:cNvPicPr>
            <a:picLocks noChangeAspect="1"/>
          </p:cNvPicPr>
          <p:nvPr/>
        </p:nvPicPr>
        <p:blipFill>
          <a:blip r:embed="rId3" cstate="print"/>
          <a:stretch>
            <a:fillRect/>
          </a:stretch>
        </p:blipFill>
        <p:spPr>
          <a:xfrm>
            <a:off x="714348" y="0"/>
            <a:ext cx="7358114" cy="68580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comb dir="vert"/>
    <p:sndAc>
      <p:stSnd>
        <p:snd r:embed="rId2" name="coi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9).jpg"/>
          <p:cNvPicPr>
            <a:picLocks noChangeAspect="1"/>
          </p:cNvPicPr>
          <p:nvPr/>
        </p:nvPicPr>
        <p:blipFill>
          <a:blip r:embed="rId3" cstate="print"/>
          <a:stretch>
            <a:fillRect/>
          </a:stretch>
        </p:blipFill>
        <p:spPr>
          <a:xfrm>
            <a:off x="179512" y="-171400"/>
            <a:ext cx="7892950" cy="7029400"/>
          </a:xfrm>
          <a:prstGeom prst="rect">
            <a:avLst/>
          </a:prstGeom>
          <a:solidFill>
            <a:srgbClr val="FFFFFF">
              <a:shade val="85000"/>
            </a:srgbClr>
          </a:solidFill>
          <a:ln w="88900" cap="sq">
            <a:solidFill>
              <a:srgbClr val="FFFFFF"/>
            </a:solidFill>
            <a:miter lim="800000"/>
          </a:ln>
          <a:effectLst>
            <a:softEdge rad="317500"/>
          </a:effectLst>
        </p:spPr>
      </p:pic>
    </p:spTree>
  </p:cSld>
  <p:clrMapOvr>
    <a:overrideClrMapping bg1="dk1" tx1="lt1" bg2="dk2" tx2="lt2" accent1="accent1" accent2="accent2" accent3="accent3" accent4="accent4" accent5="accent5" accent6="accent6" hlink="hlink" folHlink="folHlink"/>
  </p:clrMapOvr>
  <p:transition spd="slow">
    <p:cover dir="rd"/>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εχνικό">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TotalTime>
  <Words>148</Words>
  <Application>Microsoft Office PowerPoint</Application>
  <PresentationFormat>Προβολή στην οθόνη (4:3)</PresentationFormat>
  <Paragraphs>7</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Franklin Gothic Book</vt:lpstr>
      <vt:lpstr>Times New Roman</vt:lpstr>
      <vt:lpstr>Wingdings 2</vt:lpstr>
      <vt:lpstr>Τεχνικό</vt:lpstr>
      <vt:lpstr>Το δασοσ</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Πρόληψη δασικών πυρκαγιών </vt:lpstr>
      <vt:lpstr>Παρουσίαση του PowerPoint</vt:lpstr>
      <vt:lpstr>ΣΑΣ ΕΥΧΑΡΙΣΤΟΥΜΕ ΠΟΛΥ ΓΙΑ ΤΗΝ ΠΡΟΣΟΧΗ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Admin</cp:lastModifiedBy>
  <cp:revision>18</cp:revision>
  <dcterms:created xsi:type="dcterms:W3CDTF">2015-04-30T08:27:07Z</dcterms:created>
  <dcterms:modified xsi:type="dcterms:W3CDTF">2017-01-22T18:03:12Z</dcterms:modified>
</cp:coreProperties>
</file>