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sldIdLst>
    <p:sldId id="256" r:id="rId2"/>
    <p:sldId id="257" r:id="rId3"/>
    <p:sldId id="266" r:id="rId4"/>
    <p:sldId id="265" r:id="rId5"/>
    <p:sldId id="285" r:id="rId6"/>
    <p:sldId id="264" r:id="rId7"/>
    <p:sldId id="263" r:id="rId8"/>
    <p:sldId id="286" r:id="rId9"/>
    <p:sldId id="262" r:id="rId10"/>
    <p:sldId id="284" r:id="rId11"/>
    <p:sldId id="261" r:id="rId12"/>
    <p:sldId id="274" r:id="rId13"/>
    <p:sldId id="260" r:id="rId14"/>
    <p:sldId id="275" r:id="rId15"/>
    <p:sldId id="259" r:id="rId16"/>
    <p:sldId id="276" r:id="rId17"/>
    <p:sldId id="258" r:id="rId18"/>
    <p:sldId id="277" r:id="rId19"/>
    <p:sldId id="267" r:id="rId20"/>
    <p:sldId id="278" r:id="rId21"/>
    <p:sldId id="268" r:id="rId22"/>
    <p:sldId id="279" r:id="rId23"/>
    <p:sldId id="269" r:id="rId24"/>
    <p:sldId id="280" r:id="rId25"/>
    <p:sldId id="270" r:id="rId26"/>
    <p:sldId id="281" r:id="rId27"/>
    <p:sldId id="271" r:id="rId28"/>
    <p:sldId id="282" r:id="rId29"/>
    <p:sldId id="273" r:id="rId30"/>
    <p:sldId id="283" r:id="rId31"/>
    <p:sldId id="272" r:id="rId32"/>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BD51"/>
    <a:srgbClr val="6666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01" autoAdjust="0"/>
    <p:restoredTop sz="94660"/>
  </p:normalViewPr>
  <p:slideViewPr>
    <p:cSldViewPr>
      <p:cViewPr varScale="1">
        <p:scale>
          <a:sx n="82" d="100"/>
          <a:sy n="82" d="100"/>
        </p:scale>
        <p:origin x="84" y="59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DABC6752-A64A-45E9-8F35-B9D7D777B5C3}" type="datetimeFigureOut">
              <a:rPr lang="el-GR"/>
              <a:pPr>
                <a:defRPr/>
              </a:pPr>
              <a:t>26/1/2017</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6D20910-D9D7-4934-B3DA-86764AF9A809}" type="slidenum">
              <a:rPr lang="el-GR"/>
              <a:pPr>
                <a:defRPr/>
              </a:pPr>
              <a:t>‹#›</a:t>
            </a:fld>
            <a:endParaRPr lang="el-GR"/>
          </a:p>
        </p:txBody>
      </p:sp>
    </p:spTree>
    <p:extLst>
      <p:ext uri="{BB962C8B-B14F-4D97-AF65-F5344CB8AC3E}">
        <p14:creationId xmlns:p14="http://schemas.microsoft.com/office/powerpoint/2010/main" val="87281187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15362"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15363"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270F105-1FB2-4F93-A598-DB7E05CEA3C5}" type="slidenum">
              <a:rPr lang="el-GR">
                <a:cs typeface="Arial" charset="0"/>
              </a:rPr>
              <a:pPr fontAlgn="base">
                <a:spcBef>
                  <a:spcPct val="0"/>
                </a:spcBef>
                <a:spcAft>
                  <a:spcPct val="0"/>
                </a:spcAft>
              </a:pPr>
              <a:t>1</a:t>
            </a:fld>
            <a:endParaRPr lang="el-GR">
              <a:cs typeface="Arial" charset="0"/>
            </a:endParaRPr>
          </a:p>
        </p:txBody>
      </p:sp>
    </p:spTree>
    <p:extLst>
      <p:ext uri="{BB962C8B-B14F-4D97-AF65-F5344CB8AC3E}">
        <p14:creationId xmlns:p14="http://schemas.microsoft.com/office/powerpoint/2010/main" val="2721250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33794"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33795"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DEABAD-F725-4580-B526-6FB760A3DACE}" type="slidenum">
              <a:rPr lang="el-GR">
                <a:cs typeface="Arial" charset="0"/>
              </a:rPr>
              <a:pPr fontAlgn="base">
                <a:spcBef>
                  <a:spcPct val="0"/>
                </a:spcBef>
                <a:spcAft>
                  <a:spcPct val="0"/>
                </a:spcAft>
              </a:pPr>
              <a:t>10</a:t>
            </a:fld>
            <a:endParaRPr lang="el-GR">
              <a:cs typeface="Arial" charset="0"/>
            </a:endParaRPr>
          </a:p>
        </p:txBody>
      </p:sp>
    </p:spTree>
    <p:extLst>
      <p:ext uri="{BB962C8B-B14F-4D97-AF65-F5344CB8AC3E}">
        <p14:creationId xmlns:p14="http://schemas.microsoft.com/office/powerpoint/2010/main" val="149567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35842"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35843"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D51820-AB4E-40DA-9480-D443C6646833}" type="slidenum">
              <a:rPr lang="el-GR">
                <a:cs typeface="Arial" charset="0"/>
              </a:rPr>
              <a:pPr fontAlgn="base">
                <a:spcBef>
                  <a:spcPct val="0"/>
                </a:spcBef>
                <a:spcAft>
                  <a:spcPct val="0"/>
                </a:spcAft>
              </a:pPr>
              <a:t>11</a:t>
            </a:fld>
            <a:endParaRPr lang="el-GR">
              <a:cs typeface="Arial" charset="0"/>
            </a:endParaRPr>
          </a:p>
        </p:txBody>
      </p:sp>
    </p:spTree>
    <p:extLst>
      <p:ext uri="{BB962C8B-B14F-4D97-AF65-F5344CB8AC3E}">
        <p14:creationId xmlns:p14="http://schemas.microsoft.com/office/powerpoint/2010/main" val="103849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37890"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37891"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0D2BBA4-AE67-4A68-8CB1-80C260BF0EDD}" type="slidenum">
              <a:rPr lang="el-GR">
                <a:cs typeface="Arial" charset="0"/>
              </a:rPr>
              <a:pPr fontAlgn="base">
                <a:spcBef>
                  <a:spcPct val="0"/>
                </a:spcBef>
                <a:spcAft>
                  <a:spcPct val="0"/>
                </a:spcAft>
              </a:pPr>
              <a:t>12</a:t>
            </a:fld>
            <a:endParaRPr lang="el-GR">
              <a:cs typeface="Arial" charset="0"/>
            </a:endParaRPr>
          </a:p>
        </p:txBody>
      </p:sp>
    </p:spTree>
    <p:extLst>
      <p:ext uri="{BB962C8B-B14F-4D97-AF65-F5344CB8AC3E}">
        <p14:creationId xmlns:p14="http://schemas.microsoft.com/office/powerpoint/2010/main" val="4291828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39938"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39939"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C7E9804-3163-4F25-A9A0-93A4DDD7615A}" type="slidenum">
              <a:rPr lang="el-GR">
                <a:cs typeface="Arial" charset="0"/>
              </a:rPr>
              <a:pPr fontAlgn="base">
                <a:spcBef>
                  <a:spcPct val="0"/>
                </a:spcBef>
                <a:spcAft>
                  <a:spcPct val="0"/>
                </a:spcAft>
              </a:pPr>
              <a:t>13</a:t>
            </a:fld>
            <a:endParaRPr lang="el-GR">
              <a:cs typeface="Arial" charset="0"/>
            </a:endParaRPr>
          </a:p>
        </p:txBody>
      </p:sp>
    </p:spTree>
    <p:extLst>
      <p:ext uri="{BB962C8B-B14F-4D97-AF65-F5344CB8AC3E}">
        <p14:creationId xmlns:p14="http://schemas.microsoft.com/office/powerpoint/2010/main" val="2905510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41986"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41987"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F118B18-316A-4541-BE79-68FBBF130792}" type="slidenum">
              <a:rPr lang="el-GR">
                <a:cs typeface="Arial" charset="0"/>
              </a:rPr>
              <a:pPr fontAlgn="base">
                <a:spcBef>
                  <a:spcPct val="0"/>
                </a:spcBef>
                <a:spcAft>
                  <a:spcPct val="0"/>
                </a:spcAft>
              </a:pPr>
              <a:t>14</a:t>
            </a:fld>
            <a:endParaRPr lang="el-GR">
              <a:cs typeface="Arial" charset="0"/>
            </a:endParaRPr>
          </a:p>
        </p:txBody>
      </p:sp>
    </p:spTree>
    <p:extLst>
      <p:ext uri="{BB962C8B-B14F-4D97-AF65-F5344CB8AC3E}">
        <p14:creationId xmlns:p14="http://schemas.microsoft.com/office/powerpoint/2010/main" val="1069258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44034"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44035"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952F3AC-EC04-4F7E-A3A9-C877D1F44CB7}" type="slidenum">
              <a:rPr lang="el-GR">
                <a:cs typeface="Arial" charset="0"/>
              </a:rPr>
              <a:pPr fontAlgn="base">
                <a:spcBef>
                  <a:spcPct val="0"/>
                </a:spcBef>
                <a:spcAft>
                  <a:spcPct val="0"/>
                </a:spcAft>
              </a:pPr>
              <a:t>15</a:t>
            </a:fld>
            <a:endParaRPr lang="el-GR">
              <a:cs typeface="Arial" charset="0"/>
            </a:endParaRPr>
          </a:p>
        </p:txBody>
      </p:sp>
    </p:spTree>
    <p:extLst>
      <p:ext uri="{BB962C8B-B14F-4D97-AF65-F5344CB8AC3E}">
        <p14:creationId xmlns:p14="http://schemas.microsoft.com/office/powerpoint/2010/main" val="3100511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46082"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46083"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4F6683-C20E-4D1C-BF13-891C9B8E0221}" type="slidenum">
              <a:rPr lang="el-GR">
                <a:cs typeface="Arial" charset="0"/>
              </a:rPr>
              <a:pPr fontAlgn="base">
                <a:spcBef>
                  <a:spcPct val="0"/>
                </a:spcBef>
                <a:spcAft>
                  <a:spcPct val="0"/>
                </a:spcAft>
              </a:pPr>
              <a:t>16</a:t>
            </a:fld>
            <a:endParaRPr lang="el-GR">
              <a:cs typeface="Arial" charset="0"/>
            </a:endParaRPr>
          </a:p>
        </p:txBody>
      </p:sp>
    </p:spTree>
    <p:extLst>
      <p:ext uri="{BB962C8B-B14F-4D97-AF65-F5344CB8AC3E}">
        <p14:creationId xmlns:p14="http://schemas.microsoft.com/office/powerpoint/2010/main" val="2158483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48130"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48131"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A4B23E9-4E93-4A46-9776-168711BF714E}" type="slidenum">
              <a:rPr lang="el-GR">
                <a:cs typeface="Arial" charset="0"/>
              </a:rPr>
              <a:pPr fontAlgn="base">
                <a:spcBef>
                  <a:spcPct val="0"/>
                </a:spcBef>
                <a:spcAft>
                  <a:spcPct val="0"/>
                </a:spcAft>
              </a:pPr>
              <a:t>17</a:t>
            </a:fld>
            <a:endParaRPr lang="el-GR">
              <a:cs typeface="Arial" charset="0"/>
            </a:endParaRPr>
          </a:p>
        </p:txBody>
      </p:sp>
    </p:spTree>
    <p:extLst>
      <p:ext uri="{BB962C8B-B14F-4D97-AF65-F5344CB8AC3E}">
        <p14:creationId xmlns:p14="http://schemas.microsoft.com/office/powerpoint/2010/main" val="3599050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50178"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50179"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1A3850-86B4-4DF9-A254-5151CF84F66A}" type="slidenum">
              <a:rPr lang="el-GR">
                <a:cs typeface="Arial" charset="0"/>
              </a:rPr>
              <a:pPr fontAlgn="base">
                <a:spcBef>
                  <a:spcPct val="0"/>
                </a:spcBef>
                <a:spcAft>
                  <a:spcPct val="0"/>
                </a:spcAft>
              </a:pPr>
              <a:t>18</a:t>
            </a:fld>
            <a:endParaRPr lang="el-GR">
              <a:cs typeface="Arial" charset="0"/>
            </a:endParaRPr>
          </a:p>
        </p:txBody>
      </p:sp>
    </p:spTree>
    <p:extLst>
      <p:ext uri="{BB962C8B-B14F-4D97-AF65-F5344CB8AC3E}">
        <p14:creationId xmlns:p14="http://schemas.microsoft.com/office/powerpoint/2010/main" val="1887074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52226"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52227"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7C55AA-83DF-44E1-B222-B9F5A5844F14}" type="slidenum">
              <a:rPr lang="el-GR">
                <a:cs typeface="Arial" charset="0"/>
              </a:rPr>
              <a:pPr fontAlgn="base">
                <a:spcBef>
                  <a:spcPct val="0"/>
                </a:spcBef>
                <a:spcAft>
                  <a:spcPct val="0"/>
                </a:spcAft>
              </a:pPr>
              <a:t>19</a:t>
            </a:fld>
            <a:endParaRPr lang="el-GR">
              <a:cs typeface="Arial" charset="0"/>
            </a:endParaRPr>
          </a:p>
        </p:txBody>
      </p:sp>
    </p:spTree>
    <p:extLst>
      <p:ext uri="{BB962C8B-B14F-4D97-AF65-F5344CB8AC3E}">
        <p14:creationId xmlns:p14="http://schemas.microsoft.com/office/powerpoint/2010/main" val="64078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17410"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17411"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1B8455-5A71-467F-BA60-68D6D0D59F27}" type="slidenum">
              <a:rPr lang="el-GR">
                <a:cs typeface="Arial" charset="0"/>
              </a:rPr>
              <a:pPr fontAlgn="base">
                <a:spcBef>
                  <a:spcPct val="0"/>
                </a:spcBef>
                <a:spcAft>
                  <a:spcPct val="0"/>
                </a:spcAft>
              </a:pPr>
              <a:t>2</a:t>
            </a:fld>
            <a:endParaRPr lang="el-GR">
              <a:cs typeface="Arial" charset="0"/>
            </a:endParaRPr>
          </a:p>
        </p:txBody>
      </p:sp>
    </p:spTree>
    <p:extLst>
      <p:ext uri="{BB962C8B-B14F-4D97-AF65-F5344CB8AC3E}">
        <p14:creationId xmlns:p14="http://schemas.microsoft.com/office/powerpoint/2010/main" val="3506850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54274"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54275"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7B5467-8B05-41C6-93C7-84E4F06383BB}" type="slidenum">
              <a:rPr lang="el-GR">
                <a:cs typeface="Arial" charset="0"/>
              </a:rPr>
              <a:pPr fontAlgn="base">
                <a:spcBef>
                  <a:spcPct val="0"/>
                </a:spcBef>
                <a:spcAft>
                  <a:spcPct val="0"/>
                </a:spcAft>
              </a:pPr>
              <a:t>20</a:t>
            </a:fld>
            <a:endParaRPr lang="el-GR">
              <a:cs typeface="Arial" charset="0"/>
            </a:endParaRPr>
          </a:p>
        </p:txBody>
      </p:sp>
    </p:spTree>
    <p:extLst>
      <p:ext uri="{BB962C8B-B14F-4D97-AF65-F5344CB8AC3E}">
        <p14:creationId xmlns:p14="http://schemas.microsoft.com/office/powerpoint/2010/main" val="21782596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56322"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56323"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4F0FDC6-C998-4207-89A1-5DF3B9435488}" type="slidenum">
              <a:rPr lang="el-GR">
                <a:cs typeface="Arial" charset="0"/>
              </a:rPr>
              <a:pPr fontAlgn="base">
                <a:spcBef>
                  <a:spcPct val="0"/>
                </a:spcBef>
                <a:spcAft>
                  <a:spcPct val="0"/>
                </a:spcAft>
              </a:pPr>
              <a:t>21</a:t>
            </a:fld>
            <a:endParaRPr lang="el-GR">
              <a:cs typeface="Arial" charset="0"/>
            </a:endParaRPr>
          </a:p>
        </p:txBody>
      </p:sp>
    </p:spTree>
    <p:extLst>
      <p:ext uri="{BB962C8B-B14F-4D97-AF65-F5344CB8AC3E}">
        <p14:creationId xmlns:p14="http://schemas.microsoft.com/office/powerpoint/2010/main" val="11378087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58370"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58371"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F048A8-A167-4CA6-B61F-B7FA35C8ED72}" type="slidenum">
              <a:rPr lang="el-GR">
                <a:cs typeface="Arial" charset="0"/>
              </a:rPr>
              <a:pPr fontAlgn="base">
                <a:spcBef>
                  <a:spcPct val="0"/>
                </a:spcBef>
                <a:spcAft>
                  <a:spcPct val="0"/>
                </a:spcAft>
              </a:pPr>
              <a:t>22</a:t>
            </a:fld>
            <a:endParaRPr lang="el-GR">
              <a:cs typeface="Arial" charset="0"/>
            </a:endParaRPr>
          </a:p>
        </p:txBody>
      </p:sp>
    </p:spTree>
    <p:extLst>
      <p:ext uri="{BB962C8B-B14F-4D97-AF65-F5344CB8AC3E}">
        <p14:creationId xmlns:p14="http://schemas.microsoft.com/office/powerpoint/2010/main" val="41487138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60418"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60419"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1983D6-C140-4ACA-8970-59B3A2E224A9}" type="slidenum">
              <a:rPr lang="el-GR">
                <a:cs typeface="Arial" charset="0"/>
              </a:rPr>
              <a:pPr fontAlgn="base">
                <a:spcBef>
                  <a:spcPct val="0"/>
                </a:spcBef>
                <a:spcAft>
                  <a:spcPct val="0"/>
                </a:spcAft>
              </a:pPr>
              <a:t>23</a:t>
            </a:fld>
            <a:endParaRPr lang="el-GR">
              <a:cs typeface="Arial" charset="0"/>
            </a:endParaRPr>
          </a:p>
        </p:txBody>
      </p:sp>
    </p:spTree>
    <p:extLst>
      <p:ext uri="{BB962C8B-B14F-4D97-AF65-F5344CB8AC3E}">
        <p14:creationId xmlns:p14="http://schemas.microsoft.com/office/powerpoint/2010/main" val="18206390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62466"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62467"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F7F722-237C-4BD6-9C2E-EE9A7818C3BA}" type="slidenum">
              <a:rPr lang="el-GR">
                <a:cs typeface="Arial" charset="0"/>
              </a:rPr>
              <a:pPr fontAlgn="base">
                <a:spcBef>
                  <a:spcPct val="0"/>
                </a:spcBef>
                <a:spcAft>
                  <a:spcPct val="0"/>
                </a:spcAft>
              </a:pPr>
              <a:t>24</a:t>
            </a:fld>
            <a:endParaRPr lang="el-GR">
              <a:cs typeface="Arial" charset="0"/>
            </a:endParaRPr>
          </a:p>
        </p:txBody>
      </p:sp>
    </p:spTree>
    <p:extLst>
      <p:ext uri="{BB962C8B-B14F-4D97-AF65-F5344CB8AC3E}">
        <p14:creationId xmlns:p14="http://schemas.microsoft.com/office/powerpoint/2010/main" val="18142009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64514"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64515"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E75E291-71C6-4661-BF19-489D0C6AFC01}" type="slidenum">
              <a:rPr lang="el-GR">
                <a:cs typeface="Arial" charset="0"/>
              </a:rPr>
              <a:pPr fontAlgn="base">
                <a:spcBef>
                  <a:spcPct val="0"/>
                </a:spcBef>
                <a:spcAft>
                  <a:spcPct val="0"/>
                </a:spcAft>
              </a:pPr>
              <a:t>25</a:t>
            </a:fld>
            <a:endParaRPr lang="el-GR">
              <a:cs typeface="Arial" charset="0"/>
            </a:endParaRPr>
          </a:p>
        </p:txBody>
      </p:sp>
    </p:spTree>
    <p:extLst>
      <p:ext uri="{BB962C8B-B14F-4D97-AF65-F5344CB8AC3E}">
        <p14:creationId xmlns:p14="http://schemas.microsoft.com/office/powerpoint/2010/main" val="16720048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66562"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66563"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F0F7C4-8F32-45BE-9F2A-51CB8F7E6BA6}" type="slidenum">
              <a:rPr lang="el-GR">
                <a:cs typeface="Arial" charset="0"/>
              </a:rPr>
              <a:pPr fontAlgn="base">
                <a:spcBef>
                  <a:spcPct val="0"/>
                </a:spcBef>
                <a:spcAft>
                  <a:spcPct val="0"/>
                </a:spcAft>
              </a:pPr>
              <a:t>26</a:t>
            </a:fld>
            <a:endParaRPr lang="el-GR">
              <a:cs typeface="Arial" charset="0"/>
            </a:endParaRPr>
          </a:p>
        </p:txBody>
      </p:sp>
    </p:spTree>
    <p:extLst>
      <p:ext uri="{BB962C8B-B14F-4D97-AF65-F5344CB8AC3E}">
        <p14:creationId xmlns:p14="http://schemas.microsoft.com/office/powerpoint/2010/main" val="9781282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68610"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68611"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D23F398-9468-41C4-ACE4-9F98580FC5EC}" type="slidenum">
              <a:rPr lang="el-GR">
                <a:cs typeface="Arial" charset="0"/>
              </a:rPr>
              <a:pPr fontAlgn="base">
                <a:spcBef>
                  <a:spcPct val="0"/>
                </a:spcBef>
                <a:spcAft>
                  <a:spcPct val="0"/>
                </a:spcAft>
              </a:pPr>
              <a:t>27</a:t>
            </a:fld>
            <a:endParaRPr lang="el-GR">
              <a:cs typeface="Arial" charset="0"/>
            </a:endParaRPr>
          </a:p>
        </p:txBody>
      </p:sp>
    </p:spTree>
    <p:extLst>
      <p:ext uri="{BB962C8B-B14F-4D97-AF65-F5344CB8AC3E}">
        <p14:creationId xmlns:p14="http://schemas.microsoft.com/office/powerpoint/2010/main" val="13466071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70658"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70659"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040712-FDBD-4F62-81B0-C8EEB9B838D4}" type="slidenum">
              <a:rPr lang="el-GR">
                <a:cs typeface="Arial" charset="0"/>
              </a:rPr>
              <a:pPr fontAlgn="base">
                <a:spcBef>
                  <a:spcPct val="0"/>
                </a:spcBef>
                <a:spcAft>
                  <a:spcPct val="0"/>
                </a:spcAft>
              </a:pPr>
              <a:t>28</a:t>
            </a:fld>
            <a:endParaRPr lang="el-GR">
              <a:cs typeface="Arial" charset="0"/>
            </a:endParaRPr>
          </a:p>
        </p:txBody>
      </p:sp>
    </p:spTree>
    <p:extLst>
      <p:ext uri="{BB962C8B-B14F-4D97-AF65-F5344CB8AC3E}">
        <p14:creationId xmlns:p14="http://schemas.microsoft.com/office/powerpoint/2010/main" val="6138536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72706"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72707"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53053D-6732-4CE5-A0FF-2BF8817A0F2A}" type="slidenum">
              <a:rPr lang="el-GR">
                <a:cs typeface="Arial" charset="0"/>
              </a:rPr>
              <a:pPr fontAlgn="base">
                <a:spcBef>
                  <a:spcPct val="0"/>
                </a:spcBef>
                <a:spcAft>
                  <a:spcPct val="0"/>
                </a:spcAft>
              </a:pPr>
              <a:t>29</a:t>
            </a:fld>
            <a:endParaRPr lang="el-GR">
              <a:cs typeface="Arial" charset="0"/>
            </a:endParaRPr>
          </a:p>
        </p:txBody>
      </p:sp>
    </p:spTree>
    <p:extLst>
      <p:ext uri="{BB962C8B-B14F-4D97-AF65-F5344CB8AC3E}">
        <p14:creationId xmlns:p14="http://schemas.microsoft.com/office/powerpoint/2010/main" val="3663444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19458"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19459"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576D72F-1BB8-4F35-BC69-73DD159AFB4D}" type="slidenum">
              <a:rPr lang="el-GR">
                <a:cs typeface="Arial" charset="0"/>
              </a:rPr>
              <a:pPr fontAlgn="base">
                <a:spcBef>
                  <a:spcPct val="0"/>
                </a:spcBef>
                <a:spcAft>
                  <a:spcPct val="0"/>
                </a:spcAft>
              </a:pPr>
              <a:t>3</a:t>
            </a:fld>
            <a:endParaRPr lang="el-GR">
              <a:cs typeface="Arial" charset="0"/>
            </a:endParaRPr>
          </a:p>
        </p:txBody>
      </p:sp>
    </p:spTree>
    <p:extLst>
      <p:ext uri="{BB962C8B-B14F-4D97-AF65-F5344CB8AC3E}">
        <p14:creationId xmlns:p14="http://schemas.microsoft.com/office/powerpoint/2010/main" val="32887716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74754"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74755"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E85C22A-8BCA-4A7F-8ADB-B9A0C0999B3B}" type="slidenum">
              <a:rPr lang="el-GR">
                <a:cs typeface="Arial" charset="0"/>
              </a:rPr>
              <a:pPr fontAlgn="base">
                <a:spcBef>
                  <a:spcPct val="0"/>
                </a:spcBef>
                <a:spcAft>
                  <a:spcPct val="0"/>
                </a:spcAft>
              </a:pPr>
              <a:t>30</a:t>
            </a:fld>
            <a:endParaRPr lang="el-GR">
              <a:cs typeface="Arial" charset="0"/>
            </a:endParaRPr>
          </a:p>
        </p:txBody>
      </p:sp>
    </p:spTree>
    <p:extLst>
      <p:ext uri="{BB962C8B-B14F-4D97-AF65-F5344CB8AC3E}">
        <p14:creationId xmlns:p14="http://schemas.microsoft.com/office/powerpoint/2010/main" val="33682968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76802"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76803"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39E773-3F8B-4981-949C-501E270973CE}" type="slidenum">
              <a:rPr lang="el-GR">
                <a:cs typeface="Arial" charset="0"/>
              </a:rPr>
              <a:pPr fontAlgn="base">
                <a:spcBef>
                  <a:spcPct val="0"/>
                </a:spcBef>
                <a:spcAft>
                  <a:spcPct val="0"/>
                </a:spcAft>
              </a:pPr>
              <a:t>31</a:t>
            </a:fld>
            <a:endParaRPr lang="el-GR">
              <a:cs typeface="Arial" charset="0"/>
            </a:endParaRPr>
          </a:p>
        </p:txBody>
      </p:sp>
    </p:spTree>
    <p:extLst>
      <p:ext uri="{BB962C8B-B14F-4D97-AF65-F5344CB8AC3E}">
        <p14:creationId xmlns:p14="http://schemas.microsoft.com/office/powerpoint/2010/main" val="2020827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21506"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21507"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DD4434-D972-47B1-BA07-1A2B6D880EA7}" type="slidenum">
              <a:rPr lang="el-GR">
                <a:cs typeface="Arial" charset="0"/>
              </a:rPr>
              <a:pPr fontAlgn="base">
                <a:spcBef>
                  <a:spcPct val="0"/>
                </a:spcBef>
                <a:spcAft>
                  <a:spcPct val="0"/>
                </a:spcAft>
              </a:pPr>
              <a:t>4</a:t>
            </a:fld>
            <a:endParaRPr lang="el-GR">
              <a:cs typeface="Arial" charset="0"/>
            </a:endParaRPr>
          </a:p>
        </p:txBody>
      </p:sp>
    </p:spTree>
    <p:extLst>
      <p:ext uri="{BB962C8B-B14F-4D97-AF65-F5344CB8AC3E}">
        <p14:creationId xmlns:p14="http://schemas.microsoft.com/office/powerpoint/2010/main" val="3806346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23554"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23555"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7641C7-D64C-4C37-B37C-A42C2EF1612D}" type="slidenum">
              <a:rPr lang="el-GR">
                <a:cs typeface="Arial" charset="0"/>
              </a:rPr>
              <a:pPr fontAlgn="base">
                <a:spcBef>
                  <a:spcPct val="0"/>
                </a:spcBef>
                <a:spcAft>
                  <a:spcPct val="0"/>
                </a:spcAft>
              </a:pPr>
              <a:t>5</a:t>
            </a:fld>
            <a:endParaRPr lang="el-GR">
              <a:cs typeface="Arial" charset="0"/>
            </a:endParaRPr>
          </a:p>
        </p:txBody>
      </p:sp>
    </p:spTree>
    <p:extLst>
      <p:ext uri="{BB962C8B-B14F-4D97-AF65-F5344CB8AC3E}">
        <p14:creationId xmlns:p14="http://schemas.microsoft.com/office/powerpoint/2010/main" val="393272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25602"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25603"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725D35-F484-4DE3-8E26-81B67A0F8D42}" type="slidenum">
              <a:rPr lang="el-GR">
                <a:cs typeface="Arial" charset="0"/>
              </a:rPr>
              <a:pPr fontAlgn="base">
                <a:spcBef>
                  <a:spcPct val="0"/>
                </a:spcBef>
                <a:spcAft>
                  <a:spcPct val="0"/>
                </a:spcAft>
              </a:pPr>
              <a:t>6</a:t>
            </a:fld>
            <a:endParaRPr lang="el-GR">
              <a:cs typeface="Arial" charset="0"/>
            </a:endParaRPr>
          </a:p>
        </p:txBody>
      </p:sp>
    </p:spTree>
    <p:extLst>
      <p:ext uri="{BB962C8B-B14F-4D97-AF65-F5344CB8AC3E}">
        <p14:creationId xmlns:p14="http://schemas.microsoft.com/office/powerpoint/2010/main" val="527117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27650"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27651"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2ED52A9-C3ED-40FC-9343-4646E34C016F}" type="slidenum">
              <a:rPr lang="el-GR">
                <a:cs typeface="Arial" charset="0"/>
              </a:rPr>
              <a:pPr fontAlgn="base">
                <a:spcBef>
                  <a:spcPct val="0"/>
                </a:spcBef>
                <a:spcAft>
                  <a:spcPct val="0"/>
                </a:spcAft>
              </a:pPr>
              <a:t>7</a:t>
            </a:fld>
            <a:endParaRPr lang="el-GR">
              <a:cs typeface="Arial" charset="0"/>
            </a:endParaRPr>
          </a:p>
        </p:txBody>
      </p:sp>
    </p:spTree>
    <p:extLst>
      <p:ext uri="{BB962C8B-B14F-4D97-AF65-F5344CB8AC3E}">
        <p14:creationId xmlns:p14="http://schemas.microsoft.com/office/powerpoint/2010/main" val="4263529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29698"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29699"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436993B-B5E2-4698-9621-45D7AD80DA86}" type="slidenum">
              <a:rPr lang="el-GR">
                <a:cs typeface="Arial" charset="0"/>
              </a:rPr>
              <a:pPr fontAlgn="base">
                <a:spcBef>
                  <a:spcPct val="0"/>
                </a:spcBef>
                <a:spcAft>
                  <a:spcPct val="0"/>
                </a:spcAft>
              </a:pPr>
              <a:t>8</a:t>
            </a:fld>
            <a:endParaRPr lang="el-GR">
              <a:cs typeface="Arial" charset="0"/>
            </a:endParaRPr>
          </a:p>
        </p:txBody>
      </p:sp>
    </p:spTree>
    <p:extLst>
      <p:ext uri="{BB962C8B-B14F-4D97-AF65-F5344CB8AC3E}">
        <p14:creationId xmlns:p14="http://schemas.microsoft.com/office/powerpoint/2010/main" val="1989697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31746"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31747"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17FE3C-9A09-4BCC-A3B1-B79965378E20}" type="slidenum">
              <a:rPr lang="el-GR">
                <a:cs typeface="Arial" charset="0"/>
              </a:rPr>
              <a:pPr fontAlgn="base">
                <a:spcBef>
                  <a:spcPct val="0"/>
                </a:spcBef>
                <a:spcAft>
                  <a:spcPct val="0"/>
                </a:spcAft>
              </a:pPr>
              <a:t>9</a:t>
            </a:fld>
            <a:endParaRPr lang="el-GR">
              <a:cs typeface="Arial" charset="0"/>
            </a:endParaRPr>
          </a:p>
        </p:txBody>
      </p:sp>
    </p:spTree>
    <p:extLst>
      <p:ext uri="{BB962C8B-B14F-4D97-AF65-F5344CB8AC3E}">
        <p14:creationId xmlns:p14="http://schemas.microsoft.com/office/powerpoint/2010/main" val="1665740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pPr>
              <a:defRPr/>
            </a:pPr>
            <a:fld id="{15636F54-F0C4-43AC-939F-439B559E4D2D}" type="datetimeFigureOut">
              <a:rPr lang="el-GR"/>
              <a:pPr>
                <a:defRPr/>
              </a:pPr>
              <a:t>26/1/2017</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323AFB7F-90E9-4FA7-997B-316A4C575A6E}"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7C0B42F3-3C6E-4A42-B80F-059455D5F18A}" type="datetimeFigureOut">
              <a:rPr lang="el-GR"/>
              <a:pPr>
                <a:defRPr/>
              </a:pPr>
              <a:t>26/1/2017</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3DD0E70B-A5E6-4CF6-877E-1AA1C35B224F}"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26835051-7BE7-4C2C-9AC3-FFEE20BA1A1E}" type="datetimeFigureOut">
              <a:rPr lang="el-GR"/>
              <a:pPr>
                <a:defRPr/>
              </a:pPr>
              <a:t>26/1/2017</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F3E51B9B-2E06-4128-9AEC-8E4841EBED2D}"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1033CA0B-D4AB-4CB9-95C0-4452DC70F3DF}" type="datetimeFigureOut">
              <a:rPr lang="el-GR"/>
              <a:pPr>
                <a:defRPr/>
              </a:pPr>
              <a:t>26/1/2017</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DBC5E83D-5279-499C-9954-0FB20CB693F1}"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860CE8AF-B89E-4AF5-AB3A-B14D04BB51A6}" type="datetimeFigureOut">
              <a:rPr lang="el-GR"/>
              <a:pPr>
                <a:defRPr/>
              </a:pPr>
              <a:t>26/1/2017</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7325DF7B-0078-4E81-9B26-450A922FFA46}"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fld id="{982339BE-7C98-40D0-B0A5-3E6E91455CBD}" type="datetimeFigureOut">
              <a:rPr lang="el-GR"/>
              <a:pPr>
                <a:defRPr/>
              </a:pPr>
              <a:t>26/1/2017</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6A45AE6D-2189-433F-AE68-387D6A5CE880}"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pPr>
              <a:defRPr/>
            </a:pPr>
            <a:fld id="{7B0D5D11-AE16-4E02-BB73-BFAEF62D3090}" type="datetimeFigureOut">
              <a:rPr lang="el-GR"/>
              <a:pPr>
                <a:defRPr/>
              </a:pPr>
              <a:t>26/1/2017</a:t>
            </a:fld>
            <a:endParaRPr lang="el-GR"/>
          </a:p>
        </p:txBody>
      </p:sp>
      <p:sp>
        <p:nvSpPr>
          <p:cNvPr id="8" name="4 - Θέση υποσέλιδου"/>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p:cNvSpPr>
            <a:spLocks noGrp="1"/>
          </p:cNvSpPr>
          <p:nvPr>
            <p:ph type="sldNum" sz="quarter" idx="12"/>
          </p:nvPr>
        </p:nvSpPr>
        <p:spPr/>
        <p:txBody>
          <a:bodyPr/>
          <a:lstStyle>
            <a:lvl1pPr>
              <a:defRPr/>
            </a:lvl1pPr>
          </a:lstStyle>
          <a:p>
            <a:pPr>
              <a:defRPr/>
            </a:pPr>
            <a:fld id="{6F43DADA-7D92-45B8-97E8-A25AB88842FA}"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3 - Θέση ημερομηνίας"/>
          <p:cNvSpPr>
            <a:spLocks noGrp="1"/>
          </p:cNvSpPr>
          <p:nvPr>
            <p:ph type="dt" sz="half" idx="10"/>
          </p:nvPr>
        </p:nvSpPr>
        <p:spPr/>
        <p:txBody>
          <a:bodyPr/>
          <a:lstStyle>
            <a:lvl1pPr>
              <a:defRPr/>
            </a:lvl1pPr>
          </a:lstStyle>
          <a:p>
            <a:pPr>
              <a:defRPr/>
            </a:pPr>
            <a:fld id="{FE6A42BD-3DE5-4A7F-8ADD-04F7415F9DDF}" type="datetimeFigureOut">
              <a:rPr lang="el-GR"/>
              <a:pPr>
                <a:defRPr/>
              </a:pPr>
              <a:t>26/1/2017</a:t>
            </a:fld>
            <a:endParaRPr lang="el-GR"/>
          </a:p>
        </p:txBody>
      </p:sp>
      <p:sp>
        <p:nvSpPr>
          <p:cNvPr id="4" name="4 - Θέση υποσέλιδου"/>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p:cNvSpPr>
            <a:spLocks noGrp="1"/>
          </p:cNvSpPr>
          <p:nvPr>
            <p:ph type="sldNum" sz="quarter" idx="12"/>
          </p:nvPr>
        </p:nvSpPr>
        <p:spPr/>
        <p:txBody>
          <a:bodyPr/>
          <a:lstStyle>
            <a:lvl1pPr>
              <a:defRPr/>
            </a:lvl1pPr>
          </a:lstStyle>
          <a:p>
            <a:pPr>
              <a:defRPr/>
            </a:pPr>
            <a:fld id="{F3B02A6F-E9B8-4E66-A2D4-33A36D4B0680}"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fld id="{1F107E7D-0739-4391-9F4D-8294F2B3175E}" type="datetimeFigureOut">
              <a:rPr lang="el-GR"/>
              <a:pPr>
                <a:defRPr/>
              </a:pPr>
              <a:t>26/1/2017</a:t>
            </a:fld>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5F88461A-D154-4070-BE27-6AE8A3462411}"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4B59E0AC-A63C-469A-B141-AA0E10943429}" type="datetimeFigureOut">
              <a:rPr lang="el-GR"/>
              <a:pPr>
                <a:defRPr/>
              </a:pPr>
              <a:t>26/1/2017</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8685EE4A-C98B-404C-B185-3FA94AF937AF}"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AF443D11-3441-46CE-959F-C3CC4AFE5CEE}" type="datetimeFigureOut">
              <a:rPr lang="el-GR"/>
              <a:pPr>
                <a:defRPr/>
              </a:pPr>
              <a:t>26/1/2017</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F0065546-1771-4050-84AD-567CC588A2CA}"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p>
        </p:txBody>
      </p:sp>
      <p:sp>
        <p:nvSpPr>
          <p:cNvPr id="1027"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E436F608-C274-4A4F-9334-C90C63A5B418}" type="datetimeFigureOut">
              <a:rPr lang="el-GR"/>
              <a:pPr>
                <a:defRPr/>
              </a:pPr>
              <a:t>26/1/2017</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8D790545-9A5A-4D9E-8F70-2B40D78DD365}"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https://encrypted-tbn0.gstatic.com/images?q=tbn:ANd9GcQw1hOYRM7GJLBcnmeDE8iuNCAKXNTPzoAk2ZTbxIHWqqbE8bml"/>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1 - Τίτλος"/>
          <p:cNvSpPr>
            <a:spLocks noGrp="1"/>
          </p:cNvSpPr>
          <p:nvPr>
            <p:ph type="ctrTitle"/>
          </p:nvPr>
        </p:nvSpPr>
        <p:spPr>
          <a:xfrm>
            <a:off x="714375" y="642938"/>
            <a:ext cx="7772400" cy="1857375"/>
          </a:xfrm>
        </p:spPr>
        <p:txBody>
          <a:bodyPr rtlCol="0">
            <a:normAutofit fontScale="90000"/>
          </a:bodyPr>
          <a:lstStyle/>
          <a:p>
            <a:pPr fontAlgn="auto">
              <a:spcAft>
                <a:spcPts val="0"/>
              </a:spcAft>
              <a:defRPr/>
            </a:pPr>
            <a:r>
              <a:rPr lang="el-GR" dirty="0" smtClean="0"/>
              <a:t>ΦΥΣΙΚΕΣ ΠΡΟΣΤΑΤΕΥΟΜΕΝΕΣ ΠΕΡΙΟΧΕΣ</a:t>
            </a:r>
            <a:br>
              <a:rPr lang="el-GR" dirty="0" smtClean="0"/>
            </a:br>
            <a:r>
              <a:rPr lang="el-GR" dirty="0" smtClean="0"/>
              <a:t>ΟΙ ΕΘΝΙΚΟΙ ΔΡΥΜΟΙ ΤΗΣ ΕΛΛΑΔΑΣ</a:t>
            </a:r>
            <a:endParaRPr lang="el-GR" dirty="0"/>
          </a:p>
        </p:txBody>
      </p:sp>
      <p:sp>
        <p:nvSpPr>
          <p:cNvPr id="4" name="Υπότιτλος 3"/>
          <p:cNvSpPr>
            <a:spLocks noGrp="1"/>
          </p:cNvSpPr>
          <p:nvPr>
            <p:ph type="subTitle" idx="1"/>
          </p:nvPr>
        </p:nvSpPr>
        <p:spPr/>
        <p:txBody>
          <a:bodyPr/>
          <a:lstStyle/>
          <a:p>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http://1.bp.blogspot.com/_kA7kMyqgeQI/TLLhMzt-fZI/AAAAAAAAAkw/6OSE9dpB3_o/s400/%CE%B5%CE%B8%CE%BD%CE%B9%CE%BA%CE%BF%CE%B9+%CE%B4%CF%81%CF%85%CE%BC%CE%BF%CE%B9.jpg"/>
          <p:cNvPicPr>
            <a:picLocks noChangeAspect="1" noChangeArrowheads="1"/>
          </p:cNvPicPr>
          <p:nvPr/>
        </p:nvPicPr>
        <p:blipFill>
          <a:blip r:embed="rId3"/>
          <a:srcRect/>
          <a:stretch>
            <a:fillRect/>
          </a:stretch>
        </p:blipFill>
        <p:spPr bwMode="auto">
          <a:xfrm>
            <a:off x="166688" y="142875"/>
            <a:ext cx="8763000" cy="6500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66FF"/>
            </a:gs>
            <a:gs pos="100000">
              <a:srgbClr val="B3BD51"/>
            </a:gs>
          </a:gsLst>
          <a:lin ang="5400000" scaled="1"/>
        </a:gradFill>
        <a:effectLst/>
      </p:bgPr>
    </p:bg>
    <p:spTree>
      <p:nvGrpSpPr>
        <p:cNvPr id="1" name=""/>
        <p:cNvGrpSpPr/>
        <p:nvPr/>
      </p:nvGrpSpPr>
      <p:grpSpPr>
        <a:xfrm>
          <a:off x="0" y="0"/>
          <a:ext cx="0" cy="0"/>
          <a:chOff x="0" y="0"/>
          <a:chExt cx="0" cy="0"/>
        </a:xfrm>
      </p:grpSpPr>
      <p:sp>
        <p:nvSpPr>
          <p:cNvPr id="34817" name="1 - Τίτλος"/>
          <p:cNvSpPr>
            <a:spLocks noGrp="1"/>
          </p:cNvSpPr>
          <p:nvPr>
            <p:ph type="title"/>
          </p:nvPr>
        </p:nvSpPr>
        <p:spPr/>
        <p:txBody>
          <a:bodyPr/>
          <a:lstStyle/>
          <a:p>
            <a:r>
              <a:rPr lang="el-GR" smtClean="0"/>
              <a:t>1.ΕΘΝΙΚΟΣ ΔΡΥΜΟΣ ΟΛΥΜΠΟΥ</a:t>
            </a:r>
          </a:p>
        </p:txBody>
      </p:sp>
      <p:sp>
        <p:nvSpPr>
          <p:cNvPr id="34818" name="2 - Θέση περιεχομένου"/>
          <p:cNvSpPr>
            <a:spLocks noGrp="1"/>
          </p:cNvSpPr>
          <p:nvPr>
            <p:ph idx="1"/>
          </p:nvPr>
        </p:nvSpPr>
        <p:spPr/>
        <p:txBody>
          <a:bodyPr/>
          <a:lstStyle/>
          <a:p>
            <a:r>
              <a:rPr lang="el-GR" smtClean="0"/>
              <a:t>Έτος ίδρυσης:1938(ο παλαιότερος Εθνικός δρυμός(Ε.Δ) της Ελλάδος)</a:t>
            </a:r>
          </a:p>
          <a:p>
            <a:r>
              <a:rPr lang="el-GR" smtClean="0"/>
              <a:t>Βρίσκεται: Στο Ν. Πιερίας στο ομώνυμο βουνό</a:t>
            </a:r>
          </a:p>
          <a:p>
            <a:r>
              <a:rPr lang="el-GR" smtClean="0"/>
              <a:t>Λόγοι ίδρυσης: α)Παγκόσμια φυσική     κληρονομιά με πάνω από 1700 φυτικά είδη ενδημικά ή σπάνια</a:t>
            </a:r>
          </a:p>
          <a:p>
            <a:pPr>
              <a:buFont typeface="Arial" charset="0"/>
              <a:buNone/>
            </a:pPr>
            <a:r>
              <a:rPr lang="el-GR" smtClean="0"/>
              <a:t>                                β)Μυθολογικής και ιστορικής σημασίας –καμάρι των ορειβατών</a:t>
            </a:r>
          </a:p>
          <a:p>
            <a:endParaRPr lang="el-GR"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http://www.runnermagazine.gr/ast/cov/Ol/OlympousMarathon_Pro2010_2010_6_29_9_22_54_m.jpg"/>
          <p:cNvPicPr>
            <a:picLocks noChangeAspect="1" noChangeArrowheads="1"/>
          </p:cNvPicPr>
          <p:nvPr/>
        </p:nvPicPr>
        <p:blipFill>
          <a:blip r:embed="rId3"/>
          <a:srcRect/>
          <a:stretch>
            <a:fillRect/>
          </a:stretch>
        </p:blipFill>
        <p:spPr bwMode="auto">
          <a:xfrm>
            <a:off x="404813" y="285750"/>
            <a:ext cx="8382000" cy="6286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66FF"/>
            </a:gs>
            <a:gs pos="100000">
              <a:srgbClr val="B3BD51"/>
            </a:gs>
          </a:gsLst>
          <a:lin ang="5400000" scaled="1"/>
        </a:gradFill>
        <a:effectLst/>
      </p:bgPr>
    </p:bg>
    <p:spTree>
      <p:nvGrpSpPr>
        <p:cNvPr id="1" name=""/>
        <p:cNvGrpSpPr/>
        <p:nvPr/>
      </p:nvGrpSpPr>
      <p:grpSpPr>
        <a:xfrm>
          <a:off x="0" y="0"/>
          <a:ext cx="0" cy="0"/>
          <a:chOff x="0" y="0"/>
          <a:chExt cx="0" cy="0"/>
        </a:xfrm>
      </p:grpSpPr>
      <p:sp>
        <p:nvSpPr>
          <p:cNvPr id="38913" name="1 - Τίτλος"/>
          <p:cNvSpPr>
            <a:spLocks noGrp="1"/>
          </p:cNvSpPr>
          <p:nvPr>
            <p:ph type="title"/>
          </p:nvPr>
        </p:nvSpPr>
        <p:spPr/>
        <p:txBody>
          <a:bodyPr/>
          <a:lstStyle/>
          <a:p>
            <a:r>
              <a:rPr lang="el-GR" smtClean="0"/>
              <a:t>2.ΕΘΝΙΚΟΣ ΔΡΥΜΟΣ ΠΑΡΝΑΣΣΟΥ</a:t>
            </a:r>
          </a:p>
        </p:txBody>
      </p:sp>
      <p:sp>
        <p:nvSpPr>
          <p:cNvPr id="38914" name="2 - Θέση περιεχομένου"/>
          <p:cNvSpPr>
            <a:spLocks noGrp="1"/>
          </p:cNvSpPr>
          <p:nvPr>
            <p:ph idx="1"/>
          </p:nvPr>
        </p:nvSpPr>
        <p:spPr/>
        <p:txBody>
          <a:bodyPr/>
          <a:lstStyle/>
          <a:p>
            <a:r>
              <a:rPr lang="el-GR" smtClean="0"/>
              <a:t>Έτος ίδρυσης: 1938</a:t>
            </a:r>
          </a:p>
          <a:p>
            <a:r>
              <a:rPr lang="el-GR" smtClean="0"/>
              <a:t>Βρίσκεται: Στα όρια του Ν. Φωκίδας και Βοιωτίας στο ομώνυμο βουνό</a:t>
            </a:r>
          </a:p>
          <a:p>
            <a:r>
              <a:rPr lang="el-GR" smtClean="0"/>
              <a:t>Λόγοι ίδρυσης:</a:t>
            </a:r>
          </a:p>
          <a:p>
            <a:pPr>
              <a:buFont typeface="Wingdings" pitchFamily="2" charset="2"/>
              <a:buChar char="ü"/>
            </a:pPr>
            <a:r>
              <a:rPr lang="el-GR" smtClean="0"/>
              <a:t>Ενδιαφέροντες γεωλογικοί σχηματισμοί, σπάνια φυτικά είδη και αξιόλογη πανίδα</a:t>
            </a:r>
          </a:p>
          <a:p>
            <a:pPr>
              <a:buFont typeface="Wingdings" pitchFamily="2" charset="2"/>
              <a:buChar char="ü"/>
            </a:pPr>
            <a:r>
              <a:rPr lang="el-GR" smtClean="0"/>
              <a:t>Στην περιφερειακή ζώνη αξιόλογοι αρχαιολογικοί χώροι και χιονοδρομικά κέντρα</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http://www.delphi.gr/Articles/Images/parnassos.jpg"/>
          <p:cNvPicPr>
            <a:picLocks noChangeAspect="1" noChangeArrowheads="1"/>
          </p:cNvPicPr>
          <p:nvPr/>
        </p:nvPicPr>
        <p:blipFill>
          <a:blip r:embed="rId3"/>
          <a:srcRect/>
          <a:stretch>
            <a:fillRect/>
          </a:stretch>
        </p:blipFill>
        <p:spPr bwMode="auto">
          <a:xfrm>
            <a:off x="233363" y="285750"/>
            <a:ext cx="8696325" cy="6286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66FF"/>
            </a:gs>
            <a:gs pos="100000">
              <a:srgbClr val="B3BD51"/>
            </a:gs>
          </a:gsLst>
          <a:lin ang="5400000" scaled="1"/>
        </a:gradFill>
        <a:effectLst/>
      </p:bgPr>
    </p:bg>
    <p:spTree>
      <p:nvGrpSpPr>
        <p:cNvPr id="1" name=""/>
        <p:cNvGrpSpPr/>
        <p:nvPr/>
      </p:nvGrpSpPr>
      <p:grpSpPr>
        <a:xfrm>
          <a:off x="0" y="0"/>
          <a:ext cx="0" cy="0"/>
          <a:chOff x="0" y="0"/>
          <a:chExt cx="0" cy="0"/>
        </a:xfrm>
      </p:grpSpPr>
      <p:sp>
        <p:nvSpPr>
          <p:cNvPr id="43009" name="1 - Τίτλος"/>
          <p:cNvSpPr>
            <a:spLocks noGrp="1"/>
          </p:cNvSpPr>
          <p:nvPr>
            <p:ph type="title"/>
          </p:nvPr>
        </p:nvSpPr>
        <p:spPr/>
        <p:txBody>
          <a:bodyPr/>
          <a:lstStyle/>
          <a:p>
            <a:r>
              <a:rPr lang="el-GR" smtClean="0"/>
              <a:t>3.ΕΘΝΙΚΟΣ ΔΡΥΜΟΣ ΠΑΡΝΗΘΑΣ</a:t>
            </a:r>
          </a:p>
        </p:txBody>
      </p:sp>
      <p:sp>
        <p:nvSpPr>
          <p:cNvPr id="43010" name="2 - Θέση περιεχομένου"/>
          <p:cNvSpPr>
            <a:spLocks noGrp="1"/>
          </p:cNvSpPr>
          <p:nvPr>
            <p:ph idx="1"/>
          </p:nvPr>
        </p:nvSpPr>
        <p:spPr/>
        <p:txBody>
          <a:bodyPr/>
          <a:lstStyle/>
          <a:p>
            <a:r>
              <a:rPr lang="el-GR" smtClean="0"/>
              <a:t>Έτος ίδρυσης:1961</a:t>
            </a:r>
          </a:p>
          <a:p>
            <a:r>
              <a:rPr lang="el-GR" smtClean="0"/>
              <a:t>Βρίσκεται: Λίγα χλμ μακριά των Β. προαστίων της Αθήνας στο ομώνυμο βουνό</a:t>
            </a:r>
          </a:p>
          <a:p>
            <a:r>
              <a:rPr lang="el-GR" smtClean="0"/>
              <a:t>Λόγοι ίδρυσης: Άγρια χλωρίδα και πανίδα και ελατοσκέπαστα τοπία. Σήμερα έχουν γίνει πολλές καταστροφικές επεμβάσεις</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descr="http://blogs.sch.gr/kondouvos/files/2013/05/ethnikos_drymos_parnithas.jpg"/>
          <p:cNvPicPr>
            <a:picLocks noChangeAspect="1" noChangeArrowheads="1"/>
          </p:cNvPicPr>
          <p:nvPr/>
        </p:nvPicPr>
        <p:blipFill>
          <a:blip r:embed="rId3"/>
          <a:srcRect/>
          <a:stretch>
            <a:fillRect/>
          </a:stretch>
        </p:blipFill>
        <p:spPr bwMode="auto">
          <a:xfrm>
            <a:off x="285750" y="214313"/>
            <a:ext cx="8643938" cy="6429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66FF"/>
            </a:gs>
            <a:gs pos="100000">
              <a:srgbClr val="B3BD51"/>
            </a:gs>
          </a:gsLst>
          <a:lin ang="5400000" scaled="1"/>
        </a:gradFill>
        <a:effectLst/>
      </p:bgPr>
    </p:bg>
    <p:spTree>
      <p:nvGrpSpPr>
        <p:cNvPr id="1" name=""/>
        <p:cNvGrpSpPr/>
        <p:nvPr/>
      </p:nvGrpSpPr>
      <p:grpSpPr>
        <a:xfrm>
          <a:off x="0" y="0"/>
          <a:ext cx="0" cy="0"/>
          <a:chOff x="0" y="0"/>
          <a:chExt cx="0" cy="0"/>
        </a:xfrm>
      </p:grpSpPr>
      <p:sp>
        <p:nvSpPr>
          <p:cNvPr id="47105" name="1 - Τίτλος"/>
          <p:cNvSpPr>
            <a:spLocks noGrp="1"/>
          </p:cNvSpPr>
          <p:nvPr>
            <p:ph type="title"/>
          </p:nvPr>
        </p:nvSpPr>
        <p:spPr/>
        <p:txBody>
          <a:bodyPr/>
          <a:lstStyle/>
          <a:p>
            <a:r>
              <a:rPr lang="el-GR" smtClean="0"/>
              <a:t>4.ΕΘΝΙΚΟΣ ΔΡΥΜΟΣ ΑΙΝΟΥ</a:t>
            </a:r>
          </a:p>
        </p:txBody>
      </p:sp>
      <p:sp>
        <p:nvSpPr>
          <p:cNvPr id="3" name="2 - Θέση περιεχομένου"/>
          <p:cNvSpPr>
            <a:spLocks noGrp="1"/>
          </p:cNvSpPr>
          <p:nvPr>
            <p:ph idx="1"/>
          </p:nvPr>
        </p:nvSpPr>
        <p:spPr/>
        <p:txBody>
          <a:bodyPr rtlCol="0">
            <a:normAutofit lnSpcReduction="10000"/>
          </a:bodyPr>
          <a:lstStyle/>
          <a:p>
            <a:pPr fontAlgn="auto">
              <a:spcAft>
                <a:spcPts val="0"/>
              </a:spcAft>
              <a:buFont typeface="Arial" pitchFamily="34" charset="0"/>
              <a:buChar char="•"/>
              <a:defRPr/>
            </a:pPr>
            <a:r>
              <a:rPr lang="el-GR" dirty="0" smtClean="0"/>
              <a:t>Έτος ίδρυσης: 1962</a:t>
            </a:r>
          </a:p>
          <a:p>
            <a:pPr fontAlgn="auto">
              <a:spcAft>
                <a:spcPts val="0"/>
              </a:spcAft>
              <a:buFont typeface="Arial" pitchFamily="34" charset="0"/>
              <a:buChar char="•"/>
              <a:defRPr/>
            </a:pPr>
            <a:r>
              <a:rPr lang="el-GR" dirty="0" smtClean="0"/>
              <a:t>Βρίσκεται: Στην </a:t>
            </a:r>
            <a:r>
              <a:rPr lang="el-GR" dirty="0" err="1" smtClean="0"/>
              <a:t>Κεφαλλονιά</a:t>
            </a:r>
            <a:r>
              <a:rPr lang="el-GR" dirty="0" smtClean="0"/>
              <a:t> κοντά στο Αργοστόλι και στη Σάμη</a:t>
            </a:r>
          </a:p>
          <a:p>
            <a:pPr fontAlgn="auto">
              <a:spcAft>
                <a:spcPts val="0"/>
              </a:spcAft>
              <a:buFont typeface="Arial" pitchFamily="34" charset="0"/>
              <a:buChar char="•"/>
              <a:defRPr/>
            </a:pPr>
            <a:r>
              <a:rPr lang="el-GR" dirty="0" smtClean="0"/>
              <a:t>Λόγοι ίδρυσης:</a:t>
            </a:r>
          </a:p>
          <a:p>
            <a:pPr fontAlgn="auto">
              <a:spcAft>
                <a:spcPts val="0"/>
              </a:spcAft>
              <a:buFont typeface="Wingdings" pitchFamily="2" charset="2"/>
              <a:buChar char="ü"/>
              <a:defRPr/>
            </a:pPr>
            <a:r>
              <a:rPr lang="el-GR" dirty="0" smtClean="0"/>
              <a:t>Η προστασία της καθαριότητας της ντόπιας ελάτης από υβριδισμούς</a:t>
            </a:r>
          </a:p>
          <a:p>
            <a:pPr fontAlgn="auto">
              <a:spcAft>
                <a:spcPts val="0"/>
              </a:spcAft>
              <a:buFont typeface="Wingdings" pitchFamily="2" charset="2"/>
              <a:buChar char="ü"/>
              <a:defRPr/>
            </a:pPr>
            <a:r>
              <a:rPr lang="el-GR" dirty="0" smtClean="0"/>
              <a:t>Η προστασία ενός από τους ωραιότερους θαμνώνες της Ελλάδας στο Ρούδι(πουρνάρια, χρυσόξυλο, θυμάρι με αναρριχώμενα κα) </a:t>
            </a:r>
            <a:endParaRPr lang="el-G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descr="http://www.foreasainou.gr/storage/gallery/fir01.png"/>
          <p:cNvPicPr>
            <a:picLocks noChangeAspect="1" noChangeArrowheads="1"/>
          </p:cNvPicPr>
          <p:nvPr/>
        </p:nvPicPr>
        <p:blipFill>
          <a:blip r:embed="rId3"/>
          <a:srcRect/>
          <a:stretch>
            <a:fillRect/>
          </a:stretch>
        </p:blipFill>
        <p:spPr bwMode="auto">
          <a:xfrm>
            <a:off x="142875" y="142875"/>
            <a:ext cx="8890000" cy="6500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66FF"/>
            </a:gs>
            <a:gs pos="100000">
              <a:srgbClr val="B3BD51"/>
            </a:gs>
          </a:gsLst>
          <a:lin ang="5400000" scaled="1"/>
        </a:gradFill>
        <a:effectLst/>
      </p:bgPr>
    </p:bg>
    <p:spTree>
      <p:nvGrpSpPr>
        <p:cNvPr id="1" name=""/>
        <p:cNvGrpSpPr/>
        <p:nvPr/>
      </p:nvGrpSpPr>
      <p:grpSpPr>
        <a:xfrm>
          <a:off x="0" y="0"/>
          <a:ext cx="0" cy="0"/>
          <a:chOff x="0" y="0"/>
          <a:chExt cx="0" cy="0"/>
        </a:xfrm>
      </p:grpSpPr>
      <p:sp>
        <p:nvSpPr>
          <p:cNvPr id="51201" name="1 - Τίτλος"/>
          <p:cNvSpPr>
            <a:spLocks noGrp="1"/>
          </p:cNvSpPr>
          <p:nvPr>
            <p:ph type="title"/>
          </p:nvPr>
        </p:nvSpPr>
        <p:spPr/>
        <p:txBody>
          <a:bodyPr/>
          <a:lstStyle/>
          <a:p>
            <a:r>
              <a:rPr lang="el-GR" smtClean="0"/>
              <a:t>5.ΕΘΝΙΚΟΣ ΔΡΥΜΟΣ ΣΑΜΑΡΙΑΣ</a:t>
            </a:r>
          </a:p>
        </p:txBody>
      </p:sp>
      <p:sp>
        <p:nvSpPr>
          <p:cNvPr id="3" name="2 - Θέση περιεχομένου"/>
          <p:cNvSpPr>
            <a:spLocks noGrp="1"/>
          </p:cNvSpPr>
          <p:nvPr>
            <p:ph idx="1"/>
          </p:nvPr>
        </p:nvSpPr>
        <p:spPr/>
        <p:txBody>
          <a:bodyPr rtlCol="0">
            <a:normAutofit fontScale="92500" lnSpcReduction="20000"/>
          </a:bodyPr>
          <a:lstStyle/>
          <a:p>
            <a:pPr fontAlgn="auto">
              <a:spcAft>
                <a:spcPts val="0"/>
              </a:spcAft>
              <a:buFont typeface="Arial" pitchFamily="34" charset="0"/>
              <a:buChar char="•"/>
              <a:defRPr/>
            </a:pPr>
            <a:r>
              <a:rPr lang="el-GR" dirty="0" smtClean="0"/>
              <a:t>Έτος ίδρυσης: 1962</a:t>
            </a:r>
          </a:p>
          <a:p>
            <a:pPr fontAlgn="auto">
              <a:spcAft>
                <a:spcPts val="0"/>
              </a:spcAft>
              <a:buFont typeface="Arial" pitchFamily="34" charset="0"/>
              <a:buChar char="•"/>
              <a:defRPr/>
            </a:pPr>
            <a:r>
              <a:rPr lang="el-GR" dirty="0" smtClean="0"/>
              <a:t>Βρίσκεται: Στα Λευκά Όρη της Κρήτης στο Ν. Χανίων</a:t>
            </a:r>
          </a:p>
          <a:p>
            <a:pPr fontAlgn="auto">
              <a:spcAft>
                <a:spcPts val="0"/>
              </a:spcAft>
              <a:buFont typeface="Arial" pitchFamily="34" charset="0"/>
              <a:buChar char="•"/>
              <a:defRPr/>
            </a:pPr>
            <a:r>
              <a:rPr lang="el-GR" dirty="0" smtClean="0"/>
              <a:t>Λόγοι ίδρυσης:</a:t>
            </a:r>
          </a:p>
          <a:p>
            <a:pPr fontAlgn="auto">
              <a:spcAft>
                <a:spcPts val="0"/>
              </a:spcAft>
              <a:buFont typeface="Wingdings" pitchFamily="2" charset="2"/>
              <a:buChar char="ü"/>
              <a:defRPr/>
            </a:pPr>
            <a:r>
              <a:rPr lang="el-GR" dirty="0" smtClean="0"/>
              <a:t>Μορφολογία της περιοχής (</a:t>
            </a:r>
            <a:r>
              <a:rPr lang="el-GR" dirty="0" err="1" smtClean="0"/>
              <a:t>Βαθειές</a:t>
            </a:r>
            <a:r>
              <a:rPr lang="el-GR" dirty="0" smtClean="0"/>
              <a:t> </a:t>
            </a:r>
            <a:r>
              <a:rPr lang="el-GR" dirty="0" err="1" smtClean="0"/>
              <a:t>χαράδρες,ρέματα</a:t>
            </a:r>
            <a:r>
              <a:rPr lang="el-GR" dirty="0" smtClean="0"/>
              <a:t>)</a:t>
            </a:r>
          </a:p>
          <a:p>
            <a:pPr fontAlgn="auto">
              <a:spcAft>
                <a:spcPts val="0"/>
              </a:spcAft>
              <a:buFont typeface="Wingdings" pitchFamily="2" charset="2"/>
              <a:buChar char="ü"/>
              <a:defRPr/>
            </a:pPr>
            <a:r>
              <a:rPr lang="el-GR" dirty="0" smtClean="0"/>
              <a:t>Πλούσια δάση από </a:t>
            </a:r>
            <a:r>
              <a:rPr lang="el-GR" dirty="0" err="1" smtClean="0"/>
              <a:t>κυπαρίσι</a:t>
            </a:r>
            <a:r>
              <a:rPr lang="el-GR" dirty="0" smtClean="0"/>
              <a:t>, πεύκο, πρίνο και </a:t>
            </a:r>
            <a:r>
              <a:rPr lang="el-GR" dirty="0" err="1" smtClean="0"/>
              <a:t>αλλα</a:t>
            </a:r>
            <a:r>
              <a:rPr lang="el-GR" dirty="0" smtClean="0"/>
              <a:t> είδη</a:t>
            </a:r>
          </a:p>
          <a:p>
            <a:pPr fontAlgn="auto">
              <a:spcAft>
                <a:spcPts val="0"/>
              </a:spcAft>
              <a:buFont typeface="Wingdings" pitchFamily="2" charset="2"/>
              <a:buChar char="ü"/>
              <a:defRPr/>
            </a:pPr>
            <a:r>
              <a:rPr lang="el-GR" dirty="0" smtClean="0"/>
              <a:t>Ο μοναδικός στον κόσμο Κρητικός αίγαγρος ή </a:t>
            </a:r>
            <a:r>
              <a:rPr lang="el-GR" dirty="0" err="1" smtClean="0"/>
              <a:t>κρι</a:t>
            </a:r>
            <a:r>
              <a:rPr lang="el-GR" dirty="0" smtClean="0"/>
              <a:t>-</a:t>
            </a:r>
            <a:r>
              <a:rPr lang="el-GR" dirty="0" err="1" smtClean="0"/>
              <a:t>κρι</a:t>
            </a:r>
            <a:endParaRPr lang="el-GR"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66FF"/>
            </a:gs>
            <a:gs pos="100000">
              <a:srgbClr val="B3BD51"/>
            </a:gs>
          </a:gsLst>
          <a:lin ang="5400000" scaled="1"/>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fontAlgn="auto">
              <a:spcAft>
                <a:spcPts val="0"/>
              </a:spcAft>
              <a:defRPr/>
            </a:pPr>
            <a:r>
              <a:rPr lang="el-GR" dirty="0" smtClean="0"/>
              <a:t>ΦΥΣΙΚΕΣ ΠΡΟΣΤΑΤΕΥΟΜΕΝΕΣ ΠΕΡΙΟΧΕΣ</a:t>
            </a:r>
            <a:endParaRPr lang="el-GR" dirty="0"/>
          </a:p>
        </p:txBody>
      </p:sp>
      <p:sp>
        <p:nvSpPr>
          <p:cNvPr id="3" name="2 - Θέση περιεχομένου"/>
          <p:cNvSpPr>
            <a:spLocks noGrp="1"/>
          </p:cNvSpPr>
          <p:nvPr>
            <p:ph idx="1"/>
          </p:nvPr>
        </p:nvSpPr>
        <p:spPr/>
        <p:txBody>
          <a:bodyPr rtlCol="0">
            <a:normAutofit lnSpcReduction="10000"/>
          </a:bodyPr>
          <a:lstStyle/>
          <a:p>
            <a:pPr fontAlgn="auto">
              <a:spcAft>
                <a:spcPts val="0"/>
              </a:spcAft>
              <a:buFont typeface="Arial" pitchFamily="34" charset="0"/>
              <a:buChar char="•"/>
              <a:defRPr/>
            </a:pPr>
            <a:r>
              <a:rPr lang="el-GR" dirty="0" smtClean="0"/>
              <a:t>ΟΡΙΣΜΟΣ: Φυσικές προστατευόμενες περιοχές είναι χερσαίες ή υδάτινες εκτάσεις με ιδιαίτερα οικολογικά χαρακτηριστικά(αυτοφυή χλωρίδα, άγρια πανίδα κτλ) που προστατεύονται νομοθετικά, έχουν ειδικό καθεστώς διαχείρισης και έχουν ως κύριο σκοπό τη διατήρηση των ιδιαίτερων αξιών τους για την παρούσα και τις μελλοντικές γενιές, καθώς και την εξυπηρέτηση σύγχρονων κοινωνικών αναγκών</a:t>
            </a:r>
            <a:endParaRPr lang="el-G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descr="http://2.bp.blogspot.com/-ktZRCsFzcVA/UnaMcdffVuI/AAAAAAAAAP0/NKMrTl7RhSM/s1600/aigagrossss.jpg"/>
          <p:cNvPicPr>
            <a:picLocks noChangeAspect="1" noChangeArrowheads="1"/>
          </p:cNvPicPr>
          <p:nvPr/>
        </p:nvPicPr>
        <p:blipFill>
          <a:blip r:embed="rId3"/>
          <a:srcRect/>
          <a:stretch>
            <a:fillRect/>
          </a:stretch>
        </p:blipFill>
        <p:spPr bwMode="auto">
          <a:xfrm>
            <a:off x="214313" y="214313"/>
            <a:ext cx="8786812" cy="6500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66FF"/>
            </a:gs>
            <a:gs pos="100000">
              <a:srgbClr val="B3BD51"/>
            </a:gs>
          </a:gsLst>
          <a:lin ang="5400000" scaled="1"/>
        </a:gradFill>
        <a:effectLst/>
      </p:bgPr>
    </p:bg>
    <p:spTree>
      <p:nvGrpSpPr>
        <p:cNvPr id="1" name=""/>
        <p:cNvGrpSpPr/>
        <p:nvPr/>
      </p:nvGrpSpPr>
      <p:grpSpPr>
        <a:xfrm>
          <a:off x="0" y="0"/>
          <a:ext cx="0" cy="0"/>
          <a:chOff x="0" y="0"/>
          <a:chExt cx="0" cy="0"/>
        </a:xfrm>
      </p:grpSpPr>
      <p:sp>
        <p:nvSpPr>
          <p:cNvPr id="55297" name="1 - Τίτλος"/>
          <p:cNvSpPr>
            <a:spLocks noGrp="1"/>
          </p:cNvSpPr>
          <p:nvPr>
            <p:ph type="title"/>
          </p:nvPr>
        </p:nvSpPr>
        <p:spPr/>
        <p:txBody>
          <a:bodyPr/>
          <a:lstStyle/>
          <a:p>
            <a:r>
              <a:rPr lang="el-GR" smtClean="0"/>
              <a:t>6.ΕΘΝΙΚΟΣ ΔΡΥΜΟΣ ΟΙΤΗΣ</a:t>
            </a:r>
          </a:p>
        </p:txBody>
      </p:sp>
      <p:sp>
        <p:nvSpPr>
          <p:cNvPr id="55298" name="2 - Θέση περιεχομένου"/>
          <p:cNvSpPr>
            <a:spLocks noGrp="1"/>
          </p:cNvSpPr>
          <p:nvPr>
            <p:ph idx="1"/>
          </p:nvPr>
        </p:nvSpPr>
        <p:spPr/>
        <p:txBody>
          <a:bodyPr/>
          <a:lstStyle/>
          <a:p>
            <a:r>
              <a:rPr lang="el-GR" smtClean="0"/>
              <a:t>Έτος ίδρυσης: 1966</a:t>
            </a:r>
          </a:p>
          <a:p>
            <a:r>
              <a:rPr lang="el-GR" smtClean="0"/>
              <a:t>Βρίσκεται: Στο Ν. Φθιώτιδας απέναντι από τη Λαμία στο ομώνυμο βουνό</a:t>
            </a:r>
          </a:p>
          <a:p>
            <a:r>
              <a:rPr lang="el-GR" smtClean="0"/>
              <a:t>Λόγοι ίδρυσης:</a:t>
            </a:r>
          </a:p>
          <a:p>
            <a:pPr>
              <a:buFont typeface="Wingdings" pitchFamily="2" charset="2"/>
              <a:buChar char="ü"/>
            </a:pPr>
            <a:r>
              <a:rPr lang="el-GR" smtClean="0"/>
              <a:t>Σημαντικός βιότοπος για πολλά φυτικά και ζωικά είδη</a:t>
            </a:r>
          </a:p>
          <a:p>
            <a:pPr>
              <a:buFont typeface="Wingdings" pitchFamily="2" charset="2"/>
              <a:buChar char="ü"/>
            </a:pPr>
            <a:r>
              <a:rPr lang="el-GR" smtClean="0"/>
              <a:t>Συνδέεται με τη μυθολογία (Ηρακλής)</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4" descr="http://oiti.gr/sites/default/files/styles/slideshow-image/public/slideshow/IMG_8399.jpg?itok=gB1aFomi"/>
          <p:cNvPicPr>
            <a:picLocks noChangeAspect="1" noChangeArrowheads="1"/>
          </p:cNvPicPr>
          <p:nvPr/>
        </p:nvPicPr>
        <p:blipFill>
          <a:blip r:embed="rId3"/>
          <a:srcRect/>
          <a:stretch>
            <a:fillRect/>
          </a:stretch>
        </p:blipFill>
        <p:spPr bwMode="auto">
          <a:xfrm>
            <a:off x="214313" y="214313"/>
            <a:ext cx="8715375" cy="6429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66FF"/>
            </a:gs>
            <a:gs pos="100000">
              <a:srgbClr val="B3BD51"/>
            </a:gs>
          </a:gsLst>
          <a:lin ang="5400000" scaled="1"/>
        </a:gradFill>
        <a:effectLst/>
      </p:bgPr>
    </p:bg>
    <p:spTree>
      <p:nvGrpSpPr>
        <p:cNvPr id="1" name=""/>
        <p:cNvGrpSpPr/>
        <p:nvPr/>
      </p:nvGrpSpPr>
      <p:grpSpPr>
        <a:xfrm>
          <a:off x="0" y="0"/>
          <a:ext cx="0" cy="0"/>
          <a:chOff x="0" y="0"/>
          <a:chExt cx="0" cy="0"/>
        </a:xfrm>
      </p:grpSpPr>
      <p:sp>
        <p:nvSpPr>
          <p:cNvPr id="59393" name="1 - Τίτλος"/>
          <p:cNvSpPr>
            <a:spLocks noGrp="1"/>
          </p:cNvSpPr>
          <p:nvPr>
            <p:ph type="title"/>
          </p:nvPr>
        </p:nvSpPr>
        <p:spPr/>
        <p:txBody>
          <a:bodyPr/>
          <a:lstStyle/>
          <a:p>
            <a:r>
              <a:rPr lang="el-GR" smtClean="0"/>
              <a:t>7. ΕΘΝΙΚΟΣ ΔΡΥΜΟΣ ΠΙΝΔΟΥ</a:t>
            </a:r>
          </a:p>
        </p:txBody>
      </p:sp>
      <p:sp>
        <p:nvSpPr>
          <p:cNvPr id="59394" name="2 - Θέση περιεχομένου"/>
          <p:cNvSpPr>
            <a:spLocks noGrp="1"/>
          </p:cNvSpPr>
          <p:nvPr>
            <p:ph idx="1"/>
          </p:nvPr>
        </p:nvSpPr>
        <p:spPr/>
        <p:txBody>
          <a:bodyPr/>
          <a:lstStyle/>
          <a:p>
            <a:r>
              <a:rPr lang="el-GR" smtClean="0"/>
              <a:t>Έτος ίδρυσης: 1966</a:t>
            </a:r>
          </a:p>
          <a:p>
            <a:r>
              <a:rPr lang="el-GR" smtClean="0"/>
              <a:t>Βρίσκεται: Στα όρια των Ν. Γρεβενών και Ιωαννίνων (περιοχή Μετσόβου) κοντά στα χωριά Κρανιά , Περιβόλι και Βωβούσα</a:t>
            </a:r>
          </a:p>
          <a:p>
            <a:r>
              <a:rPr lang="el-GR" smtClean="0"/>
              <a:t>Λόγοι ίδρυσης:</a:t>
            </a:r>
          </a:p>
          <a:p>
            <a:pPr>
              <a:buFont typeface="Wingdings" pitchFamily="2" charset="2"/>
              <a:buChar char="ü"/>
            </a:pPr>
            <a:r>
              <a:rPr lang="el-GR" smtClean="0"/>
              <a:t>Δασική έκταση με εναλασσόμενη τοπογραφία και αξιόλογη πανίδα και χλωρίδα</a:t>
            </a:r>
          </a:p>
          <a:p>
            <a:pPr>
              <a:buFont typeface="Wingdings" pitchFamily="2" charset="2"/>
              <a:buChar char="ü"/>
            </a:pPr>
            <a:r>
              <a:rPr lang="el-GR" smtClean="0"/>
              <a:t>Βιότοπος της καφετιάς αρκούδας της Πίνδου</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descr="http://www.wondergreece.gr/public/images/2013/09/03/valia_calda/20130903130618valia_calda3.jpg"/>
          <p:cNvPicPr>
            <a:picLocks noChangeAspect="1" noChangeArrowheads="1"/>
          </p:cNvPicPr>
          <p:nvPr/>
        </p:nvPicPr>
        <p:blipFill>
          <a:blip r:embed="rId3"/>
          <a:srcRect/>
          <a:stretch>
            <a:fillRect/>
          </a:stretch>
        </p:blipFill>
        <p:spPr bwMode="auto">
          <a:xfrm>
            <a:off x="214313" y="214313"/>
            <a:ext cx="8786812" cy="6500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66FF"/>
            </a:gs>
            <a:gs pos="100000">
              <a:srgbClr val="B3BD51"/>
            </a:gs>
          </a:gsLst>
          <a:lin ang="5400000" scaled="1"/>
        </a:gradFill>
        <a:effectLst/>
      </p:bgPr>
    </p:bg>
    <p:spTree>
      <p:nvGrpSpPr>
        <p:cNvPr id="1" name=""/>
        <p:cNvGrpSpPr/>
        <p:nvPr/>
      </p:nvGrpSpPr>
      <p:grpSpPr>
        <a:xfrm>
          <a:off x="0" y="0"/>
          <a:ext cx="0" cy="0"/>
          <a:chOff x="0" y="0"/>
          <a:chExt cx="0" cy="0"/>
        </a:xfrm>
      </p:grpSpPr>
      <p:sp>
        <p:nvSpPr>
          <p:cNvPr id="63489" name="1 - Τίτλος"/>
          <p:cNvSpPr>
            <a:spLocks noGrp="1"/>
          </p:cNvSpPr>
          <p:nvPr>
            <p:ph type="title"/>
          </p:nvPr>
        </p:nvSpPr>
        <p:spPr/>
        <p:txBody>
          <a:bodyPr/>
          <a:lstStyle/>
          <a:p>
            <a:r>
              <a:rPr lang="el-GR" smtClean="0"/>
              <a:t>8. ΕΘΝΙΚΟΣ ΔΡΥΜΟΣ ΒΙΚΟΥ-ΑΩΟΥ</a:t>
            </a:r>
          </a:p>
        </p:txBody>
      </p:sp>
      <p:sp>
        <p:nvSpPr>
          <p:cNvPr id="3" name="2 - Θέση περιεχομένου"/>
          <p:cNvSpPr>
            <a:spLocks noGrp="1"/>
          </p:cNvSpPr>
          <p:nvPr>
            <p:ph idx="1"/>
          </p:nvPr>
        </p:nvSpPr>
        <p:spPr/>
        <p:txBody>
          <a:bodyPr rtlCol="0">
            <a:normAutofit fontScale="92500" lnSpcReduction="20000"/>
          </a:bodyPr>
          <a:lstStyle/>
          <a:p>
            <a:pPr fontAlgn="auto">
              <a:spcAft>
                <a:spcPts val="0"/>
              </a:spcAft>
              <a:buFont typeface="Arial" pitchFamily="34" charset="0"/>
              <a:buChar char="•"/>
              <a:defRPr/>
            </a:pPr>
            <a:r>
              <a:rPr lang="el-GR" dirty="0" smtClean="0"/>
              <a:t>Έτος ίδρυσης: 1973</a:t>
            </a:r>
          </a:p>
          <a:p>
            <a:pPr fontAlgn="auto">
              <a:spcAft>
                <a:spcPts val="0"/>
              </a:spcAft>
              <a:buFont typeface="Arial" pitchFamily="34" charset="0"/>
              <a:buChar char="•"/>
              <a:defRPr/>
            </a:pPr>
            <a:r>
              <a:rPr lang="el-GR" dirty="0" smtClean="0"/>
              <a:t>Βρίσκεται: Στο Ν. Ιωαννίνων κοντά στα χωριά Μονοδένδρι, Αρίστη, </a:t>
            </a:r>
            <a:r>
              <a:rPr lang="el-GR" dirty="0" err="1" smtClean="0"/>
              <a:t>Πάπιγκο</a:t>
            </a:r>
            <a:r>
              <a:rPr lang="el-GR" dirty="0" smtClean="0"/>
              <a:t> του Ζαγορίου και στη Κόνιτσα</a:t>
            </a:r>
          </a:p>
          <a:p>
            <a:pPr fontAlgn="auto">
              <a:spcAft>
                <a:spcPts val="0"/>
              </a:spcAft>
              <a:buFont typeface="Arial" pitchFamily="34" charset="0"/>
              <a:buChar char="•"/>
              <a:defRPr/>
            </a:pPr>
            <a:r>
              <a:rPr lang="el-GR" dirty="0" smtClean="0"/>
              <a:t>Λόγοι ίδρυσης:</a:t>
            </a:r>
          </a:p>
          <a:p>
            <a:pPr fontAlgn="auto">
              <a:spcAft>
                <a:spcPts val="0"/>
              </a:spcAft>
              <a:buFont typeface="Wingdings" pitchFamily="2" charset="2"/>
              <a:buChar char="ü"/>
              <a:defRPr/>
            </a:pPr>
            <a:r>
              <a:rPr lang="el-GR" dirty="0" smtClean="0"/>
              <a:t>Ύπαρξη εντυπωσιακών κάθετων γεωλογικών σχηματισμών, πλούσια βλάστηση, απόκρημνα βραχώδη στενά, Αλπικές περιοχές, σπηλιές, λίμνες κα</a:t>
            </a:r>
          </a:p>
          <a:p>
            <a:pPr fontAlgn="auto">
              <a:spcAft>
                <a:spcPts val="0"/>
              </a:spcAft>
              <a:buFont typeface="Wingdings" pitchFamily="2" charset="2"/>
              <a:buChar char="ü"/>
              <a:defRPr/>
            </a:pPr>
            <a:r>
              <a:rPr lang="el-GR" dirty="0" smtClean="0"/>
              <a:t>Πλούσια πανίδα από σπάνια αρπακτικά και μεγάλα θηλαστικά</a:t>
            </a:r>
          </a:p>
          <a:p>
            <a:pPr fontAlgn="auto">
              <a:spcAft>
                <a:spcPts val="0"/>
              </a:spcAft>
              <a:buFont typeface="Wingdings" pitchFamily="2" charset="2"/>
              <a:buChar char="ü"/>
              <a:defRPr/>
            </a:pPr>
            <a:endParaRPr lang="el-G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2" descr="http://thepaper.gr/wp-content/uploads/2013/07/vikos-aoos1.jpg"/>
          <p:cNvPicPr>
            <a:picLocks noChangeAspect="1" noChangeArrowheads="1"/>
          </p:cNvPicPr>
          <p:nvPr/>
        </p:nvPicPr>
        <p:blipFill>
          <a:blip r:embed="rId3"/>
          <a:srcRect/>
          <a:stretch>
            <a:fillRect/>
          </a:stretch>
        </p:blipFill>
        <p:spPr bwMode="auto">
          <a:xfrm>
            <a:off x="177800" y="142875"/>
            <a:ext cx="8823325" cy="6572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66FF"/>
            </a:gs>
            <a:gs pos="100000">
              <a:srgbClr val="B3BD51"/>
            </a:gs>
          </a:gsLst>
          <a:lin ang="5400000" scaled="1"/>
        </a:gradFill>
        <a:effectLst/>
      </p:bgPr>
    </p:bg>
    <p:spTree>
      <p:nvGrpSpPr>
        <p:cNvPr id="1" name=""/>
        <p:cNvGrpSpPr/>
        <p:nvPr/>
      </p:nvGrpSpPr>
      <p:grpSpPr>
        <a:xfrm>
          <a:off x="0" y="0"/>
          <a:ext cx="0" cy="0"/>
          <a:chOff x="0" y="0"/>
          <a:chExt cx="0" cy="0"/>
        </a:xfrm>
      </p:grpSpPr>
      <p:sp>
        <p:nvSpPr>
          <p:cNvPr id="67585" name="1 - Τίτλος"/>
          <p:cNvSpPr>
            <a:spLocks noGrp="1"/>
          </p:cNvSpPr>
          <p:nvPr>
            <p:ph type="title"/>
          </p:nvPr>
        </p:nvSpPr>
        <p:spPr/>
        <p:txBody>
          <a:bodyPr/>
          <a:lstStyle/>
          <a:p>
            <a:r>
              <a:rPr lang="el-GR" smtClean="0"/>
              <a:t>9. ΕΘΝΙΚΟΣ ΔΡΥΜΟΣ ΠΡΕΣΠΩΝ</a:t>
            </a:r>
          </a:p>
        </p:txBody>
      </p:sp>
      <p:sp>
        <p:nvSpPr>
          <p:cNvPr id="67586" name="2 - Θέση περιεχομένου"/>
          <p:cNvSpPr>
            <a:spLocks noGrp="1"/>
          </p:cNvSpPr>
          <p:nvPr>
            <p:ph idx="1"/>
          </p:nvPr>
        </p:nvSpPr>
        <p:spPr/>
        <p:txBody>
          <a:bodyPr/>
          <a:lstStyle/>
          <a:p>
            <a:r>
              <a:rPr lang="el-GR" smtClean="0"/>
              <a:t>Έτος ίδρυσης: 1974</a:t>
            </a:r>
          </a:p>
          <a:p>
            <a:r>
              <a:rPr lang="el-GR" smtClean="0"/>
              <a:t>Βρίσκεται: Στο ΒΔ άκρο του Ν. Φλώρινας στο ελληνικό τμήμα των λιμνών Μικρή και Μεγάλη Πρέσπα</a:t>
            </a:r>
          </a:p>
          <a:p>
            <a:r>
              <a:rPr lang="el-GR" smtClean="0"/>
              <a:t>Λόγοι ίδρυσης:</a:t>
            </a:r>
          </a:p>
          <a:p>
            <a:pPr>
              <a:buFont typeface="Wingdings" pitchFamily="2" charset="2"/>
              <a:buChar char="ü"/>
            </a:pPr>
            <a:r>
              <a:rPr lang="el-GR" smtClean="0"/>
              <a:t>Υγρότοπος διεθνούς σημασίας με σπάνια ορνιθοπανίδα και οικοσυστήματα</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4" descr="http://papoulias.eu/imflorinas/wp-content/uploads/2011/03/prespes-varka.jpg"/>
          <p:cNvPicPr>
            <a:picLocks noChangeAspect="1" noChangeArrowheads="1"/>
          </p:cNvPicPr>
          <p:nvPr/>
        </p:nvPicPr>
        <p:blipFill>
          <a:blip r:embed="rId3"/>
          <a:srcRect/>
          <a:stretch>
            <a:fillRect/>
          </a:stretch>
        </p:blipFill>
        <p:spPr bwMode="auto">
          <a:xfrm>
            <a:off x="214313" y="214313"/>
            <a:ext cx="8715375" cy="6505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66FF"/>
            </a:gs>
            <a:gs pos="100000">
              <a:srgbClr val="B3BD51"/>
            </a:gs>
          </a:gsLst>
          <a:lin ang="5400000" scaled="1"/>
        </a:gradFill>
        <a:effectLst/>
      </p:bgPr>
    </p:bg>
    <p:spTree>
      <p:nvGrpSpPr>
        <p:cNvPr id="1" name=""/>
        <p:cNvGrpSpPr/>
        <p:nvPr/>
      </p:nvGrpSpPr>
      <p:grpSpPr>
        <a:xfrm>
          <a:off x="0" y="0"/>
          <a:ext cx="0" cy="0"/>
          <a:chOff x="0" y="0"/>
          <a:chExt cx="0" cy="0"/>
        </a:xfrm>
      </p:grpSpPr>
      <p:sp>
        <p:nvSpPr>
          <p:cNvPr id="71681" name="1 - Τίτλος"/>
          <p:cNvSpPr>
            <a:spLocks noGrp="1"/>
          </p:cNvSpPr>
          <p:nvPr>
            <p:ph type="title"/>
          </p:nvPr>
        </p:nvSpPr>
        <p:spPr/>
        <p:txBody>
          <a:bodyPr/>
          <a:lstStyle/>
          <a:p>
            <a:r>
              <a:rPr lang="el-GR" smtClean="0"/>
              <a:t>10.ΕΘΝΙΚΟΣ ΔΡΥΜΟΣ ΣΟΥΝΙΟΥ</a:t>
            </a:r>
          </a:p>
        </p:txBody>
      </p:sp>
      <p:sp>
        <p:nvSpPr>
          <p:cNvPr id="3" name="2 - Θέση περιεχομένου"/>
          <p:cNvSpPr>
            <a:spLocks noGrp="1"/>
          </p:cNvSpPr>
          <p:nvPr>
            <p:ph idx="1"/>
          </p:nvPr>
        </p:nvSpPr>
        <p:spPr/>
        <p:txBody>
          <a:bodyPr rtlCol="0">
            <a:normAutofit fontScale="92500" lnSpcReduction="20000"/>
          </a:bodyPr>
          <a:lstStyle/>
          <a:p>
            <a:pPr fontAlgn="auto">
              <a:spcAft>
                <a:spcPts val="0"/>
              </a:spcAft>
              <a:buFont typeface="Arial" pitchFamily="34" charset="0"/>
              <a:buChar char="•"/>
              <a:defRPr/>
            </a:pPr>
            <a:r>
              <a:rPr lang="el-GR" dirty="0" smtClean="0"/>
              <a:t>Έτος ίδρυσης: 1974</a:t>
            </a:r>
          </a:p>
          <a:p>
            <a:pPr fontAlgn="auto">
              <a:spcAft>
                <a:spcPts val="0"/>
              </a:spcAft>
              <a:buFont typeface="Arial" pitchFamily="34" charset="0"/>
              <a:buChar char="•"/>
              <a:defRPr/>
            </a:pPr>
            <a:r>
              <a:rPr lang="el-GR" dirty="0" smtClean="0"/>
              <a:t>Βρίσκεται: Στο ΝΑ άκρο του Ν. Αττικής</a:t>
            </a:r>
          </a:p>
          <a:p>
            <a:pPr fontAlgn="auto">
              <a:spcAft>
                <a:spcPts val="0"/>
              </a:spcAft>
              <a:buFont typeface="Arial" pitchFamily="34" charset="0"/>
              <a:buChar char="•"/>
              <a:defRPr/>
            </a:pPr>
            <a:r>
              <a:rPr lang="el-GR" dirty="0" smtClean="0"/>
              <a:t>Λόγοι ίδρυσης:</a:t>
            </a:r>
          </a:p>
          <a:p>
            <a:pPr fontAlgn="auto">
              <a:spcAft>
                <a:spcPts val="0"/>
              </a:spcAft>
              <a:buFont typeface="Wingdings" pitchFamily="2" charset="2"/>
              <a:buChar char="ü"/>
              <a:defRPr/>
            </a:pPr>
            <a:r>
              <a:rPr lang="el-GR" dirty="0" smtClean="0"/>
              <a:t>Περιοχή με μεγάλο ενδιαφέρον από πλευράς αναψυχής </a:t>
            </a:r>
          </a:p>
          <a:p>
            <a:pPr fontAlgn="auto">
              <a:spcAft>
                <a:spcPts val="0"/>
              </a:spcAft>
              <a:buFont typeface="Wingdings" pitchFamily="2" charset="2"/>
              <a:buChar char="ü"/>
              <a:defRPr/>
            </a:pPr>
            <a:r>
              <a:rPr lang="el-GR" dirty="0" smtClean="0"/>
              <a:t>Αξιόλογα ιστορικά, γεωλογικά και παλαιοντολογικά ευρήματα</a:t>
            </a:r>
          </a:p>
          <a:p>
            <a:pPr fontAlgn="auto">
              <a:spcAft>
                <a:spcPts val="0"/>
              </a:spcAft>
              <a:buFont typeface="Wingdings" pitchFamily="2" charset="2"/>
              <a:buChar char="ü"/>
              <a:defRPr/>
            </a:pPr>
            <a:r>
              <a:rPr lang="el-GR" dirty="0" smtClean="0"/>
              <a:t>Καλύπτεται από δάση και μεμονωμένα δέντρα, θαμνώνες και γυμνές εκτάσεις (το φυσικό τοπίο αλλοιώθηκε μετά από μεγάλη πυρκαγιά το 1985)</a:t>
            </a:r>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66FF"/>
            </a:gs>
            <a:gs pos="100000">
              <a:srgbClr val="B3BD51"/>
            </a:gs>
          </a:gsLst>
          <a:lin ang="5400000" scaled="1"/>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fontAlgn="auto">
              <a:spcAft>
                <a:spcPts val="0"/>
              </a:spcAft>
              <a:defRPr/>
            </a:pPr>
            <a:r>
              <a:rPr lang="el-GR" dirty="0" smtClean="0"/>
              <a:t>ΚΡΙΤΗΡΙΑ ΕΠΙΛΟΓΗΣ ΠΡΟΣΤΑΤΕΥΟΜΕΝΩΝ ΠΕΡΙΟΧΩΝ</a:t>
            </a:r>
            <a:endParaRPr lang="el-GR" dirty="0"/>
          </a:p>
        </p:txBody>
      </p:sp>
      <p:sp>
        <p:nvSpPr>
          <p:cNvPr id="3" name="2 - Θέση περιεχομένου"/>
          <p:cNvSpPr>
            <a:spLocks noGrp="1"/>
          </p:cNvSpPr>
          <p:nvPr>
            <p:ph idx="1"/>
          </p:nvPr>
        </p:nvSpPr>
        <p:spPr/>
        <p:txBody>
          <a:bodyPr rtlCol="0">
            <a:normAutofit fontScale="92500" lnSpcReduction="10000"/>
          </a:bodyPr>
          <a:lstStyle/>
          <a:p>
            <a:pPr fontAlgn="auto">
              <a:spcAft>
                <a:spcPts val="0"/>
              </a:spcAft>
              <a:buFont typeface="Arial" pitchFamily="34" charset="0"/>
              <a:buChar char="•"/>
              <a:defRPr/>
            </a:pPr>
            <a:r>
              <a:rPr lang="el-GR" dirty="0" smtClean="0"/>
              <a:t>Το μέγεθος μιας περιοχής</a:t>
            </a:r>
          </a:p>
          <a:p>
            <a:pPr fontAlgn="auto">
              <a:spcAft>
                <a:spcPts val="0"/>
              </a:spcAft>
              <a:buFont typeface="Arial" pitchFamily="34" charset="0"/>
              <a:buChar char="•"/>
              <a:defRPr/>
            </a:pPr>
            <a:r>
              <a:rPr lang="el-GR" dirty="0" smtClean="0"/>
              <a:t>Η φυσικότητα σε σχέση με την επέμβαση του ανθρώπου</a:t>
            </a:r>
          </a:p>
          <a:p>
            <a:pPr fontAlgn="auto">
              <a:spcAft>
                <a:spcPts val="0"/>
              </a:spcAft>
              <a:buFont typeface="Arial" pitchFamily="34" charset="0"/>
              <a:buChar char="•"/>
              <a:defRPr/>
            </a:pPr>
            <a:r>
              <a:rPr lang="el-GR" dirty="0" smtClean="0"/>
              <a:t>Η σπανιότητα</a:t>
            </a:r>
          </a:p>
          <a:p>
            <a:pPr fontAlgn="auto">
              <a:spcAft>
                <a:spcPts val="0"/>
              </a:spcAft>
              <a:buFont typeface="Arial" pitchFamily="34" charset="0"/>
              <a:buChar char="•"/>
              <a:defRPr/>
            </a:pPr>
            <a:r>
              <a:rPr lang="el-GR" dirty="0" smtClean="0"/>
              <a:t>Η ευαισθησία</a:t>
            </a:r>
          </a:p>
          <a:p>
            <a:pPr fontAlgn="auto">
              <a:spcAft>
                <a:spcPts val="0"/>
              </a:spcAft>
              <a:buFont typeface="Arial" pitchFamily="34" charset="0"/>
              <a:buChar char="•"/>
              <a:defRPr/>
            </a:pPr>
            <a:r>
              <a:rPr lang="el-GR" dirty="0" smtClean="0"/>
              <a:t>Η ύπαρξη </a:t>
            </a:r>
            <a:r>
              <a:rPr lang="el-GR" dirty="0"/>
              <a:t>Γ</a:t>
            </a:r>
            <a:r>
              <a:rPr lang="el-GR" dirty="0" smtClean="0"/>
              <a:t>ενετικών αξιών</a:t>
            </a:r>
          </a:p>
          <a:p>
            <a:pPr fontAlgn="auto">
              <a:spcAft>
                <a:spcPts val="0"/>
              </a:spcAft>
              <a:buFont typeface="Arial" pitchFamily="34" charset="0"/>
              <a:buChar char="•"/>
              <a:defRPr/>
            </a:pPr>
            <a:r>
              <a:rPr lang="el-GR" dirty="0" smtClean="0"/>
              <a:t>Τα αρχαιολογικά και ιστορικά στοιχεία</a:t>
            </a:r>
          </a:p>
          <a:p>
            <a:pPr fontAlgn="auto">
              <a:spcAft>
                <a:spcPts val="0"/>
              </a:spcAft>
              <a:buFont typeface="Arial" pitchFamily="34" charset="0"/>
              <a:buChar char="•"/>
              <a:defRPr/>
            </a:pPr>
            <a:r>
              <a:rPr lang="el-GR" dirty="0" smtClean="0"/>
              <a:t>Η μέχρι τώρα διαχείριση</a:t>
            </a:r>
          </a:p>
          <a:p>
            <a:pPr fontAlgn="auto">
              <a:spcAft>
                <a:spcPts val="0"/>
              </a:spcAft>
              <a:buFont typeface="Arial" pitchFamily="34" charset="0"/>
              <a:buChar char="•"/>
              <a:defRPr/>
            </a:pPr>
            <a:r>
              <a:rPr lang="el-GR" dirty="0" smtClean="0"/>
              <a:t>Το ιδιαίτερο κάλος</a:t>
            </a:r>
            <a:endParaRPr lang="el-G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2" descr="http://www.tovima.gr/oldPhotos/franklin/4254510.jpg"/>
          <p:cNvPicPr>
            <a:picLocks noChangeAspect="1" noChangeArrowheads="1"/>
          </p:cNvPicPr>
          <p:nvPr/>
        </p:nvPicPr>
        <p:blipFill>
          <a:blip r:embed="rId3"/>
          <a:srcRect/>
          <a:stretch>
            <a:fillRect/>
          </a:stretch>
        </p:blipFill>
        <p:spPr bwMode="auto">
          <a:xfrm>
            <a:off x="214313" y="142875"/>
            <a:ext cx="8715375" cy="6572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66FF"/>
            </a:gs>
            <a:gs pos="100000">
              <a:srgbClr val="B3BD51"/>
            </a:gs>
          </a:gsLst>
          <a:lin ang="5400000" scaled="1"/>
        </a:gradFill>
        <a:effectLst/>
      </p:bgPr>
    </p:bg>
    <p:spTree>
      <p:nvGrpSpPr>
        <p:cNvPr id="1" name=""/>
        <p:cNvGrpSpPr/>
        <p:nvPr/>
      </p:nvGrpSpPr>
      <p:grpSpPr>
        <a:xfrm>
          <a:off x="0" y="0"/>
          <a:ext cx="0" cy="0"/>
          <a:chOff x="0" y="0"/>
          <a:chExt cx="0" cy="0"/>
        </a:xfrm>
      </p:grpSpPr>
      <p:sp>
        <p:nvSpPr>
          <p:cNvPr id="75777" name="1 - Τίτλος"/>
          <p:cNvSpPr>
            <a:spLocks noGrp="1"/>
          </p:cNvSpPr>
          <p:nvPr>
            <p:ph type="title"/>
          </p:nvPr>
        </p:nvSpPr>
        <p:spPr>
          <a:xfrm>
            <a:off x="468313" y="260350"/>
            <a:ext cx="8229600" cy="3082925"/>
          </a:xfrm>
        </p:spPr>
        <p:txBody>
          <a:bodyPr/>
          <a:lstStyle/>
          <a:p>
            <a:r>
              <a:rPr lang="el-GR" smtClean="0"/>
              <a:t>ΕΥΧΑΡΙΣΤΩ!</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66FF"/>
            </a:gs>
            <a:gs pos="100000">
              <a:srgbClr val="B3BD51"/>
            </a:gs>
          </a:gsLst>
          <a:lin ang="5400000" scaled="1"/>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28625" y="714375"/>
            <a:ext cx="8229600" cy="1143000"/>
          </a:xfrm>
        </p:spPr>
        <p:txBody>
          <a:bodyPr rtlCol="0">
            <a:normAutofit fontScale="90000"/>
          </a:bodyPr>
          <a:lstStyle/>
          <a:p>
            <a:pPr fontAlgn="auto">
              <a:spcAft>
                <a:spcPts val="0"/>
              </a:spcAft>
              <a:defRPr/>
            </a:pPr>
            <a:r>
              <a:rPr lang="el-GR" dirty="0" smtClean="0"/>
              <a:t>ΛΕΙΤΟΥΡΓΙΕΣ ΚΑΙ ΣΚΟΠΟΙ ΤΩΝ Π.Φ.Π(ΠΡΟΣΤΑΤΕΥΟΜΕΝΕΣ ΦΥΣΙΚΕΣ ΠΕΡΙΟΧΕΣ)</a:t>
            </a:r>
            <a:endParaRPr lang="el-GR" dirty="0"/>
          </a:p>
        </p:txBody>
      </p:sp>
      <p:sp>
        <p:nvSpPr>
          <p:cNvPr id="20482" name="2 - Θέση περιεχομένου"/>
          <p:cNvSpPr>
            <a:spLocks noGrp="1"/>
          </p:cNvSpPr>
          <p:nvPr>
            <p:ph idx="1"/>
          </p:nvPr>
        </p:nvSpPr>
        <p:spPr>
          <a:xfrm>
            <a:off x="428625" y="2357438"/>
            <a:ext cx="8229600" cy="4240212"/>
          </a:xfrm>
        </p:spPr>
        <p:txBody>
          <a:bodyPr/>
          <a:lstStyle/>
          <a:p>
            <a:r>
              <a:rPr lang="en-US" smtClean="0"/>
              <a:t>H</a:t>
            </a:r>
            <a:r>
              <a:rPr lang="el-GR" smtClean="0"/>
              <a:t> προστασία της φύσης</a:t>
            </a:r>
          </a:p>
          <a:p>
            <a:r>
              <a:rPr lang="en-US" smtClean="0"/>
              <a:t>H</a:t>
            </a:r>
            <a:r>
              <a:rPr lang="el-GR" smtClean="0"/>
              <a:t> επιστημονική έρευνα</a:t>
            </a:r>
          </a:p>
          <a:p>
            <a:r>
              <a:rPr lang="en-US" smtClean="0"/>
              <a:t>H </a:t>
            </a:r>
            <a:r>
              <a:rPr lang="el-GR" smtClean="0"/>
              <a:t>πληροφόρηση και εκπαίδευση του κοινού</a:t>
            </a:r>
          </a:p>
          <a:p>
            <a:r>
              <a:rPr lang="en-US" smtClean="0"/>
              <a:t>H</a:t>
            </a:r>
            <a:r>
              <a:rPr lang="el-GR" smtClean="0"/>
              <a:t> διάσωση της πολιτιστικής κληρονομιάς </a:t>
            </a:r>
          </a:p>
          <a:p>
            <a:r>
              <a:rPr lang="en-US" smtClean="0"/>
              <a:t>H</a:t>
            </a:r>
            <a:r>
              <a:rPr lang="el-GR" smtClean="0"/>
              <a:t> αναψυχή</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http://cdns2.freepik.com/free-photo/forest-picnic-table---hdr--composite_19-133774.jpg"/>
          <p:cNvPicPr>
            <a:picLocks noChangeAspect="1" noChangeArrowheads="1"/>
          </p:cNvPicPr>
          <p:nvPr/>
        </p:nvPicPr>
        <p:blipFill>
          <a:blip r:embed="rId3"/>
          <a:srcRect/>
          <a:stretch>
            <a:fillRect/>
          </a:stretch>
        </p:blipFill>
        <p:spPr bwMode="auto">
          <a:xfrm>
            <a:off x="142875" y="144463"/>
            <a:ext cx="8786813" cy="6570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66FF"/>
            </a:gs>
            <a:gs pos="100000">
              <a:srgbClr val="B3BD51"/>
            </a:gs>
          </a:gsLst>
          <a:lin ang="5400000" scaled="1"/>
        </a:gradFill>
        <a:effectLst/>
      </p:bgPr>
    </p:bg>
    <p:spTree>
      <p:nvGrpSpPr>
        <p:cNvPr id="1" name=""/>
        <p:cNvGrpSpPr/>
        <p:nvPr/>
      </p:nvGrpSpPr>
      <p:grpSpPr>
        <a:xfrm>
          <a:off x="0" y="0"/>
          <a:ext cx="0" cy="0"/>
          <a:chOff x="0" y="0"/>
          <a:chExt cx="0" cy="0"/>
        </a:xfrm>
      </p:grpSpPr>
      <p:sp>
        <p:nvSpPr>
          <p:cNvPr id="24577" name="1 - Τίτλος"/>
          <p:cNvSpPr>
            <a:spLocks noGrp="1"/>
          </p:cNvSpPr>
          <p:nvPr>
            <p:ph type="title"/>
          </p:nvPr>
        </p:nvSpPr>
        <p:spPr/>
        <p:txBody>
          <a:bodyPr/>
          <a:lstStyle/>
          <a:p>
            <a:r>
              <a:rPr lang="el-GR" smtClean="0"/>
              <a:t>ΔΙΑΧΕΙΡΙΣΗ Π.Φ.Π</a:t>
            </a:r>
          </a:p>
        </p:txBody>
      </p:sp>
      <p:sp>
        <p:nvSpPr>
          <p:cNvPr id="24578" name="2 - Θέση περιεχομένου"/>
          <p:cNvSpPr>
            <a:spLocks noGrp="1"/>
          </p:cNvSpPr>
          <p:nvPr>
            <p:ph idx="1"/>
          </p:nvPr>
        </p:nvSpPr>
        <p:spPr/>
        <p:txBody>
          <a:bodyPr/>
          <a:lstStyle/>
          <a:p>
            <a:r>
              <a:rPr lang="el-GR" smtClean="0"/>
              <a:t>Είναι μια σειρά από ειδικά μέτρα και επεμβάσεις με στόχο τη διατήρηση της φυσικής περιοχής</a:t>
            </a:r>
          </a:p>
          <a:p>
            <a:r>
              <a:rPr lang="el-GR" smtClean="0"/>
              <a:t>Το σημαντικότερο  στη διαχείριση Π.Φ.Π είναι η </a:t>
            </a:r>
            <a:r>
              <a:rPr lang="el-GR" b="1" i="1" smtClean="0"/>
              <a:t>ύπαρξη ειδικής νομοθεσίας </a:t>
            </a:r>
          </a:p>
          <a:p>
            <a:pPr>
              <a:buFont typeface="Arial" charset="0"/>
              <a:buNone/>
            </a:pPr>
            <a:endParaRPr lang="el-GR"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66FF"/>
            </a:gs>
            <a:gs pos="100000">
              <a:srgbClr val="B3BD51"/>
            </a:gs>
          </a:gsLst>
          <a:lin ang="5400000" scaled="1"/>
        </a:gradFill>
        <a:effectLst/>
      </p:bgPr>
    </p:bg>
    <p:spTree>
      <p:nvGrpSpPr>
        <p:cNvPr id="1" name=""/>
        <p:cNvGrpSpPr/>
        <p:nvPr/>
      </p:nvGrpSpPr>
      <p:grpSpPr>
        <a:xfrm>
          <a:off x="0" y="0"/>
          <a:ext cx="0" cy="0"/>
          <a:chOff x="0" y="0"/>
          <a:chExt cx="0" cy="0"/>
        </a:xfrm>
      </p:grpSpPr>
      <p:sp>
        <p:nvSpPr>
          <p:cNvPr id="26625" name="1 - Τίτλος"/>
          <p:cNvSpPr>
            <a:spLocks noGrp="1"/>
          </p:cNvSpPr>
          <p:nvPr>
            <p:ph type="title"/>
          </p:nvPr>
        </p:nvSpPr>
        <p:spPr/>
        <p:txBody>
          <a:bodyPr/>
          <a:lstStyle/>
          <a:p>
            <a:r>
              <a:rPr lang="el-GR" smtClean="0"/>
              <a:t>ΚΑΤΗΓΟΡΙΕΣ Π.Φ.Π</a:t>
            </a:r>
          </a:p>
        </p:txBody>
      </p:sp>
      <p:sp>
        <p:nvSpPr>
          <p:cNvPr id="3" name="2 - Θέση περιεχομένου"/>
          <p:cNvSpPr>
            <a:spLocks noGrp="1"/>
          </p:cNvSpPr>
          <p:nvPr>
            <p:ph idx="1"/>
          </p:nvPr>
        </p:nvSpPr>
        <p:spPr>
          <a:xfrm>
            <a:off x="457200" y="1428750"/>
            <a:ext cx="8229600" cy="5143500"/>
          </a:xfrm>
        </p:spPr>
        <p:txBody>
          <a:bodyPr rtlCol="0">
            <a:normAutofit fontScale="62500" lnSpcReduction="20000"/>
          </a:bodyPr>
          <a:lstStyle/>
          <a:p>
            <a:pPr fontAlgn="auto">
              <a:spcAft>
                <a:spcPts val="0"/>
              </a:spcAft>
              <a:buFont typeface="Arial" pitchFamily="34" charset="0"/>
              <a:buNone/>
              <a:defRPr/>
            </a:pPr>
            <a:r>
              <a:rPr lang="el-GR" dirty="0" smtClean="0"/>
              <a:t>    Στην Ελλάδα οι κατηγορίες προστατευόμενων περιοχών, σύμφωνα με την υφιστάμενη Εθνική νομοθεσία είναι οι ακόλουθες:</a:t>
            </a:r>
          </a:p>
          <a:p>
            <a:pPr fontAlgn="auto">
              <a:spcAft>
                <a:spcPts val="0"/>
              </a:spcAft>
              <a:buFont typeface="Arial" pitchFamily="34" charset="0"/>
              <a:buChar char="•"/>
              <a:defRPr/>
            </a:pPr>
            <a:r>
              <a:rPr lang="el-GR" u="sng" dirty="0"/>
              <a:t>Εθνικοί Δρυμοί</a:t>
            </a:r>
            <a:r>
              <a:rPr lang="el-GR" dirty="0"/>
              <a:t> (Ν. 996/71)</a:t>
            </a:r>
          </a:p>
          <a:p>
            <a:pPr fontAlgn="auto">
              <a:spcAft>
                <a:spcPts val="0"/>
              </a:spcAft>
              <a:buFont typeface="Arial" pitchFamily="34" charset="0"/>
              <a:buChar char="•"/>
              <a:defRPr/>
            </a:pPr>
            <a:r>
              <a:rPr lang="el-GR" u="sng" dirty="0"/>
              <a:t>Εθνικά Πάρκα</a:t>
            </a:r>
            <a:r>
              <a:rPr lang="el-GR" dirty="0"/>
              <a:t> (Ν. 1650/86)</a:t>
            </a:r>
          </a:p>
          <a:p>
            <a:pPr fontAlgn="auto">
              <a:spcAft>
                <a:spcPts val="0"/>
              </a:spcAft>
              <a:buFont typeface="Arial" pitchFamily="34" charset="0"/>
              <a:buChar char="•"/>
              <a:defRPr/>
            </a:pPr>
            <a:r>
              <a:rPr lang="el-GR" dirty="0"/>
              <a:t>Αισθητικά Δάση (Ν. 996/71)</a:t>
            </a:r>
          </a:p>
          <a:p>
            <a:pPr fontAlgn="auto">
              <a:spcAft>
                <a:spcPts val="0"/>
              </a:spcAft>
              <a:buFont typeface="Arial" pitchFamily="34" charset="0"/>
              <a:buChar char="•"/>
              <a:defRPr/>
            </a:pPr>
            <a:r>
              <a:rPr lang="el-GR" u="sng" dirty="0"/>
              <a:t>Διατηρητέα Μνημεία της Φύσης</a:t>
            </a:r>
            <a:r>
              <a:rPr lang="el-GR" dirty="0"/>
              <a:t> (Ν. 996/71)</a:t>
            </a:r>
          </a:p>
          <a:p>
            <a:pPr fontAlgn="auto">
              <a:spcAft>
                <a:spcPts val="0"/>
              </a:spcAft>
              <a:buFont typeface="Arial" pitchFamily="34" charset="0"/>
              <a:buChar char="•"/>
              <a:defRPr/>
            </a:pPr>
            <a:r>
              <a:rPr lang="el-GR" u="sng" dirty="0"/>
              <a:t>Καταφύγια Άγριας Ζωής </a:t>
            </a:r>
            <a:r>
              <a:rPr lang="el-GR" dirty="0"/>
              <a:t>(Ν. 177/75, όπως αυτός τροποποιήθηκε από τον Ν. 2637/98)</a:t>
            </a:r>
          </a:p>
          <a:p>
            <a:pPr fontAlgn="auto">
              <a:spcAft>
                <a:spcPts val="0"/>
              </a:spcAft>
              <a:buFont typeface="Arial" pitchFamily="34" charset="0"/>
              <a:buChar char="•"/>
              <a:defRPr/>
            </a:pPr>
            <a:r>
              <a:rPr lang="el-GR" u="sng" dirty="0"/>
              <a:t>Ελεγχόμενες κυνηγετικές περιοχές</a:t>
            </a:r>
            <a:r>
              <a:rPr lang="el-GR" dirty="0"/>
              <a:t> (Ν. 177/75, όπως αυτός τροποποιήθηκε από τον Ν. 2637/98)</a:t>
            </a:r>
          </a:p>
          <a:p>
            <a:pPr fontAlgn="auto">
              <a:spcAft>
                <a:spcPts val="0"/>
              </a:spcAft>
              <a:buFont typeface="Arial" pitchFamily="34" charset="0"/>
              <a:buChar char="•"/>
              <a:defRPr/>
            </a:pPr>
            <a:r>
              <a:rPr lang="el-GR" u="sng" dirty="0"/>
              <a:t>Εκτροφεία θηραμάτων</a:t>
            </a:r>
            <a:r>
              <a:rPr lang="el-GR" dirty="0"/>
              <a:t> (Ν. 177/75, όπως αυτός τροποποιήθηκε από τον Ν. 2637/98)</a:t>
            </a:r>
          </a:p>
          <a:p>
            <a:pPr fontAlgn="auto">
              <a:spcAft>
                <a:spcPts val="0"/>
              </a:spcAft>
              <a:buFont typeface="Arial" pitchFamily="34" charset="0"/>
              <a:buChar char="•"/>
              <a:defRPr/>
            </a:pPr>
            <a:r>
              <a:rPr lang="el-GR" u="sng" dirty="0"/>
              <a:t>Περιοχές Προστασίας της Φύσης </a:t>
            </a:r>
            <a:r>
              <a:rPr lang="el-GR" dirty="0"/>
              <a:t>(Ν. 1650/86)</a:t>
            </a:r>
          </a:p>
          <a:p>
            <a:pPr fontAlgn="auto">
              <a:spcAft>
                <a:spcPts val="0"/>
              </a:spcAft>
              <a:buFont typeface="Arial" pitchFamily="34" charset="0"/>
              <a:buChar char="•"/>
              <a:defRPr/>
            </a:pPr>
            <a:r>
              <a:rPr lang="el-GR" u="sng" dirty="0"/>
              <a:t>Περιοχές Απόλυτης Προστασίας της Φύσης</a:t>
            </a:r>
            <a:r>
              <a:rPr lang="el-GR" dirty="0"/>
              <a:t> (Ν. 1650/86)</a:t>
            </a:r>
          </a:p>
          <a:p>
            <a:pPr fontAlgn="auto">
              <a:spcAft>
                <a:spcPts val="0"/>
              </a:spcAft>
              <a:buFont typeface="Arial" pitchFamily="34" charset="0"/>
              <a:buChar char="•"/>
              <a:defRPr/>
            </a:pPr>
            <a:r>
              <a:rPr lang="el-GR" u="sng" dirty="0"/>
              <a:t>Προστατευτικά Δάση</a:t>
            </a:r>
            <a:r>
              <a:rPr lang="el-GR" dirty="0"/>
              <a:t> (Ν. Δ 86/1969, όπως ισχύει)</a:t>
            </a:r>
          </a:p>
          <a:p>
            <a:pPr fontAlgn="auto">
              <a:spcAft>
                <a:spcPts val="0"/>
              </a:spcAft>
              <a:buFont typeface="Arial" pitchFamily="34" charset="0"/>
              <a:buChar char="•"/>
              <a:defRPr/>
            </a:pPr>
            <a:r>
              <a:rPr lang="el-GR" u="sng" dirty="0"/>
              <a:t>Προστατευόμενοι Φυσικοί Σχηματισμοί και Τοπία</a:t>
            </a:r>
            <a:r>
              <a:rPr lang="el-GR" dirty="0"/>
              <a:t> (Ν. 1650/86)</a:t>
            </a:r>
          </a:p>
          <a:p>
            <a:pPr fontAlgn="auto">
              <a:spcAft>
                <a:spcPts val="0"/>
              </a:spcAft>
              <a:buFont typeface="Arial" pitchFamily="34" charset="0"/>
              <a:buChar char="•"/>
              <a:defRPr/>
            </a:pPr>
            <a:r>
              <a:rPr lang="el-GR" u="sng" dirty="0"/>
              <a:t>Περιοχές </a:t>
            </a:r>
            <a:r>
              <a:rPr lang="el-GR" u="sng" dirty="0" err="1"/>
              <a:t>Οικοανάπτυξης</a:t>
            </a:r>
            <a:r>
              <a:rPr lang="el-GR" dirty="0"/>
              <a:t> (Ν. </a:t>
            </a:r>
            <a:r>
              <a:rPr lang="el-GR" dirty="0" smtClean="0"/>
              <a:t>1650/86)</a:t>
            </a:r>
            <a:endParaRPr lang="el-GR" dirty="0"/>
          </a:p>
          <a:p>
            <a:pPr fontAlgn="auto">
              <a:spcAft>
                <a:spcPts val="0"/>
              </a:spcAft>
              <a:buFont typeface="Arial" pitchFamily="34" charset="0"/>
              <a:buNone/>
              <a:defRPr/>
            </a:pPr>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http://3.bp.blogspot.com/-iIbaOXWEybQ/UjgKqQdVxsI/AAAAAAABROs/-MsI_WgCp-c/s1600/426.JPG"/>
          <p:cNvPicPr>
            <a:picLocks noChangeAspect="1" noChangeArrowheads="1"/>
          </p:cNvPicPr>
          <p:nvPr/>
        </p:nvPicPr>
        <p:blipFill>
          <a:blip r:embed="rId3"/>
          <a:srcRect/>
          <a:stretch>
            <a:fillRect/>
          </a:stretch>
        </p:blipFill>
        <p:spPr bwMode="auto">
          <a:xfrm>
            <a:off x="142875" y="214313"/>
            <a:ext cx="3857625" cy="3214687"/>
          </a:xfrm>
          <a:prstGeom prst="rect">
            <a:avLst/>
          </a:prstGeom>
          <a:noFill/>
          <a:ln w="9525">
            <a:noFill/>
            <a:miter lim="800000"/>
            <a:headEnd/>
            <a:tailEnd/>
          </a:ln>
        </p:spPr>
      </p:pic>
      <p:pic>
        <p:nvPicPr>
          <p:cNvPr id="28674" name="Picture 4" descr="http://static.myworld.gr/assets/media/Top/green/72802.jpg"/>
          <p:cNvPicPr>
            <a:picLocks noChangeAspect="1" noChangeArrowheads="1"/>
          </p:cNvPicPr>
          <p:nvPr/>
        </p:nvPicPr>
        <p:blipFill>
          <a:blip r:embed="rId4"/>
          <a:srcRect/>
          <a:stretch>
            <a:fillRect/>
          </a:stretch>
        </p:blipFill>
        <p:spPr bwMode="auto">
          <a:xfrm>
            <a:off x="4357688" y="214313"/>
            <a:ext cx="4000500" cy="3233737"/>
          </a:xfrm>
          <a:prstGeom prst="rect">
            <a:avLst/>
          </a:prstGeom>
          <a:noFill/>
          <a:ln w="9525">
            <a:noFill/>
            <a:miter lim="800000"/>
            <a:headEnd/>
            <a:tailEnd/>
          </a:ln>
        </p:spPr>
      </p:pic>
      <p:pic>
        <p:nvPicPr>
          <p:cNvPr id="28675" name="Picture 6" descr="http://www.econews.gr/wp-content/thumbnails/86343.jpg"/>
          <p:cNvPicPr>
            <a:picLocks noChangeAspect="1" noChangeArrowheads="1"/>
          </p:cNvPicPr>
          <p:nvPr/>
        </p:nvPicPr>
        <p:blipFill>
          <a:blip r:embed="rId5"/>
          <a:srcRect/>
          <a:stretch>
            <a:fillRect/>
          </a:stretch>
        </p:blipFill>
        <p:spPr bwMode="auto">
          <a:xfrm>
            <a:off x="142875" y="3571875"/>
            <a:ext cx="3857625" cy="3143250"/>
          </a:xfrm>
          <a:prstGeom prst="rect">
            <a:avLst/>
          </a:prstGeom>
          <a:noFill/>
          <a:ln w="9525">
            <a:noFill/>
            <a:miter lim="800000"/>
            <a:headEnd/>
            <a:tailEnd/>
          </a:ln>
        </p:spPr>
      </p:pic>
      <p:pic>
        <p:nvPicPr>
          <p:cNvPr id="28676" name="Picture 8" descr="http://www.teidasoponias.gr/site/photos/59.jpg"/>
          <p:cNvPicPr>
            <a:picLocks noChangeAspect="1" noChangeArrowheads="1"/>
          </p:cNvPicPr>
          <p:nvPr/>
        </p:nvPicPr>
        <p:blipFill>
          <a:blip r:embed="rId6"/>
          <a:srcRect/>
          <a:stretch>
            <a:fillRect/>
          </a:stretch>
        </p:blipFill>
        <p:spPr bwMode="auto">
          <a:xfrm>
            <a:off x="4357688" y="3571875"/>
            <a:ext cx="4071937" cy="3143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66FF"/>
            </a:gs>
            <a:gs pos="100000">
              <a:srgbClr val="B3BD51"/>
            </a:gs>
          </a:gsLst>
          <a:lin ang="5400000" scaled="1"/>
        </a:gradFill>
        <a:effectLst/>
      </p:bgPr>
    </p:bg>
    <p:spTree>
      <p:nvGrpSpPr>
        <p:cNvPr id="1" name=""/>
        <p:cNvGrpSpPr/>
        <p:nvPr/>
      </p:nvGrpSpPr>
      <p:grpSpPr>
        <a:xfrm>
          <a:off x="0" y="0"/>
          <a:ext cx="0" cy="0"/>
          <a:chOff x="0" y="0"/>
          <a:chExt cx="0" cy="0"/>
        </a:xfrm>
      </p:grpSpPr>
      <p:sp>
        <p:nvSpPr>
          <p:cNvPr id="30721" name="1 - Τίτλος"/>
          <p:cNvSpPr>
            <a:spLocks noGrp="1"/>
          </p:cNvSpPr>
          <p:nvPr>
            <p:ph type="title"/>
          </p:nvPr>
        </p:nvSpPr>
        <p:spPr/>
        <p:txBody>
          <a:bodyPr/>
          <a:lstStyle/>
          <a:p>
            <a:r>
              <a:rPr lang="el-GR" smtClean="0"/>
              <a:t>ΕΘΝΙΚΟΙ ΔΡΥΜΟΙ ΤΗΣ ΕΛΛΑΔΑΣ</a:t>
            </a:r>
          </a:p>
        </p:txBody>
      </p:sp>
      <p:sp>
        <p:nvSpPr>
          <p:cNvPr id="30722" name="2 - Θέση περιεχομένου"/>
          <p:cNvSpPr>
            <a:spLocks noGrp="1"/>
          </p:cNvSpPr>
          <p:nvPr>
            <p:ph idx="1"/>
          </p:nvPr>
        </p:nvSpPr>
        <p:spPr/>
        <p:txBody>
          <a:bodyPr/>
          <a:lstStyle/>
          <a:p>
            <a:r>
              <a:rPr lang="el-GR" smtClean="0"/>
              <a:t>Η Ελλάδα είναι η πρώτη χώρα στην Ευρώπη η οποία απέκτησε Εθνικό δρυμό το 1938  όπου ιδρύθηκαν Εθνικοί δρυμοί στον Όλυμπο και τον Παρνασσό</a:t>
            </a:r>
          </a:p>
          <a:p>
            <a:r>
              <a:rPr lang="el-GR" smtClean="0"/>
              <a:t>Συνολικά η Ελλάδα διαθέτει 10 Εθνικούς δρυμούς έκτασης 840.000 στρεμμάτων που ξεχωρίζει ο καθένας για τα δικά του στοιχεία</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TotalTime>
  <Words>713</Words>
  <Application>Microsoft Office PowerPoint</Application>
  <PresentationFormat>Προβολή στην οθόνη (4:3)</PresentationFormat>
  <Paragraphs>128</Paragraphs>
  <Slides>31</Slides>
  <Notes>31</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31</vt:i4>
      </vt:variant>
    </vt:vector>
  </HeadingPairs>
  <TitlesOfParts>
    <vt:vector size="35" baseType="lpstr">
      <vt:lpstr>Arial</vt:lpstr>
      <vt:lpstr>Calibri</vt:lpstr>
      <vt:lpstr>Wingdings</vt:lpstr>
      <vt:lpstr>Θέμα του Office</vt:lpstr>
      <vt:lpstr>ΦΥΣΙΚΕΣ ΠΡΟΣΤΑΤΕΥΟΜΕΝΕΣ ΠΕΡΙΟΧΕΣ ΟΙ ΕΘΝΙΚΟΙ ΔΡΥΜΟΙ ΤΗΣ ΕΛΛΑΔΑΣ</vt:lpstr>
      <vt:lpstr>ΦΥΣΙΚΕΣ ΠΡΟΣΤΑΤΕΥΟΜΕΝΕΣ ΠΕΡΙΟΧΕΣ</vt:lpstr>
      <vt:lpstr>ΚΡΙΤΗΡΙΑ ΕΠΙΛΟΓΗΣ ΠΡΟΣΤΑΤΕΥΟΜΕΝΩΝ ΠΕΡΙΟΧΩΝ</vt:lpstr>
      <vt:lpstr>ΛΕΙΤΟΥΡΓΙΕΣ ΚΑΙ ΣΚΟΠΟΙ ΤΩΝ Π.Φ.Π(ΠΡΟΣΤΑΤΕΥΟΜΕΝΕΣ ΦΥΣΙΚΕΣ ΠΕΡΙΟΧΕΣ)</vt:lpstr>
      <vt:lpstr>Παρουσίαση του PowerPoint</vt:lpstr>
      <vt:lpstr>ΔΙΑΧΕΙΡΙΣΗ Π.Φ.Π</vt:lpstr>
      <vt:lpstr>ΚΑΤΗΓΟΡΙΕΣ Π.Φ.Π</vt:lpstr>
      <vt:lpstr>Παρουσίαση του PowerPoint</vt:lpstr>
      <vt:lpstr>ΕΘΝΙΚΟΙ ΔΡΥΜΟΙ ΤΗΣ ΕΛΛΑΔΑΣ</vt:lpstr>
      <vt:lpstr>Παρουσίαση του PowerPoint</vt:lpstr>
      <vt:lpstr>1.ΕΘΝΙΚΟΣ ΔΡΥΜΟΣ ΟΛΥΜΠΟΥ</vt:lpstr>
      <vt:lpstr>Παρουσίαση του PowerPoint</vt:lpstr>
      <vt:lpstr>2.ΕΘΝΙΚΟΣ ΔΡΥΜΟΣ ΠΑΡΝΑΣΣΟΥ</vt:lpstr>
      <vt:lpstr>Παρουσίαση του PowerPoint</vt:lpstr>
      <vt:lpstr>3.ΕΘΝΙΚΟΣ ΔΡΥΜΟΣ ΠΑΡΝΗΘΑΣ</vt:lpstr>
      <vt:lpstr>Παρουσίαση του PowerPoint</vt:lpstr>
      <vt:lpstr>4.ΕΘΝΙΚΟΣ ΔΡΥΜΟΣ ΑΙΝΟΥ</vt:lpstr>
      <vt:lpstr>Παρουσίαση του PowerPoint</vt:lpstr>
      <vt:lpstr>5.ΕΘΝΙΚΟΣ ΔΡΥΜΟΣ ΣΑΜΑΡΙΑΣ</vt:lpstr>
      <vt:lpstr>Παρουσίαση του PowerPoint</vt:lpstr>
      <vt:lpstr>6.ΕΘΝΙΚΟΣ ΔΡΥΜΟΣ ΟΙΤΗΣ</vt:lpstr>
      <vt:lpstr>Παρουσίαση του PowerPoint</vt:lpstr>
      <vt:lpstr>7. ΕΘΝΙΚΟΣ ΔΡΥΜΟΣ ΠΙΝΔΟΥ</vt:lpstr>
      <vt:lpstr>Παρουσίαση του PowerPoint</vt:lpstr>
      <vt:lpstr>8. ΕΘΝΙΚΟΣ ΔΡΥΜΟΣ ΒΙΚΟΥ-ΑΩΟΥ</vt:lpstr>
      <vt:lpstr>Παρουσίαση του PowerPoint</vt:lpstr>
      <vt:lpstr>9. ΕΘΝΙΚΟΣ ΔΡΥΜΟΣ ΠΡΕΣΠΩΝ</vt:lpstr>
      <vt:lpstr>Παρουσίαση του PowerPoint</vt:lpstr>
      <vt:lpstr>10.ΕΘΝΙΚΟΣ ΔΡΥΜΟΣ ΣΟΥΝΙΟΥ</vt:lpstr>
      <vt:lpstr>Παρουσίαση του PowerPoint</vt:lpstr>
      <vt:lpstr>ΕΥΧΑΡΙΣΤΩ!</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ΦΥΣΙΚΕΣ ΠΡΟΣΤΑΤΕΥΟΜΕΝΕΣ ΠΕΡΙΟΧΕΣ ΟΙ ΕΘΝΙΚΟΙ ΔΡΥΜΟΙ ΤΗΣ ΕΛΛΑΔΑΣ</dc:title>
  <dc:creator>user</dc:creator>
  <cp:lastModifiedBy>Admin</cp:lastModifiedBy>
  <cp:revision>16</cp:revision>
  <dcterms:created xsi:type="dcterms:W3CDTF">2014-04-30T17:56:44Z</dcterms:created>
  <dcterms:modified xsi:type="dcterms:W3CDTF">2017-01-26T19:30:45Z</dcterms:modified>
</cp:coreProperties>
</file>