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72" y="7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kumimoji="1" lang="el-GR" altLang="el-GR" sz="2400">
                <a:latin typeface="Times New Roman" panose="02020603050405020304"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kumimoji="1" lang="el-GR" altLang="el-GR" sz="2400">
                <a:latin typeface="Times New Roman" panose="02020603050405020304"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l-GR" altLang="el-GR"/>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l-GR" altLang="el-GR"/>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l-GR" altLang="el-GR" noProof="0" smtClean="0"/>
              <a:t>Κάντε κλικ για να επεξεργαστείτε τον υπότιτλο του υποδείγματος</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l-GR" altLang="el-GR" noProof="0" smtClean="0"/>
              <a:t>Κάντε κλικ για επεξεργασία του τίτλου</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endParaRPr lang="el-GR" altLang="el-GR"/>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l-GR" altLang="el-G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fld id="{C06D6708-4596-40B1-AC96-CFFC1371162D}" type="slidenum">
              <a:rPr lang="el-GR" altLang="el-GR"/>
              <a:pPr/>
              <a:t>‹#›</a:t>
            </a:fld>
            <a:endParaRPr lang="el-GR" altLang="el-GR"/>
          </a:p>
        </p:txBody>
      </p:sp>
    </p:spTree>
    <p:extLst>
      <p:ext uri="{BB962C8B-B14F-4D97-AF65-F5344CB8AC3E}">
        <p14:creationId xmlns:p14="http://schemas.microsoft.com/office/powerpoint/2010/main" val="481787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1"/>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13"/>
          <p:cNvSpPr>
            <a:spLocks noGrp="1" noChangeArrowheads="1"/>
          </p:cNvSpPr>
          <p:nvPr>
            <p:ph type="sldNum" sz="quarter" idx="12"/>
          </p:nvPr>
        </p:nvSpPr>
        <p:spPr>
          <a:ln/>
        </p:spPr>
        <p:txBody>
          <a:bodyPr/>
          <a:lstStyle>
            <a:lvl1pPr>
              <a:defRPr/>
            </a:lvl1pPr>
          </a:lstStyle>
          <a:p>
            <a:fld id="{5DE2B31A-D791-4163-85A4-A5F0DBB9CF6D}" type="slidenum">
              <a:rPr lang="el-GR" altLang="el-GR"/>
              <a:pPr/>
              <a:t>‹#›</a:t>
            </a:fld>
            <a:endParaRPr lang="el-GR" altLang="el-GR"/>
          </a:p>
        </p:txBody>
      </p:sp>
    </p:spTree>
    <p:extLst>
      <p:ext uri="{BB962C8B-B14F-4D97-AF65-F5344CB8AC3E}">
        <p14:creationId xmlns:p14="http://schemas.microsoft.com/office/powerpoint/2010/main" val="884882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705600" y="762000"/>
            <a:ext cx="1981200" cy="532447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762000" y="762000"/>
            <a:ext cx="5791200" cy="532447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1"/>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13"/>
          <p:cNvSpPr>
            <a:spLocks noGrp="1" noChangeArrowheads="1"/>
          </p:cNvSpPr>
          <p:nvPr>
            <p:ph type="sldNum" sz="quarter" idx="12"/>
          </p:nvPr>
        </p:nvSpPr>
        <p:spPr>
          <a:ln/>
        </p:spPr>
        <p:txBody>
          <a:bodyPr/>
          <a:lstStyle>
            <a:lvl1pPr>
              <a:defRPr/>
            </a:lvl1pPr>
          </a:lstStyle>
          <a:p>
            <a:fld id="{6F63F3A6-3D8F-446F-BEEC-B38DC9188E0B}" type="slidenum">
              <a:rPr lang="el-GR" altLang="el-GR"/>
              <a:pPr/>
              <a:t>‹#›</a:t>
            </a:fld>
            <a:endParaRPr lang="el-GR" altLang="el-GR"/>
          </a:p>
        </p:txBody>
      </p:sp>
    </p:spTree>
    <p:extLst>
      <p:ext uri="{BB962C8B-B14F-4D97-AF65-F5344CB8AC3E}">
        <p14:creationId xmlns:p14="http://schemas.microsoft.com/office/powerpoint/2010/main" val="2896055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1"/>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13"/>
          <p:cNvSpPr>
            <a:spLocks noGrp="1" noChangeArrowheads="1"/>
          </p:cNvSpPr>
          <p:nvPr>
            <p:ph type="sldNum" sz="quarter" idx="12"/>
          </p:nvPr>
        </p:nvSpPr>
        <p:spPr>
          <a:ln/>
        </p:spPr>
        <p:txBody>
          <a:bodyPr/>
          <a:lstStyle>
            <a:lvl1pPr>
              <a:defRPr/>
            </a:lvl1pPr>
          </a:lstStyle>
          <a:p>
            <a:fld id="{E6EB2228-1FDC-4B85-86CA-67616353B8FD}" type="slidenum">
              <a:rPr lang="el-GR" altLang="el-GR"/>
              <a:pPr/>
              <a:t>‹#›</a:t>
            </a:fld>
            <a:endParaRPr lang="el-GR" altLang="el-GR"/>
          </a:p>
        </p:txBody>
      </p:sp>
    </p:spTree>
    <p:extLst>
      <p:ext uri="{BB962C8B-B14F-4D97-AF65-F5344CB8AC3E}">
        <p14:creationId xmlns:p14="http://schemas.microsoft.com/office/powerpoint/2010/main" val="4032099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Rectangle 11"/>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13"/>
          <p:cNvSpPr>
            <a:spLocks noGrp="1" noChangeArrowheads="1"/>
          </p:cNvSpPr>
          <p:nvPr>
            <p:ph type="sldNum" sz="quarter" idx="12"/>
          </p:nvPr>
        </p:nvSpPr>
        <p:spPr>
          <a:ln/>
        </p:spPr>
        <p:txBody>
          <a:bodyPr/>
          <a:lstStyle>
            <a:lvl1pPr>
              <a:defRPr/>
            </a:lvl1pPr>
          </a:lstStyle>
          <a:p>
            <a:fld id="{0F9E737A-ACD5-47E5-A2D6-5DFA1FFFE782}" type="slidenum">
              <a:rPr lang="el-GR" altLang="el-GR"/>
              <a:pPr/>
              <a:t>‹#›</a:t>
            </a:fld>
            <a:endParaRPr lang="el-GR" altLang="el-GR"/>
          </a:p>
        </p:txBody>
      </p:sp>
    </p:spTree>
    <p:extLst>
      <p:ext uri="{BB962C8B-B14F-4D97-AF65-F5344CB8AC3E}">
        <p14:creationId xmlns:p14="http://schemas.microsoft.com/office/powerpoint/2010/main" val="1284652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11"/>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12"/>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13"/>
          <p:cNvSpPr>
            <a:spLocks noGrp="1" noChangeArrowheads="1"/>
          </p:cNvSpPr>
          <p:nvPr>
            <p:ph type="sldNum" sz="quarter" idx="12"/>
          </p:nvPr>
        </p:nvSpPr>
        <p:spPr>
          <a:ln/>
        </p:spPr>
        <p:txBody>
          <a:bodyPr/>
          <a:lstStyle>
            <a:lvl1pPr>
              <a:defRPr/>
            </a:lvl1pPr>
          </a:lstStyle>
          <a:p>
            <a:fld id="{D0C6A936-A10E-4518-8297-C4EEB94B88BE}" type="slidenum">
              <a:rPr lang="el-GR" altLang="el-GR"/>
              <a:pPr/>
              <a:t>‹#›</a:t>
            </a:fld>
            <a:endParaRPr lang="el-GR" altLang="el-GR"/>
          </a:p>
        </p:txBody>
      </p:sp>
    </p:spTree>
    <p:extLst>
      <p:ext uri="{BB962C8B-B14F-4D97-AF65-F5344CB8AC3E}">
        <p14:creationId xmlns:p14="http://schemas.microsoft.com/office/powerpoint/2010/main" val="1356059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11"/>
          <p:cNvSpPr>
            <a:spLocks noGrp="1" noChangeArrowheads="1"/>
          </p:cNvSpPr>
          <p:nvPr>
            <p:ph type="dt" sz="half" idx="10"/>
          </p:nvPr>
        </p:nvSpPr>
        <p:spPr>
          <a:ln/>
        </p:spPr>
        <p:txBody>
          <a:bodyPr/>
          <a:lstStyle>
            <a:lvl1pPr>
              <a:defRPr/>
            </a:lvl1pPr>
          </a:lstStyle>
          <a:p>
            <a:pPr>
              <a:defRPr/>
            </a:pPr>
            <a:endParaRPr lang="el-GR" altLang="el-GR"/>
          </a:p>
        </p:txBody>
      </p:sp>
      <p:sp>
        <p:nvSpPr>
          <p:cNvPr id="8" name="Rectangle 12"/>
          <p:cNvSpPr>
            <a:spLocks noGrp="1" noChangeArrowheads="1"/>
          </p:cNvSpPr>
          <p:nvPr>
            <p:ph type="ftr" sz="quarter" idx="11"/>
          </p:nvPr>
        </p:nvSpPr>
        <p:spPr>
          <a:ln/>
        </p:spPr>
        <p:txBody>
          <a:bodyPr/>
          <a:lstStyle>
            <a:lvl1pPr>
              <a:defRPr/>
            </a:lvl1pPr>
          </a:lstStyle>
          <a:p>
            <a:pPr>
              <a:defRPr/>
            </a:pPr>
            <a:endParaRPr lang="el-GR" altLang="el-GR"/>
          </a:p>
        </p:txBody>
      </p:sp>
      <p:sp>
        <p:nvSpPr>
          <p:cNvPr id="9" name="Rectangle 13"/>
          <p:cNvSpPr>
            <a:spLocks noGrp="1" noChangeArrowheads="1"/>
          </p:cNvSpPr>
          <p:nvPr>
            <p:ph type="sldNum" sz="quarter" idx="12"/>
          </p:nvPr>
        </p:nvSpPr>
        <p:spPr>
          <a:ln/>
        </p:spPr>
        <p:txBody>
          <a:bodyPr/>
          <a:lstStyle>
            <a:lvl1pPr>
              <a:defRPr/>
            </a:lvl1pPr>
          </a:lstStyle>
          <a:p>
            <a:fld id="{B9DE925C-861C-4725-B4FB-6C64590CD010}" type="slidenum">
              <a:rPr lang="el-GR" altLang="el-GR"/>
              <a:pPr/>
              <a:t>‹#›</a:t>
            </a:fld>
            <a:endParaRPr lang="el-GR" altLang="el-GR"/>
          </a:p>
        </p:txBody>
      </p:sp>
    </p:spTree>
    <p:extLst>
      <p:ext uri="{BB962C8B-B14F-4D97-AF65-F5344CB8AC3E}">
        <p14:creationId xmlns:p14="http://schemas.microsoft.com/office/powerpoint/2010/main" val="3852402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Rectangle 11"/>
          <p:cNvSpPr>
            <a:spLocks noGrp="1" noChangeArrowheads="1"/>
          </p:cNvSpPr>
          <p:nvPr>
            <p:ph type="dt" sz="half" idx="10"/>
          </p:nvPr>
        </p:nvSpPr>
        <p:spPr>
          <a:ln/>
        </p:spPr>
        <p:txBody>
          <a:bodyPr/>
          <a:lstStyle>
            <a:lvl1pPr>
              <a:defRPr/>
            </a:lvl1pPr>
          </a:lstStyle>
          <a:p>
            <a:pPr>
              <a:defRPr/>
            </a:pPr>
            <a:endParaRPr lang="el-GR" altLang="el-GR"/>
          </a:p>
        </p:txBody>
      </p:sp>
      <p:sp>
        <p:nvSpPr>
          <p:cNvPr id="4" name="Rectangle 12"/>
          <p:cNvSpPr>
            <a:spLocks noGrp="1" noChangeArrowheads="1"/>
          </p:cNvSpPr>
          <p:nvPr>
            <p:ph type="ftr" sz="quarter" idx="11"/>
          </p:nvPr>
        </p:nvSpPr>
        <p:spPr>
          <a:ln/>
        </p:spPr>
        <p:txBody>
          <a:bodyPr/>
          <a:lstStyle>
            <a:lvl1pPr>
              <a:defRPr/>
            </a:lvl1pPr>
          </a:lstStyle>
          <a:p>
            <a:pPr>
              <a:defRPr/>
            </a:pPr>
            <a:endParaRPr lang="el-GR" altLang="el-GR"/>
          </a:p>
        </p:txBody>
      </p:sp>
      <p:sp>
        <p:nvSpPr>
          <p:cNvPr id="5" name="Rectangle 13"/>
          <p:cNvSpPr>
            <a:spLocks noGrp="1" noChangeArrowheads="1"/>
          </p:cNvSpPr>
          <p:nvPr>
            <p:ph type="sldNum" sz="quarter" idx="12"/>
          </p:nvPr>
        </p:nvSpPr>
        <p:spPr>
          <a:ln/>
        </p:spPr>
        <p:txBody>
          <a:bodyPr/>
          <a:lstStyle>
            <a:lvl1pPr>
              <a:defRPr/>
            </a:lvl1pPr>
          </a:lstStyle>
          <a:p>
            <a:fld id="{0C36F137-B75F-4D79-A425-1F2515A48DCC}" type="slidenum">
              <a:rPr lang="el-GR" altLang="el-GR"/>
              <a:pPr/>
              <a:t>‹#›</a:t>
            </a:fld>
            <a:endParaRPr lang="el-GR" altLang="el-GR"/>
          </a:p>
        </p:txBody>
      </p:sp>
    </p:spTree>
    <p:extLst>
      <p:ext uri="{BB962C8B-B14F-4D97-AF65-F5344CB8AC3E}">
        <p14:creationId xmlns:p14="http://schemas.microsoft.com/office/powerpoint/2010/main" val="1051686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l-GR" altLang="el-GR"/>
          </a:p>
        </p:txBody>
      </p:sp>
      <p:sp>
        <p:nvSpPr>
          <p:cNvPr id="3" name="Rectangle 12"/>
          <p:cNvSpPr>
            <a:spLocks noGrp="1" noChangeArrowheads="1"/>
          </p:cNvSpPr>
          <p:nvPr>
            <p:ph type="ftr" sz="quarter" idx="11"/>
          </p:nvPr>
        </p:nvSpPr>
        <p:spPr>
          <a:ln/>
        </p:spPr>
        <p:txBody>
          <a:bodyPr/>
          <a:lstStyle>
            <a:lvl1pPr>
              <a:defRPr/>
            </a:lvl1pPr>
          </a:lstStyle>
          <a:p>
            <a:pPr>
              <a:defRPr/>
            </a:pPr>
            <a:endParaRPr lang="el-GR" altLang="el-GR"/>
          </a:p>
        </p:txBody>
      </p:sp>
      <p:sp>
        <p:nvSpPr>
          <p:cNvPr id="4" name="Rectangle 13"/>
          <p:cNvSpPr>
            <a:spLocks noGrp="1" noChangeArrowheads="1"/>
          </p:cNvSpPr>
          <p:nvPr>
            <p:ph type="sldNum" sz="quarter" idx="12"/>
          </p:nvPr>
        </p:nvSpPr>
        <p:spPr>
          <a:ln/>
        </p:spPr>
        <p:txBody>
          <a:bodyPr/>
          <a:lstStyle>
            <a:lvl1pPr>
              <a:defRPr/>
            </a:lvl1pPr>
          </a:lstStyle>
          <a:p>
            <a:fld id="{E503697E-645C-4205-B636-005536C49B11}" type="slidenum">
              <a:rPr lang="el-GR" altLang="el-GR"/>
              <a:pPr/>
              <a:t>‹#›</a:t>
            </a:fld>
            <a:endParaRPr lang="el-GR" altLang="el-GR"/>
          </a:p>
        </p:txBody>
      </p:sp>
    </p:spTree>
    <p:extLst>
      <p:ext uri="{BB962C8B-B14F-4D97-AF65-F5344CB8AC3E}">
        <p14:creationId xmlns:p14="http://schemas.microsoft.com/office/powerpoint/2010/main" val="1100428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11"/>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12"/>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13"/>
          <p:cNvSpPr>
            <a:spLocks noGrp="1" noChangeArrowheads="1"/>
          </p:cNvSpPr>
          <p:nvPr>
            <p:ph type="sldNum" sz="quarter" idx="12"/>
          </p:nvPr>
        </p:nvSpPr>
        <p:spPr>
          <a:ln/>
        </p:spPr>
        <p:txBody>
          <a:bodyPr/>
          <a:lstStyle>
            <a:lvl1pPr>
              <a:defRPr/>
            </a:lvl1pPr>
          </a:lstStyle>
          <a:p>
            <a:fld id="{D769848A-FFDA-4A08-A19B-8018B6ECB875}" type="slidenum">
              <a:rPr lang="el-GR" altLang="el-GR"/>
              <a:pPr/>
              <a:t>‹#›</a:t>
            </a:fld>
            <a:endParaRPr lang="el-GR" altLang="el-GR"/>
          </a:p>
        </p:txBody>
      </p:sp>
    </p:spTree>
    <p:extLst>
      <p:ext uri="{BB962C8B-B14F-4D97-AF65-F5344CB8AC3E}">
        <p14:creationId xmlns:p14="http://schemas.microsoft.com/office/powerpoint/2010/main" val="1533985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11"/>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12"/>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13"/>
          <p:cNvSpPr>
            <a:spLocks noGrp="1" noChangeArrowheads="1"/>
          </p:cNvSpPr>
          <p:nvPr>
            <p:ph type="sldNum" sz="quarter" idx="12"/>
          </p:nvPr>
        </p:nvSpPr>
        <p:spPr>
          <a:ln/>
        </p:spPr>
        <p:txBody>
          <a:bodyPr/>
          <a:lstStyle>
            <a:lvl1pPr>
              <a:defRPr/>
            </a:lvl1pPr>
          </a:lstStyle>
          <a:p>
            <a:fld id="{3EA7CBEA-33AB-4327-A669-441D2E8726DA}" type="slidenum">
              <a:rPr lang="el-GR" altLang="el-GR"/>
              <a:pPr/>
              <a:t>‹#›</a:t>
            </a:fld>
            <a:endParaRPr lang="el-GR" altLang="el-GR"/>
          </a:p>
        </p:txBody>
      </p:sp>
    </p:spTree>
    <p:extLst>
      <p:ext uri="{BB962C8B-B14F-4D97-AF65-F5344CB8AC3E}">
        <p14:creationId xmlns:p14="http://schemas.microsoft.com/office/powerpoint/2010/main" val="33350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l-GR" altLang="el-GR"/>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l-GR"/>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l-GR" altLang="el-GR"/>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l-GR" altLang="el-GR"/>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l-GR" altLang="el-GR" smtClean="0"/>
              <a:t>Κάντε κλικ για επεξεργασία του τίτλου</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smtClean="0">
                <a:latin typeface="Arial" charset="0"/>
              </a:defRPr>
            </a:lvl1pPr>
          </a:lstStyle>
          <a:p>
            <a:pPr>
              <a:defRPr/>
            </a:pPr>
            <a:endParaRPr lang="el-GR" altLang="el-GR"/>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latin typeface="Arial" charset="0"/>
              </a:defRPr>
            </a:lvl1pPr>
          </a:lstStyle>
          <a:p>
            <a:pPr>
              <a:defRPr/>
            </a:pPr>
            <a:endParaRPr lang="el-GR" altLang="el-GR"/>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77AD5691-65B4-43B3-917A-CBF2D7155AAA}" type="slidenum">
              <a:rPr lang="el-GR" altLang="el-GR"/>
              <a:pPr/>
              <a:t>‹#›</a:t>
            </a:fld>
            <a:endParaRPr lang="el-GR" altLang="el-GR"/>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l-GR" altLang="el-GR" smtClean="0"/>
              <a:t>Βιομάζα</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l-GR" altLang="el-GR" smtClean="0"/>
              <a:t>Εισαγωγή</a:t>
            </a:r>
          </a:p>
        </p:txBody>
      </p:sp>
      <p:sp>
        <p:nvSpPr>
          <p:cNvPr id="4099" name="Rectangle 3"/>
          <p:cNvSpPr>
            <a:spLocks noGrp="1" noChangeArrowheads="1"/>
          </p:cNvSpPr>
          <p:nvPr>
            <p:ph type="body" idx="1"/>
          </p:nvPr>
        </p:nvSpPr>
        <p:spPr/>
        <p:txBody>
          <a:bodyPr/>
          <a:lstStyle/>
          <a:p>
            <a:pPr eaLnBrk="1" hangingPunct="1">
              <a:lnSpc>
                <a:spcPct val="90000"/>
              </a:lnSpc>
            </a:pPr>
            <a:r>
              <a:rPr lang="el-GR" altLang="el-GR" sz="2400" smtClean="0"/>
              <a:t>Μετά την ενεργειακή κρίση του 1973 η βιομάζα άρχισε να θεωρείτε σαν μία σοβαρή πηγή ενέργειας η οποία έχει τη δυνατότητα να συμβάλλει σημαντικά στις ενεργειακές ανάγκες της ανθρωπότητας, ιδιαίτερα εκ του γεγονότος ότι είναι μία ανεξάντλητη πηγή ενέργειας σε αφθονία. Η βιομάζα που παράγεται παγκοσμίως υπολογίζεται σε 172 δις. τόνους ξηρού υλικού το χρόνο, με δυνατότητα παροχής ενέργειας δεκαπλάσιας εκείνης που καταναλίσκεται σε όλο τον κόσμο.</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hangingPunct="1"/>
            <a:r>
              <a:rPr lang="el-GR" altLang="el-GR" smtClean="0"/>
              <a:t>Εισαγωγή</a:t>
            </a:r>
          </a:p>
        </p:txBody>
      </p:sp>
      <p:sp>
        <p:nvSpPr>
          <p:cNvPr id="5123" name="Rectangle 3"/>
          <p:cNvSpPr>
            <a:spLocks noGrp="1" noChangeArrowheads="1"/>
          </p:cNvSpPr>
          <p:nvPr>
            <p:ph type="body" idx="1"/>
          </p:nvPr>
        </p:nvSpPr>
        <p:spPr/>
        <p:txBody>
          <a:bodyPr/>
          <a:lstStyle/>
          <a:p>
            <a:pPr eaLnBrk="1" hangingPunct="1"/>
            <a:r>
              <a:rPr lang="el-GR" altLang="el-GR" smtClean="0"/>
              <a:t>Το τεράστιο αυτό ενεργειακό δυναμικό, που παρέχει η βιομάζα, αξιοποιείται κατά ένα μικρό ποσοστό, που καλύπτει περίπου το 14% της παγκόσμιας κατανάλωσης ενέργειας, και αντιστοιχεί σε 3 εκατομμύρια τόνους πετρελαίου τη μέρα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el-GR" altLang="el-GR" smtClean="0"/>
              <a:t>Εισαγωγή</a:t>
            </a:r>
          </a:p>
        </p:txBody>
      </p:sp>
      <p:sp>
        <p:nvSpPr>
          <p:cNvPr id="6147" name="Rectangle 3"/>
          <p:cNvSpPr>
            <a:spLocks noGrp="1" noChangeArrowheads="1"/>
          </p:cNvSpPr>
          <p:nvPr>
            <p:ph type="body" idx="1"/>
          </p:nvPr>
        </p:nvSpPr>
        <p:spPr/>
        <p:txBody>
          <a:bodyPr/>
          <a:lstStyle/>
          <a:p>
            <a:pPr eaLnBrk="1" hangingPunct="1"/>
            <a:r>
              <a:rPr lang="el-GR" altLang="el-GR" sz="2400" smtClean="0"/>
              <a:t>Υπολογίζεται ότι την προσεχή δεκαετία στις χώρες της ΕΕ θα πρέπει να αχρηστευθούν γύρω στα 100 με 150 εκατ. στέμματα γεωργικής γης, για να μειωθεί η υπερπαραγωγή γεωργικών προϊόντων, που δημιουργεί σοβαρά οικονομικά προβλήματα. Αν τα στρέμματα αυτά αποδοθούν σε ενεργειακές καλλιέργειες, η βιομάζα που θα παραχθεί θα συμβάλλει ουσιαστικά στην επάρκεια ενέργειας.</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l-GR" altLang="el-GR" sz="3200" smtClean="0"/>
              <a:t>Πλεονεκτήματα και μειονεκτήματα από την χρησιμοποίηση της βιομάζας </a:t>
            </a:r>
          </a:p>
        </p:txBody>
      </p:sp>
      <p:sp>
        <p:nvSpPr>
          <p:cNvPr id="7171" name="Rectangle 3"/>
          <p:cNvSpPr>
            <a:spLocks noGrp="1" noChangeArrowheads="1"/>
          </p:cNvSpPr>
          <p:nvPr>
            <p:ph type="body" idx="1"/>
          </p:nvPr>
        </p:nvSpPr>
        <p:spPr/>
        <p:txBody>
          <a:bodyPr/>
          <a:lstStyle/>
          <a:p>
            <a:pPr eaLnBrk="1" hangingPunct="1"/>
            <a:r>
              <a:rPr lang="el-GR" altLang="el-GR" sz="2400" smtClean="0"/>
              <a:t>Αποφυγή του φαινομένου του θερμοκηπίου, που οφείλεται σε μεγάλο ποσοστό στο διοξείδιο του άνθρακα, που παράγεται από την καύση ορυκτών καυσίμων.</a:t>
            </a:r>
          </a:p>
          <a:p>
            <a:pPr eaLnBrk="1" hangingPunct="1"/>
            <a:r>
              <a:rPr lang="el-GR" altLang="el-GR" sz="2400" smtClean="0"/>
              <a:t>Αποφυγή ρύπανσης με διοξείδιο του θείου, που παράγεται κατά την καύση ορυκτών καυσίμων.</a:t>
            </a:r>
          </a:p>
          <a:p>
            <a:pPr eaLnBrk="1" hangingPunct="1"/>
            <a:r>
              <a:rPr lang="el-GR" altLang="el-GR" sz="2400" smtClean="0"/>
              <a:t>Μείωση της ενεργειακής εξάρτισης, που συνεπάγεται η εισαγωγή καυσίμων από τρίτες χώρες.</a:t>
            </a:r>
          </a:p>
          <a:p>
            <a:pPr eaLnBrk="1" hangingPunct="1"/>
            <a:r>
              <a:rPr lang="el-GR" altLang="el-GR" sz="2400" smtClean="0"/>
              <a:t>Εξοικονόμηση συναλλάγματος.</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el-GR" altLang="el-GR" sz="3200" smtClean="0"/>
              <a:t>Πλεονεκτήματα και μειονεκτήματα από την χρησιμοποίηση της βιομάζας</a:t>
            </a:r>
          </a:p>
        </p:txBody>
      </p:sp>
      <p:sp>
        <p:nvSpPr>
          <p:cNvPr id="8195" name="Rectangle 3"/>
          <p:cNvSpPr>
            <a:spLocks noGrp="1" noChangeArrowheads="1"/>
          </p:cNvSpPr>
          <p:nvPr>
            <p:ph type="body" idx="1"/>
          </p:nvPr>
        </p:nvSpPr>
        <p:spPr/>
        <p:txBody>
          <a:bodyPr/>
          <a:lstStyle/>
          <a:p>
            <a:pPr eaLnBrk="1" hangingPunct="1"/>
            <a:r>
              <a:rPr lang="el-GR" altLang="el-GR" sz="2400" smtClean="0"/>
              <a:t>Εξασφάλιση εργασίας και συγκράτηση των αγροτικών πληθυσμών στις γεωργικές περιοχές.</a:t>
            </a:r>
          </a:p>
          <a:p>
            <a:pPr eaLnBrk="1" hangingPunct="1"/>
            <a:r>
              <a:rPr lang="el-GR" altLang="el-GR" sz="2400" smtClean="0"/>
              <a:t>Τα μειονεκτήματα που συνδέονται με τη χρησιμοποίηση της βιομάζας είναι τα εξής:</a:t>
            </a:r>
          </a:p>
          <a:p>
            <a:pPr eaLnBrk="1" hangingPunct="1"/>
            <a:r>
              <a:rPr lang="el-GR" altLang="el-GR" sz="2400" smtClean="0"/>
              <a:t>Μεγάλος όγκος και μεγάλη περιεκτικότητα υγρασίας ανά μονάδα παραγόμενης ενέργειας.</a:t>
            </a:r>
          </a:p>
          <a:p>
            <a:pPr eaLnBrk="1" hangingPunct="1"/>
            <a:r>
              <a:rPr lang="el-GR" altLang="el-GR" sz="2400" smtClean="0"/>
              <a:t>Δυσκολία στη συλλογή, μεταποίηση, μεταφορά και αποθήκευση έναντι των ορυκτών καυσίμων.</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l-GR" altLang="el-GR" sz="3200" smtClean="0"/>
              <a:t>Πλεονεκτήματα και μειονεκτήματα από την χρησιμοποίηση της βιομάζας</a:t>
            </a:r>
          </a:p>
        </p:txBody>
      </p:sp>
      <p:sp>
        <p:nvSpPr>
          <p:cNvPr id="9219" name="Rectangle 3"/>
          <p:cNvSpPr>
            <a:spLocks noGrp="1" noChangeArrowheads="1"/>
          </p:cNvSpPr>
          <p:nvPr>
            <p:ph type="body" idx="1"/>
          </p:nvPr>
        </p:nvSpPr>
        <p:spPr/>
        <p:txBody>
          <a:bodyPr/>
          <a:lstStyle/>
          <a:p>
            <a:pPr eaLnBrk="1" hangingPunct="1">
              <a:lnSpc>
                <a:spcPct val="90000"/>
              </a:lnSpc>
            </a:pPr>
            <a:r>
              <a:rPr lang="el-GR" altLang="el-GR" sz="2000" smtClean="0"/>
              <a:t>Δαπανηρότερες εγκαταστάσεις και εξοπλισμός αξιοποίησης της βιομάζας. </a:t>
            </a:r>
          </a:p>
          <a:p>
            <a:pPr eaLnBrk="1" hangingPunct="1">
              <a:lnSpc>
                <a:spcPct val="90000"/>
              </a:lnSpc>
            </a:pPr>
            <a:r>
              <a:rPr lang="el-GR" altLang="el-GR" sz="2000" smtClean="0"/>
              <a:t>Η μεγάλη διασπορά της και η εποχιακή παραγωγή της. </a:t>
            </a:r>
          </a:p>
          <a:p>
            <a:pPr eaLnBrk="1" hangingPunct="1">
              <a:lnSpc>
                <a:spcPct val="90000"/>
              </a:lnSpc>
            </a:pPr>
            <a:r>
              <a:rPr lang="el-GR" altLang="el-GR" sz="2000" smtClean="0"/>
              <a:t>Εξαιτίας των παραπάνω μειονεκτημάτων, πολλές φορές το κόστος της βιομάζας παραμένει συγκριτικά προς το πετρέλαιο υψηλό. Το πρόβλημα αυτό πάντως εξαφανίζεται βαθμιαία, λόγω της ανόδου των τιμών του πετρελαίου και των εκ της καύσεώς του προκαλούμενων περιβαλλοντικών προβλημάτων. Κυρίως όμως γιατί η έρευνα διενεργείται ανακαλύπτει συνεχώς καινούργιούς δρόμους αξιοποίησής της που επιτρέπουν τη μείωση του κόστους. Έτσι αναμένεται ότι σε μία δεκαετία περίπου το κόστος θα είναι ίσο με αυτό του πετρελαίου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eaLnBrk="1" hangingPunct="1"/>
            <a:r>
              <a:rPr lang="el-GR" altLang="el-GR" sz="3200" smtClean="0"/>
              <a:t>Πλεονεκτήματα και μειονεκτήματα από την χρησιμοποίηση της βιομάζας</a:t>
            </a:r>
          </a:p>
        </p:txBody>
      </p:sp>
      <p:sp>
        <p:nvSpPr>
          <p:cNvPr id="10243" name="Rectangle 3"/>
          <p:cNvSpPr>
            <a:spLocks noGrp="1" noChangeArrowheads="1"/>
          </p:cNvSpPr>
          <p:nvPr>
            <p:ph type="body" idx="1"/>
          </p:nvPr>
        </p:nvSpPr>
        <p:spPr/>
        <p:txBody>
          <a:bodyPr/>
          <a:lstStyle/>
          <a:p>
            <a:pPr eaLnBrk="1" hangingPunct="1"/>
            <a:r>
              <a:rPr lang="el-GR" altLang="el-GR" smtClean="0"/>
              <a:t>Η βιομάζα μπορεί να αξιοποιηθεί για την κάλυψη ενεργειακών αναγκών, (θερμότητα, ψύξη, ηλεκτρισμός κ.ά.), είτε με απευθείας καύση, είτε με μετασχηματισμό σε αέρια, υγρά ή και στερεά καύσιμα.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Κάψουλες">
  <a:themeElements>
    <a:clrScheme name="Κάψουλες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Κάψουλες">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Κάψουλες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Κάψουλες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Κάψουλες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Κάψουλες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Κάψουλες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Κάψουλες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Κάψουλες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Κάψουλες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14</TotalTime>
  <Words>440</Words>
  <Application>Microsoft Office PowerPoint</Application>
  <PresentationFormat>Προβολή στην οθόνη (4:3)</PresentationFormat>
  <Paragraphs>23</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Times New Roman</vt:lpstr>
      <vt:lpstr>Wingdings</vt:lpstr>
      <vt:lpstr>Κάψουλες</vt:lpstr>
      <vt:lpstr>Βιομάζα</vt:lpstr>
      <vt:lpstr>Εισαγωγή</vt:lpstr>
      <vt:lpstr>Εισαγωγή</vt:lpstr>
      <vt:lpstr>Εισαγωγή</vt:lpstr>
      <vt:lpstr>Πλεονεκτήματα και μειονεκτήματα από την χρησιμοποίηση της βιομάζας </vt:lpstr>
      <vt:lpstr>Πλεονεκτήματα και μειονεκτήματα από την χρησιμοποίηση της βιομάζας</vt:lpstr>
      <vt:lpstr>Πλεονεκτήματα και μειονεκτήματα από την χρησιμοποίηση της βιομάζας</vt:lpstr>
      <vt:lpstr>Πλεονεκτήματα και μειονεκτήματα από την χρησιμοποίηση της βιομάζας</vt:lpstr>
    </vt:vector>
  </TitlesOfParts>
  <Company>epal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Βιομάζα</dc:title>
  <dc:creator>user</dc:creator>
  <cp:lastModifiedBy>Admin</cp:lastModifiedBy>
  <cp:revision>4</cp:revision>
  <dcterms:created xsi:type="dcterms:W3CDTF">2014-12-02T11:30:49Z</dcterms:created>
  <dcterms:modified xsi:type="dcterms:W3CDTF">2017-01-26T19:30:06Z</dcterms:modified>
</cp:coreProperties>
</file>