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0" r:id="rId4"/>
    <p:sldId id="259" r:id="rId5"/>
    <p:sldId id="261" r:id="rId6"/>
    <p:sldId id="262" r:id="rId7"/>
    <p:sldId id="295" r:id="rId8"/>
    <p:sldId id="263" r:id="rId9"/>
    <p:sldId id="290" r:id="rId10"/>
    <p:sldId id="267" r:id="rId11"/>
    <p:sldId id="296" r:id="rId12"/>
    <p:sldId id="297" r:id="rId13"/>
    <p:sldId id="264" r:id="rId14"/>
    <p:sldId id="298" r:id="rId15"/>
    <p:sldId id="265" r:id="rId16"/>
    <p:sldId id="270" r:id="rId17"/>
    <p:sldId id="271" r:id="rId18"/>
    <p:sldId id="272" r:id="rId19"/>
    <p:sldId id="292" r:id="rId20"/>
    <p:sldId id="273" r:id="rId21"/>
    <p:sldId id="293" r:id="rId22"/>
    <p:sldId id="274" r:id="rId23"/>
    <p:sldId id="275" r:id="rId24"/>
    <p:sldId id="276" r:id="rId25"/>
    <p:sldId id="309" r:id="rId26"/>
    <p:sldId id="310" r:id="rId27"/>
    <p:sldId id="311" r:id="rId28"/>
    <p:sldId id="312" r:id="rId29"/>
    <p:sldId id="313" r:id="rId30"/>
    <p:sldId id="314" r:id="rId31"/>
    <p:sldId id="315" r:id="rId32"/>
    <p:sldId id="316" r:id="rId33"/>
    <p:sldId id="317" r:id="rId34"/>
    <p:sldId id="318" r:id="rId35"/>
    <p:sldId id="319" r:id="rId36"/>
    <p:sldId id="299" r:id="rId37"/>
    <p:sldId id="300" r:id="rId38"/>
    <p:sldId id="277" r:id="rId39"/>
    <p:sldId id="278" r:id="rId40"/>
    <p:sldId id="279" r:id="rId41"/>
    <p:sldId id="280" r:id="rId42"/>
    <p:sldId id="281" r:id="rId43"/>
    <p:sldId id="282" r:id="rId44"/>
    <p:sldId id="301" r:id="rId45"/>
    <p:sldId id="302" r:id="rId46"/>
    <p:sldId id="283" r:id="rId47"/>
    <p:sldId id="303" r:id="rId48"/>
    <p:sldId id="304" r:id="rId49"/>
    <p:sldId id="305" r:id="rId50"/>
    <p:sldId id="306" r:id="rId51"/>
    <p:sldId id="284" r:id="rId52"/>
    <p:sldId id="286" r:id="rId53"/>
    <p:sldId id="285" r:id="rId54"/>
    <p:sldId id="287" r:id="rId55"/>
    <p:sldId id="320" r:id="rId56"/>
    <p:sldId id="288" r:id="rId57"/>
    <p:sldId id="308" r:id="rId58"/>
    <p:sldId id="289" r:id="rId59"/>
    <p:sldId id="291"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28591-C778-4FBA-9CA8-0970C46BBEB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5C1ED0F8-28C2-4FF9-870B-4FD8C23AEA8F}">
      <dgm:prSet/>
      <dgm:spPr/>
      <dgm:t>
        <a:bodyPr/>
        <a:lstStyle/>
        <a:p>
          <a:r>
            <a:rPr lang="el-GR" b="0" i="0" dirty="0"/>
            <a:t>Ο Θουκυδίδης κατενόησε από την αρχή τη </a:t>
          </a:r>
          <a:r>
            <a:rPr lang="el-GR" b="1" i="0" dirty="0"/>
            <a:t>σημασία του πολέμου </a:t>
          </a:r>
          <a:r>
            <a:rPr lang="el-GR" b="0" i="0" dirty="0"/>
            <a:t>που ξεσπούσε, αφού:</a:t>
          </a:r>
          <a:endParaRPr lang="en-US" dirty="0"/>
        </a:p>
      </dgm:t>
    </dgm:pt>
    <dgm:pt modelId="{49CEF414-94B3-436C-A6D4-417CF90892D7}" type="parTrans" cxnId="{24F9AEF1-BEB4-486C-AD98-C039A61F0175}">
      <dgm:prSet/>
      <dgm:spPr/>
      <dgm:t>
        <a:bodyPr/>
        <a:lstStyle/>
        <a:p>
          <a:endParaRPr lang="en-US"/>
        </a:p>
      </dgm:t>
    </dgm:pt>
    <dgm:pt modelId="{A5CAB33D-5356-4BA1-A45E-9770FD08ECAB}" type="sibTrans" cxnId="{24F9AEF1-BEB4-486C-AD98-C039A61F0175}">
      <dgm:prSet/>
      <dgm:spPr/>
      <dgm:t>
        <a:bodyPr/>
        <a:lstStyle/>
        <a:p>
          <a:endParaRPr lang="en-US"/>
        </a:p>
      </dgm:t>
    </dgm:pt>
    <dgm:pt modelId="{4B041AC1-B5F6-4067-832D-9266247C2F15}">
      <dgm:prSet/>
      <dgm:spPr/>
      <dgm:t>
        <a:bodyPr/>
        <a:lstStyle/>
        <a:p>
          <a:r>
            <a:rPr lang="el-GR" b="0" i="0" dirty="0"/>
            <a:t>-οι αντίπαλοι βρίσκονταν στο ύψιστο σημείο της ακμής τους οικονομικά και στρατιωτικά,</a:t>
          </a:r>
          <a:endParaRPr lang="en-US" dirty="0"/>
        </a:p>
      </dgm:t>
    </dgm:pt>
    <dgm:pt modelId="{494D1B0E-B599-47E2-9055-E8C52AD5EDBB}" type="parTrans" cxnId="{2D296871-4520-4161-AD74-910D093CC839}">
      <dgm:prSet/>
      <dgm:spPr/>
      <dgm:t>
        <a:bodyPr/>
        <a:lstStyle/>
        <a:p>
          <a:endParaRPr lang="en-US"/>
        </a:p>
      </dgm:t>
    </dgm:pt>
    <dgm:pt modelId="{841D8F5E-BD9C-4E4F-A42B-9C58AD05942E}" type="sibTrans" cxnId="{2D296871-4520-4161-AD74-910D093CC839}">
      <dgm:prSet/>
      <dgm:spPr/>
      <dgm:t>
        <a:bodyPr/>
        <a:lstStyle/>
        <a:p>
          <a:endParaRPr lang="en-US"/>
        </a:p>
      </dgm:t>
    </dgm:pt>
    <dgm:pt modelId="{E717755B-6A2E-46DF-B5D5-7297648DFD9F}">
      <dgm:prSet/>
      <dgm:spPr/>
      <dgm:t>
        <a:bodyPr/>
        <a:lstStyle/>
        <a:p>
          <a:r>
            <a:rPr lang="el-GR" b="0" i="0" dirty="0"/>
            <a:t>-τα ουδέτερα ελληνικά κράτη ήταν αδύνατο να μην εμπλακούν στον πόλεμο.</a:t>
          </a:r>
          <a:endParaRPr lang="en-US" dirty="0"/>
        </a:p>
      </dgm:t>
    </dgm:pt>
    <dgm:pt modelId="{88E780CA-7AE8-4BF8-B17A-60309B33D7E4}" type="parTrans" cxnId="{CA3B1E5A-A224-45B0-841F-2DE15A851C33}">
      <dgm:prSet/>
      <dgm:spPr/>
      <dgm:t>
        <a:bodyPr/>
        <a:lstStyle/>
        <a:p>
          <a:endParaRPr lang="en-US"/>
        </a:p>
      </dgm:t>
    </dgm:pt>
    <dgm:pt modelId="{6FF5D20C-1437-41F0-A833-06DB8C09DEF8}" type="sibTrans" cxnId="{CA3B1E5A-A224-45B0-841F-2DE15A851C33}">
      <dgm:prSet/>
      <dgm:spPr/>
      <dgm:t>
        <a:bodyPr/>
        <a:lstStyle/>
        <a:p>
          <a:endParaRPr lang="en-US"/>
        </a:p>
      </dgm:t>
    </dgm:pt>
    <dgm:pt modelId="{31BD8330-E643-4C61-8C12-AB0DBFA496CA}">
      <dgm:prSet/>
      <dgm:spPr/>
      <dgm:t>
        <a:bodyPr/>
        <a:lstStyle/>
        <a:p>
          <a:r>
            <a:rPr lang="el-GR" b="0" i="0"/>
            <a:t>Προσπάθησε λοιπόν να ερευνήσει τους </a:t>
          </a:r>
          <a:r>
            <a:rPr lang="el-GR" b="1" i="0"/>
            <a:t>παράγοντες</a:t>
          </a:r>
          <a:r>
            <a:rPr lang="el-GR" b="0" i="0"/>
            <a:t> που δημιούργησαν τόσο μεγάλη πολεμική ισχύ. </a:t>
          </a:r>
          <a:endParaRPr lang="en-US"/>
        </a:p>
      </dgm:t>
    </dgm:pt>
    <dgm:pt modelId="{E562663C-0601-4728-8135-E28D98157A26}" type="parTrans" cxnId="{60EF338E-4840-48DB-A6BB-9806217E5FC6}">
      <dgm:prSet/>
      <dgm:spPr/>
      <dgm:t>
        <a:bodyPr/>
        <a:lstStyle/>
        <a:p>
          <a:endParaRPr lang="en-US"/>
        </a:p>
      </dgm:t>
    </dgm:pt>
    <dgm:pt modelId="{BC338118-E533-4F56-9E81-844FEF18F14D}" type="sibTrans" cxnId="{60EF338E-4840-48DB-A6BB-9806217E5FC6}">
      <dgm:prSet/>
      <dgm:spPr/>
      <dgm:t>
        <a:bodyPr/>
        <a:lstStyle/>
        <a:p>
          <a:endParaRPr lang="en-US"/>
        </a:p>
      </dgm:t>
    </dgm:pt>
    <dgm:pt modelId="{2E9CD1D1-92F6-43FC-8A1B-15B008BE91F3}" type="pres">
      <dgm:prSet presAssocID="{32328591-C778-4FBA-9CA8-0970C46BBEB5}" presName="outerComposite" presStyleCnt="0">
        <dgm:presLayoutVars>
          <dgm:chMax val="5"/>
          <dgm:dir/>
          <dgm:resizeHandles val="exact"/>
        </dgm:presLayoutVars>
      </dgm:prSet>
      <dgm:spPr/>
    </dgm:pt>
    <dgm:pt modelId="{692535C8-8546-4F53-9FEE-EB1DAF32290A}" type="pres">
      <dgm:prSet presAssocID="{32328591-C778-4FBA-9CA8-0970C46BBEB5}" presName="dummyMaxCanvas" presStyleCnt="0">
        <dgm:presLayoutVars/>
      </dgm:prSet>
      <dgm:spPr/>
    </dgm:pt>
    <dgm:pt modelId="{4216E841-5ED3-4BBF-90F6-3FF24C558936}" type="pres">
      <dgm:prSet presAssocID="{32328591-C778-4FBA-9CA8-0970C46BBEB5}" presName="FourNodes_1" presStyleLbl="node1" presStyleIdx="0" presStyleCnt="4">
        <dgm:presLayoutVars>
          <dgm:bulletEnabled val="1"/>
        </dgm:presLayoutVars>
      </dgm:prSet>
      <dgm:spPr/>
    </dgm:pt>
    <dgm:pt modelId="{03041434-80B6-4392-BE8F-04340F91106B}" type="pres">
      <dgm:prSet presAssocID="{32328591-C778-4FBA-9CA8-0970C46BBEB5}" presName="FourNodes_2" presStyleLbl="node1" presStyleIdx="1" presStyleCnt="4">
        <dgm:presLayoutVars>
          <dgm:bulletEnabled val="1"/>
        </dgm:presLayoutVars>
      </dgm:prSet>
      <dgm:spPr/>
    </dgm:pt>
    <dgm:pt modelId="{FEF4D643-78B2-4632-A5AF-29C917F22081}" type="pres">
      <dgm:prSet presAssocID="{32328591-C778-4FBA-9CA8-0970C46BBEB5}" presName="FourNodes_3" presStyleLbl="node1" presStyleIdx="2" presStyleCnt="4">
        <dgm:presLayoutVars>
          <dgm:bulletEnabled val="1"/>
        </dgm:presLayoutVars>
      </dgm:prSet>
      <dgm:spPr/>
    </dgm:pt>
    <dgm:pt modelId="{4292A50C-867C-42B4-BEC3-AA78B784B6E1}" type="pres">
      <dgm:prSet presAssocID="{32328591-C778-4FBA-9CA8-0970C46BBEB5}" presName="FourNodes_4" presStyleLbl="node1" presStyleIdx="3" presStyleCnt="4">
        <dgm:presLayoutVars>
          <dgm:bulletEnabled val="1"/>
        </dgm:presLayoutVars>
      </dgm:prSet>
      <dgm:spPr/>
    </dgm:pt>
    <dgm:pt modelId="{8298E21A-D4D1-4930-81EF-4B3086ECB847}" type="pres">
      <dgm:prSet presAssocID="{32328591-C778-4FBA-9CA8-0970C46BBEB5}" presName="FourConn_1-2" presStyleLbl="fgAccFollowNode1" presStyleIdx="0" presStyleCnt="3">
        <dgm:presLayoutVars>
          <dgm:bulletEnabled val="1"/>
        </dgm:presLayoutVars>
      </dgm:prSet>
      <dgm:spPr/>
    </dgm:pt>
    <dgm:pt modelId="{1D44AA66-6C02-41B0-A66A-E5E3DCFDB524}" type="pres">
      <dgm:prSet presAssocID="{32328591-C778-4FBA-9CA8-0970C46BBEB5}" presName="FourConn_2-3" presStyleLbl="fgAccFollowNode1" presStyleIdx="1" presStyleCnt="3">
        <dgm:presLayoutVars>
          <dgm:bulletEnabled val="1"/>
        </dgm:presLayoutVars>
      </dgm:prSet>
      <dgm:spPr/>
    </dgm:pt>
    <dgm:pt modelId="{B815FC00-09DD-4B2E-BD34-2123E44DB475}" type="pres">
      <dgm:prSet presAssocID="{32328591-C778-4FBA-9CA8-0970C46BBEB5}" presName="FourConn_3-4" presStyleLbl="fgAccFollowNode1" presStyleIdx="2" presStyleCnt="3">
        <dgm:presLayoutVars>
          <dgm:bulletEnabled val="1"/>
        </dgm:presLayoutVars>
      </dgm:prSet>
      <dgm:spPr/>
    </dgm:pt>
    <dgm:pt modelId="{4AECA450-2143-4FE7-91CD-AEBB4CD784BD}" type="pres">
      <dgm:prSet presAssocID="{32328591-C778-4FBA-9CA8-0970C46BBEB5}" presName="FourNodes_1_text" presStyleLbl="node1" presStyleIdx="3" presStyleCnt="4">
        <dgm:presLayoutVars>
          <dgm:bulletEnabled val="1"/>
        </dgm:presLayoutVars>
      </dgm:prSet>
      <dgm:spPr/>
    </dgm:pt>
    <dgm:pt modelId="{CF2B82FD-1D9D-4016-95BD-C2F51758BDC6}" type="pres">
      <dgm:prSet presAssocID="{32328591-C778-4FBA-9CA8-0970C46BBEB5}" presName="FourNodes_2_text" presStyleLbl="node1" presStyleIdx="3" presStyleCnt="4">
        <dgm:presLayoutVars>
          <dgm:bulletEnabled val="1"/>
        </dgm:presLayoutVars>
      </dgm:prSet>
      <dgm:spPr/>
    </dgm:pt>
    <dgm:pt modelId="{F6853102-18BC-423B-9EF6-FF9B41E4C1A3}" type="pres">
      <dgm:prSet presAssocID="{32328591-C778-4FBA-9CA8-0970C46BBEB5}" presName="FourNodes_3_text" presStyleLbl="node1" presStyleIdx="3" presStyleCnt="4">
        <dgm:presLayoutVars>
          <dgm:bulletEnabled val="1"/>
        </dgm:presLayoutVars>
      </dgm:prSet>
      <dgm:spPr/>
    </dgm:pt>
    <dgm:pt modelId="{302A12FE-9774-42D7-B345-21CC82076425}" type="pres">
      <dgm:prSet presAssocID="{32328591-C778-4FBA-9CA8-0970C46BBEB5}" presName="FourNodes_4_text" presStyleLbl="node1" presStyleIdx="3" presStyleCnt="4">
        <dgm:presLayoutVars>
          <dgm:bulletEnabled val="1"/>
        </dgm:presLayoutVars>
      </dgm:prSet>
      <dgm:spPr/>
    </dgm:pt>
  </dgm:ptLst>
  <dgm:cxnLst>
    <dgm:cxn modelId="{1A7DA80C-70DC-4CA6-9ED5-D3CAA7DC4225}" type="presOf" srcId="{32328591-C778-4FBA-9CA8-0970C46BBEB5}" destId="{2E9CD1D1-92F6-43FC-8A1B-15B008BE91F3}" srcOrd="0" destOrd="0" presId="urn:microsoft.com/office/officeart/2005/8/layout/vProcess5"/>
    <dgm:cxn modelId="{F0F75C1D-CF7F-4905-99C7-F23A51B77C13}" type="presOf" srcId="{6FF5D20C-1437-41F0-A833-06DB8C09DEF8}" destId="{B815FC00-09DD-4B2E-BD34-2123E44DB475}" srcOrd="0" destOrd="0" presId="urn:microsoft.com/office/officeart/2005/8/layout/vProcess5"/>
    <dgm:cxn modelId="{296C1C38-C89C-433F-94C4-D1E3C912730B}" type="presOf" srcId="{5C1ED0F8-28C2-4FF9-870B-4FD8C23AEA8F}" destId="{4216E841-5ED3-4BBF-90F6-3FF24C558936}" srcOrd="0" destOrd="0" presId="urn:microsoft.com/office/officeart/2005/8/layout/vProcess5"/>
    <dgm:cxn modelId="{31C4F638-9C60-4A6F-BA90-19154D648243}" type="presOf" srcId="{31BD8330-E643-4C61-8C12-AB0DBFA496CA}" destId="{4292A50C-867C-42B4-BEC3-AA78B784B6E1}" srcOrd="0" destOrd="0" presId="urn:microsoft.com/office/officeart/2005/8/layout/vProcess5"/>
    <dgm:cxn modelId="{A1E14063-4321-497B-B7B8-8DCDFDDACE31}" type="presOf" srcId="{E717755B-6A2E-46DF-B5D5-7297648DFD9F}" destId="{F6853102-18BC-423B-9EF6-FF9B41E4C1A3}" srcOrd="1" destOrd="0" presId="urn:microsoft.com/office/officeart/2005/8/layout/vProcess5"/>
    <dgm:cxn modelId="{CC62A348-12FB-478A-9EEF-07663BAA661A}" type="presOf" srcId="{4B041AC1-B5F6-4067-832D-9266247C2F15}" destId="{CF2B82FD-1D9D-4016-95BD-C2F51758BDC6}" srcOrd="1" destOrd="0" presId="urn:microsoft.com/office/officeart/2005/8/layout/vProcess5"/>
    <dgm:cxn modelId="{2D296871-4520-4161-AD74-910D093CC839}" srcId="{32328591-C778-4FBA-9CA8-0970C46BBEB5}" destId="{4B041AC1-B5F6-4067-832D-9266247C2F15}" srcOrd="1" destOrd="0" parTransId="{494D1B0E-B599-47E2-9055-E8C52AD5EDBB}" sibTransId="{841D8F5E-BD9C-4E4F-A42B-9C58AD05942E}"/>
    <dgm:cxn modelId="{CA3B1E5A-A224-45B0-841F-2DE15A851C33}" srcId="{32328591-C778-4FBA-9CA8-0970C46BBEB5}" destId="{E717755B-6A2E-46DF-B5D5-7297648DFD9F}" srcOrd="2" destOrd="0" parTransId="{88E780CA-7AE8-4BF8-B17A-60309B33D7E4}" sibTransId="{6FF5D20C-1437-41F0-A833-06DB8C09DEF8}"/>
    <dgm:cxn modelId="{A1E01681-E138-4F59-AB0B-DD6A2922DFA5}" type="presOf" srcId="{31BD8330-E643-4C61-8C12-AB0DBFA496CA}" destId="{302A12FE-9774-42D7-B345-21CC82076425}" srcOrd="1" destOrd="0" presId="urn:microsoft.com/office/officeart/2005/8/layout/vProcess5"/>
    <dgm:cxn modelId="{BC869883-AB45-4A7A-86B3-D68B9A8298BE}" type="presOf" srcId="{E717755B-6A2E-46DF-B5D5-7297648DFD9F}" destId="{FEF4D643-78B2-4632-A5AF-29C917F22081}" srcOrd="0" destOrd="0" presId="urn:microsoft.com/office/officeart/2005/8/layout/vProcess5"/>
    <dgm:cxn modelId="{60EF338E-4840-48DB-A6BB-9806217E5FC6}" srcId="{32328591-C778-4FBA-9CA8-0970C46BBEB5}" destId="{31BD8330-E643-4C61-8C12-AB0DBFA496CA}" srcOrd="3" destOrd="0" parTransId="{E562663C-0601-4728-8135-E28D98157A26}" sibTransId="{BC338118-E533-4F56-9E81-844FEF18F14D}"/>
    <dgm:cxn modelId="{3CABE99C-8AEE-4AB4-BB28-19555ED8E8DB}" type="presOf" srcId="{5C1ED0F8-28C2-4FF9-870B-4FD8C23AEA8F}" destId="{4AECA450-2143-4FE7-91CD-AEBB4CD784BD}" srcOrd="1" destOrd="0" presId="urn:microsoft.com/office/officeart/2005/8/layout/vProcess5"/>
    <dgm:cxn modelId="{5BA395A4-5F25-44E6-B3D3-30DE2D799C24}" type="presOf" srcId="{A5CAB33D-5356-4BA1-A45E-9770FD08ECAB}" destId="{8298E21A-D4D1-4930-81EF-4B3086ECB847}" srcOrd="0" destOrd="0" presId="urn:microsoft.com/office/officeart/2005/8/layout/vProcess5"/>
    <dgm:cxn modelId="{FB57ADB4-B7A7-41A7-BF6F-C22BCF34CE8A}" type="presOf" srcId="{841D8F5E-BD9C-4E4F-A42B-9C58AD05942E}" destId="{1D44AA66-6C02-41B0-A66A-E5E3DCFDB524}" srcOrd="0" destOrd="0" presId="urn:microsoft.com/office/officeart/2005/8/layout/vProcess5"/>
    <dgm:cxn modelId="{E953D8CE-BEC1-469D-8C15-4A8FD94CB842}" type="presOf" srcId="{4B041AC1-B5F6-4067-832D-9266247C2F15}" destId="{03041434-80B6-4392-BE8F-04340F91106B}" srcOrd="0" destOrd="0" presId="urn:microsoft.com/office/officeart/2005/8/layout/vProcess5"/>
    <dgm:cxn modelId="{24F9AEF1-BEB4-486C-AD98-C039A61F0175}" srcId="{32328591-C778-4FBA-9CA8-0970C46BBEB5}" destId="{5C1ED0F8-28C2-4FF9-870B-4FD8C23AEA8F}" srcOrd="0" destOrd="0" parTransId="{49CEF414-94B3-436C-A6D4-417CF90892D7}" sibTransId="{A5CAB33D-5356-4BA1-A45E-9770FD08ECAB}"/>
    <dgm:cxn modelId="{272FBC77-CC8A-4BA8-AA1D-557F3AF94E78}" type="presParOf" srcId="{2E9CD1D1-92F6-43FC-8A1B-15B008BE91F3}" destId="{692535C8-8546-4F53-9FEE-EB1DAF32290A}" srcOrd="0" destOrd="0" presId="urn:microsoft.com/office/officeart/2005/8/layout/vProcess5"/>
    <dgm:cxn modelId="{51DF687C-6832-4D27-9199-5B15100B058A}" type="presParOf" srcId="{2E9CD1D1-92F6-43FC-8A1B-15B008BE91F3}" destId="{4216E841-5ED3-4BBF-90F6-3FF24C558936}" srcOrd="1" destOrd="0" presId="urn:microsoft.com/office/officeart/2005/8/layout/vProcess5"/>
    <dgm:cxn modelId="{36060C0D-36E3-46AC-A0A4-20FE8F99A311}" type="presParOf" srcId="{2E9CD1D1-92F6-43FC-8A1B-15B008BE91F3}" destId="{03041434-80B6-4392-BE8F-04340F91106B}" srcOrd="2" destOrd="0" presId="urn:microsoft.com/office/officeart/2005/8/layout/vProcess5"/>
    <dgm:cxn modelId="{C61167F6-BD58-486C-AFD4-2918A4F2E7A8}" type="presParOf" srcId="{2E9CD1D1-92F6-43FC-8A1B-15B008BE91F3}" destId="{FEF4D643-78B2-4632-A5AF-29C917F22081}" srcOrd="3" destOrd="0" presId="urn:microsoft.com/office/officeart/2005/8/layout/vProcess5"/>
    <dgm:cxn modelId="{ABE043E9-B386-4C04-BAC8-81EC1F829912}" type="presParOf" srcId="{2E9CD1D1-92F6-43FC-8A1B-15B008BE91F3}" destId="{4292A50C-867C-42B4-BEC3-AA78B784B6E1}" srcOrd="4" destOrd="0" presId="urn:microsoft.com/office/officeart/2005/8/layout/vProcess5"/>
    <dgm:cxn modelId="{02726CBA-7DF6-45A1-AAD2-D28D9A686F4C}" type="presParOf" srcId="{2E9CD1D1-92F6-43FC-8A1B-15B008BE91F3}" destId="{8298E21A-D4D1-4930-81EF-4B3086ECB847}" srcOrd="5" destOrd="0" presId="urn:microsoft.com/office/officeart/2005/8/layout/vProcess5"/>
    <dgm:cxn modelId="{076E3AA1-84C6-4C66-8CFE-96D74A4EB273}" type="presParOf" srcId="{2E9CD1D1-92F6-43FC-8A1B-15B008BE91F3}" destId="{1D44AA66-6C02-41B0-A66A-E5E3DCFDB524}" srcOrd="6" destOrd="0" presId="urn:microsoft.com/office/officeart/2005/8/layout/vProcess5"/>
    <dgm:cxn modelId="{E7E843B5-709F-46DC-9394-22B7B35BDA58}" type="presParOf" srcId="{2E9CD1D1-92F6-43FC-8A1B-15B008BE91F3}" destId="{B815FC00-09DD-4B2E-BD34-2123E44DB475}" srcOrd="7" destOrd="0" presId="urn:microsoft.com/office/officeart/2005/8/layout/vProcess5"/>
    <dgm:cxn modelId="{A640378A-5334-4E69-8E53-A9F456E94A10}" type="presParOf" srcId="{2E9CD1D1-92F6-43FC-8A1B-15B008BE91F3}" destId="{4AECA450-2143-4FE7-91CD-AEBB4CD784BD}" srcOrd="8" destOrd="0" presId="urn:microsoft.com/office/officeart/2005/8/layout/vProcess5"/>
    <dgm:cxn modelId="{20C08E82-29A1-469B-86BB-A1505178DA64}" type="presParOf" srcId="{2E9CD1D1-92F6-43FC-8A1B-15B008BE91F3}" destId="{CF2B82FD-1D9D-4016-95BD-C2F51758BDC6}" srcOrd="9" destOrd="0" presId="urn:microsoft.com/office/officeart/2005/8/layout/vProcess5"/>
    <dgm:cxn modelId="{8AC94C48-EED9-42B5-8120-8942D133DA54}" type="presParOf" srcId="{2E9CD1D1-92F6-43FC-8A1B-15B008BE91F3}" destId="{F6853102-18BC-423B-9EF6-FF9B41E4C1A3}" srcOrd="10" destOrd="0" presId="urn:microsoft.com/office/officeart/2005/8/layout/vProcess5"/>
    <dgm:cxn modelId="{C6D23C9C-EC42-41C8-847D-641C39D423C3}" type="presParOf" srcId="{2E9CD1D1-92F6-43FC-8A1B-15B008BE91F3}" destId="{302A12FE-9774-42D7-B345-21CC82076425}"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9D352-6603-4BC0-9810-24C8D3F8C4C7}"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35BBD0CD-DA01-4E9C-AAA4-98198E69AB56}">
      <dgm:prSet/>
      <dgm:spPr/>
      <dgm:t>
        <a:bodyPr/>
        <a:lstStyle/>
        <a:p>
          <a:r>
            <a:rPr lang="el-GR" b="0" i="0"/>
            <a:t>Το ενδιαφέρον του επικεντρώνεται στην </a:t>
          </a:r>
          <a:r>
            <a:rPr lang="el-GR" b="1" i="0"/>
            <a:t>πολιτική ιστορία </a:t>
          </a:r>
          <a:r>
            <a:rPr lang="el-GR" b="0" i="0"/>
            <a:t>και γι' αυτό αποφεύγει συνειδητά ό,τι θεωρεί άσχετο προς την κατανόηση του πολέμου δηλ. μύθους, χρησμούς, ανέκδοτα, ατομικές προσωπογραφίες, διαδόσεις και φήμες. </a:t>
          </a:r>
          <a:endParaRPr lang="en-US"/>
        </a:p>
      </dgm:t>
    </dgm:pt>
    <dgm:pt modelId="{65C66D8B-14F0-49FD-9627-1F57AD96368D}" type="parTrans" cxnId="{C8ABF871-6A7B-4177-86F4-145F03BA1049}">
      <dgm:prSet/>
      <dgm:spPr/>
      <dgm:t>
        <a:bodyPr/>
        <a:lstStyle/>
        <a:p>
          <a:endParaRPr lang="en-US"/>
        </a:p>
      </dgm:t>
    </dgm:pt>
    <dgm:pt modelId="{4F08E977-71FA-4257-8377-494EF08C2474}" type="sibTrans" cxnId="{C8ABF871-6A7B-4177-86F4-145F03BA1049}">
      <dgm:prSet/>
      <dgm:spPr/>
      <dgm:t>
        <a:bodyPr/>
        <a:lstStyle/>
        <a:p>
          <a:endParaRPr lang="en-US"/>
        </a:p>
      </dgm:t>
    </dgm:pt>
    <dgm:pt modelId="{22191E62-1C83-481F-9832-6660619DFA2C}">
      <dgm:prSet/>
      <dgm:spPr/>
      <dgm:t>
        <a:bodyPr/>
        <a:lstStyle/>
        <a:p>
          <a:r>
            <a:rPr lang="el-GR" b="0" i="0"/>
            <a:t>Κατά την άποψή του </a:t>
          </a:r>
          <a:r>
            <a:rPr lang="el-GR" b="1" i="0"/>
            <a:t>βαθύτερη αιτία του πολέμου </a:t>
          </a:r>
          <a:r>
            <a:rPr lang="el-GR" b="0" i="0"/>
            <a:t>ήταν </a:t>
          </a:r>
          <a:r>
            <a:rPr lang="el-GR" b="1" i="0"/>
            <a:t>η ανάπτυξη, οικονομική και στρατιωτική, της αθηναϊκής δύναμης.</a:t>
          </a:r>
          <a:r>
            <a:rPr lang="el-GR" b="0" i="0"/>
            <a:t> </a:t>
          </a:r>
          <a:endParaRPr lang="en-US"/>
        </a:p>
      </dgm:t>
    </dgm:pt>
    <dgm:pt modelId="{0DA2C573-B41E-4CC1-B587-827ED2D70951}" type="parTrans" cxnId="{2490E242-8AFC-44A5-B6DA-E4ECE05028D5}">
      <dgm:prSet/>
      <dgm:spPr/>
      <dgm:t>
        <a:bodyPr/>
        <a:lstStyle/>
        <a:p>
          <a:endParaRPr lang="en-US"/>
        </a:p>
      </dgm:t>
    </dgm:pt>
    <dgm:pt modelId="{E964580C-8EF1-4562-8D2D-B85595496312}" type="sibTrans" cxnId="{2490E242-8AFC-44A5-B6DA-E4ECE05028D5}">
      <dgm:prSet/>
      <dgm:spPr/>
      <dgm:t>
        <a:bodyPr/>
        <a:lstStyle/>
        <a:p>
          <a:endParaRPr lang="en-US"/>
        </a:p>
      </dgm:t>
    </dgm:pt>
    <dgm:pt modelId="{CF4CCE4B-1683-4A21-9BF6-CC03B3E4CA51}">
      <dgm:prSet/>
      <dgm:spPr/>
      <dgm:t>
        <a:bodyPr/>
        <a:lstStyle/>
        <a:p>
          <a:r>
            <a:rPr lang="el-GR" b="0" i="0"/>
            <a:t>Αυτό καθορίζει και τους βασικούς </a:t>
          </a:r>
          <a:r>
            <a:rPr lang="el-GR" b="1" i="0"/>
            <a:t>άξονες </a:t>
          </a:r>
          <a:r>
            <a:rPr lang="el-GR" b="0" i="0"/>
            <a:t>του έργου του. Η «αθηναϊκή συμμαχία» είχε μετατραπεί σε </a:t>
          </a:r>
          <a:r>
            <a:rPr lang="el-GR" b="1" i="0"/>
            <a:t>αθηναϊκή ηγεμονία («ἀρχή»). </a:t>
          </a:r>
          <a:r>
            <a:rPr lang="el-GR" b="0" i="0"/>
            <a:t>Τα σύμμαχα κράτη του Αιγαίου, της Μακεδονίας, της Θράκης τυπικά μόνον ήταν ανεξάρτητα. </a:t>
          </a:r>
          <a:endParaRPr lang="en-US"/>
        </a:p>
      </dgm:t>
    </dgm:pt>
    <dgm:pt modelId="{0825F10D-9012-48E5-A68A-5A00D28474F8}" type="parTrans" cxnId="{478FD3EB-BE60-43DE-A976-ECBAA7BD62DB}">
      <dgm:prSet/>
      <dgm:spPr/>
      <dgm:t>
        <a:bodyPr/>
        <a:lstStyle/>
        <a:p>
          <a:endParaRPr lang="en-US"/>
        </a:p>
      </dgm:t>
    </dgm:pt>
    <dgm:pt modelId="{5207166E-D9FC-4874-8431-BF8DDCB5DED4}" type="sibTrans" cxnId="{478FD3EB-BE60-43DE-A976-ECBAA7BD62DB}">
      <dgm:prSet/>
      <dgm:spPr/>
      <dgm:t>
        <a:bodyPr/>
        <a:lstStyle/>
        <a:p>
          <a:endParaRPr lang="en-US"/>
        </a:p>
      </dgm:t>
    </dgm:pt>
    <dgm:pt modelId="{A3C41798-F879-4C31-98C9-13AB59A28B30}" type="pres">
      <dgm:prSet presAssocID="{C809D352-6603-4BC0-9810-24C8D3F8C4C7}" presName="Name0" presStyleCnt="0">
        <dgm:presLayoutVars>
          <dgm:dir/>
          <dgm:animLvl val="lvl"/>
          <dgm:resizeHandles val="exact"/>
        </dgm:presLayoutVars>
      </dgm:prSet>
      <dgm:spPr/>
    </dgm:pt>
    <dgm:pt modelId="{013AC2E1-CBA5-47D9-8A3C-1784EB3A25B0}" type="pres">
      <dgm:prSet presAssocID="{CF4CCE4B-1683-4A21-9BF6-CC03B3E4CA51}" presName="boxAndChildren" presStyleCnt="0"/>
      <dgm:spPr/>
    </dgm:pt>
    <dgm:pt modelId="{2D1E70D2-2495-4C21-B531-CF3268C4472B}" type="pres">
      <dgm:prSet presAssocID="{CF4CCE4B-1683-4A21-9BF6-CC03B3E4CA51}" presName="parentTextBox" presStyleLbl="node1" presStyleIdx="0" presStyleCnt="3"/>
      <dgm:spPr/>
    </dgm:pt>
    <dgm:pt modelId="{32B8BE78-E2FB-42A1-90FF-201CFE5D5DAB}" type="pres">
      <dgm:prSet presAssocID="{E964580C-8EF1-4562-8D2D-B85595496312}" presName="sp" presStyleCnt="0"/>
      <dgm:spPr/>
    </dgm:pt>
    <dgm:pt modelId="{BD2565AC-065F-4191-A7BE-AADEDAEA07AB}" type="pres">
      <dgm:prSet presAssocID="{22191E62-1C83-481F-9832-6660619DFA2C}" presName="arrowAndChildren" presStyleCnt="0"/>
      <dgm:spPr/>
    </dgm:pt>
    <dgm:pt modelId="{A8A89604-70E8-4212-B59E-B55BCED1FC80}" type="pres">
      <dgm:prSet presAssocID="{22191E62-1C83-481F-9832-6660619DFA2C}" presName="parentTextArrow" presStyleLbl="node1" presStyleIdx="1" presStyleCnt="3"/>
      <dgm:spPr/>
    </dgm:pt>
    <dgm:pt modelId="{1AE21095-F368-4703-A479-A27E59AE57F2}" type="pres">
      <dgm:prSet presAssocID="{4F08E977-71FA-4257-8377-494EF08C2474}" presName="sp" presStyleCnt="0"/>
      <dgm:spPr/>
    </dgm:pt>
    <dgm:pt modelId="{DC9DA247-5C4D-4449-A02D-5066494694DC}" type="pres">
      <dgm:prSet presAssocID="{35BBD0CD-DA01-4E9C-AAA4-98198E69AB56}" presName="arrowAndChildren" presStyleCnt="0"/>
      <dgm:spPr/>
    </dgm:pt>
    <dgm:pt modelId="{E3F0B00D-1D3C-4AA9-9FE0-4A1DE4691D20}" type="pres">
      <dgm:prSet presAssocID="{35BBD0CD-DA01-4E9C-AAA4-98198E69AB56}" presName="parentTextArrow" presStyleLbl="node1" presStyleIdx="2" presStyleCnt="3"/>
      <dgm:spPr/>
    </dgm:pt>
  </dgm:ptLst>
  <dgm:cxnLst>
    <dgm:cxn modelId="{D17AE510-F391-427E-8043-C6CA23931BF9}" type="presOf" srcId="{CF4CCE4B-1683-4A21-9BF6-CC03B3E4CA51}" destId="{2D1E70D2-2495-4C21-B531-CF3268C4472B}" srcOrd="0" destOrd="0" presId="urn:microsoft.com/office/officeart/2005/8/layout/process4"/>
    <dgm:cxn modelId="{2490E242-8AFC-44A5-B6DA-E4ECE05028D5}" srcId="{C809D352-6603-4BC0-9810-24C8D3F8C4C7}" destId="{22191E62-1C83-481F-9832-6660619DFA2C}" srcOrd="1" destOrd="0" parTransId="{0DA2C573-B41E-4CC1-B587-827ED2D70951}" sibTransId="{E964580C-8EF1-4562-8D2D-B85595496312}"/>
    <dgm:cxn modelId="{D12A4F6B-A8D3-484A-A306-303BDC09F97C}" type="presOf" srcId="{22191E62-1C83-481F-9832-6660619DFA2C}" destId="{A8A89604-70E8-4212-B59E-B55BCED1FC80}" srcOrd="0" destOrd="0" presId="urn:microsoft.com/office/officeart/2005/8/layout/process4"/>
    <dgm:cxn modelId="{EA57344F-EF86-4D34-9E4B-06023FC01DDB}" type="presOf" srcId="{35BBD0CD-DA01-4E9C-AAA4-98198E69AB56}" destId="{E3F0B00D-1D3C-4AA9-9FE0-4A1DE4691D20}" srcOrd="0" destOrd="0" presId="urn:microsoft.com/office/officeart/2005/8/layout/process4"/>
    <dgm:cxn modelId="{C8ABF871-6A7B-4177-86F4-145F03BA1049}" srcId="{C809D352-6603-4BC0-9810-24C8D3F8C4C7}" destId="{35BBD0CD-DA01-4E9C-AAA4-98198E69AB56}" srcOrd="0" destOrd="0" parTransId="{65C66D8B-14F0-49FD-9627-1F57AD96368D}" sibTransId="{4F08E977-71FA-4257-8377-494EF08C2474}"/>
    <dgm:cxn modelId="{580651DB-D352-49CC-AFAA-C161821E18EF}" type="presOf" srcId="{C809D352-6603-4BC0-9810-24C8D3F8C4C7}" destId="{A3C41798-F879-4C31-98C9-13AB59A28B30}" srcOrd="0" destOrd="0" presId="urn:microsoft.com/office/officeart/2005/8/layout/process4"/>
    <dgm:cxn modelId="{478FD3EB-BE60-43DE-A976-ECBAA7BD62DB}" srcId="{C809D352-6603-4BC0-9810-24C8D3F8C4C7}" destId="{CF4CCE4B-1683-4A21-9BF6-CC03B3E4CA51}" srcOrd="2" destOrd="0" parTransId="{0825F10D-9012-48E5-A68A-5A00D28474F8}" sibTransId="{5207166E-D9FC-4874-8431-BF8DDCB5DED4}"/>
    <dgm:cxn modelId="{EE7E6CD9-86E5-4C01-A927-EC790B53A136}" type="presParOf" srcId="{A3C41798-F879-4C31-98C9-13AB59A28B30}" destId="{013AC2E1-CBA5-47D9-8A3C-1784EB3A25B0}" srcOrd="0" destOrd="0" presId="urn:microsoft.com/office/officeart/2005/8/layout/process4"/>
    <dgm:cxn modelId="{F1A1003D-B7A4-4399-B13E-737DE0CCC683}" type="presParOf" srcId="{013AC2E1-CBA5-47D9-8A3C-1784EB3A25B0}" destId="{2D1E70D2-2495-4C21-B531-CF3268C4472B}" srcOrd="0" destOrd="0" presId="urn:microsoft.com/office/officeart/2005/8/layout/process4"/>
    <dgm:cxn modelId="{4CE624D4-0228-4448-946A-00136237AAAE}" type="presParOf" srcId="{A3C41798-F879-4C31-98C9-13AB59A28B30}" destId="{32B8BE78-E2FB-42A1-90FF-201CFE5D5DAB}" srcOrd="1" destOrd="0" presId="urn:microsoft.com/office/officeart/2005/8/layout/process4"/>
    <dgm:cxn modelId="{7274FD4D-2F72-4083-99E3-188BE79E00AE}" type="presParOf" srcId="{A3C41798-F879-4C31-98C9-13AB59A28B30}" destId="{BD2565AC-065F-4191-A7BE-AADEDAEA07AB}" srcOrd="2" destOrd="0" presId="urn:microsoft.com/office/officeart/2005/8/layout/process4"/>
    <dgm:cxn modelId="{F5F49738-B4A9-43E3-9CF0-B18C4182F434}" type="presParOf" srcId="{BD2565AC-065F-4191-A7BE-AADEDAEA07AB}" destId="{A8A89604-70E8-4212-B59E-B55BCED1FC80}" srcOrd="0" destOrd="0" presId="urn:microsoft.com/office/officeart/2005/8/layout/process4"/>
    <dgm:cxn modelId="{9B13F8AA-378E-4185-B03C-0E33702F3FDC}" type="presParOf" srcId="{A3C41798-F879-4C31-98C9-13AB59A28B30}" destId="{1AE21095-F368-4703-A479-A27E59AE57F2}" srcOrd="3" destOrd="0" presId="urn:microsoft.com/office/officeart/2005/8/layout/process4"/>
    <dgm:cxn modelId="{D9239BBC-E9F8-4C4A-BD16-EDA685353169}" type="presParOf" srcId="{A3C41798-F879-4C31-98C9-13AB59A28B30}" destId="{DC9DA247-5C4D-4449-A02D-5066494694DC}" srcOrd="4" destOrd="0" presId="urn:microsoft.com/office/officeart/2005/8/layout/process4"/>
    <dgm:cxn modelId="{94A6FB8B-B8AF-4892-A0DD-070CF8AED924}" type="presParOf" srcId="{DC9DA247-5C4D-4449-A02D-5066494694DC}" destId="{E3F0B00D-1D3C-4AA9-9FE0-4A1DE4691D20}"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0C923E-817C-44A1-96C8-6ADE6104411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C98E7204-B662-4950-978E-506344C41497}">
      <dgm:prSet/>
      <dgm:spPr/>
      <dgm:t>
        <a:bodyPr/>
        <a:lstStyle/>
        <a:p>
          <a:r>
            <a:rPr lang="el-GR" b="0" i="0" dirty="0"/>
            <a:t>Για τα γεγονότα της εποχής του, </a:t>
          </a:r>
          <a:r>
            <a:rPr lang="el-GR" b="1" i="0" dirty="0"/>
            <a:t>του Πελοποννησιακού πολέμου</a:t>
          </a:r>
          <a:r>
            <a:rPr lang="el-GR" b="0" i="0" dirty="0"/>
            <a:t>, </a:t>
          </a:r>
          <a:endParaRPr lang="en-US" dirty="0"/>
        </a:p>
      </dgm:t>
    </dgm:pt>
    <dgm:pt modelId="{56BC442D-2F67-4899-A61B-2DB38BE91C34}" type="parTrans" cxnId="{7F91F64C-9A0B-4D15-8365-CBF0468CC01F}">
      <dgm:prSet/>
      <dgm:spPr/>
      <dgm:t>
        <a:bodyPr/>
        <a:lstStyle/>
        <a:p>
          <a:endParaRPr lang="en-US"/>
        </a:p>
      </dgm:t>
    </dgm:pt>
    <dgm:pt modelId="{134CF398-5FF2-46F5-BC8B-1B71F43AC014}" type="sibTrans" cxnId="{7F91F64C-9A0B-4D15-8365-CBF0468CC01F}">
      <dgm:prSet/>
      <dgm:spPr/>
      <dgm:t>
        <a:bodyPr/>
        <a:lstStyle/>
        <a:p>
          <a:endParaRPr lang="en-US"/>
        </a:p>
      </dgm:t>
    </dgm:pt>
    <dgm:pt modelId="{1B399511-10DD-4437-8054-3288829CF7BE}">
      <dgm:prSet/>
      <dgm:spPr/>
      <dgm:t>
        <a:bodyPr/>
        <a:lstStyle/>
        <a:p>
          <a:r>
            <a:rPr lang="el-GR" b="0" i="0"/>
            <a:t>δεν καταδέχτηκε να περιλάβει στο έργο του πληροφορίες από τον πρώτο τυχόντα («</a:t>
          </a:r>
          <a:r>
            <a:rPr lang="el-GR" b="0" i="1"/>
            <a:t>οὐκ ἐκ τοῦ παρατυχόντος πυνθανόμενος ἠξίωσα γράφειν</a:t>
          </a:r>
          <a:r>
            <a:rPr lang="el-GR" b="0" i="0"/>
            <a:t>», 1.22.2) </a:t>
          </a:r>
          <a:endParaRPr lang="en-US"/>
        </a:p>
      </dgm:t>
    </dgm:pt>
    <dgm:pt modelId="{F0FBD770-5BDD-4F71-B5E5-AF6AF81E2B07}" type="parTrans" cxnId="{1A73D221-B925-46A3-8D55-AFF970342331}">
      <dgm:prSet/>
      <dgm:spPr/>
      <dgm:t>
        <a:bodyPr/>
        <a:lstStyle/>
        <a:p>
          <a:endParaRPr lang="en-US"/>
        </a:p>
      </dgm:t>
    </dgm:pt>
    <dgm:pt modelId="{5E04A568-959E-46F5-ABFB-893C050941AC}" type="sibTrans" cxnId="{1A73D221-B925-46A3-8D55-AFF970342331}">
      <dgm:prSet/>
      <dgm:spPr/>
      <dgm:t>
        <a:bodyPr/>
        <a:lstStyle/>
        <a:p>
          <a:endParaRPr lang="en-US"/>
        </a:p>
      </dgm:t>
    </dgm:pt>
    <dgm:pt modelId="{BC1580B2-E354-4E5C-9E06-B69720518A56}">
      <dgm:prSet/>
      <dgm:spPr/>
      <dgm:t>
        <a:bodyPr/>
        <a:lstStyle/>
        <a:p>
          <a:r>
            <a:rPr lang="el-GR" b="0" i="0"/>
            <a:t>ούτε ό,τι νόμιζε ο ίδιος («</a:t>
          </a:r>
          <a:r>
            <a:rPr lang="el-GR" b="0" i="1"/>
            <a:t>ὡς ἐμοὶ ἐδόκει</a:t>
          </a:r>
          <a:r>
            <a:rPr lang="el-GR" b="0" i="0"/>
            <a:t>»), </a:t>
          </a:r>
          <a:endParaRPr lang="en-US"/>
        </a:p>
      </dgm:t>
    </dgm:pt>
    <dgm:pt modelId="{2B34F059-5F1E-4AE4-9810-4CEE3322A2C0}" type="parTrans" cxnId="{808C768E-0D24-4DF9-9776-DED64A18EA28}">
      <dgm:prSet/>
      <dgm:spPr/>
      <dgm:t>
        <a:bodyPr/>
        <a:lstStyle/>
        <a:p>
          <a:endParaRPr lang="en-US"/>
        </a:p>
      </dgm:t>
    </dgm:pt>
    <dgm:pt modelId="{309E3A66-8CE8-4E39-87D6-8049E6F232FB}" type="sibTrans" cxnId="{808C768E-0D24-4DF9-9776-DED64A18EA28}">
      <dgm:prSet/>
      <dgm:spPr/>
      <dgm:t>
        <a:bodyPr/>
        <a:lstStyle/>
        <a:p>
          <a:endParaRPr lang="en-US"/>
        </a:p>
      </dgm:t>
    </dgm:pt>
    <dgm:pt modelId="{C10FBFE5-9DEA-4212-852D-F55871319303}">
      <dgm:prSet/>
      <dgm:spPr/>
      <dgm:t>
        <a:bodyPr/>
        <a:lstStyle/>
        <a:p>
          <a:r>
            <a:rPr lang="el-GR" b="0" i="0"/>
            <a:t>αλλά κράτησε μόνο στοιχεία για όσα γεγονότα είχε </a:t>
          </a:r>
          <a:r>
            <a:rPr lang="el-GR" b="1" i="0"/>
            <a:t>προσωπική γνώση </a:t>
          </a:r>
          <a:r>
            <a:rPr lang="el-GR" b="0" i="0"/>
            <a:t>(«</a:t>
          </a:r>
          <a:r>
            <a:rPr lang="el-GR" b="0" i="1"/>
            <a:t>οἷς τε αὐτὸς παρῆν</a:t>
          </a:r>
          <a:r>
            <a:rPr lang="el-GR" b="0" i="0"/>
            <a:t>», 1.22.2, «</a:t>
          </a:r>
          <a:r>
            <a:rPr lang="el-GR" b="0" i="1"/>
            <a:t>καὶ γενομένῳ παρ' ἄμφοτέροις τοῖς πράγμασι</a:t>
          </a:r>
          <a:r>
            <a:rPr lang="el-GR" b="0" i="0"/>
            <a:t>», 5.26.5) </a:t>
          </a:r>
          <a:endParaRPr lang="en-US"/>
        </a:p>
      </dgm:t>
    </dgm:pt>
    <dgm:pt modelId="{BBCCFF14-8020-4CF7-93CA-561848EEEE74}" type="parTrans" cxnId="{1A836D16-6C8D-4B2F-8BC5-AC07E6AEE777}">
      <dgm:prSet/>
      <dgm:spPr/>
      <dgm:t>
        <a:bodyPr/>
        <a:lstStyle/>
        <a:p>
          <a:endParaRPr lang="en-US"/>
        </a:p>
      </dgm:t>
    </dgm:pt>
    <dgm:pt modelId="{46B464F9-60FC-42DA-AF8D-D2EFB53807A5}" type="sibTrans" cxnId="{1A836D16-6C8D-4B2F-8BC5-AC07E6AEE777}">
      <dgm:prSet/>
      <dgm:spPr/>
      <dgm:t>
        <a:bodyPr/>
        <a:lstStyle/>
        <a:p>
          <a:endParaRPr lang="en-US"/>
        </a:p>
      </dgm:t>
    </dgm:pt>
    <dgm:pt modelId="{277D5E0F-688F-4506-89DF-E45773408C3B}">
      <dgm:prSet/>
      <dgm:spPr/>
      <dgm:t>
        <a:bodyPr/>
        <a:lstStyle/>
        <a:p>
          <a:r>
            <a:rPr lang="el-GR" b="0" i="0"/>
            <a:t>και για τα οποία είχε κάνει </a:t>
          </a:r>
          <a:r>
            <a:rPr lang="el-GR" b="1" i="0"/>
            <a:t>επίπονη έρευνα ακούγοντάς τα από άλλους </a:t>
          </a:r>
          <a:r>
            <a:rPr lang="el-GR" b="0" i="0"/>
            <a:t>(«</a:t>
          </a:r>
          <a:r>
            <a:rPr lang="el-GR" b="0" i="1"/>
            <a:t>καὶ παρὰ τῶν ἄλλων ὅσον δυνατὸν ἀκριβείᾳ περὶ ἑκάστου ἐπεξελθών</a:t>
          </a:r>
          <a:r>
            <a:rPr lang="el-GR" b="0" i="0"/>
            <a:t>», 1.22.2).</a:t>
          </a:r>
          <a:endParaRPr lang="en-US"/>
        </a:p>
      </dgm:t>
    </dgm:pt>
    <dgm:pt modelId="{F45B9624-F36B-4790-AAE0-A8CFCCF86F1E}" type="parTrans" cxnId="{FA9EC0C1-E9BE-4F9C-851F-576EDC96A73A}">
      <dgm:prSet/>
      <dgm:spPr/>
      <dgm:t>
        <a:bodyPr/>
        <a:lstStyle/>
        <a:p>
          <a:endParaRPr lang="en-US"/>
        </a:p>
      </dgm:t>
    </dgm:pt>
    <dgm:pt modelId="{FC62D0AA-CE58-496D-9B4F-1970CABCCEA0}" type="sibTrans" cxnId="{FA9EC0C1-E9BE-4F9C-851F-576EDC96A73A}">
      <dgm:prSet/>
      <dgm:spPr/>
      <dgm:t>
        <a:bodyPr/>
        <a:lstStyle/>
        <a:p>
          <a:endParaRPr lang="en-US"/>
        </a:p>
      </dgm:t>
    </dgm:pt>
    <dgm:pt modelId="{E5238596-C1EF-453A-AFAF-ED8A2B228630}" type="pres">
      <dgm:prSet presAssocID="{250C923E-817C-44A1-96C8-6ADE61044117}" presName="vert0" presStyleCnt="0">
        <dgm:presLayoutVars>
          <dgm:dir/>
          <dgm:animOne val="branch"/>
          <dgm:animLvl val="lvl"/>
        </dgm:presLayoutVars>
      </dgm:prSet>
      <dgm:spPr/>
    </dgm:pt>
    <dgm:pt modelId="{8039E9FB-88BF-4C8C-B997-6F213FB82DE0}" type="pres">
      <dgm:prSet presAssocID="{C98E7204-B662-4950-978E-506344C41497}" presName="thickLine" presStyleLbl="alignNode1" presStyleIdx="0" presStyleCnt="5"/>
      <dgm:spPr/>
    </dgm:pt>
    <dgm:pt modelId="{A5331136-C8E7-44B3-AEE7-E34D922639E6}" type="pres">
      <dgm:prSet presAssocID="{C98E7204-B662-4950-978E-506344C41497}" presName="horz1" presStyleCnt="0"/>
      <dgm:spPr/>
    </dgm:pt>
    <dgm:pt modelId="{D979C1E8-7F80-4E17-9E3E-A2D014E12C75}" type="pres">
      <dgm:prSet presAssocID="{C98E7204-B662-4950-978E-506344C41497}" presName="tx1" presStyleLbl="revTx" presStyleIdx="0" presStyleCnt="5"/>
      <dgm:spPr/>
    </dgm:pt>
    <dgm:pt modelId="{DA9BF9AA-0BAD-4B37-AD93-6C24DEB4A380}" type="pres">
      <dgm:prSet presAssocID="{C98E7204-B662-4950-978E-506344C41497}" presName="vert1" presStyleCnt="0"/>
      <dgm:spPr/>
    </dgm:pt>
    <dgm:pt modelId="{EFDCA4F5-2555-4027-BB2D-0ABCB7196351}" type="pres">
      <dgm:prSet presAssocID="{1B399511-10DD-4437-8054-3288829CF7BE}" presName="thickLine" presStyleLbl="alignNode1" presStyleIdx="1" presStyleCnt="5"/>
      <dgm:spPr/>
    </dgm:pt>
    <dgm:pt modelId="{7A6286BD-D62B-4631-AACD-706F2ED0395A}" type="pres">
      <dgm:prSet presAssocID="{1B399511-10DD-4437-8054-3288829CF7BE}" presName="horz1" presStyleCnt="0"/>
      <dgm:spPr/>
    </dgm:pt>
    <dgm:pt modelId="{36C928C2-166E-4262-9F6E-5FE2C79F9644}" type="pres">
      <dgm:prSet presAssocID="{1B399511-10DD-4437-8054-3288829CF7BE}" presName="tx1" presStyleLbl="revTx" presStyleIdx="1" presStyleCnt="5"/>
      <dgm:spPr/>
    </dgm:pt>
    <dgm:pt modelId="{48FCD893-8E52-4F01-A6F9-58DCFBB05316}" type="pres">
      <dgm:prSet presAssocID="{1B399511-10DD-4437-8054-3288829CF7BE}" presName="vert1" presStyleCnt="0"/>
      <dgm:spPr/>
    </dgm:pt>
    <dgm:pt modelId="{ECE8E872-8A79-4529-835A-23065DCFDCD5}" type="pres">
      <dgm:prSet presAssocID="{BC1580B2-E354-4E5C-9E06-B69720518A56}" presName="thickLine" presStyleLbl="alignNode1" presStyleIdx="2" presStyleCnt="5"/>
      <dgm:spPr/>
    </dgm:pt>
    <dgm:pt modelId="{A681C34D-2AC9-49F6-826A-CCDB1E1DD993}" type="pres">
      <dgm:prSet presAssocID="{BC1580B2-E354-4E5C-9E06-B69720518A56}" presName="horz1" presStyleCnt="0"/>
      <dgm:spPr/>
    </dgm:pt>
    <dgm:pt modelId="{B1B2F824-3ECB-43FF-A81C-3104161A25DE}" type="pres">
      <dgm:prSet presAssocID="{BC1580B2-E354-4E5C-9E06-B69720518A56}" presName="tx1" presStyleLbl="revTx" presStyleIdx="2" presStyleCnt="5"/>
      <dgm:spPr/>
    </dgm:pt>
    <dgm:pt modelId="{34629BF6-F8AA-4CB1-BE09-B127563A68EF}" type="pres">
      <dgm:prSet presAssocID="{BC1580B2-E354-4E5C-9E06-B69720518A56}" presName="vert1" presStyleCnt="0"/>
      <dgm:spPr/>
    </dgm:pt>
    <dgm:pt modelId="{D7EAF5FB-8DE7-4456-87BB-CA47D2A54D32}" type="pres">
      <dgm:prSet presAssocID="{C10FBFE5-9DEA-4212-852D-F55871319303}" presName="thickLine" presStyleLbl="alignNode1" presStyleIdx="3" presStyleCnt="5"/>
      <dgm:spPr/>
    </dgm:pt>
    <dgm:pt modelId="{D4D0A9C0-6D55-4885-9367-DED416E1DF60}" type="pres">
      <dgm:prSet presAssocID="{C10FBFE5-9DEA-4212-852D-F55871319303}" presName="horz1" presStyleCnt="0"/>
      <dgm:spPr/>
    </dgm:pt>
    <dgm:pt modelId="{884FBDC7-10D5-42CE-9CC7-3F659AF0CAFB}" type="pres">
      <dgm:prSet presAssocID="{C10FBFE5-9DEA-4212-852D-F55871319303}" presName="tx1" presStyleLbl="revTx" presStyleIdx="3" presStyleCnt="5"/>
      <dgm:spPr/>
    </dgm:pt>
    <dgm:pt modelId="{75ECD024-C667-4CF3-B271-94A7BEAA0FAE}" type="pres">
      <dgm:prSet presAssocID="{C10FBFE5-9DEA-4212-852D-F55871319303}" presName="vert1" presStyleCnt="0"/>
      <dgm:spPr/>
    </dgm:pt>
    <dgm:pt modelId="{74C0DA29-F1F4-4B4A-BA36-7868B6C36FB3}" type="pres">
      <dgm:prSet presAssocID="{277D5E0F-688F-4506-89DF-E45773408C3B}" presName="thickLine" presStyleLbl="alignNode1" presStyleIdx="4" presStyleCnt="5"/>
      <dgm:spPr/>
    </dgm:pt>
    <dgm:pt modelId="{70302D0C-1FE7-481B-8357-75A5A12C20E8}" type="pres">
      <dgm:prSet presAssocID="{277D5E0F-688F-4506-89DF-E45773408C3B}" presName="horz1" presStyleCnt="0"/>
      <dgm:spPr/>
    </dgm:pt>
    <dgm:pt modelId="{D1BC3398-570D-4647-8DBF-DCFC6FF52CF8}" type="pres">
      <dgm:prSet presAssocID="{277D5E0F-688F-4506-89DF-E45773408C3B}" presName="tx1" presStyleLbl="revTx" presStyleIdx="4" presStyleCnt="5"/>
      <dgm:spPr/>
    </dgm:pt>
    <dgm:pt modelId="{A9F942CD-DEDB-4949-B396-E4DAC44E7D30}" type="pres">
      <dgm:prSet presAssocID="{277D5E0F-688F-4506-89DF-E45773408C3B}" presName="vert1" presStyleCnt="0"/>
      <dgm:spPr/>
    </dgm:pt>
  </dgm:ptLst>
  <dgm:cxnLst>
    <dgm:cxn modelId="{DDD7200B-C880-48C1-88ED-E64089A575D7}" type="presOf" srcId="{C10FBFE5-9DEA-4212-852D-F55871319303}" destId="{884FBDC7-10D5-42CE-9CC7-3F659AF0CAFB}" srcOrd="0" destOrd="0" presId="urn:microsoft.com/office/officeart/2008/layout/LinedList"/>
    <dgm:cxn modelId="{1A836D16-6C8D-4B2F-8BC5-AC07E6AEE777}" srcId="{250C923E-817C-44A1-96C8-6ADE61044117}" destId="{C10FBFE5-9DEA-4212-852D-F55871319303}" srcOrd="3" destOrd="0" parTransId="{BBCCFF14-8020-4CF7-93CA-561848EEEE74}" sibTransId="{46B464F9-60FC-42DA-AF8D-D2EFB53807A5}"/>
    <dgm:cxn modelId="{1A73D221-B925-46A3-8D55-AFF970342331}" srcId="{250C923E-817C-44A1-96C8-6ADE61044117}" destId="{1B399511-10DD-4437-8054-3288829CF7BE}" srcOrd="1" destOrd="0" parTransId="{F0FBD770-5BDD-4F71-B5E5-AF6AF81E2B07}" sibTransId="{5E04A568-959E-46F5-ABFB-893C050941AC}"/>
    <dgm:cxn modelId="{E8A6F32E-C9D0-44CE-9B11-0170A1C56218}" type="presOf" srcId="{250C923E-817C-44A1-96C8-6ADE61044117}" destId="{E5238596-C1EF-453A-AFAF-ED8A2B228630}" srcOrd="0" destOrd="0" presId="urn:microsoft.com/office/officeart/2008/layout/LinedList"/>
    <dgm:cxn modelId="{7F91F64C-9A0B-4D15-8365-CBF0468CC01F}" srcId="{250C923E-817C-44A1-96C8-6ADE61044117}" destId="{C98E7204-B662-4950-978E-506344C41497}" srcOrd="0" destOrd="0" parTransId="{56BC442D-2F67-4899-A61B-2DB38BE91C34}" sibTransId="{134CF398-5FF2-46F5-BC8B-1B71F43AC014}"/>
    <dgm:cxn modelId="{808C768E-0D24-4DF9-9776-DED64A18EA28}" srcId="{250C923E-817C-44A1-96C8-6ADE61044117}" destId="{BC1580B2-E354-4E5C-9E06-B69720518A56}" srcOrd="2" destOrd="0" parTransId="{2B34F059-5F1E-4AE4-9810-4CEE3322A2C0}" sibTransId="{309E3A66-8CE8-4E39-87D6-8049E6F232FB}"/>
    <dgm:cxn modelId="{491F81B1-6D54-44D2-93AD-EDF3CE41DBAA}" type="presOf" srcId="{1B399511-10DD-4437-8054-3288829CF7BE}" destId="{36C928C2-166E-4262-9F6E-5FE2C79F9644}" srcOrd="0" destOrd="0" presId="urn:microsoft.com/office/officeart/2008/layout/LinedList"/>
    <dgm:cxn modelId="{B051A7BB-96B5-41D6-B866-58267C3B6261}" type="presOf" srcId="{BC1580B2-E354-4E5C-9E06-B69720518A56}" destId="{B1B2F824-3ECB-43FF-A81C-3104161A25DE}" srcOrd="0" destOrd="0" presId="urn:microsoft.com/office/officeart/2008/layout/LinedList"/>
    <dgm:cxn modelId="{FA9EC0C1-E9BE-4F9C-851F-576EDC96A73A}" srcId="{250C923E-817C-44A1-96C8-6ADE61044117}" destId="{277D5E0F-688F-4506-89DF-E45773408C3B}" srcOrd="4" destOrd="0" parTransId="{F45B9624-F36B-4790-AAE0-A8CFCCF86F1E}" sibTransId="{FC62D0AA-CE58-496D-9B4F-1970CABCCEA0}"/>
    <dgm:cxn modelId="{081370E8-D0AF-475A-B0BE-F2188E338AAC}" type="presOf" srcId="{277D5E0F-688F-4506-89DF-E45773408C3B}" destId="{D1BC3398-570D-4647-8DBF-DCFC6FF52CF8}" srcOrd="0" destOrd="0" presId="urn:microsoft.com/office/officeart/2008/layout/LinedList"/>
    <dgm:cxn modelId="{DBB242F5-04B1-4192-84D1-C87E3F3EA8A9}" type="presOf" srcId="{C98E7204-B662-4950-978E-506344C41497}" destId="{D979C1E8-7F80-4E17-9E3E-A2D014E12C75}" srcOrd="0" destOrd="0" presId="urn:microsoft.com/office/officeart/2008/layout/LinedList"/>
    <dgm:cxn modelId="{815AB93B-140A-483A-9E14-186CB38D780D}" type="presParOf" srcId="{E5238596-C1EF-453A-AFAF-ED8A2B228630}" destId="{8039E9FB-88BF-4C8C-B997-6F213FB82DE0}" srcOrd="0" destOrd="0" presId="urn:microsoft.com/office/officeart/2008/layout/LinedList"/>
    <dgm:cxn modelId="{5A40AC17-6092-4A60-8C73-C5B01076EB13}" type="presParOf" srcId="{E5238596-C1EF-453A-AFAF-ED8A2B228630}" destId="{A5331136-C8E7-44B3-AEE7-E34D922639E6}" srcOrd="1" destOrd="0" presId="urn:microsoft.com/office/officeart/2008/layout/LinedList"/>
    <dgm:cxn modelId="{56B30A8E-E3FF-46FD-98F7-B3B198DC20F1}" type="presParOf" srcId="{A5331136-C8E7-44B3-AEE7-E34D922639E6}" destId="{D979C1E8-7F80-4E17-9E3E-A2D014E12C75}" srcOrd="0" destOrd="0" presId="urn:microsoft.com/office/officeart/2008/layout/LinedList"/>
    <dgm:cxn modelId="{A3AAAEB2-6687-4487-83D9-49195D0D5634}" type="presParOf" srcId="{A5331136-C8E7-44B3-AEE7-E34D922639E6}" destId="{DA9BF9AA-0BAD-4B37-AD93-6C24DEB4A380}" srcOrd="1" destOrd="0" presId="urn:microsoft.com/office/officeart/2008/layout/LinedList"/>
    <dgm:cxn modelId="{AF190338-5D5D-4348-910A-784A1D174E5A}" type="presParOf" srcId="{E5238596-C1EF-453A-AFAF-ED8A2B228630}" destId="{EFDCA4F5-2555-4027-BB2D-0ABCB7196351}" srcOrd="2" destOrd="0" presId="urn:microsoft.com/office/officeart/2008/layout/LinedList"/>
    <dgm:cxn modelId="{309C5461-438D-4FC3-9B1E-0D4DB1C4AA84}" type="presParOf" srcId="{E5238596-C1EF-453A-AFAF-ED8A2B228630}" destId="{7A6286BD-D62B-4631-AACD-706F2ED0395A}" srcOrd="3" destOrd="0" presId="urn:microsoft.com/office/officeart/2008/layout/LinedList"/>
    <dgm:cxn modelId="{B23D6FE7-842F-44A4-92AE-2ADE659EB084}" type="presParOf" srcId="{7A6286BD-D62B-4631-AACD-706F2ED0395A}" destId="{36C928C2-166E-4262-9F6E-5FE2C79F9644}" srcOrd="0" destOrd="0" presId="urn:microsoft.com/office/officeart/2008/layout/LinedList"/>
    <dgm:cxn modelId="{FF8B4E42-B3A8-459A-9217-C38172905ED3}" type="presParOf" srcId="{7A6286BD-D62B-4631-AACD-706F2ED0395A}" destId="{48FCD893-8E52-4F01-A6F9-58DCFBB05316}" srcOrd="1" destOrd="0" presId="urn:microsoft.com/office/officeart/2008/layout/LinedList"/>
    <dgm:cxn modelId="{0CE04F0B-F204-41A5-BB18-8BA3C4DFE091}" type="presParOf" srcId="{E5238596-C1EF-453A-AFAF-ED8A2B228630}" destId="{ECE8E872-8A79-4529-835A-23065DCFDCD5}" srcOrd="4" destOrd="0" presId="urn:microsoft.com/office/officeart/2008/layout/LinedList"/>
    <dgm:cxn modelId="{0ABB647D-84C2-4062-AA7E-62D2ECF1B392}" type="presParOf" srcId="{E5238596-C1EF-453A-AFAF-ED8A2B228630}" destId="{A681C34D-2AC9-49F6-826A-CCDB1E1DD993}" srcOrd="5" destOrd="0" presId="urn:microsoft.com/office/officeart/2008/layout/LinedList"/>
    <dgm:cxn modelId="{39F9BD4F-943E-49F5-9FC1-B72009F2410E}" type="presParOf" srcId="{A681C34D-2AC9-49F6-826A-CCDB1E1DD993}" destId="{B1B2F824-3ECB-43FF-A81C-3104161A25DE}" srcOrd="0" destOrd="0" presId="urn:microsoft.com/office/officeart/2008/layout/LinedList"/>
    <dgm:cxn modelId="{BFFB0B6D-2C01-4CDC-B24A-7861143213E4}" type="presParOf" srcId="{A681C34D-2AC9-49F6-826A-CCDB1E1DD993}" destId="{34629BF6-F8AA-4CB1-BE09-B127563A68EF}" srcOrd="1" destOrd="0" presId="urn:microsoft.com/office/officeart/2008/layout/LinedList"/>
    <dgm:cxn modelId="{E4B63084-AFB7-436B-993C-2013D21D93D1}" type="presParOf" srcId="{E5238596-C1EF-453A-AFAF-ED8A2B228630}" destId="{D7EAF5FB-8DE7-4456-87BB-CA47D2A54D32}" srcOrd="6" destOrd="0" presId="urn:microsoft.com/office/officeart/2008/layout/LinedList"/>
    <dgm:cxn modelId="{D3BAA4E2-79CA-4370-898C-BFF5DA88918F}" type="presParOf" srcId="{E5238596-C1EF-453A-AFAF-ED8A2B228630}" destId="{D4D0A9C0-6D55-4885-9367-DED416E1DF60}" srcOrd="7" destOrd="0" presId="urn:microsoft.com/office/officeart/2008/layout/LinedList"/>
    <dgm:cxn modelId="{7C9A3087-E973-4223-A51C-7EF1F292C37F}" type="presParOf" srcId="{D4D0A9C0-6D55-4885-9367-DED416E1DF60}" destId="{884FBDC7-10D5-42CE-9CC7-3F659AF0CAFB}" srcOrd="0" destOrd="0" presId="urn:microsoft.com/office/officeart/2008/layout/LinedList"/>
    <dgm:cxn modelId="{455A0D81-EF23-434B-9802-46E4C7A0742A}" type="presParOf" srcId="{D4D0A9C0-6D55-4885-9367-DED416E1DF60}" destId="{75ECD024-C667-4CF3-B271-94A7BEAA0FAE}" srcOrd="1" destOrd="0" presId="urn:microsoft.com/office/officeart/2008/layout/LinedList"/>
    <dgm:cxn modelId="{D999214B-7148-44B5-A22A-D12124A6338C}" type="presParOf" srcId="{E5238596-C1EF-453A-AFAF-ED8A2B228630}" destId="{74C0DA29-F1F4-4B4A-BA36-7868B6C36FB3}" srcOrd="8" destOrd="0" presId="urn:microsoft.com/office/officeart/2008/layout/LinedList"/>
    <dgm:cxn modelId="{77865147-9641-4FEF-B528-05D9572B56B0}" type="presParOf" srcId="{E5238596-C1EF-453A-AFAF-ED8A2B228630}" destId="{70302D0C-1FE7-481B-8357-75A5A12C20E8}" srcOrd="9" destOrd="0" presId="urn:microsoft.com/office/officeart/2008/layout/LinedList"/>
    <dgm:cxn modelId="{B079856C-6D47-4245-BEF8-21296E09F0A4}" type="presParOf" srcId="{70302D0C-1FE7-481B-8357-75A5A12C20E8}" destId="{D1BC3398-570D-4647-8DBF-DCFC6FF52CF8}" srcOrd="0" destOrd="0" presId="urn:microsoft.com/office/officeart/2008/layout/LinedList"/>
    <dgm:cxn modelId="{E43532DD-23E4-4DBB-BF82-8C5A942D8BBB}" type="presParOf" srcId="{70302D0C-1FE7-481B-8357-75A5A12C20E8}" destId="{A9F942CD-DEDB-4949-B396-E4DAC44E7D3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4FB05D-EAD8-4873-832A-93BFFE7440C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7C1F6BD-25FB-4F8A-A3E8-4FC02D85CEBF}">
      <dgm:prSet/>
      <dgm:spPr/>
      <dgm:t>
        <a:bodyPr/>
        <a:lstStyle/>
        <a:p>
          <a:r>
            <a:rPr lang="el-GR" b="1" i="0"/>
            <a:t>Οι απόψεις του συγγραφέα</a:t>
          </a:r>
          <a:r>
            <a:rPr lang="el-GR" b="0" i="0"/>
            <a:t>, που δεν κρύβονται τελείως, (όπως η σημασία που αποδίδει στη δημοκρατία και τη ναυτική δύναμη, η αποκτήνωση που φέρνει ο πόλεμος, τα αίτια και το παράλογο του πολέμου κ.ά.), μας προσφέρουν κάποια </a:t>
          </a:r>
          <a:r>
            <a:rPr lang="el-GR" b="1" i="0"/>
            <a:t>κριτήρια με βάση τα οποία μπορούμε να ερμηνεύσουμε τις δημηγορίες.</a:t>
          </a:r>
          <a:endParaRPr lang="en-US"/>
        </a:p>
      </dgm:t>
    </dgm:pt>
    <dgm:pt modelId="{B1D66CEE-3635-45FD-840E-178E99882CD9}" type="parTrans" cxnId="{1D63EC5E-5F3A-4EEC-89FA-263160D490D6}">
      <dgm:prSet/>
      <dgm:spPr/>
      <dgm:t>
        <a:bodyPr/>
        <a:lstStyle/>
        <a:p>
          <a:endParaRPr lang="en-US"/>
        </a:p>
      </dgm:t>
    </dgm:pt>
    <dgm:pt modelId="{46409F18-9996-41C0-9560-7C2A98044375}" type="sibTrans" cxnId="{1D63EC5E-5F3A-4EEC-89FA-263160D490D6}">
      <dgm:prSet/>
      <dgm:spPr/>
      <dgm:t>
        <a:bodyPr/>
        <a:lstStyle/>
        <a:p>
          <a:endParaRPr lang="en-US"/>
        </a:p>
      </dgm:t>
    </dgm:pt>
    <dgm:pt modelId="{D42A2D41-4FAC-4994-8D0C-0FF117BC3BF9}">
      <dgm:prSet/>
      <dgm:spPr/>
      <dgm:t>
        <a:bodyPr/>
        <a:lstStyle/>
        <a:p>
          <a:r>
            <a:rPr lang="el-GR" b="0" i="0" dirty="0"/>
            <a:t>Γενικά, οι δημηγορίες, ακόμη και αν λείπει από αυτές η πιστότητα του λόγου, ακόμη και αν έρχονται καμιά φορά σε ασυμφωνία προς την πραγματικότητα, επιτελούν μια ευρύτερη </a:t>
          </a:r>
          <a:r>
            <a:rPr lang="el-GR" b="1" i="0" dirty="0"/>
            <a:t>λειτουργία</a:t>
          </a:r>
          <a:r>
            <a:rPr lang="el-GR" b="0" i="0" dirty="0"/>
            <a:t> </a:t>
          </a:r>
          <a:r>
            <a:rPr lang="el-GR" b="1" i="0" dirty="0"/>
            <a:t>αντίθεσης</a:t>
          </a:r>
          <a:r>
            <a:rPr lang="el-GR" b="0" i="0" dirty="0"/>
            <a:t> και </a:t>
          </a:r>
          <a:r>
            <a:rPr lang="el-GR" b="1" i="0" dirty="0"/>
            <a:t>ερμηνείας</a:t>
          </a:r>
          <a:r>
            <a:rPr lang="el-GR" b="0" i="0" dirty="0"/>
            <a:t> στο όλο έργο, χωρίς να απομακρύνονται από την οδό της αλήθειας, την οποία με τόσους κόπους και μόχθους άνοιξε ο δημιουργός τους.</a:t>
          </a:r>
          <a:endParaRPr lang="en-US" dirty="0"/>
        </a:p>
      </dgm:t>
    </dgm:pt>
    <dgm:pt modelId="{BAF0173D-DB4D-4A9A-B1E6-7109986B448A}" type="parTrans" cxnId="{CC2433CE-5DDF-4DF0-8444-D7C57B4B21B5}">
      <dgm:prSet/>
      <dgm:spPr/>
      <dgm:t>
        <a:bodyPr/>
        <a:lstStyle/>
        <a:p>
          <a:endParaRPr lang="en-US"/>
        </a:p>
      </dgm:t>
    </dgm:pt>
    <dgm:pt modelId="{0C37CC3A-10F7-4748-AF6A-1F5EA54A9208}" type="sibTrans" cxnId="{CC2433CE-5DDF-4DF0-8444-D7C57B4B21B5}">
      <dgm:prSet/>
      <dgm:spPr/>
      <dgm:t>
        <a:bodyPr/>
        <a:lstStyle/>
        <a:p>
          <a:endParaRPr lang="en-US"/>
        </a:p>
      </dgm:t>
    </dgm:pt>
    <dgm:pt modelId="{EBD3EAD1-E626-412F-9261-F2B9A52967B0}" type="pres">
      <dgm:prSet presAssocID="{734FB05D-EAD8-4873-832A-93BFFE7440C0}" presName="hierChild1" presStyleCnt="0">
        <dgm:presLayoutVars>
          <dgm:chPref val="1"/>
          <dgm:dir/>
          <dgm:animOne val="branch"/>
          <dgm:animLvl val="lvl"/>
          <dgm:resizeHandles/>
        </dgm:presLayoutVars>
      </dgm:prSet>
      <dgm:spPr/>
    </dgm:pt>
    <dgm:pt modelId="{58FE4C13-8127-41C1-9489-51DB53CA64B9}" type="pres">
      <dgm:prSet presAssocID="{A7C1F6BD-25FB-4F8A-A3E8-4FC02D85CEBF}" presName="hierRoot1" presStyleCnt="0"/>
      <dgm:spPr/>
    </dgm:pt>
    <dgm:pt modelId="{08E9C590-85B4-4B1E-B5FD-358F09531CD2}" type="pres">
      <dgm:prSet presAssocID="{A7C1F6BD-25FB-4F8A-A3E8-4FC02D85CEBF}" presName="composite" presStyleCnt="0"/>
      <dgm:spPr/>
    </dgm:pt>
    <dgm:pt modelId="{969C26DD-6C5B-4991-BFE4-42631547CACD}" type="pres">
      <dgm:prSet presAssocID="{A7C1F6BD-25FB-4F8A-A3E8-4FC02D85CEBF}" presName="background" presStyleLbl="node0" presStyleIdx="0" presStyleCnt="2"/>
      <dgm:spPr/>
    </dgm:pt>
    <dgm:pt modelId="{2C2F3578-50BB-4687-BFBD-CADD607BA7A1}" type="pres">
      <dgm:prSet presAssocID="{A7C1F6BD-25FB-4F8A-A3E8-4FC02D85CEBF}" presName="text" presStyleLbl="fgAcc0" presStyleIdx="0" presStyleCnt="2">
        <dgm:presLayoutVars>
          <dgm:chPref val="3"/>
        </dgm:presLayoutVars>
      </dgm:prSet>
      <dgm:spPr/>
    </dgm:pt>
    <dgm:pt modelId="{229E3377-F885-482B-91CF-73347C8001FB}" type="pres">
      <dgm:prSet presAssocID="{A7C1F6BD-25FB-4F8A-A3E8-4FC02D85CEBF}" presName="hierChild2" presStyleCnt="0"/>
      <dgm:spPr/>
    </dgm:pt>
    <dgm:pt modelId="{146A4945-8EF9-48CD-950D-7A49DE6BECB2}" type="pres">
      <dgm:prSet presAssocID="{D42A2D41-4FAC-4994-8D0C-0FF117BC3BF9}" presName="hierRoot1" presStyleCnt="0"/>
      <dgm:spPr/>
    </dgm:pt>
    <dgm:pt modelId="{0C62B11C-5C68-4E5B-82F3-80ABB8F46645}" type="pres">
      <dgm:prSet presAssocID="{D42A2D41-4FAC-4994-8D0C-0FF117BC3BF9}" presName="composite" presStyleCnt="0"/>
      <dgm:spPr/>
    </dgm:pt>
    <dgm:pt modelId="{685CE36C-EE37-48C9-B657-E986A2629050}" type="pres">
      <dgm:prSet presAssocID="{D42A2D41-4FAC-4994-8D0C-0FF117BC3BF9}" presName="background" presStyleLbl="node0" presStyleIdx="1" presStyleCnt="2"/>
      <dgm:spPr/>
    </dgm:pt>
    <dgm:pt modelId="{60789118-CDF2-4978-9234-930053C0D78F}" type="pres">
      <dgm:prSet presAssocID="{D42A2D41-4FAC-4994-8D0C-0FF117BC3BF9}" presName="text" presStyleLbl="fgAcc0" presStyleIdx="1" presStyleCnt="2">
        <dgm:presLayoutVars>
          <dgm:chPref val="3"/>
        </dgm:presLayoutVars>
      </dgm:prSet>
      <dgm:spPr/>
    </dgm:pt>
    <dgm:pt modelId="{88AD330D-6347-4DB2-B42E-F1519B4F3C79}" type="pres">
      <dgm:prSet presAssocID="{D42A2D41-4FAC-4994-8D0C-0FF117BC3BF9}" presName="hierChild2" presStyleCnt="0"/>
      <dgm:spPr/>
    </dgm:pt>
  </dgm:ptLst>
  <dgm:cxnLst>
    <dgm:cxn modelId="{BC7CCA03-7D45-45E6-A8CC-8DDD65831636}" type="presOf" srcId="{D42A2D41-4FAC-4994-8D0C-0FF117BC3BF9}" destId="{60789118-CDF2-4978-9234-930053C0D78F}" srcOrd="0" destOrd="0" presId="urn:microsoft.com/office/officeart/2005/8/layout/hierarchy1"/>
    <dgm:cxn modelId="{248D0226-ADA3-4C6F-ACDF-E61380248DE5}" type="presOf" srcId="{A7C1F6BD-25FB-4F8A-A3E8-4FC02D85CEBF}" destId="{2C2F3578-50BB-4687-BFBD-CADD607BA7A1}" srcOrd="0" destOrd="0" presId="urn:microsoft.com/office/officeart/2005/8/layout/hierarchy1"/>
    <dgm:cxn modelId="{1D63EC5E-5F3A-4EEC-89FA-263160D490D6}" srcId="{734FB05D-EAD8-4873-832A-93BFFE7440C0}" destId="{A7C1F6BD-25FB-4F8A-A3E8-4FC02D85CEBF}" srcOrd="0" destOrd="0" parTransId="{B1D66CEE-3635-45FD-840E-178E99882CD9}" sibTransId="{46409F18-9996-41C0-9560-7C2A98044375}"/>
    <dgm:cxn modelId="{3F376A7A-4DCE-46C1-8F7F-649B103A5548}" type="presOf" srcId="{734FB05D-EAD8-4873-832A-93BFFE7440C0}" destId="{EBD3EAD1-E626-412F-9261-F2B9A52967B0}" srcOrd="0" destOrd="0" presId="urn:microsoft.com/office/officeart/2005/8/layout/hierarchy1"/>
    <dgm:cxn modelId="{CC2433CE-5DDF-4DF0-8444-D7C57B4B21B5}" srcId="{734FB05D-EAD8-4873-832A-93BFFE7440C0}" destId="{D42A2D41-4FAC-4994-8D0C-0FF117BC3BF9}" srcOrd="1" destOrd="0" parTransId="{BAF0173D-DB4D-4A9A-B1E6-7109986B448A}" sibTransId="{0C37CC3A-10F7-4748-AF6A-1F5EA54A9208}"/>
    <dgm:cxn modelId="{F56121EB-2EC0-43B3-BDDB-908CBF43C5F1}" type="presParOf" srcId="{EBD3EAD1-E626-412F-9261-F2B9A52967B0}" destId="{58FE4C13-8127-41C1-9489-51DB53CA64B9}" srcOrd="0" destOrd="0" presId="urn:microsoft.com/office/officeart/2005/8/layout/hierarchy1"/>
    <dgm:cxn modelId="{8D224CE4-0971-4247-BCE6-3B9AE2339F22}" type="presParOf" srcId="{58FE4C13-8127-41C1-9489-51DB53CA64B9}" destId="{08E9C590-85B4-4B1E-B5FD-358F09531CD2}" srcOrd="0" destOrd="0" presId="urn:microsoft.com/office/officeart/2005/8/layout/hierarchy1"/>
    <dgm:cxn modelId="{E062B658-EA5A-4E3A-8C98-CD367D815D43}" type="presParOf" srcId="{08E9C590-85B4-4B1E-B5FD-358F09531CD2}" destId="{969C26DD-6C5B-4991-BFE4-42631547CACD}" srcOrd="0" destOrd="0" presId="urn:microsoft.com/office/officeart/2005/8/layout/hierarchy1"/>
    <dgm:cxn modelId="{2C17F6A5-8E52-423C-A5C0-168F9EC55054}" type="presParOf" srcId="{08E9C590-85B4-4B1E-B5FD-358F09531CD2}" destId="{2C2F3578-50BB-4687-BFBD-CADD607BA7A1}" srcOrd="1" destOrd="0" presId="urn:microsoft.com/office/officeart/2005/8/layout/hierarchy1"/>
    <dgm:cxn modelId="{82FD22F1-EE14-4446-BE6C-64C4DC348766}" type="presParOf" srcId="{58FE4C13-8127-41C1-9489-51DB53CA64B9}" destId="{229E3377-F885-482B-91CF-73347C8001FB}" srcOrd="1" destOrd="0" presId="urn:microsoft.com/office/officeart/2005/8/layout/hierarchy1"/>
    <dgm:cxn modelId="{80D8AC0C-D20C-4329-97E7-85596B55A0F2}" type="presParOf" srcId="{EBD3EAD1-E626-412F-9261-F2B9A52967B0}" destId="{146A4945-8EF9-48CD-950D-7A49DE6BECB2}" srcOrd="1" destOrd="0" presId="urn:microsoft.com/office/officeart/2005/8/layout/hierarchy1"/>
    <dgm:cxn modelId="{21DAF5D5-739E-458F-BF07-9CDACB586524}" type="presParOf" srcId="{146A4945-8EF9-48CD-950D-7A49DE6BECB2}" destId="{0C62B11C-5C68-4E5B-82F3-80ABB8F46645}" srcOrd="0" destOrd="0" presId="urn:microsoft.com/office/officeart/2005/8/layout/hierarchy1"/>
    <dgm:cxn modelId="{D8FCDD24-3FD7-4F04-ACCB-525EEFD9DDCF}" type="presParOf" srcId="{0C62B11C-5C68-4E5B-82F3-80ABB8F46645}" destId="{685CE36C-EE37-48C9-B657-E986A2629050}" srcOrd="0" destOrd="0" presId="urn:microsoft.com/office/officeart/2005/8/layout/hierarchy1"/>
    <dgm:cxn modelId="{CFA6C737-9994-477A-BE24-B2B0CD06A3CA}" type="presParOf" srcId="{0C62B11C-5C68-4E5B-82F3-80ABB8F46645}" destId="{60789118-CDF2-4978-9234-930053C0D78F}" srcOrd="1" destOrd="0" presId="urn:microsoft.com/office/officeart/2005/8/layout/hierarchy1"/>
    <dgm:cxn modelId="{B350B087-A991-4CDC-B41F-8E3009D26D99}" type="presParOf" srcId="{146A4945-8EF9-48CD-950D-7A49DE6BECB2}" destId="{88AD330D-6347-4DB2-B42E-F1519B4F3C7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772F45-F413-40B0-A8AE-EDF072B94952}"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E6CC941B-A0E4-48DA-87B7-C0ACCD83E22E}">
      <dgm:prSet/>
      <dgm:spPr/>
      <dgm:t>
        <a:bodyPr/>
        <a:lstStyle/>
        <a:p>
          <a:r>
            <a:rPr lang="el-GR" b="0" i="0"/>
            <a:t>Η πεζογραφία του Θουκυδίδη αποτελεί χαρακτηριστικό </a:t>
          </a:r>
          <a:r>
            <a:rPr lang="el-GR" b="1" i="0"/>
            <a:t>δείγμα της περίτεχνης πεζογραφίας </a:t>
          </a:r>
          <a:r>
            <a:rPr lang="el-GR" b="0" i="0"/>
            <a:t>της όψιμης περιόδου της εποχής του Περικλή. </a:t>
          </a:r>
          <a:endParaRPr lang="en-US"/>
        </a:p>
      </dgm:t>
    </dgm:pt>
    <dgm:pt modelId="{BFE2416C-A1EA-4280-8639-7BBE675D196D}" type="parTrans" cxnId="{9EC8239E-3AD2-413C-A186-2E6669283BD3}">
      <dgm:prSet/>
      <dgm:spPr/>
      <dgm:t>
        <a:bodyPr/>
        <a:lstStyle/>
        <a:p>
          <a:endParaRPr lang="en-US"/>
        </a:p>
      </dgm:t>
    </dgm:pt>
    <dgm:pt modelId="{5ADAD043-A007-48B8-946C-A988D44705E4}" type="sibTrans" cxnId="{9EC8239E-3AD2-413C-A186-2E6669283BD3}">
      <dgm:prSet/>
      <dgm:spPr/>
      <dgm:t>
        <a:bodyPr/>
        <a:lstStyle/>
        <a:p>
          <a:endParaRPr lang="en-US"/>
        </a:p>
      </dgm:t>
    </dgm:pt>
    <dgm:pt modelId="{8EFA8B7B-3F8E-4FB7-813D-1AA71182F399}">
      <dgm:prSet/>
      <dgm:spPr/>
      <dgm:t>
        <a:bodyPr/>
        <a:lstStyle/>
        <a:p>
          <a:r>
            <a:rPr lang="el-GR" b="1" i="0"/>
            <a:t>Πολλά από τα στοιχεία της τα δανείστηκε από την ποίηση</a:t>
          </a:r>
          <a:r>
            <a:rPr lang="el-GR" b="0" i="0"/>
            <a:t>. </a:t>
          </a:r>
          <a:endParaRPr lang="en-US"/>
        </a:p>
      </dgm:t>
    </dgm:pt>
    <dgm:pt modelId="{83F4C7FC-5376-4987-B495-83025ABE7627}" type="parTrans" cxnId="{24211200-FCDF-4B30-AD24-9DFFA9C52700}">
      <dgm:prSet/>
      <dgm:spPr/>
      <dgm:t>
        <a:bodyPr/>
        <a:lstStyle/>
        <a:p>
          <a:endParaRPr lang="en-US"/>
        </a:p>
      </dgm:t>
    </dgm:pt>
    <dgm:pt modelId="{2C6F9E2E-72A7-428D-B4E9-B46B5069D2A3}" type="sibTrans" cxnId="{24211200-FCDF-4B30-AD24-9DFFA9C52700}">
      <dgm:prSet/>
      <dgm:spPr/>
      <dgm:t>
        <a:bodyPr/>
        <a:lstStyle/>
        <a:p>
          <a:endParaRPr lang="en-US"/>
        </a:p>
      </dgm:t>
    </dgm:pt>
    <dgm:pt modelId="{41400310-4026-49A3-BE5D-C8B7595791D2}">
      <dgm:prSet/>
      <dgm:spPr/>
      <dgm:t>
        <a:bodyPr/>
        <a:lstStyle/>
        <a:p>
          <a:r>
            <a:rPr lang="el-GR" b="0" i="0"/>
            <a:t>Το ύφος του συγγραφέα διακρίνεται για το δυνατό τρόπο </a:t>
          </a:r>
          <a:r>
            <a:rPr lang="el-GR" b="1" i="0"/>
            <a:t>έμφασης και αντίθεσης </a:t>
          </a:r>
          <a:r>
            <a:rPr lang="el-GR" b="0" i="0"/>
            <a:t>μέσα στην ίδια περίοδο λόγου, ένα ύφος αντιθετικό που χαρακτηρίζεται από </a:t>
          </a:r>
          <a:r>
            <a:rPr lang="el-GR" b="1" i="0"/>
            <a:t>σαφήνεια και λεπτομερειακή επεξεργασία.</a:t>
          </a:r>
          <a:endParaRPr lang="en-US"/>
        </a:p>
      </dgm:t>
    </dgm:pt>
    <dgm:pt modelId="{674A4BBC-F1F9-40D1-A7C9-0F2713B53E13}" type="parTrans" cxnId="{6D0DE78F-01B1-4E32-97C6-2C25FF3182BE}">
      <dgm:prSet/>
      <dgm:spPr/>
      <dgm:t>
        <a:bodyPr/>
        <a:lstStyle/>
        <a:p>
          <a:endParaRPr lang="en-US"/>
        </a:p>
      </dgm:t>
    </dgm:pt>
    <dgm:pt modelId="{F13C9661-8AE8-458B-BDE4-304EC6E2B14C}" type="sibTrans" cxnId="{6D0DE78F-01B1-4E32-97C6-2C25FF3182BE}">
      <dgm:prSet/>
      <dgm:spPr/>
      <dgm:t>
        <a:bodyPr/>
        <a:lstStyle/>
        <a:p>
          <a:endParaRPr lang="en-US"/>
        </a:p>
      </dgm:t>
    </dgm:pt>
    <dgm:pt modelId="{B31F27BA-4D39-4C17-A990-CD970BE67E8D}" type="pres">
      <dgm:prSet presAssocID="{E1772F45-F413-40B0-A8AE-EDF072B94952}" presName="outerComposite" presStyleCnt="0">
        <dgm:presLayoutVars>
          <dgm:chMax val="5"/>
          <dgm:dir/>
          <dgm:resizeHandles val="exact"/>
        </dgm:presLayoutVars>
      </dgm:prSet>
      <dgm:spPr/>
    </dgm:pt>
    <dgm:pt modelId="{24DED0D3-61FF-471E-809A-2F48E87FE99C}" type="pres">
      <dgm:prSet presAssocID="{E1772F45-F413-40B0-A8AE-EDF072B94952}" presName="dummyMaxCanvas" presStyleCnt="0">
        <dgm:presLayoutVars/>
      </dgm:prSet>
      <dgm:spPr/>
    </dgm:pt>
    <dgm:pt modelId="{01F463DE-AB54-449A-9512-E65E4C07B044}" type="pres">
      <dgm:prSet presAssocID="{E1772F45-F413-40B0-A8AE-EDF072B94952}" presName="ThreeNodes_1" presStyleLbl="node1" presStyleIdx="0" presStyleCnt="3">
        <dgm:presLayoutVars>
          <dgm:bulletEnabled val="1"/>
        </dgm:presLayoutVars>
      </dgm:prSet>
      <dgm:spPr/>
    </dgm:pt>
    <dgm:pt modelId="{7180DB39-E71F-454B-9957-FB2FA51760B4}" type="pres">
      <dgm:prSet presAssocID="{E1772F45-F413-40B0-A8AE-EDF072B94952}" presName="ThreeNodes_2" presStyleLbl="node1" presStyleIdx="1" presStyleCnt="3">
        <dgm:presLayoutVars>
          <dgm:bulletEnabled val="1"/>
        </dgm:presLayoutVars>
      </dgm:prSet>
      <dgm:spPr/>
    </dgm:pt>
    <dgm:pt modelId="{E7DD7F39-959A-4070-8C2A-6B58696872BF}" type="pres">
      <dgm:prSet presAssocID="{E1772F45-F413-40B0-A8AE-EDF072B94952}" presName="ThreeNodes_3" presStyleLbl="node1" presStyleIdx="2" presStyleCnt="3">
        <dgm:presLayoutVars>
          <dgm:bulletEnabled val="1"/>
        </dgm:presLayoutVars>
      </dgm:prSet>
      <dgm:spPr/>
    </dgm:pt>
    <dgm:pt modelId="{49EE1EDA-92E5-4C8D-8D9F-EE503B966D7D}" type="pres">
      <dgm:prSet presAssocID="{E1772F45-F413-40B0-A8AE-EDF072B94952}" presName="ThreeConn_1-2" presStyleLbl="fgAccFollowNode1" presStyleIdx="0" presStyleCnt="2">
        <dgm:presLayoutVars>
          <dgm:bulletEnabled val="1"/>
        </dgm:presLayoutVars>
      </dgm:prSet>
      <dgm:spPr/>
    </dgm:pt>
    <dgm:pt modelId="{1156AB12-A956-43C9-A78E-97EAB3E7444D}" type="pres">
      <dgm:prSet presAssocID="{E1772F45-F413-40B0-A8AE-EDF072B94952}" presName="ThreeConn_2-3" presStyleLbl="fgAccFollowNode1" presStyleIdx="1" presStyleCnt="2">
        <dgm:presLayoutVars>
          <dgm:bulletEnabled val="1"/>
        </dgm:presLayoutVars>
      </dgm:prSet>
      <dgm:spPr/>
    </dgm:pt>
    <dgm:pt modelId="{4E4A07EB-A70E-4C90-80DE-6EC879100532}" type="pres">
      <dgm:prSet presAssocID="{E1772F45-F413-40B0-A8AE-EDF072B94952}" presName="ThreeNodes_1_text" presStyleLbl="node1" presStyleIdx="2" presStyleCnt="3">
        <dgm:presLayoutVars>
          <dgm:bulletEnabled val="1"/>
        </dgm:presLayoutVars>
      </dgm:prSet>
      <dgm:spPr/>
    </dgm:pt>
    <dgm:pt modelId="{8C79F8A6-50B3-4499-B306-0AF78C6F8CE8}" type="pres">
      <dgm:prSet presAssocID="{E1772F45-F413-40B0-A8AE-EDF072B94952}" presName="ThreeNodes_2_text" presStyleLbl="node1" presStyleIdx="2" presStyleCnt="3">
        <dgm:presLayoutVars>
          <dgm:bulletEnabled val="1"/>
        </dgm:presLayoutVars>
      </dgm:prSet>
      <dgm:spPr/>
    </dgm:pt>
    <dgm:pt modelId="{5837D150-AF0E-49DD-A218-9CDE40AF9204}" type="pres">
      <dgm:prSet presAssocID="{E1772F45-F413-40B0-A8AE-EDF072B94952}" presName="ThreeNodes_3_text" presStyleLbl="node1" presStyleIdx="2" presStyleCnt="3">
        <dgm:presLayoutVars>
          <dgm:bulletEnabled val="1"/>
        </dgm:presLayoutVars>
      </dgm:prSet>
      <dgm:spPr/>
    </dgm:pt>
  </dgm:ptLst>
  <dgm:cxnLst>
    <dgm:cxn modelId="{24211200-FCDF-4B30-AD24-9DFFA9C52700}" srcId="{E1772F45-F413-40B0-A8AE-EDF072B94952}" destId="{8EFA8B7B-3F8E-4FB7-813D-1AA71182F399}" srcOrd="1" destOrd="0" parTransId="{83F4C7FC-5376-4987-B495-83025ABE7627}" sibTransId="{2C6F9E2E-72A7-428D-B4E9-B46B5069D2A3}"/>
    <dgm:cxn modelId="{6BD56412-E1CB-4649-9EA9-345A0D6DE8C6}" type="presOf" srcId="{2C6F9E2E-72A7-428D-B4E9-B46B5069D2A3}" destId="{1156AB12-A956-43C9-A78E-97EAB3E7444D}" srcOrd="0" destOrd="0" presId="urn:microsoft.com/office/officeart/2005/8/layout/vProcess5"/>
    <dgm:cxn modelId="{44AC1F17-696B-4E4B-9D1D-DBA8BE3E170B}" type="presOf" srcId="{41400310-4026-49A3-BE5D-C8B7595791D2}" destId="{5837D150-AF0E-49DD-A218-9CDE40AF9204}" srcOrd="1" destOrd="0" presId="urn:microsoft.com/office/officeart/2005/8/layout/vProcess5"/>
    <dgm:cxn modelId="{614B3132-30AE-4FF8-8A96-CA91A89E3E0F}" type="presOf" srcId="{E1772F45-F413-40B0-A8AE-EDF072B94952}" destId="{B31F27BA-4D39-4C17-A990-CD970BE67E8D}" srcOrd="0" destOrd="0" presId="urn:microsoft.com/office/officeart/2005/8/layout/vProcess5"/>
    <dgm:cxn modelId="{4D95DC38-FCF1-4D7A-86AC-229FF8408A04}" type="presOf" srcId="{8EFA8B7B-3F8E-4FB7-813D-1AA71182F399}" destId="{8C79F8A6-50B3-4499-B306-0AF78C6F8CE8}" srcOrd="1" destOrd="0" presId="urn:microsoft.com/office/officeart/2005/8/layout/vProcess5"/>
    <dgm:cxn modelId="{2B72D45D-27B7-48F5-9364-E5747247BEA4}" type="presOf" srcId="{E6CC941B-A0E4-48DA-87B7-C0ACCD83E22E}" destId="{4E4A07EB-A70E-4C90-80DE-6EC879100532}" srcOrd="1" destOrd="0" presId="urn:microsoft.com/office/officeart/2005/8/layout/vProcess5"/>
    <dgm:cxn modelId="{C6E4A546-875C-4E0B-9CC3-C886DA115FB7}" type="presOf" srcId="{E6CC941B-A0E4-48DA-87B7-C0ACCD83E22E}" destId="{01F463DE-AB54-449A-9512-E65E4C07B044}" srcOrd="0" destOrd="0" presId="urn:microsoft.com/office/officeart/2005/8/layout/vProcess5"/>
    <dgm:cxn modelId="{038F357C-AF72-4B00-92A0-0719769CB69E}" type="presOf" srcId="{41400310-4026-49A3-BE5D-C8B7595791D2}" destId="{E7DD7F39-959A-4070-8C2A-6B58696872BF}" srcOrd="0" destOrd="0" presId="urn:microsoft.com/office/officeart/2005/8/layout/vProcess5"/>
    <dgm:cxn modelId="{6D0DE78F-01B1-4E32-97C6-2C25FF3182BE}" srcId="{E1772F45-F413-40B0-A8AE-EDF072B94952}" destId="{41400310-4026-49A3-BE5D-C8B7595791D2}" srcOrd="2" destOrd="0" parTransId="{674A4BBC-F1F9-40D1-A7C9-0F2713B53E13}" sibTransId="{F13C9661-8AE8-458B-BDE4-304EC6E2B14C}"/>
    <dgm:cxn modelId="{9EC8239E-3AD2-413C-A186-2E6669283BD3}" srcId="{E1772F45-F413-40B0-A8AE-EDF072B94952}" destId="{E6CC941B-A0E4-48DA-87B7-C0ACCD83E22E}" srcOrd="0" destOrd="0" parTransId="{BFE2416C-A1EA-4280-8639-7BBE675D196D}" sibTransId="{5ADAD043-A007-48B8-946C-A988D44705E4}"/>
    <dgm:cxn modelId="{C4185BAC-EFB1-4117-85D5-4C4084FAB9D3}" type="presOf" srcId="{5ADAD043-A007-48B8-946C-A988D44705E4}" destId="{49EE1EDA-92E5-4C8D-8D9F-EE503B966D7D}" srcOrd="0" destOrd="0" presId="urn:microsoft.com/office/officeart/2005/8/layout/vProcess5"/>
    <dgm:cxn modelId="{7780AFC8-2148-4D87-BC29-CACFAB1B6471}" type="presOf" srcId="{8EFA8B7B-3F8E-4FB7-813D-1AA71182F399}" destId="{7180DB39-E71F-454B-9957-FB2FA51760B4}" srcOrd="0" destOrd="0" presId="urn:microsoft.com/office/officeart/2005/8/layout/vProcess5"/>
    <dgm:cxn modelId="{3891852A-F416-4DB9-AA60-884329D8B437}" type="presParOf" srcId="{B31F27BA-4D39-4C17-A990-CD970BE67E8D}" destId="{24DED0D3-61FF-471E-809A-2F48E87FE99C}" srcOrd="0" destOrd="0" presId="urn:microsoft.com/office/officeart/2005/8/layout/vProcess5"/>
    <dgm:cxn modelId="{953CC92F-9A21-4BE4-8D9F-4582C3BA571D}" type="presParOf" srcId="{B31F27BA-4D39-4C17-A990-CD970BE67E8D}" destId="{01F463DE-AB54-449A-9512-E65E4C07B044}" srcOrd="1" destOrd="0" presId="urn:microsoft.com/office/officeart/2005/8/layout/vProcess5"/>
    <dgm:cxn modelId="{5F155516-503C-4074-89F5-517A87873DF8}" type="presParOf" srcId="{B31F27BA-4D39-4C17-A990-CD970BE67E8D}" destId="{7180DB39-E71F-454B-9957-FB2FA51760B4}" srcOrd="2" destOrd="0" presId="urn:microsoft.com/office/officeart/2005/8/layout/vProcess5"/>
    <dgm:cxn modelId="{62BBF88A-E4F8-4CD4-B075-F157ABD79C4A}" type="presParOf" srcId="{B31F27BA-4D39-4C17-A990-CD970BE67E8D}" destId="{E7DD7F39-959A-4070-8C2A-6B58696872BF}" srcOrd="3" destOrd="0" presId="urn:microsoft.com/office/officeart/2005/8/layout/vProcess5"/>
    <dgm:cxn modelId="{67759377-E977-4EB2-B215-8611ED51ECDD}" type="presParOf" srcId="{B31F27BA-4D39-4C17-A990-CD970BE67E8D}" destId="{49EE1EDA-92E5-4C8D-8D9F-EE503B966D7D}" srcOrd="4" destOrd="0" presId="urn:microsoft.com/office/officeart/2005/8/layout/vProcess5"/>
    <dgm:cxn modelId="{505FE252-D1F3-4B74-B12C-2ED28CCE31F0}" type="presParOf" srcId="{B31F27BA-4D39-4C17-A990-CD970BE67E8D}" destId="{1156AB12-A956-43C9-A78E-97EAB3E7444D}" srcOrd="5" destOrd="0" presId="urn:microsoft.com/office/officeart/2005/8/layout/vProcess5"/>
    <dgm:cxn modelId="{EA69B5F1-1428-409E-AF28-96AD4C0E0130}" type="presParOf" srcId="{B31F27BA-4D39-4C17-A990-CD970BE67E8D}" destId="{4E4A07EB-A70E-4C90-80DE-6EC879100532}" srcOrd="6" destOrd="0" presId="urn:microsoft.com/office/officeart/2005/8/layout/vProcess5"/>
    <dgm:cxn modelId="{9F0FD758-08C2-4D11-98D1-582477609D78}" type="presParOf" srcId="{B31F27BA-4D39-4C17-A990-CD970BE67E8D}" destId="{8C79F8A6-50B3-4499-B306-0AF78C6F8CE8}" srcOrd="7" destOrd="0" presId="urn:microsoft.com/office/officeart/2005/8/layout/vProcess5"/>
    <dgm:cxn modelId="{1FB3B2DD-3931-4570-9C3E-6752DEBE1835}" type="presParOf" srcId="{B31F27BA-4D39-4C17-A990-CD970BE67E8D}" destId="{5837D150-AF0E-49DD-A218-9CDE40AF9204}" srcOrd="8"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6E841-5ED3-4BBF-90F6-3FF24C558936}">
      <dsp:nvSpPr>
        <dsp:cNvPr id="0" name=""/>
        <dsp:cNvSpPr/>
      </dsp:nvSpPr>
      <dsp:spPr>
        <a:xfrm>
          <a:off x="0" y="0"/>
          <a:ext cx="8046720" cy="7959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b="0" i="0" kern="1200" dirty="0"/>
            <a:t>Ο Θουκυδίδης κατενόησε από την αρχή τη </a:t>
          </a:r>
          <a:r>
            <a:rPr lang="el-GR" sz="2100" b="1" i="0" kern="1200" dirty="0"/>
            <a:t>σημασία του πολέμου </a:t>
          </a:r>
          <a:r>
            <a:rPr lang="el-GR" sz="2100" b="0" i="0" kern="1200" dirty="0"/>
            <a:t>που ξεσπούσε, αφού:</a:t>
          </a:r>
          <a:endParaRPr lang="en-US" sz="2100" kern="1200" dirty="0"/>
        </a:p>
      </dsp:txBody>
      <dsp:txXfrm>
        <a:off x="23312" y="23312"/>
        <a:ext cx="7120597" cy="749301"/>
      </dsp:txXfrm>
    </dsp:sp>
    <dsp:sp modelId="{03041434-80B6-4392-BE8F-04340F91106B}">
      <dsp:nvSpPr>
        <dsp:cNvPr id="0" name=""/>
        <dsp:cNvSpPr/>
      </dsp:nvSpPr>
      <dsp:spPr>
        <a:xfrm>
          <a:off x="673912" y="940639"/>
          <a:ext cx="8046720" cy="795925"/>
        </a:xfrm>
        <a:prstGeom prst="roundRect">
          <a:avLst>
            <a:gd name="adj" fmla="val 10000"/>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b="0" i="0" kern="1200" dirty="0"/>
            <a:t>-οι αντίπαλοι βρίσκονταν στο ύψιστο σημείο της ακμής τους οικονομικά και στρατιωτικά,</a:t>
          </a:r>
          <a:endParaRPr lang="en-US" sz="2100" kern="1200" dirty="0"/>
        </a:p>
      </dsp:txBody>
      <dsp:txXfrm>
        <a:off x="697224" y="963951"/>
        <a:ext cx="6808831" cy="749301"/>
      </dsp:txXfrm>
    </dsp:sp>
    <dsp:sp modelId="{FEF4D643-78B2-4632-A5AF-29C917F22081}">
      <dsp:nvSpPr>
        <dsp:cNvPr id="0" name=""/>
        <dsp:cNvSpPr/>
      </dsp:nvSpPr>
      <dsp:spPr>
        <a:xfrm>
          <a:off x="1337767" y="1881279"/>
          <a:ext cx="8046720" cy="795925"/>
        </a:xfrm>
        <a:prstGeom prst="roundRect">
          <a:avLst>
            <a:gd name="adj" fmla="val 10000"/>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b="0" i="0" kern="1200" dirty="0"/>
            <a:t>-τα ουδέτερα ελληνικά κράτη ήταν αδύνατο να μην εμπλακούν στον πόλεμο.</a:t>
          </a:r>
          <a:endParaRPr lang="en-US" sz="2100" kern="1200" dirty="0"/>
        </a:p>
      </dsp:txBody>
      <dsp:txXfrm>
        <a:off x="1361079" y="1904591"/>
        <a:ext cx="6818889" cy="749301"/>
      </dsp:txXfrm>
    </dsp:sp>
    <dsp:sp modelId="{4292A50C-867C-42B4-BEC3-AA78B784B6E1}">
      <dsp:nvSpPr>
        <dsp:cNvPr id="0" name=""/>
        <dsp:cNvSpPr/>
      </dsp:nvSpPr>
      <dsp:spPr>
        <a:xfrm>
          <a:off x="2011680" y="2821919"/>
          <a:ext cx="8046720" cy="795925"/>
        </a:xfrm>
        <a:prstGeom prst="roundRect">
          <a:avLst>
            <a:gd name="adj" fmla="val 10000"/>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b="0" i="0" kern="1200"/>
            <a:t>Προσπάθησε λοιπόν να ερευνήσει τους </a:t>
          </a:r>
          <a:r>
            <a:rPr lang="el-GR" sz="2100" b="1" i="0" kern="1200"/>
            <a:t>παράγοντες</a:t>
          </a:r>
          <a:r>
            <a:rPr lang="el-GR" sz="2100" b="0" i="0" kern="1200"/>
            <a:t> που δημιούργησαν τόσο μεγάλη πολεμική ισχύ. </a:t>
          </a:r>
          <a:endParaRPr lang="en-US" sz="2100" kern="1200"/>
        </a:p>
      </dsp:txBody>
      <dsp:txXfrm>
        <a:off x="2034992" y="2845231"/>
        <a:ext cx="6808831" cy="749301"/>
      </dsp:txXfrm>
    </dsp:sp>
    <dsp:sp modelId="{8298E21A-D4D1-4930-81EF-4B3086ECB847}">
      <dsp:nvSpPr>
        <dsp:cNvPr id="0" name=""/>
        <dsp:cNvSpPr/>
      </dsp:nvSpPr>
      <dsp:spPr>
        <a:xfrm>
          <a:off x="7529368" y="609606"/>
          <a:ext cx="517351" cy="51735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645772" y="609606"/>
        <a:ext cx="284543" cy="389307"/>
      </dsp:txXfrm>
    </dsp:sp>
    <dsp:sp modelId="{1D44AA66-6C02-41B0-A66A-E5E3DCFDB524}">
      <dsp:nvSpPr>
        <dsp:cNvPr id="0" name=""/>
        <dsp:cNvSpPr/>
      </dsp:nvSpPr>
      <dsp:spPr>
        <a:xfrm>
          <a:off x="8203280" y="1550246"/>
          <a:ext cx="517351" cy="517351"/>
        </a:xfrm>
        <a:prstGeom prst="downArrow">
          <a:avLst>
            <a:gd name="adj1" fmla="val 55000"/>
            <a:gd name="adj2" fmla="val 45000"/>
          </a:avLst>
        </a:prstGeom>
        <a:solidFill>
          <a:schemeClr val="accent2">
            <a:tint val="40000"/>
            <a:alpha val="90000"/>
            <a:hueOff val="987282"/>
            <a:satOff val="-2587"/>
            <a:lumOff val="926"/>
            <a:alphaOff val="0"/>
          </a:schemeClr>
        </a:solidFill>
        <a:ln w="12700" cap="flat" cmpd="sng" algn="ctr">
          <a:solidFill>
            <a:schemeClr val="accent2">
              <a:tint val="40000"/>
              <a:alpha val="90000"/>
              <a:hueOff val="987282"/>
              <a:satOff val="-2587"/>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19684" y="1550246"/>
        <a:ext cx="284543" cy="389307"/>
      </dsp:txXfrm>
    </dsp:sp>
    <dsp:sp modelId="{B815FC00-09DD-4B2E-BD34-2123E44DB475}">
      <dsp:nvSpPr>
        <dsp:cNvPr id="0" name=""/>
        <dsp:cNvSpPr/>
      </dsp:nvSpPr>
      <dsp:spPr>
        <a:xfrm>
          <a:off x="8867135" y="2490886"/>
          <a:ext cx="517351" cy="517351"/>
        </a:xfrm>
        <a:prstGeom prst="downArrow">
          <a:avLst>
            <a:gd name="adj1" fmla="val 55000"/>
            <a:gd name="adj2" fmla="val 45000"/>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83539" y="2490886"/>
        <a:ext cx="284543" cy="389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E70D2-2495-4C21-B531-CF3268C4472B}">
      <dsp:nvSpPr>
        <dsp:cNvPr id="0" name=""/>
        <dsp:cNvSpPr/>
      </dsp:nvSpPr>
      <dsp:spPr>
        <a:xfrm>
          <a:off x="0" y="4070153"/>
          <a:ext cx="5141912" cy="133591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0" i="0" kern="1200"/>
            <a:t>Αυτό καθορίζει και τους βασικούς </a:t>
          </a:r>
          <a:r>
            <a:rPr lang="el-GR" sz="1600" b="1" i="0" kern="1200"/>
            <a:t>άξονες </a:t>
          </a:r>
          <a:r>
            <a:rPr lang="el-GR" sz="1600" b="0" i="0" kern="1200"/>
            <a:t>του έργου του. Η «αθηναϊκή συμμαχία» είχε μετατραπεί σε </a:t>
          </a:r>
          <a:r>
            <a:rPr lang="el-GR" sz="1600" b="1" i="0" kern="1200"/>
            <a:t>αθηναϊκή ηγεμονία («ἀρχή»). </a:t>
          </a:r>
          <a:r>
            <a:rPr lang="el-GR" sz="1600" b="0" i="0" kern="1200"/>
            <a:t>Τα σύμμαχα κράτη του Αιγαίου, της Μακεδονίας, της Θράκης τυπικά μόνον ήταν ανεξάρτητα. </a:t>
          </a:r>
          <a:endParaRPr lang="en-US" sz="1600" kern="1200"/>
        </a:p>
      </dsp:txBody>
      <dsp:txXfrm>
        <a:off x="0" y="4070153"/>
        <a:ext cx="5141912" cy="1335915"/>
      </dsp:txXfrm>
    </dsp:sp>
    <dsp:sp modelId="{A8A89604-70E8-4212-B59E-B55BCED1FC80}">
      <dsp:nvSpPr>
        <dsp:cNvPr id="0" name=""/>
        <dsp:cNvSpPr/>
      </dsp:nvSpPr>
      <dsp:spPr>
        <a:xfrm rot="10800000">
          <a:off x="0" y="2035554"/>
          <a:ext cx="5141912" cy="2054637"/>
        </a:xfrm>
        <a:prstGeom prst="upArrowCallou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0" i="0" kern="1200"/>
            <a:t>Κατά την άποψή του </a:t>
          </a:r>
          <a:r>
            <a:rPr lang="el-GR" sz="1600" b="1" i="0" kern="1200"/>
            <a:t>βαθύτερη αιτία του πολέμου </a:t>
          </a:r>
          <a:r>
            <a:rPr lang="el-GR" sz="1600" b="0" i="0" kern="1200"/>
            <a:t>ήταν </a:t>
          </a:r>
          <a:r>
            <a:rPr lang="el-GR" sz="1600" b="1" i="0" kern="1200"/>
            <a:t>η ανάπτυξη, οικονομική και στρατιωτική, της αθηναϊκής δύναμης.</a:t>
          </a:r>
          <a:r>
            <a:rPr lang="el-GR" sz="1600" b="0" i="0" kern="1200"/>
            <a:t> </a:t>
          </a:r>
          <a:endParaRPr lang="en-US" sz="1600" kern="1200"/>
        </a:p>
      </dsp:txBody>
      <dsp:txXfrm rot="10800000">
        <a:off x="0" y="2035554"/>
        <a:ext cx="5141912" cy="1335041"/>
      </dsp:txXfrm>
    </dsp:sp>
    <dsp:sp modelId="{E3F0B00D-1D3C-4AA9-9FE0-4A1DE4691D20}">
      <dsp:nvSpPr>
        <dsp:cNvPr id="0" name=""/>
        <dsp:cNvSpPr/>
      </dsp:nvSpPr>
      <dsp:spPr>
        <a:xfrm rot="10800000">
          <a:off x="0" y="955"/>
          <a:ext cx="5141912" cy="2054637"/>
        </a:xfrm>
        <a:prstGeom prst="upArrowCallou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0" i="0" kern="1200"/>
            <a:t>Το ενδιαφέρον του επικεντρώνεται στην </a:t>
          </a:r>
          <a:r>
            <a:rPr lang="el-GR" sz="1600" b="1" i="0" kern="1200"/>
            <a:t>πολιτική ιστορία </a:t>
          </a:r>
          <a:r>
            <a:rPr lang="el-GR" sz="1600" b="0" i="0" kern="1200"/>
            <a:t>και γι' αυτό αποφεύγει συνειδητά ό,τι θεωρεί άσχετο προς την κατανόηση του πολέμου δηλ. μύθους, χρησμούς, ανέκδοτα, ατομικές προσωπογραφίες, διαδόσεις και φήμες. </a:t>
          </a:r>
          <a:endParaRPr lang="en-US" sz="1600" kern="1200"/>
        </a:p>
      </dsp:txBody>
      <dsp:txXfrm rot="10800000">
        <a:off x="0" y="955"/>
        <a:ext cx="5141912" cy="1335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9E9FB-88BF-4C8C-B997-6F213FB82DE0}">
      <dsp:nvSpPr>
        <dsp:cNvPr id="0" name=""/>
        <dsp:cNvSpPr/>
      </dsp:nvSpPr>
      <dsp:spPr>
        <a:xfrm>
          <a:off x="0" y="441"/>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9C1E8-7F80-4E17-9E3E-A2D014E12C75}">
      <dsp:nvSpPr>
        <dsp:cNvPr id="0" name=""/>
        <dsp:cNvSpPr/>
      </dsp:nvSpPr>
      <dsp:spPr>
        <a:xfrm>
          <a:off x="0" y="441"/>
          <a:ext cx="10058399" cy="72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0" i="0" kern="1200" dirty="0"/>
            <a:t>Για τα γεγονότα της εποχής του, </a:t>
          </a:r>
          <a:r>
            <a:rPr lang="el-GR" sz="2000" b="1" i="0" kern="1200" dirty="0"/>
            <a:t>του Πελοποννησιακού πολέμου</a:t>
          </a:r>
          <a:r>
            <a:rPr lang="el-GR" sz="2000" b="0" i="0" kern="1200" dirty="0"/>
            <a:t>, </a:t>
          </a:r>
          <a:endParaRPr lang="en-US" sz="2000" kern="1200" dirty="0"/>
        </a:p>
      </dsp:txBody>
      <dsp:txXfrm>
        <a:off x="0" y="441"/>
        <a:ext cx="10058399" cy="723392"/>
      </dsp:txXfrm>
    </dsp:sp>
    <dsp:sp modelId="{EFDCA4F5-2555-4027-BB2D-0ABCB7196351}">
      <dsp:nvSpPr>
        <dsp:cNvPr id="0" name=""/>
        <dsp:cNvSpPr/>
      </dsp:nvSpPr>
      <dsp:spPr>
        <a:xfrm>
          <a:off x="0" y="723833"/>
          <a:ext cx="1005839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928C2-166E-4262-9F6E-5FE2C79F9644}">
      <dsp:nvSpPr>
        <dsp:cNvPr id="0" name=""/>
        <dsp:cNvSpPr/>
      </dsp:nvSpPr>
      <dsp:spPr>
        <a:xfrm>
          <a:off x="0" y="723833"/>
          <a:ext cx="10058399" cy="72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0" i="0" kern="1200"/>
            <a:t>δεν καταδέχτηκε να περιλάβει στο έργο του πληροφορίες από τον πρώτο τυχόντα («</a:t>
          </a:r>
          <a:r>
            <a:rPr lang="el-GR" sz="2000" b="0" i="1" kern="1200"/>
            <a:t>οὐκ ἐκ τοῦ παρατυχόντος πυνθανόμενος ἠξίωσα γράφειν</a:t>
          </a:r>
          <a:r>
            <a:rPr lang="el-GR" sz="2000" b="0" i="0" kern="1200"/>
            <a:t>», 1.22.2) </a:t>
          </a:r>
          <a:endParaRPr lang="en-US" sz="2000" kern="1200"/>
        </a:p>
      </dsp:txBody>
      <dsp:txXfrm>
        <a:off x="0" y="723833"/>
        <a:ext cx="10058399" cy="723392"/>
      </dsp:txXfrm>
    </dsp:sp>
    <dsp:sp modelId="{ECE8E872-8A79-4529-835A-23065DCFDCD5}">
      <dsp:nvSpPr>
        <dsp:cNvPr id="0" name=""/>
        <dsp:cNvSpPr/>
      </dsp:nvSpPr>
      <dsp:spPr>
        <a:xfrm>
          <a:off x="0" y="1447226"/>
          <a:ext cx="1005839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2F824-3ECB-43FF-A81C-3104161A25DE}">
      <dsp:nvSpPr>
        <dsp:cNvPr id="0" name=""/>
        <dsp:cNvSpPr/>
      </dsp:nvSpPr>
      <dsp:spPr>
        <a:xfrm>
          <a:off x="0" y="1447226"/>
          <a:ext cx="10058399" cy="72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0" i="0" kern="1200"/>
            <a:t>ούτε ό,τι νόμιζε ο ίδιος («</a:t>
          </a:r>
          <a:r>
            <a:rPr lang="el-GR" sz="2000" b="0" i="1" kern="1200"/>
            <a:t>ὡς ἐμοὶ ἐδόκει</a:t>
          </a:r>
          <a:r>
            <a:rPr lang="el-GR" sz="2000" b="0" i="0" kern="1200"/>
            <a:t>»), </a:t>
          </a:r>
          <a:endParaRPr lang="en-US" sz="2000" kern="1200"/>
        </a:p>
      </dsp:txBody>
      <dsp:txXfrm>
        <a:off x="0" y="1447226"/>
        <a:ext cx="10058399" cy="723392"/>
      </dsp:txXfrm>
    </dsp:sp>
    <dsp:sp modelId="{D7EAF5FB-8DE7-4456-87BB-CA47D2A54D32}">
      <dsp:nvSpPr>
        <dsp:cNvPr id="0" name=""/>
        <dsp:cNvSpPr/>
      </dsp:nvSpPr>
      <dsp:spPr>
        <a:xfrm>
          <a:off x="0" y="2170618"/>
          <a:ext cx="1005839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4FBDC7-10D5-42CE-9CC7-3F659AF0CAFB}">
      <dsp:nvSpPr>
        <dsp:cNvPr id="0" name=""/>
        <dsp:cNvSpPr/>
      </dsp:nvSpPr>
      <dsp:spPr>
        <a:xfrm>
          <a:off x="0" y="2170618"/>
          <a:ext cx="10058399" cy="72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0" i="0" kern="1200"/>
            <a:t>αλλά κράτησε μόνο στοιχεία για όσα γεγονότα είχε </a:t>
          </a:r>
          <a:r>
            <a:rPr lang="el-GR" sz="2000" b="1" i="0" kern="1200"/>
            <a:t>προσωπική γνώση </a:t>
          </a:r>
          <a:r>
            <a:rPr lang="el-GR" sz="2000" b="0" i="0" kern="1200"/>
            <a:t>(«</a:t>
          </a:r>
          <a:r>
            <a:rPr lang="el-GR" sz="2000" b="0" i="1" kern="1200"/>
            <a:t>οἷς τε αὐτὸς παρῆν</a:t>
          </a:r>
          <a:r>
            <a:rPr lang="el-GR" sz="2000" b="0" i="0" kern="1200"/>
            <a:t>», 1.22.2, «</a:t>
          </a:r>
          <a:r>
            <a:rPr lang="el-GR" sz="2000" b="0" i="1" kern="1200"/>
            <a:t>καὶ γενομένῳ παρ' ἄμφοτέροις τοῖς πράγμασι</a:t>
          </a:r>
          <a:r>
            <a:rPr lang="el-GR" sz="2000" b="0" i="0" kern="1200"/>
            <a:t>», 5.26.5) </a:t>
          </a:r>
          <a:endParaRPr lang="en-US" sz="2000" kern="1200"/>
        </a:p>
      </dsp:txBody>
      <dsp:txXfrm>
        <a:off x="0" y="2170618"/>
        <a:ext cx="10058399" cy="723392"/>
      </dsp:txXfrm>
    </dsp:sp>
    <dsp:sp modelId="{74C0DA29-F1F4-4B4A-BA36-7868B6C36FB3}">
      <dsp:nvSpPr>
        <dsp:cNvPr id="0" name=""/>
        <dsp:cNvSpPr/>
      </dsp:nvSpPr>
      <dsp:spPr>
        <a:xfrm>
          <a:off x="0" y="2894011"/>
          <a:ext cx="1005839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C3398-570D-4647-8DBF-DCFC6FF52CF8}">
      <dsp:nvSpPr>
        <dsp:cNvPr id="0" name=""/>
        <dsp:cNvSpPr/>
      </dsp:nvSpPr>
      <dsp:spPr>
        <a:xfrm>
          <a:off x="0" y="2894011"/>
          <a:ext cx="10058399" cy="72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0" i="0" kern="1200"/>
            <a:t>και για τα οποία είχε κάνει </a:t>
          </a:r>
          <a:r>
            <a:rPr lang="el-GR" sz="2000" b="1" i="0" kern="1200"/>
            <a:t>επίπονη έρευνα ακούγοντάς τα από άλλους </a:t>
          </a:r>
          <a:r>
            <a:rPr lang="el-GR" sz="2000" b="0" i="0" kern="1200"/>
            <a:t>(«</a:t>
          </a:r>
          <a:r>
            <a:rPr lang="el-GR" sz="2000" b="0" i="1" kern="1200"/>
            <a:t>καὶ παρὰ τῶν ἄλλων ὅσον δυνατὸν ἀκριβείᾳ περὶ ἑκάστου ἐπεξελθών</a:t>
          </a:r>
          <a:r>
            <a:rPr lang="el-GR" sz="2000" b="0" i="0" kern="1200"/>
            <a:t>», 1.22.2).</a:t>
          </a:r>
          <a:endParaRPr lang="en-US" sz="2000" kern="1200"/>
        </a:p>
      </dsp:txBody>
      <dsp:txXfrm>
        <a:off x="0" y="2894011"/>
        <a:ext cx="10058399" cy="723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C26DD-6C5B-4991-BFE4-42631547CACD}">
      <dsp:nvSpPr>
        <dsp:cNvPr id="0" name=""/>
        <dsp:cNvSpPr/>
      </dsp:nvSpPr>
      <dsp:spPr>
        <a:xfrm>
          <a:off x="12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F3578-50BB-4687-BFBD-CADD607BA7A1}">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i="0" kern="1200"/>
            <a:t>Οι απόψεις του συγγραφέα</a:t>
          </a:r>
          <a:r>
            <a:rPr lang="el-GR" sz="1800" b="0" i="0" kern="1200"/>
            <a:t>, που δεν κρύβονται τελείως, (όπως η σημασία που αποδίδει στη δημοκρατία και τη ναυτική δύναμη, η αποκτήνωση που φέρνει ο πόλεμος, τα αίτια και το παράλογο του πολέμου κ.ά.), μας προσφέρουν κάποια </a:t>
          </a:r>
          <a:r>
            <a:rPr lang="el-GR" sz="1800" b="1" i="0" kern="1200"/>
            <a:t>κριτήρια με βάση τα οποία μπορούμε να ερμηνεύσουμε τις δημηγορίες.</a:t>
          </a:r>
          <a:endParaRPr lang="en-US" sz="1800" kern="1200"/>
        </a:p>
      </dsp:txBody>
      <dsp:txXfrm>
        <a:off x="560236" y="748205"/>
        <a:ext cx="4149382" cy="2576345"/>
      </dsp:txXfrm>
    </dsp:sp>
    <dsp:sp modelId="{685CE36C-EE37-48C9-B657-E986A2629050}">
      <dsp:nvSpPr>
        <dsp:cNvPr id="0" name=""/>
        <dsp:cNvSpPr/>
      </dsp:nvSpPr>
      <dsp:spPr>
        <a:xfrm>
          <a:off x="52686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89118-CDF2-4978-9234-930053C0D78F}">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0" i="0" kern="1200" dirty="0"/>
            <a:t>Γενικά, οι δημηγορίες, ακόμη και αν λείπει από αυτές η πιστότητα του λόγου, ακόμη και αν έρχονται καμιά φορά σε ασυμφωνία προς την πραγματικότητα, επιτελούν μια ευρύτερη </a:t>
          </a:r>
          <a:r>
            <a:rPr lang="el-GR" sz="1800" b="1" i="0" kern="1200" dirty="0"/>
            <a:t>λειτουργία</a:t>
          </a:r>
          <a:r>
            <a:rPr lang="el-GR" sz="1800" b="0" i="0" kern="1200" dirty="0"/>
            <a:t> </a:t>
          </a:r>
          <a:r>
            <a:rPr lang="el-GR" sz="1800" b="1" i="0" kern="1200" dirty="0"/>
            <a:t>αντίθεσης</a:t>
          </a:r>
          <a:r>
            <a:rPr lang="el-GR" sz="1800" b="0" i="0" kern="1200" dirty="0"/>
            <a:t> και </a:t>
          </a:r>
          <a:r>
            <a:rPr lang="el-GR" sz="1800" b="1" i="0" kern="1200" dirty="0"/>
            <a:t>ερμηνείας</a:t>
          </a:r>
          <a:r>
            <a:rPr lang="el-GR" sz="1800" b="0" i="0" kern="1200" dirty="0"/>
            <a:t> στο όλο έργο, χωρίς να απομακρύνονται από την οδό της αλήθειας, την οποία με τόσους κόπους και μόχθους άνοιξε ο δημιουργός τους.</a:t>
          </a:r>
          <a:endParaRPr lang="en-US" sz="1800" kern="1200" dirty="0"/>
        </a:p>
      </dsp:txBody>
      <dsp:txXfrm>
        <a:off x="5827635" y="748205"/>
        <a:ext cx="4149382" cy="2576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463DE-AB54-449A-9512-E65E4C07B044}">
      <dsp:nvSpPr>
        <dsp:cNvPr id="0" name=""/>
        <dsp:cNvSpPr/>
      </dsp:nvSpPr>
      <dsp:spPr>
        <a:xfrm>
          <a:off x="0" y="0"/>
          <a:ext cx="4370625" cy="16221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0" i="0" kern="1200"/>
            <a:t>Η πεζογραφία του Θουκυδίδη αποτελεί χαρακτηριστικό </a:t>
          </a:r>
          <a:r>
            <a:rPr lang="el-GR" sz="1400" b="1" i="0" kern="1200"/>
            <a:t>δείγμα της περίτεχνης πεζογραφίας </a:t>
          </a:r>
          <a:r>
            <a:rPr lang="el-GR" sz="1400" b="0" i="0" kern="1200"/>
            <a:t>της όψιμης περιόδου της εποχής του Περικλή. </a:t>
          </a:r>
          <a:endParaRPr lang="en-US" sz="1400" kern="1200"/>
        </a:p>
      </dsp:txBody>
      <dsp:txXfrm>
        <a:off x="47510" y="47510"/>
        <a:ext cx="2620244" cy="1527087"/>
      </dsp:txXfrm>
    </dsp:sp>
    <dsp:sp modelId="{7180DB39-E71F-454B-9957-FB2FA51760B4}">
      <dsp:nvSpPr>
        <dsp:cNvPr id="0" name=""/>
        <dsp:cNvSpPr/>
      </dsp:nvSpPr>
      <dsp:spPr>
        <a:xfrm>
          <a:off x="385643" y="1892458"/>
          <a:ext cx="4370625" cy="16221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i="0" kern="1200"/>
            <a:t>Πολλά από τα στοιχεία της τα δανείστηκε από την ποίηση</a:t>
          </a:r>
          <a:r>
            <a:rPr lang="el-GR" sz="1400" b="0" i="0" kern="1200"/>
            <a:t>. </a:t>
          </a:r>
          <a:endParaRPr lang="en-US" sz="1400" kern="1200"/>
        </a:p>
      </dsp:txBody>
      <dsp:txXfrm>
        <a:off x="433153" y="1939968"/>
        <a:ext cx="2835591" cy="1527087"/>
      </dsp:txXfrm>
    </dsp:sp>
    <dsp:sp modelId="{E7DD7F39-959A-4070-8C2A-6B58696872BF}">
      <dsp:nvSpPr>
        <dsp:cNvPr id="0" name=""/>
        <dsp:cNvSpPr/>
      </dsp:nvSpPr>
      <dsp:spPr>
        <a:xfrm>
          <a:off x="771286" y="3784917"/>
          <a:ext cx="4370625" cy="16221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0" i="0" kern="1200"/>
            <a:t>Το ύφος του συγγραφέα διακρίνεται για το δυνατό τρόπο </a:t>
          </a:r>
          <a:r>
            <a:rPr lang="el-GR" sz="1400" b="1" i="0" kern="1200"/>
            <a:t>έμφασης και αντίθεσης </a:t>
          </a:r>
          <a:r>
            <a:rPr lang="el-GR" sz="1400" b="0" i="0" kern="1200"/>
            <a:t>μέσα στην ίδια περίοδο λόγου, ένα ύφος αντιθετικό που χαρακτηρίζεται από </a:t>
          </a:r>
          <a:r>
            <a:rPr lang="el-GR" sz="1400" b="1" i="0" kern="1200"/>
            <a:t>σαφήνεια και λεπτομερειακή επεξεργασία.</a:t>
          </a:r>
          <a:endParaRPr lang="en-US" sz="1400" kern="1200"/>
        </a:p>
      </dsp:txBody>
      <dsp:txXfrm>
        <a:off x="818796" y="3832427"/>
        <a:ext cx="2835591" cy="1527087"/>
      </dsp:txXfrm>
    </dsp:sp>
    <dsp:sp modelId="{49EE1EDA-92E5-4C8D-8D9F-EE503B966D7D}">
      <dsp:nvSpPr>
        <dsp:cNvPr id="0" name=""/>
        <dsp:cNvSpPr/>
      </dsp:nvSpPr>
      <dsp:spPr>
        <a:xfrm>
          <a:off x="3316255" y="1230098"/>
          <a:ext cx="1054369" cy="105436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553488" y="1230098"/>
        <a:ext cx="579903" cy="793413"/>
      </dsp:txXfrm>
    </dsp:sp>
    <dsp:sp modelId="{1156AB12-A956-43C9-A78E-97EAB3E7444D}">
      <dsp:nvSpPr>
        <dsp:cNvPr id="0" name=""/>
        <dsp:cNvSpPr/>
      </dsp:nvSpPr>
      <dsp:spPr>
        <a:xfrm>
          <a:off x="3701898" y="3111742"/>
          <a:ext cx="1054369" cy="105436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939131" y="3111742"/>
        <a:ext cx="579903" cy="7934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10/4/2022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A16AA21-1863-4931-97CB-99D0A168701B}"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772C379-9A7C-4C87-A116-CBE9F58B04C5}" type="datetimeFigureOut">
              <a:rPr lang="en-US" dirty="0"/>
              <a:t>10/4/2022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10/4/2022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ebooks.edu.gr/ebooks/v/html/8547/2662/Archaioi-Ellines-Istoriografoi_A-Lykeiou_html-empl/indexab.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3.wdp"/><Relationship Id="rId7" Type="http://schemas.openxmlformats.org/officeDocument/2006/relationships/diagramLayout" Target="../diagrams/layout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2.wdp"/><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microsoft.com/office/2007/relationships/hdphoto" Target="../media/hdphoto3.wdp"/><Relationship Id="rId7" Type="http://schemas.openxmlformats.org/officeDocument/2006/relationships/diagramLayout" Target="../diagrams/layout5.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microsoft.com/office/2007/relationships/hdphoto" Target="../media/hdphoto2.wdp"/><Relationship Id="rId10" Type="http://schemas.microsoft.com/office/2007/relationships/diagramDrawing" Target="../diagrams/drawing5.xml"/><Relationship Id="rId4" Type="http://schemas.openxmlformats.org/officeDocument/2006/relationships/image" Target="../media/image4.png"/><Relationship Id="rId9" Type="http://schemas.openxmlformats.org/officeDocument/2006/relationships/diagramColors" Target="../diagrams/colors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ebooks.edu.gr/ebooks/v/html/8547/2662/Archaioi-Ellines-Istoriografoi_A-Lykeiou_html-empl/indexab.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ebooks.edu.gr/ebooks/v/html/8547/2662/Archaioi-Ellines-Istoriografoi_A-Lykeiou_html-empl/indexab.html" TargetMode="Externa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jpeg"/></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UpBo3qMrQiA?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EB9BCF-6FD9-E538-ACFB-289AEE9C3CBE}"/>
              </a:ext>
            </a:extLst>
          </p:cNvPr>
          <p:cNvSpPr>
            <a:spLocks noGrp="1"/>
          </p:cNvSpPr>
          <p:nvPr>
            <p:ph type="ctrTitle"/>
          </p:nvPr>
        </p:nvSpPr>
        <p:spPr/>
        <p:txBody>
          <a:bodyPr/>
          <a:lstStyle/>
          <a:p>
            <a:r>
              <a:rPr lang="el-GR" dirty="0"/>
              <a:t>ΘΟΥΚΥΔΙΔΗΣ</a:t>
            </a:r>
          </a:p>
        </p:txBody>
      </p:sp>
      <p:sp>
        <p:nvSpPr>
          <p:cNvPr id="3" name="Υπότιτλος 2">
            <a:extLst>
              <a:ext uri="{FF2B5EF4-FFF2-40B4-BE49-F238E27FC236}">
                <a16:creationId xmlns:a16="http://schemas.microsoft.com/office/drawing/2014/main" id="{A1CE1A8B-6747-BFC9-6253-D6EA515C74F0}"/>
              </a:ext>
            </a:extLst>
          </p:cNvPr>
          <p:cNvSpPr>
            <a:spLocks noGrp="1"/>
          </p:cNvSpPr>
          <p:nvPr>
            <p:ph type="subTitle" idx="1"/>
          </p:nvPr>
        </p:nvSpPr>
        <p:spPr/>
        <p:txBody>
          <a:bodyPr>
            <a:normAutofit/>
          </a:bodyPr>
          <a:lstStyle/>
          <a:p>
            <a:r>
              <a:rPr lang="el-GR" sz="4800" b="1" dirty="0"/>
              <a:t>ΒΙΟΣ ΚΑΙ ΕΡΓΟ</a:t>
            </a:r>
          </a:p>
        </p:txBody>
      </p:sp>
    </p:spTree>
    <p:extLst>
      <p:ext uri="{BB962C8B-B14F-4D97-AF65-F5344CB8AC3E}">
        <p14:creationId xmlns:p14="http://schemas.microsoft.com/office/powerpoint/2010/main" val="86973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3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9226320D-2C9C-BAC3-6580-3D1025112288}"/>
              </a:ext>
            </a:extLst>
          </p:cNvPr>
          <p:cNvPicPr>
            <a:picLocks noChangeAspect="1"/>
          </p:cNvPicPr>
          <p:nvPr/>
        </p:nvPicPr>
        <p:blipFill>
          <a:blip r:embed="rId4"/>
          <a:stretch>
            <a:fillRect/>
          </a:stretch>
        </p:blipFill>
        <p:spPr>
          <a:xfrm>
            <a:off x="477011" y="480058"/>
            <a:ext cx="11237976" cy="5897880"/>
          </a:xfrm>
          <a:prstGeom prst="rect">
            <a:avLst/>
          </a:prstGeom>
        </p:spPr>
      </p:pic>
    </p:spTree>
    <p:extLst>
      <p:ext uri="{BB962C8B-B14F-4D97-AF65-F5344CB8AC3E}">
        <p14:creationId xmlns:p14="http://schemas.microsoft.com/office/powerpoint/2010/main" val="46428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6959743-ACAE-B6A7-8F76-01A5B79D989D}"/>
              </a:ext>
            </a:extLst>
          </p:cNvPr>
          <p:cNvSpPr>
            <a:spLocks noGrp="1"/>
          </p:cNvSpPr>
          <p:nvPr>
            <p:ph type="title"/>
          </p:nvPr>
        </p:nvSpPr>
        <p:spPr>
          <a:xfrm>
            <a:off x="6386284" y="484632"/>
            <a:ext cx="4741963" cy="1971964"/>
          </a:xfrm>
        </p:spPr>
        <p:txBody>
          <a:bodyPr>
            <a:normAutofit/>
          </a:bodyPr>
          <a:lstStyle/>
          <a:p>
            <a:r>
              <a:rPr lang="el-GR" sz="4800" b="1"/>
              <a:t>Θουκυδιδησ και περικλησ</a:t>
            </a:r>
          </a:p>
        </p:txBody>
      </p:sp>
      <p:sp>
        <p:nvSpPr>
          <p:cNvPr id="1033" name="Freeform: Shape 1032">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Περικλής: Ο πρώτος πολίτης του Χρυσού Αιώνα που έκανε την Ελλάδα αθάνατη  στον χρόνο - REPORTER24">
            <a:extLst>
              <a:ext uri="{FF2B5EF4-FFF2-40B4-BE49-F238E27FC236}">
                <a16:creationId xmlns:a16="http://schemas.microsoft.com/office/drawing/2014/main" id="{8F23CFA6-678F-BB79-105F-0C71AB46F3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6852" y="866774"/>
            <a:ext cx="4128373" cy="3895725"/>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40B4AE44-F29B-DAD3-2798-82EDC53A3E48}"/>
              </a:ext>
            </a:extLst>
          </p:cNvPr>
          <p:cNvSpPr>
            <a:spLocks noGrp="1"/>
          </p:cNvSpPr>
          <p:nvPr>
            <p:ph idx="1"/>
          </p:nvPr>
        </p:nvSpPr>
        <p:spPr>
          <a:xfrm>
            <a:off x="6924122" y="2185940"/>
            <a:ext cx="4698832" cy="3901816"/>
          </a:xfrm>
          <a:ln>
            <a:solidFill>
              <a:schemeClr val="accent2"/>
            </a:solidFill>
          </a:ln>
        </p:spPr>
        <p:txBody>
          <a:bodyPr>
            <a:normAutofit/>
          </a:bodyPr>
          <a:lstStyle/>
          <a:p>
            <a:r>
              <a:rPr lang="el-GR" sz="1900" b="0" i="0" dirty="0">
                <a:effectLst/>
                <a:latin typeface="Tahoma" panose="020B0604030504040204" pitchFamily="34" charset="0"/>
              </a:rPr>
              <a:t>Κατά την έναρξη του πελοποννησιακού πολέμου (431 π.Χ.), ο Θουκυδίδης πίστευε στη </a:t>
            </a:r>
            <a:r>
              <a:rPr lang="el-GR" sz="1900" b="1" i="0" dirty="0">
                <a:effectLst/>
                <a:latin typeface="Tahoma" panose="020B0604030504040204" pitchFamily="34" charset="0"/>
              </a:rPr>
              <a:t>μεγάλη αξία του</a:t>
            </a:r>
            <a:r>
              <a:rPr lang="el-GR" sz="1900" b="0" i="0" dirty="0">
                <a:effectLst/>
                <a:latin typeface="Tahoma" panose="020B0604030504040204" pitchFamily="34" charset="0"/>
              </a:rPr>
              <a:t> </a:t>
            </a:r>
            <a:r>
              <a:rPr lang="el-GR" sz="1900" b="1" i="0" dirty="0">
                <a:effectLst/>
                <a:latin typeface="Tahoma" panose="020B0604030504040204" pitchFamily="34" charset="0"/>
              </a:rPr>
              <a:t>Περικλή</a:t>
            </a:r>
            <a:r>
              <a:rPr lang="el-GR" sz="1900" b="0" i="0" dirty="0">
                <a:effectLst/>
                <a:latin typeface="Tahoma" panose="020B0604030504040204" pitchFamily="34" charset="0"/>
              </a:rPr>
              <a:t> (μολονότι η οικογενειακή του παράδοση τον συνέδεε με την αντίπαλη παράταξη, των αριστοκρατικών) και στην </a:t>
            </a:r>
            <a:r>
              <a:rPr lang="el-GR" sz="1900" b="1" i="0" dirty="0">
                <a:effectLst/>
                <a:latin typeface="Tahoma" panose="020B0604030504040204" pitchFamily="34" charset="0"/>
              </a:rPr>
              <a:t>ορθότητα των βασικών αρχών του πολεμικού του σχεδιασμού</a:t>
            </a:r>
            <a:r>
              <a:rPr lang="el-GR" sz="1900" b="0" i="0" dirty="0">
                <a:effectLst/>
                <a:latin typeface="Tahoma" panose="020B0604030504040204" pitchFamily="34" charset="0"/>
              </a:rPr>
              <a:t>: </a:t>
            </a:r>
          </a:p>
          <a:p>
            <a:r>
              <a:rPr lang="el-GR" sz="1900" b="0" i="0" dirty="0">
                <a:effectLst/>
                <a:latin typeface="Tahoma" panose="020B0604030504040204" pitchFamily="34" charset="0"/>
              </a:rPr>
              <a:t>άμυνα στην ξηρά, </a:t>
            </a:r>
          </a:p>
          <a:p>
            <a:r>
              <a:rPr lang="el-GR" sz="1900" b="0" i="0" dirty="0">
                <a:effectLst/>
                <a:latin typeface="Tahoma" panose="020B0604030504040204" pitchFamily="34" charset="0"/>
              </a:rPr>
              <a:t>επίθεση στη θάλασσα, </a:t>
            </a:r>
          </a:p>
          <a:p>
            <a:r>
              <a:rPr lang="el-GR" sz="1900" b="0" i="0" dirty="0">
                <a:effectLst/>
                <a:latin typeface="Tahoma" panose="020B0604030504040204" pitchFamily="34" charset="0"/>
              </a:rPr>
              <a:t>σύνεση και αυτοπεποίθηση. </a:t>
            </a:r>
          </a:p>
        </p:txBody>
      </p:sp>
      <p:grpSp>
        <p:nvGrpSpPr>
          <p:cNvPr id="1035" name="Group 1034">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6" name="Oval 1035">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37" name="Oval 1036">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40375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Τίτλος 1">
            <a:extLst>
              <a:ext uri="{FF2B5EF4-FFF2-40B4-BE49-F238E27FC236}">
                <a16:creationId xmlns:a16="http://schemas.microsoft.com/office/drawing/2014/main" id="{4733FC1F-76E5-7E1C-C500-E35EB8C5DEF3}"/>
              </a:ext>
            </a:extLst>
          </p:cNvPr>
          <p:cNvSpPr>
            <a:spLocks noGrp="1"/>
          </p:cNvSpPr>
          <p:nvPr>
            <p:ph type="title"/>
          </p:nvPr>
        </p:nvSpPr>
        <p:spPr>
          <a:xfrm>
            <a:off x="1490145" y="2376862"/>
            <a:ext cx="2640646" cy="2104273"/>
          </a:xfrm>
          <a:noFill/>
        </p:spPr>
        <p:txBody>
          <a:bodyPr>
            <a:normAutofit/>
          </a:bodyPr>
          <a:lstStyle/>
          <a:p>
            <a:pPr algn="ctr"/>
            <a:r>
              <a:rPr lang="el-GR" sz="3000" b="1" i="1">
                <a:solidFill>
                  <a:srgbClr val="FFFFFF"/>
                </a:solidFill>
              </a:rPr>
              <a:t>Ο ΛΟΙΜΟΣ</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Θέση περιεχομένου 2">
            <a:extLst>
              <a:ext uri="{FF2B5EF4-FFF2-40B4-BE49-F238E27FC236}">
                <a16:creationId xmlns:a16="http://schemas.microsoft.com/office/drawing/2014/main" id="{E4EE7FB0-A9AA-1ED2-6775-1E283168B33F}"/>
              </a:ext>
            </a:extLst>
          </p:cNvPr>
          <p:cNvSpPr>
            <a:spLocks noGrp="1"/>
          </p:cNvSpPr>
          <p:nvPr>
            <p:ph idx="1"/>
          </p:nvPr>
        </p:nvSpPr>
        <p:spPr>
          <a:xfrm>
            <a:off x="6081089" y="257175"/>
            <a:ext cx="5142658" cy="5875431"/>
          </a:xfrm>
          <a:ln w="38100">
            <a:solidFill>
              <a:schemeClr val="accent1"/>
            </a:solidFill>
          </a:ln>
        </p:spPr>
        <p:txBody>
          <a:bodyPr anchor="ctr">
            <a:normAutofit/>
          </a:bodyPr>
          <a:lstStyle/>
          <a:p>
            <a:r>
              <a:rPr lang="el-GR" b="0" i="0" dirty="0">
                <a:effectLst/>
                <a:latin typeface="Tahoma" panose="020B0604030504040204" pitchFamily="34" charset="0"/>
              </a:rPr>
              <a:t>Το δεύτερο έτος του πολέμου προσβλήθηκε και ο ίδιος από τον καταστρεπτικό </a:t>
            </a:r>
            <a:r>
              <a:rPr lang="el-GR" b="1" i="0" dirty="0">
                <a:effectLst/>
                <a:latin typeface="Tahoma" panose="020B0604030504040204" pitchFamily="34" charset="0"/>
              </a:rPr>
              <a:t>λοιμό</a:t>
            </a:r>
            <a:r>
              <a:rPr lang="el-GR" b="0" i="0" dirty="0">
                <a:effectLst/>
                <a:latin typeface="Tahoma" panose="020B0604030504040204" pitchFamily="34" charset="0"/>
              </a:rPr>
              <a:t> που εξόντωσε το 1/3 του πληθυσμού της Αττικής («...</a:t>
            </a:r>
            <a:r>
              <a:rPr lang="el-GR" b="0" i="1" dirty="0" err="1">
                <a:effectLst/>
                <a:latin typeface="Tahoma" panose="020B0604030504040204" pitchFamily="34" charset="0"/>
              </a:rPr>
              <a:t>ταῦτα</a:t>
            </a:r>
            <a:r>
              <a:rPr lang="el-GR" b="0" i="1" dirty="0">
                <a:effectLst/>
                <a:latin typeface="Tahoma" panose="020B0604030504040204" pitchFamily="34" charset="0"/>
              </a:rPr>
              <a:t> δηλώσω </a:t>
            </a:r>
            <a:r>
              <a:rPr lang="el-GR" b="0" i="1" dirty="0" err="1">
                <a:effectLst/>
                <a:latin typeface="Tahoma" panose="020B0604030504040204" pitchFamily="34" charset="0"/>
              </a:rPr>
              <a:t>αὐτός</a:t>
            </a:r>
            <a:r>
              <a:rPr lang="el-GR" b="0" i="1" dirty="0">
                <a:effectLst/>
                <a:latin typeface="Tahoma" panose="020B0604030504040204" pitchFamily="34" charset="0"/>
              </a:rPr>
              <a:t> τε </a:t>
            </a:r>
            <a:r>
              <a:rPr lang="el-GR" b="0" i="1" dirty="0" err="1">
                <a:effectLst/>
                <a:latin typeface="Tahoma" panose="020B0604030504040204" pitchFamily="34" charset="0"/>
              </a:rPr>
              <a:t>νοσήσας</a:t>
            </a:r>
            <a:r>
              <a:rPr lang="el-GR" b="0" i="1" dirty="0">
                <a:effectLst/>
                <a:latin typeface="Tahoma" panose="020B0604030504040204" pitchFamily="34" charset="0"/>
              </a:rPr>
              <a:t> </a:t>
            </a:r>
            <a:r>
              <a:rPr lang="el-GR" b="0" i="1" dirty="0" err="1">
                <a:effectLst/>
                <a:latin typeface="Tahoma" panose="020B0604030504040204" pitchFamily="34" charset="0"/>
              </a:rPr>
              <a:t>καὶ</a:t>
            </a:r>
            <a:r>
              <a:rPr lang="el-GR" b="0" i="1" dirty="0">
                <a:effectLst/>
                <a:latin typeface="Tahoma" panose="020B0604030504040204" pitchFamily="34" charset="0"/>
              </a:rPr>
              <a:t> </a:t>
            </a:r>
            <a:r>
              <a:rPr lang="el-GR" b="0" i="1" dirty="0" err="1">
                <a:effectLst/>
                <a:latin typeface="Tahoma" panose="020B0604030504040204" pitchFamily="34" charset="0"/>
              </a:rPr>
              <a:t>ἰδὼν</a:t>
            </a:r>
            <a:r>
              <a:rPr lang="el-GR" b="0" i="1" dirty="0">
                <a:effectLst/>
                <a:latin typeface="Tahoma" panose="020B0604030504040204" pitchFamily="34" charset="0"/>
              </a:rPr>
              <a:t> </a:t>
            </a:r>
            <a:r>
              <a:rPr lang="el-GR" b="0" i="1" dirty="0" err="1">
                <a:effectLst/>
                <a:latin typeface="Tahoma" panose="020B0604030504040204" pitchFamily="34" charset="0"/>
              </a:rPr>
              <a:t>ἄλλους</a:t>
            </a:r>
            <a:r>
              <a:rPr lang="el-GR" b="0" i="1" dirty="0">
                <a:effectLst/>
                <a:latin typeface="Tahoma" panose="020B0604030504040204" pitchFamily="34" charset="0"/>
              </a:rPr>
              <a:t> πάσχοντας</a:t>
            </a:r>
            <a:r>
              <a:rPr lang="el-GR" b="0" i="0" dirty="0">
                <a:effectLst/>
                <a:latin typeface="Tahoma" panose="020B0604030504040204" pitchFamily="34" charset="0"/>
              </a:rPr>
              <a:t>»). Ο ίδιος επέζησε αλλά ο Περικλής πέθανε από τον λοιμό το επόμενο έτος.</a:t>
            </a:r>
          </a:p>
          <a:p>
            <a:r>
              <a:rPr lang="el-GR" b="0" i="0" dirty="0">
                <a:effectLst/>
                <a:latin typeface="Tahoma" panose="020B0604030504040204" pitchFamily="34" charset="0"/>
              </a:rPr>
              <a:t>Στην πολιτική ζωή της εμπόλεμης και </a:t>
            </a:r>
            <a:r>
              <a:rPr lang="el-GR" b="0" i="0" dirty="0" err="1">
                <a:effectLst/>
                <a:latin typeface="Tahoma" panose="020B0604030504040204" pitchFamily="34" charset="0"/>
              </a:rPr>
              <a:t>πολιορκημένης</a:t>
            </a:r>
            <a:r>
              <a:rPr lang="el-GR" b="0" i="0" dirty="0">
                <a:effectLst/>
                <a:latin typeface="Tahoma" panose="020B0604030504040204" pitchFamily="34" charset="0"/>
              </a:rPr>
              <a:t>, από τη στεριά, Αθήνας επικράτησε οξεία </a:t>
            </a:r>
            <a:r>
              <a:rPr lang="el-GR" b="1" i="0" dirty="0">
                <a:effectLst/>
                <a:latin typeface="Tahoma" panose="020B0604030504040204" pitchFamily="34" charset="0"/>
              </a:rPr>
              <a:t>αντιπαράθεση</a:t>
            </a:r>
            <a:r>
              <a:rPr lang="el-GR" b="0" i="0" dirty="0">
                <a:effectLst/>
                <a:latin typeface="Tahoma" panose="020B0604030504040204" pitchFamily="34" charset="0"/>
              </a:rPr>
              <a:t> ανάμεσα στην παράταξη των </a:t>
            </a:r>
          </a:p>
          <a:p>
            <a:r>
              <a:rPr lang="el-GR" b="0" i="0" u="sng" dirty="0">
                <a:effectLst/>
                <a:latin typeface="Tahoma" panose="020B0604030504040204" pitchFamily="34" charset="0"/>
              </a:rPr>
              <a:t>συντηρητικών αριστοκρατικών </a:t>
            </a:r>
          </a:p>
          <a:p>
            <a:r>
              <a:rPr lang="el-GR" b="0" i="0" dirty="0">
                <a:effectLst/>
                <a:latin typeface="Tahoma" panose="020B0604030504040204" pitchFamily="34" charset="0"/>
              </a:rPr>
              <a:t>και των </a:t>
            </a:r>
            <a:r>
              <a:rPr lang="el-GR" b="0" i="0" u="sng" dirty="0">
                <a:effectLst/>
                <a:latin typeface="Tahoma" panose="020B0604030504040204" pitchFamily="34" charset="0"/>
              </a:rPr>
              <a:t>δημοκρατικών</a:t>
            </a:r>
            <a:r>
              <a:rPr lang="el-GR" b="0" i="0" dirty="0">
                <a:effectLst/>
                <a:latin typeface="Tahoma" panose="020B0604030504040204" pitchFamily="34" charset="0"/>
              </a:rPr>
              <a:t>, </a:t>
            </a:r>
          </a:p>
          <a:p>
            <a:r>
              <a:rPr lang="el-GR" b="0" i="0" dirty="0">
                <a:effectLst/>
                <a:latin typeface="Tahoma" panose="020B0604030504040204" pitchFamily="34" charset="0"/>
              </a:rPr>
              <a:t>τους οποίους καθοδηγούσαν πλέον </a:t>
            </a:r>
            <a:r>
              <a:rPr lang="el-GR" b="1" i="0" dirty="0">
                <a:effectLst/>
                <a:latin typeface="Tahoma" panose="020B0604030504040204" pitchFamily="34" charset="0"/>
              </a:rPr>
              <a:t>αδίστακτοι δημαγωγοί</a:t>
            </a:r>
            <a:r>
              <a:rPr lang="el-GR" b="0" i="0" dirty="0">
                <a:effectLst/>
                <a:latin typeface="Tahoma" panose="020B0604030504040204" pitchFamily="34" charset="0"/>
              </a:rPr>
              <a:t>, με ισχυρότερο τον </a:t>
            </a:r>
            <a:r>
              <a:rPr lang="el-GR" b="1" i="0" dirty="0" err="1">
                <a:effectLst/>
                <a:latin typeface="Tahoma" panose="020B0604030504040204" pitchFamily="34" charset="0"/>
              </a:rPr>
              <a:t>Κλέωνα</a:t>
            </a:r>
            <a:r>
              <a:rPr lang="el-GR" b="0" i="0" dirty="0">
                <a:effectLst/>
                <a:latin typeface="Tahoma" panose="020B0604030504040204" pitchFamily="34" charset="0"/>
              </a:rPr>
              <a:t>. </a:t>
            </a:r>
            <a:endParaRPr lang="el-GR" dirty="0"/>
          </a:p>
          <a:p>
            <a:endParaRPr lang="el-GR" dirty="0"/>
          </a:p>
        </p:txBody>
      </p:sp>
    </p:spTree>
    <p:extLst>
      <p:ext uri="{BB962C8B-B14F-4D97-AF65-F5344CB8AC3E}">
        <p14:creationId xmlns:p14="http://schemas.microsoft.com/office/powerpoint/2010/main" val="59257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0D84B13-08E6-AB9C-E779-F4879E0974CC}"/>
              </a:ext>
            </a:extLst>
          </p:cNvPr>
          <p:cNvSpPr>
            <a:spLocks noGrp="1"/>
          </p:cNvSpPr>
          <p:nvPr>
            <p:ph idx="1"/>
          </p:nvPr>
        </p:nvSpPr>
        <p:spPr>
          <a:xfrm>
            <a:off x="409575" y="685800"/>
            <a:ext cx="7543800" cy="3907194"/>
          </a:xfrm>
        </p:spPr>
        <p:txBody>
          <a:bodyPr>
            <a:normAutofit fontScale="92500" lnSpcReduction="20000"/>
          </a:bodyPr>
          <a:lstStyle/>
          <a:p>
            <a:r>
              <a:rPr lang="el-GR" b="0" i="0" dirty="0">
                <a:solidFill>
                  <a:srgbClr val="000000"/>
                </a:solidFill>
                <a:effectLst/>
                <a:ea typeface="Cambria" panose="02040503050406030204" pitchFamily="18" charset="0"/>
              </a:rPr>
              <a:t>Στην πολιτική ζωή εμφανίζεται το </a:t>
            </a:r>
            <a:r>
              <a:rPr lang="el-GR" b="1" i="0" dirty="0">
                <a:solidFill>
                  <a:srgbClr val="000000"/>
                </a:solidFill>
                <a:effectLst/>
                <a:ea typeface="Cambria" panose="02040503050406030204" pitchFamily="18" charset="0"/>
              </a:rPr>
              <a:t>424 π.Χ</a:t>
            </a:r>
            <a:r>
              <a:rPr lang="el-GR" b="0" i="0" dirty="0">
                <a:solidFill>
                  <a:srgbClr val="000000"/>
                </a:solidFill>
                <a:effectLst/>
                <a:ea typeface="Cambria" panose="02040503050406030204" pitchFamily="18" charset="0"/>
              </a:rPr>
              <a:t>., όταν εκλέχθηκε στρατηγός, κατά το όγδοο έτος του Πελοποννησιακού πολέμου, και στάλθηκε με μικρή μοίρα του αθηναϊκού στόλου να επιβλέπει τα παράλια της Θράκης. Η πιο αξιόλογη πόλη της περιοχής ήταν η </a:t>
            </a:r>
            <a:r>
              <a:rPr lang="el-GR" b="1" i="0" dirty="0">
                <a:solidFill>
                  <a:srgbClr val="000000"/>
                </a:solidFill>
                <a:effectLst/>
                <a:ea typeface="Cambria" panose="02040503050406030204" pitchFamily="18" charset="0"/>
              </a:rPr>
              <a:t>Αμφίπολη</a:t>
            </a:r>
            <a:r>
              <a:rPr lang="el-GR" b="0" i="0" dirty="0">
                <a:solidFill>
                  <a:srgbClr val="000000"/>
                </a:solidFill>
                <a:effectLst/>
                <a:ea typeface="Cambria" panose="02040503050406030204" pitchFamily="18" charset="0"/>
              </a:rPr>
              <a:t>, στις εκβολές του Στρυμόνα, πολύτιμη για τους Αθηναίους λόγω της στρατηγικής της θέσης. Η περιοχή είχε μεγάλη στρατηγική σημασία για την Αθήνα, επειδή διέθετε άφθονη ναυπηγήσιμη </a:t>
            </a:r>
            <a:r>
              <a:rPr lang="el-GR" b="1" i="0" dirty="0">
                <a:solidFill>
                  <a:srgbClr val="000000"/>
                </a:solidFill>
                <a:effectLst/>
                <a:ea typeface="Cambria" panose="02040503050406030204" pitchFamily="18" charset="0"/>
              </a:rPr>
              <a:t>ξυλεία</a:t>
            </a:r>
            <a:r>
              <a:rPr lang="el-GR" b="0" i="0" dirty="0">
                <a:solidFill>
                  <a:srgbClr val="000000"/>
                </a:solidFill>
                <a:effectLst/>
                <a:ea typeface="Cambria" panose="02040503050406030204" pitchFamily="18" charset="0"/>
              </a:rPr>
              <a:t> για τις ανάγκες του αθηναϊκού στόλου και βρισκόταν κοντά στα </a:t>
            </a:r>
            <a:r>
              <a:rPr lang="el-GR" b="1" i="0" dirty="0">
                <a:solidFill>
                  <a:srgbClr val="000000"/>
                </a:solidFill>
                <a:effectLst/>
                <a:ea typeface="Cambria" panose="02040503050406030204" pitchFamily="18" charset="0"/>
              </a:rPr>
              <a:t>χρυσωρυχεία</a:t>
            </a:r>
            <a:r>
              <a:rPr lang="el-GR" b="0" i="0" dirty="0">
                <a:solidFill>
                  <a:srgbClr val="000000"/>
                </a:solidFill>
                <a:effectLst/>
                <a:ea typeface="Cambria" panose="02040503050406030204" pitchFamily="18" charset="0"/>
              </a:rPr>
              <a:t> του </a:t>
            </a:r>
            <a:r>
              <a:rPr lang="el-GR" b="0" i="0" dirty="0" err="1">
                <a:solidFill>
                  <a:srgbClr val="000000"/>
                </a:solidFill>
                <a:effectLst/>
                <a:ea typeface="Cambria" panose="02040503050406030204" pitchFamily="18" charset="0"/>
              </a:rPr>
              <a:t>Παγγαίου</a:t>
            </a:r>
            <a:r>
              <a:rPr lang="el-GR" b="0" i="0" dirty="0">
                <a:solidFill>
                  <a:srgbClr val="000000"/>
                </a:solidFill>
                <a:effectLst/>
                <a:ea typeface="Cambria" panose="02040503050406030204" pitchFamily="18" charset="0"/>
              </a:rPr>
              <a:t>. </a:t>
            </a:r>
          </a:p>
          <a:p>
            <a:r>
              <a:rPr lang="el-GR" b="0" i="0" dirty="0">
                <a:solidFill>
                  <a:srgbClr val="000000"/>
                </a:solidFill>
                <a:effectLst/>
              </a:rPr>
              <a:t>Ο Θουκυδίδης, όμως, δεν πρόλαβε, λόγω άπνοιας των ανέμων, να σώσει την πόλη από το Σπαρτιάτη στρατηγό Βρασίδα, ο οποίος την κατέλαβε αιφνιδιαστικά</a:t>
            </a:r>
            <a:r>
              <a:rPr lang="el-GR" dirty="0">
                <a:solidFill>
                  <a:srgbClr val="000000"/>
                </a:solidFill>
              </a:rPr>
              <a:t>, αφού </a:t>
            </a:r>
            <a:r>
              <a:rPr lang="el-GR" b="0" i="0" dirty="0">
                <a:solidFill>
                  <a:srgbClr val="000000"/>
                </a:solidFill>
                <a:effectLst/>
              </a:rPr>
              <a:t>έφτασε με ταχύτατη πορεία από την Πελοπόννησο στη Μακεδονία, σε μια κίνηση αντιπερισπασμού.  </a:t>
            </a:r>
          </a:p>
          <a:p>
            <a:r>
              <a:rPr lang="el-GR" b="0" i="0" dirty="0">
                <a:solidFill>
                  <a:srgbClr val="000000"/>
                </a:solidFill>
                <a:effectLst/>
              </a:rPr>
              <a:t>Οι Αθηναίοι «έφεραν </a:t>
            </a:r>
            <a:r>
              <a:rPr lang="el-GR" b="0" i="0" dirty="0" err="1">
                <a:solidFill>
                  <a:srgbClr val="000000"/>
                </a:solidFill>
                <a:effectLst/>
              </a:rPr>
              <a:t>βαρέως</a:t>
            </a:r>
            <a:r>
              <a:rPr lang="el-GR" b="0" i="0" dirty="0">
                <a:solidFill>
                  <a:srgbClr val="000000"/>
                </a:solidFill>
                <a:effectLst/>
              </a:rPr>
              <a:t>» την απώλεια της Αμφίπολης και τιμώρησαν το Θουκυδίδη με εξορία, για είκοσι χρόνια, όπως μας πληροφορεί ο ίδιος (Βιβλ. Ε', 26).</a:t>
            </a:r>
          </a:p>
          <a:p>
            <a:endParaRPr lang="el-GR" dirty="0"/>
          </a:p>
        </p:txBody>
      </p:sp>
      <p:pic>
        <p:nvPicPr>
          <p:cNvPr id="5128" name="Picture 8" descr="Αποτέλεσμα εικόνας για ΑΜΦΙΠΟΛΗ">
            <a:extLst>
              <a:ext uri="{FF2B5EF4-FFF2-40B4-BE49-F238E27FC236}">
                <a16:creationId xmlns:a16="http://schemas.microsoft.com/office/drawing/2014/main" id="{24201CD7-E3BD-0225-903F-87906D042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6" y="4592994"/>
            <a:ext cx="2599062" cy="1922106"/>
          </a:xfrm>
          <a:prstGeom prst="rect">
            <a:avLst/>
          </a:prstGeom>
          <a:noFill/>
          <a:extLst>
            <a:ext uri="{909E8E84-426E-40DD-AFC4-6F175D3DCCD1}">
              <a14:hiddenFill xmlns:a14="http://schemas.microsoft.com/office/drawing/2010/main">
                <a:solidFill>
                  <a:srgbClr val="FFFFFF"/>
                </a:solidFill>
              </a14:hiddenFill>
            </a:ext>
          </a:extLst>
        </p:spPr>
      </p:pic>
      <p:pic>
        <p:nvPicPr>
          <p:cNvPr id="10" name="Εικόνα 9" descr="Εικόνα που περιέχει χάρτης&#10;&#10;Περιγραφή που δημιουργήθηκε αυτόματα">
            <a:extLst>
              <a:ext uri="{FF2B5EF4-FFF2-40B4-BE49-F238E27FC236}">
                <a16:creationId xmlns:a16="http://schemas.microsoft.com/office/drawing/2014/main" id="{D8974D92-7FAB-5D8B-54C8-CDE1DF7DACE9}"/>
              </a:ext>
            </a:extLst>
          </p:cNvPr>
          <p:cNvPicPr>
            <a:picLocks noChangeAspect="1"/>
          </p:cNvPicPr>
          <p:nvPr/>
        </p:nvPicPr>
        <p:blipFill>
          <a:blip r:embed="rId3"/>
          <a:stretch>
            <a:fillRect/>
          </a:stretch>
        </p:blipFill>
        <p:spPr>
          <a:xfrm>
            <a:off x="8759064" y="113321"/>
            <a:ext cx="2903472" cy="2324301"/>
          </a:xfrm>
          <a:prstGeom prst="rect">
            <a:avLst/>
          </a:prstGeom>
        </p:spPr>
      </p:pic>
      <p:sp>
        <p:nvSpPr>
          <p:cNvPr id="12" name="TextBox 11">
            <a:extLst>
              <a:ext uri="{FF2B5EF4-FFF2-40B4-BE49-F238E27FC236}">
                <a16:creationId xmlns:a16="http://schemas.microsoft.com/office/drawing/2014/main" id="{511BECF4-72B3-A804-8BA5-267F891A7FC3}"/>
              </a:ext>
            </a:extLst>
          </p:cNvPr>
          <p:cNvSpPr txBox="1"/>
          <p:nvPr/>
        </p:nvSpPr>
        <p:spPr>
          <a:xfrm>
            <a:off x="8759064" y="2525047"/>
            <a:ext cx="3432936" cy="3139321"/>
          </a:xfrm>
          <a:prstGeom prst="rect">
            <a:avLst/>
          </a:prstGeom>
          <a:noFill/>
        </p:spPr>
        <p:txBody>
          <a:bodyPr wrap="square">
            <a:spAutoFit/>
          </a:bodyPr>
          <a:lstStyle/>
          <a:p>
            <a:r>
              <a:rPr lang="el-GR" b="0" i="1" dirty="0">
                <a:effectLst/>
              </a:rPr>
              <a:t>Η </a:t>
            </a:r>
            <a:r>
              <a:rPr lang="el-GR" b="1" i="1" dirty="0">
                <a:effectLst/>
              </a:rPr>
              <a:t>Αμφίπολη</a:t>
            </a:r>
            <a:r>
              <a:rPr lang="el-GR" b="0" i="1" dirty="0">
                <a:effectLst/>
              </a:rPr>
              <a:t> ήταν αρχαία πόλη χτισμένη στην ανατολική </a:t>
            </a:r>
            <a:r>
              <a:rPr lang="el-GR" i="1" dirty="0"/>
              <a:t>Μακεδονία</a:t>
            </a:r>
            <a:r>
              <a:rPr lang="el-GR" b="0" i="1" dirty="0">
                <a:effectLst/>
              </a:rPr>
              <a:t>, στις όχθες του ποταμού </a:t>
            </a:r>
            <a:r>
              <a:rPr lang="el-GR" i="1" dirty="0"/>
              <a:t>Στρυμόνα</a:t>
            </a:r>
            <a:r>
              <a:rPr lang="el-GR" b="0" i="1" dirty="0">
                <a:effectLst/>
              </a:rPr>
              <a:t>, στη θέση πόλης που παλαιότερα ονομαζόταν </a:t>
            </a:r>
            <a:r>
              <a:rPr lang="el-GR" i="1" dirty="0"/>
              <a:t>Εννέα Οδοί</a:t>
            </a:r>
            <a:r>
              <a:rPr lang="el-GR" b="0" i="1" dirty="0">
                <a:effectLst/>
              </a:rPr>
              <a:t> ή πολύ κοντά σε αυτήν. Ο σύγχρονος οικισμός της Αμφίπολης έχει σήμερα 147 μόνιμους κατοίκους και ανήκει διοικητικά στον </a:t>
            </a:r>
            <a:r>
              <a:rPr lang="el-GR" i="1" dirty="0"/>
              <a:t>ομώνυμο Δήμο</a:t>
            </a:r>
            <a:r>
              <a:rPr lang="el-GR" b="0" i="1" dirty="0">
                <a:effectLst/>
              </a:rPr>
              <a:t>.</a:t>
            </a:r>
            <a:endParaRPr lang="el-GR" i="1" dirty="0"/>
          </a:p>
        </p:txBody>
      </p:sp>
    </p:spTree>
    <p:extLst>
      <p:ext uri="{BB962C8B-B14F-4D97-AF65-F5344CB8AC3E}">
        <p14:creationId xmlns:p14="http://schemas.microsoft.com/office/powerpoint/2010/main" val="1648216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5" name="Rectangle 2074">
            <a:extLst>
              <a:ext uri="{FF2B5EF4-FFF2-40B4-BE49-F238E27FC236}">
                <a16:creationId xmlns:a16="http://schemas.microsoft.com/office/drawing/2014/main" id="{4863AD45-F025-4500-8898-7DE237E4C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B215426-3661-E936-A751-EC4D03C2195A}"/>
              </a:ext>
            </a:extLst>
          </p:cNvPr>
          <p:cNvSpPr>
            <a:spLocks noGrp="1"/>
          </p:cNvSpPr>
          <p:nvPr>
            <p:ph type="title"/>
          </p:nvPr>
        </p:nvSpPr>
        <p:spPr>
          <a:xfrm>
            <a:off x="382280" y="484632"/>
            <a:ext cx="6743844" cy="1609344"/>
          </a:xfrm>
        </p:spPr>
        <p:txBody>
          <a:bodyPr>
            <a:normAutofit/>
          </a:bodyPr>
          <a:lstStyle/>
          <a:p>
            <a:r>
              <a:rPr lang="el-GR" sz="4800"/>
              <a:t>Η εξορια</a:t>
            </a:r>
          </a:p>
        </p:txBody>
      </p:sp>
      <p:sp>
        <p:nvSpPr>
          <p:cNvPr id="3" name="Θέση περιεχομένου 2">
            <a:extLst>
              <a:ext uri="{FF2B5EF4-FFF2-40B4-BE49-F238E27FC236}">
                <a16:creationId xmlns:a16="http://schemas.microsoft.com/office/drawing/2014/main" id="{6D9078FD-BE0B-4568-D081-0BCCDCC42572}"/>
              </a:ext>
            </a:extLst>
          </p:cNvPr>
          <p:cNvSpPr>
            <a:spLocks noGrp="1"/>
          </p:cNvSpPr>
          <p:nvPr>
            <p:ph idx="1"/>
          </p:nvPr>
        </p:nvSpPr>
        <p:spPr>
          <a:xfrm>
            <a:off x="382279" y="2121408"/>
            <a:ext cx="6743845" cy="4050792"/>
          </a:xfrm>
        </p:spPr>
        <p:txBody>
          <a:bodyPr>
            <a:normAutofit/>
          </a:bodyPr>
          <a:lstStyle/>
          <a:p>
            <a:r>
              <a:rPr lang="el-GR" sz="1800" b="0" i="0">
                <a:effectLst/>
                <a:latin typeface="Tahoma" panose="020B0604030504040204" pitchFamily="34" charset="0"/>
              </a:rPr>
              <a:t>Οι πολιτικοί του αντίπαλοι τιμώρησαν το Θουκυδίδη με εξορία </a:t>
            </a:r>
          </a:p>
          <a:p>
            <a:pPr marL="0" indent="0">
              <a:buNone/>
            </a:pPr>
            <a:r>
              <a:rPr lang="el-GR" sz="1800" b="0" i="0">
                <a:effectLst/>
                <a:latin typeface="Tahoma" panose="020B0604030504040204" pitchFamily="34" charset="0"/>
              </a:rPr>
              <a:t>(«</a:t>
            </a:r>
            <a:r>
              <a:rPr lang="el-GR" sz="1800" b="0" i="1">
                <a:effectLst/>
                <a:latin typeface="Tahoma" panose="020B0604030504040204" pitchFamily="34" charset="0"/>
              </a:rPr>
              <a:t>Καὶ ξυνέβη μοι φεύγειν τὴν ἐμαυτοῦ ἔτη εἴκοσι μετὰ τὴν ἐς Ἀμφίπολιν στρατηγίαν</a:t>
            </a:r>
            <a:r>
              <a:rPr lang="el-GR" sz="1800" b="0" i="0">
                <a:effectLst/>
                <a:latin typeface="Tahoma" panose="020B0604030504040204" pitchFamily="34" charset="0"/>
              </a:rPr>
              <a:t>»)</a:t>
            </a:r>
          </a:p>
          <a:p>
            <a:pPr marL="0" indent="0">
              <a:buNone/>
            </a:pPr>
            <a:r>
              <a:rPr lang="el-GR" sz="1800" b="0" i="0">
                <a:effectLst/>
                <a:latin typeface="Tahoma" panose="020B0604030504040204" pitchFamily="34" charset="0"/>
              </a:rPr>
              <a:t> </a:t>
            </a:r>
            <a:r>
              <a:rPr lang="el-GR" sz="1800">
                <a:latin typeface="Tahoma" panose="020B0604030504040204" pitchFamily="34" charset="0"/>
              </a:rPr>
              <a:t>Α</a:t>
            </a:r>
            <a:r>
              <a:rPr lang="el-GR" sz="1800" b="0" i="0">
                <a:effectLst/>
                <a:latin typeface="Tahoma" panose="020B0604030504040204" pitchFamily="34" charset="0"/>
              </a:rPr>
              <a:t>υτός, εξόριστος πια, αφιερώνει όλο το χρόνο του στην ιστορική του έρευνα και συγκεντρώνει πληροφορίες και από τα δύο στρατόπεδα με πολλές μετακινήσεις στους χώρους των συγκρούσεων: </a:t>
            </a:r>
          </a:p>
          <a:p>
            <a:pPr marL="0" indent="0">
              <a:buNone/>
            </a:pPr>
            <a:r>
              <a:rPr lang="el-GR" sz="1800" b="0" i="0">
                <a:effectLst/>
                <a:latin typeface="Tahoma" panose="020B0604030504040204" pitchFamily="34" charset="0"/>
              </a:rPr>
              <a:t>«και αφού βρέθηκα και στα δύο μέρη, και μάλιστα περισσότερο στις περιοχές που ήλεγχαν οι Πελοποννήσιοι λόγω της εξορίας μου μπορούσα να παρακολουθήσω τις εξελίξεις καλύτερα και πιο άνετα» (5.26.5). </a:t>
            </a:r>
            <a:endParaRPr lang="el-GR" sz="1800"/>
          </a:p>
        </p:txBody>
      </p:sp>
      <p:pic>
        <p:nvPicPr>
          <p:cNvPr id="2050" name="Picture 2" descr="Θουκυδίδης: Ο πατέρας της ιστορίας - PatrisNews - Εφημερίδα Πατρίς Ηλείας">
            <a:extLst>
              <a:ext uri="{FF2B5EF4-FFF2-40B4-BE49-F238E27FC236}">
                <a16:creationId xmlns:a16="http://schemas.microsoft.com/office/drawing/2014/main" id="{13727C0A-C07C-41EA-C916-9963BAAABA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56" r="46723" b="1"/>
          <a:stretch/>
        </p:blipFill>
        <p:spPr bwMode="auto">
          <a:xfrm>
            <a:off x="8203460" y="640080"/>
            <a:ext cx="3369177" cy="5280471"/>
          </a:xfrm>
          <a:prstGeom prst="rect">
            <a:avLst/>
          </a:prstGeom>
          <a:noFill/>
          <a:extLst>
            <a:ext uri="{909E8E84-426E-40DD-AFC4-6F175D3DCCD1}">
              <a14:hiddenFill xmlns:a14="http://schemas.microsoft.com/office/drawing/2010/main">
                <a:solidFill>
                  <a:srgbClr val="FFFFFF"/>
                </a:solidFill>
              </a14:hiddenFill>
            </a:ext>
          </a:extLst>
        </p:spPr>
      </p:pic>
      <p:grpSp>
        <p:nvGrpSpPr>
          <p:cNvPr id="2077" name="Group 2076">
            <a:extLst>
              <a:ext uri="{FF2B5EF4-FFF2-40B4-BE49-F238E27FC236}">
                <a16:creationId xmlns:a16="http://schemas.microsoft.com/office/drawing/2014/main" id="{639A5BF8-72C2-43E2-A19E-D54875260B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78" name="Oval 2077">
              <a:extLst>
                <a:ext uri="{FF2B5EF4-FFF2-40B4-BE49-F238E27FC236}">
                  <a16:creationId xmlns:a16="http://schemas.microsoft.com/office/drawing/2014/main" id="{892693D9-6EE8-42C4-B9CB-C347A34A5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79" name="Oval 2078">
              <a:extLst>
                <a:ext uri="{FF2B5EF4-FFF2-40B4-BE49-F238E27FC236}">
                  <a16:creationId xmlns:a16="http://schemas.microsoft.com/office/drawing/2014/main" id="{6EB50024-24B3-46AB-9E69-716EE1883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28416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3539D23-2C7A-0074-0F80-3148ABEE8C07}"/>
              </a:ext>
            </a:extLst>
          </p:cNvPr>
          <p:cNvSpPr>
            <a:spLocks noGrp="1"/>
          </p:cNvSpPr>
          <p:nvPr>
            <p:ph idx="1"/>
          </p:nvPr>
        </p:nvSpPr>
        <p:spPr/>
        <p:txBody>
          <a:bodyPr/>
          <a:lstStyle/>
          <a:p>
            <a:r>
              <a:rPr lang="el-GR" b="0" i="0" dirty="0">
                <a:solidFill>
                  <a:srgbClr val="000000"/>
                </a:solidFill>
                <a:effectLst/>
                <a:latin typeface="Times New Roman" panose="02020603050405020304" pitchFamily="18" charset="0"/>
              </a:rPr>
              <a:t>Τα περισσότερα χρόνια της εξορίας του φαίνεται ότι τα πέρασε στη Σκαπτή Ύλη, στα ορυχεία του. </a:t>
            </a:r>
          </a:p>
          <a:p>
            <a:r>
              <a:rPr lang="el-GR" b="0" i="0" dirty="0">
                <a:solidFill>
                  <a:srgbClr val="000000"/>
                </a:solidFill>
                <a:effectLst/>
                <a:latin typeface="Times New Roman" panose="02020603050405020304" pitchFamily="18" charset="0"/>
              </a:rPr>
              <a:t>Η εξορία έδωσε στο μεγάλο ιστορικό την ευκαιρία να ασχοληθεί με την έρευνα, να ταξιδέψει και να συγκεντρώσει πληροφορίες, να παρακολουθεί άνετα τις εξελίξεις του Πελοποννησιακού πολέμου, τη σοβαρότητα και τις διαστάσεις του οποίου είχε προβλέψει. </a:t>
            </a:r>
          </a:p>
          <a:p>
            <a:r>
              <a:rPr lang="el-GR" b="0" i="0" dirty="0">
                <a:solidFill>
                  <a:srgbClr val="000000"/>
                </a:solidFill>
                <a:effectLst/>
                <a:latin typeface="Times New Roman" panose="02020603050405020304" pitchFamily="18" charset="0"/>
              </a:rPr>
              <a:t>Η φιλοδοξία του ήταν να δώσει στην ανθρωπότητα όχι μόνο την αληθινή ιστορία ενός σπουδαιότατου γεγονότος, αλλά επιπλέον και ένα «κτήμα αιώνιο» για διδάγματα σε κάθε όμοια περίπτωση «και όχι ανάγνωσμα για εφήμερη ακρόαση»</a:t>
            </a:r>
          </a:p>
          <a:p>
            <a:pPr marL="0" indent="0">
              <a:buNone/>
            </a:pPr>
            <a:r>
              <a:rPr lang="el-GR" b="0" i="0" dirty="0">
                <a:solidFill>
                  <a:srgbClr val="000000"/>
                </a:solidFill>
                <a:effectLst/>
                <a:latin typeface="Times New Roman" panose="02020603050405020304" pitchFamily="18" charset="0"/>
              </a:rPr>
              <a:t>(Βιβλ. Α', 22.4) </a:t>
            </a:r>
          </a:p>
          <a:p>
            <a:pPr marL="0" indent="0" algn="ctr">
              <a:buNone/>
            </a:pPr>
            <a:r>
              <a:rPr lang="el-GR" b="1" i="0" dirty="0">
                <a:solidFill>
                  <a:srgbClr val="000000"/>
                </a:solidFill>
                <a:effectLst/>
                <a:latin typeface="Times New Roman" panose="02020603050405020304" pitchFamily="18" charset="0"/>
              </a:rPr>
              <a:t>«</a:t>
            </a:r>
            <a:r>
              <a:rPr lang="el-GR" b="1" i="1" dirty="0" err="1">
                <a:solidFill>
                  <a:srgbClr val="000000"/>
                </a:solidFill>
                <a:effectLst/>
                <a:latin typeface="Times New Roman" panose="02020603050405020304" pitchFamily="18" charset="0"/>
              </a:rPr>
              <a:t>κτῆμά</a:t>
            </a:r>
            <a:r>
              <a:rPr lang="el-GR" b="1" i="1" dirty="0">
                <a:solidFill>
                  <a:srgbClr val="000000"/>
                </a:solidFill>
                <a:effectLst/>
                <a:latin typeface="Times New Roman" panose="02020603050405020304" pitchFamily="18" charset="0"/>
              </a:rPr>
              <a:t> τε </a:t>
            </a:r>
            <a:r>
              <a:rPr lang="el-GR" b="1" i="1" dirty="0" err="1">
                <a:solidFill>
                  <a:srgbClr val="000000"/>
                </a:solidFill>
                <a:effectLst/>
                <a:latin typeface="Times New Roman" panose="02020603050405020304" pitchFamily="18" charset="0"/>
              </a:rPr>
              <a:t>ἐς</a:t>
            </a:r>
            <a:r>
              <a:rPr lang="el-GR" b="1" i="1" dirty="0">
                <a:solidFill>
                  <a:srgbClr val="000000"/>
                </a:solidFill>
                <a:effectLst/>
                <a:latin typeface="Times New Roman" panose="02020603050405020304" pitchFamily="18" charset="0"/>
              </a:rPr>
              <a:t> </a:t>
            </a:r>
            <a:r>
              <a:rPr lang="el-GR" b="1" i="1" dirty="0" err="1">
                <a:solidFill>
                  <a:srgbClr val="000000"/>
                </a:solidFill>
                <a:effectLst/>
                <a:latin typeface="Times New Roman" panose="02020603050405020304" pitchFamily="18" charset="0"/>
              </a:rPr>
              <a:t>ἀεὶ</a:t>
            </a:r>
            <a:r>
              <a:rPr lang="el-GR" b="1" i="1" dirty="0">
                <a:solidFill>
                  <a:srgbClr val="000000"/>
                </a:solidFill>
                <a:effectLst/>
                <a:latin typeface="Times New Roman" panose="02020603050405020304" pitchFamily="18" charset="0"/>
              </a:rPr>
              <a:t> </a:t>
            </a:r>
            <a:r>
              <a:rPr lang="el-GR" b="1" i="1" dirty="0" err="1">
                <a:solidFill>
                  <a:srgbClr val="000000"/>
                </a:solidFill>
                <a:effectLst/>
                <a:latin typeface="Times New Roman" panose="02020603050405020304" pitchFamily="18" charset="0"/>
              </a:rPr>
              <a:t>μᾶλλον</a:t>
            </a:r>
            <a:endParaRPr lang="el-GR" b="1" i="1" dirty="0">
              <a:solidFill>
                <a:srgbClr val="000000"/>
              </a:solidFill>
              <a:effectLst/>
              <a:latin typeface="Times New Roman" panose="02020603050405020304" pitchFamily="18" charset="0"/>
            </a:endParaRPr>
          </a:p>
          <a:p>
            <a:pPr marL="0" indent="0" algn="ctr">
              <a:buNone/>
            </a:pPr>
            <a:r>
              <a:rPr lang="el-GR" b="1" i="1" dirty="0">
                <a:solidFill>
                  <a:srgbClr val="000000"/>
                </a:solidFill>
                <a:effectLst/>
                <a:latin typeface="Times New Roman" panose="02020603050405020304" pitchFamily="18" charset="0"/>
              </a:rPr>
              <a:t> ἤ </a:t>
            </a:r>
            <a:r>
              <a:rPr lang="el-GR" b="1" i="1" dirty="0" err="1">
                <a:solidFill>
                  <a:srgbClr val="000000"/>
                </a:solidFill>
                <a:effectLst/>
                <a:latin typeface="Times New Roman" panose="02020603050405020304" pitchFamily="18" charset="0"/>
              </a:rPr>
              <a:t>ἀγώνισμα</a:t>
            </a:r>
            <a:r>
              <a:rPr lang="el-GR" b="1" i="1" dirty="0">
                <a:solidFill>
                  <a:srgbClr val="000000"/>
                </a:solidFill>
                <a:effectLst/>
                <a:latin typeface="Times New Roman" panose="02020603050405020304" pitchFamily="18" charset="0"/>
              </a:rPr>
              <a:t> </a:t>
            </a:r>
            <a:r>
              <a:rPr lang="el-GR" b="1" i="1" dirty="0" err="1">
                <a:solidFill>
                  <a:srgbClr val="000000"/>
                </a:solidFill>
                <a:effectLst/>
                <a:latin typeface="Times New Roman" panose="02020603050405020304" pitchFamily="18" charset="0"/>
              </a:rPr>
              <a:t>ἐς</a:t>
            </a:r>
            <a:r>
              <a:rPr lang="el-GR" b="1" i="1" dirty="0">
                <a:solidFill>
                  <a:srgbClr val="000000"/>
                </a:solidFill>
                <a:effectLst/>
                <a:latin typeface="Times New Roman" panose="02020603050405020304" pitchFamily="18" charset="0"/>
              </a:rPr>
              <a:t> </a:t>
            </a:r>
            <a:r>
              <a:rPr lang="el-GR" b="1" i="1" dirty="0" err="1">
                <a:solidFill>
                  <a:srgbClr val="000000"/>
                </a:solidFill>
                <a:effectLst/>
                <a:latin typeface="Times New Roman" panose="02020603050405020304" pitchFamily="18" charset="0"/>
              </a:rPr>
              <a:t>τὸ</a:t>
            </a:r>
            <a:r>
              <a:rPr lang="el-GR" b="1" i="1" dirty="0">
                <a:solidFill>
                  <a:srgbClr val="000000"/>
                </a:solidFill>
                <a:effectLst/>
                <a:latin typeface="Times New Roman" panose="02020603050405020304" pitchFamily="18" charset="0"/>
              </a:rPr>
              <a:t> </a:t>
            </a:r>
            <a:r>
              <a:rPr lang="el-GR" b="1" i="1" dirty="0" err="1">
                <a:solidFill>
                  <a:srgbClr val="000000"/>
                </a:solidFill>
                <a:effectLst/>
                <a:latin typeface="Times New Roman" panose="02020603050405020304" pitchFamily="18" charset="0"/>
              </a:rPr>
              <a:t>παραχρῆμα</a:t>
            </a:r>
            <a:r>
              <a:rPr lang="el-GR" b="1" i="1" dirty="0">
                <a:solidFill>
                  <a:srgbClr val="000000"/>
                </a:solidFill>
                <a:effectLst/>
                <a:latin typeface="Times New Roman" panose="02020603050405020304" pitchFamily="18" charset="0"/>
              </a:rPr>
              <a:t> </a:t>
            </a:r>
            <a:r>
              <a:rPr lang="el-GR" b="1" i="1" dirty="0" err="1">
                <a:solidFill>
                  <a:srgbClr val="000000"/>
                </a:solidFill>
                <a:effectLst/>
                <a:latin typeface="Times New Roman" panose="02020603050405020304" pitchFamily="18" charset="0"/>
              </a:rPr>
              <a:t>ἀκούειν</a:t>
            </a:r>
            <a:r>
              <a:rPr lang="el-GR" b="1" i="1" dirty="0">
                <a:solidFill>
                  <a:srgbClr val="000000"/>
                </a:solidFill>
                <a:effectLst/>
                <a:latin typeface="Times New Roman" panose="02020603050405020304" pitchFamily="18" charset="0"/>
              </a:rPr>
              <a:t> </a:t>
            </a:r>
            <a:r>
              <a:rPr lang="el-GR" b="1" i="1" dirty="0" err="1">
                <a:solidFill>
                  <a:srgbClr val="000000"/>
                </a:solidFill>
                <a:effectLst/>
                <a:latin typeface="Times New Roman" panose="02020603050405020304" pitchFamily="18" charset="0"/>
              </a:rPr>
              <a:t>ξύγκειται</a:t>
            </a:r>
            <a:r>
              <a:rPr lang="el-GR" b="1" i="0" dirty="0">
                <a:solidFill>
                  <a:srgbClr val="000000"/>
                </a:solidFill>
                <a:effectLst/>
                <a:latin typeface="Times New Roman" panose="02020603050405020304" pitchFamily="18" charset="0"/>
              </a:rPr>
              <a:t>».</a:t>
            </a:r>
            <a:endParaRPr lang="el-GR" b="1" dirty="0"/>
          </a:p>
        </p:txBody>
      </p:sp>
      <p:pic>
        <p:nvPicPr>
          <p:cNvPr id="6150" name="Picture 6" descr="ΘΟΥΚΙΔΙΔΗΣ - Rous News - Radio">
            <a:extLst>
              <a:ext uri="{FF2B5EF4-FFF2-40B4-BE49-F238E27FC236}">
                <a16:creationId xmlns:a16="http://schemas.microsoft.com/office/drawing/2014/main" id="{D9ED733B-A96B-A2FA-EDE2-7AFA10AC8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1429" y="1038225"/>
            <a:ext cx="3595321" cy="280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55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AEDCB-3859-4EAD-AA65-4BDD2802A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2AA709-28A2-4289-A11E-FD3AA53F0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2" name="Rectangle 11">
            <a:extLst>
              <a:ext uri="{FF2B5EF4-FFF2-40B4-BE49-F238E27FC236}">
                <a16:creationId xmlns:a16="http://schemas.microsoft.com/office/drawing/2014/main" id="{1608D5D4-689C-423B-9974-4733A30A4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Τίτλος 1">
            <a:extLst>
              <a:ext uri="{FF2B5EF4-FFF2-40B4-BE49-F238E27FC236}">
                <a16:creationId xmlns:a16="http://schemas.microsoft.com/office/drawing/2014/main" id="{B6F11934-0F9B-A843-EA83-B2AFB2EE2CF2}"/>
              </a:ext>
            </a:extLst>
          </p:cNvPr>
          <p:cNvSpPr>
            <a:spLocks noGrp="1"/>
          </p:cNvSpPr>
          <p:nvPr>
            <p:ph type="title"/>
          </p:nvPr>
        </p:nvSpPr>
        <p:spPr>
          <a:xfrm>
            <a:off x="1947672" y="1060704"/>
            <a:ext cx="3630168" cy="4736592"/>
          </a:xfrm>
        </p:spPr>
        <p:txBody>
          <a:bodyPr>
            <a:normAutofit/>
          </a:bodyPr>
          <a:lstStyle/>
          <a:p>
            <a:r>
              <a:rPr lang="el-GR" sz="3600">
                <a:solidFill>
                  <a:schemeClr val="bg1"/>
                </a:solidFill>
              </a:rPr>
              <a:t>ΤΟ ΤΕΛΟΣ ΤΟΥ ΘΟΥΚΥΔΙΔΗ</a:t>
            </a:r>
          </a:p>
        </p:txBody>
      </p:sp>
      <p:sp>
        <p:nvSpPr>
          <p:cNvPr id="23" name="Θέση περιεχομένου 2">
            <a:extLst>
              <a:ext uri="{FF2B5EF4-FFF2-40B4-BE49-F238E27FC236}">
                <a16:creationId xmlns:a16="http://schemas.microsoft.com/office/drawing/2014/main" id="{61BD75E7-982B-F87C-4100-1996BFB2741B}"/>
              </a:ext>
            </a:extLst>
          </p:cNvPr>
          <p:cNvSpPr>
            <a:spLocks noGrp="1"/>
          </p:cNvSpPr>
          <p:nvPr>
            <p:ph idx="1"/>
          </p:nvPr>
        </p:nvSpPr>
        <p:spPr>
          <a:xfrm>
            <a:off x="6548284" y="200311"/>
            <a:ext cx="5093110" cy="6352889"/>
          </a:xfrm>
          <a:ln w="38100">
            <a:solidFill>
              <a:schemeClr val="accent2">
                <a:lumMod val="75000"/>
              </a:schemeClr>
            </a:solidFill>
          </a:ln>
        </p:spPr>
        <p:txBody>
          <a:bodyPr anchor="ctr">
            <a:noAutofit/>
          </a:bodyPr>
          <a:lstStyle/>
          <a:p>
            <a:r>
              <a:rPr lang="el-GR" sz="2400" dirty="0">
                <a:latin typeface="+mj-lt"/>
              </a:rPr>
              <a:t>Τ</a:t>
            </a:r>
            <a:r>
              <a:rPr lang="el-GR" sz="2400" b="0" i="0" dirty="0">
                <a:effectLst/>
                <a:latin typeface="+mj-lt"/>
              </a:rPr>
              <a:t>ο 404 π.Χ.,  η Αθήνα </a:t>
            </a:r>
            <a:r>
              <a:rPr lang="el-GR" sz="2400" dirty="0">
                <a:latin typeface="+mj-lt"/>
              </a:rPr>
              <a:t>ηττήθηκε</a:t>
            </a:r>
            <a:r>
              <a:rPr lang="el-GR" sz="2400" b="0" i="0" dirty="0">
                <a:effectLst/>
                <a:latin typeface="+mj-lt"/>
              </a:rPr>
              <a:t> από τον Λύσανδρο</a:t>
            </a:r>
            <a:r>
              <a:rPr lang="el-GR" sz="2400" dirty="0">
                <a:latin typeface="+mj-lt"/>
              </a:rPr>
              <a:t>.</a:t>
            </a:r>
            <a:r>
              <a:rPr lang="el-GR" sz="2400" b="0" i="0" dirty="0">
                <a:effectLst/>
                <a:latin typeface="+mj-lt"/>
              </a:rPr>
              <a:t> </a:t>
            </a:r>
          </a:p>
          <a:p>
            <a:r>
              <a:rPr lang="el-GR" sz="2400" b="0" i="0" dirty="0">
                <a:effectLst/>
                <a:latin typeface="+mj-lt"/>
              </a:rPr>
              <a:t>Δεν είναι βέβαιο αν γύρισε στην Αθήνα μετά το 404 π.Χ. με την αμνηστία που παραχωρήθηκε. Οι πληροφορίες των αρχαίων πηγών είναι αβέβαιες και σε ορισμένα σημεία αντιφατικές. Βέβαιο είναι ότι </a:t>
            </a:r>
            <a:r>
              <a:rPr lang="el-GR" sz="2400" b="1" i="0" dirty="0">
                <a:effectLst/>
                <a:latin typeface="+mj-lt"/>
              </a:rPr>
              <a:t>έζησε ως το τέλος του πολέμου</a:t>
            </a:r>
            <a:r>
              <a:rPr lang="el-GR" sz="2400" b="0" i="0" u="none" strike="noStrike" baseline="30000" dirty="0">
                <a:effectLst/>
                <a:latin typeface="+mj-lt"/>
                <a:hlinkClick r:id="rId2" tooltip="«Τούτου δὲ τοῦ πολέμου μῆκός τε μέγα προύβη», 1.23.1, «ἔτη δὲ ἐς τοῦτο τὰ ξύμπαντα ἐγένετο τῷ πολέμῳ ἑπτὰ καὶ εἴκοσι», 5.26.1, «ἐπεβίων δὲ διὰ παντὸς αὐτοῦ αἰσθανόμενός τε τῇ ἡλικίᾳ καί προσέχων τὴν γνώμην, ὅπως ἀκριβές τι εἴσομαι», 5.26.5"/>
              </a:rPr>
              <a:t>1</a:t>
            </a:r>
            <a:r>
              <a:rPr lang="el-GR" sz="2400" b="0" i="0" dirty="0">
                <a:effectLst/>
                <a:latin typeface="+mj-lt"/>
              </a:rPr>
              <a:t>.</a:t>
            </a:r>
          </a:p>
          <a:p>
            <a:r>
              <a:rPr lang="el-GR" sz="2400" b="0" i="0" dirty="0">
                <a:effectLst/>
                <a:latin typeface="+mj-lt"/>
              </a:rPr>
              <a:t>Υπήρχε πάντως ο τάφος του κοντά στα </a:t>
            </a:r>
            <a:r>
              <a:rPr lang="el-GR" sz="2400" b="0" i="0" dirty="0" err="1">
                <a:effectLst/>
                <a:latin typeface="+mj-lt"/>
              </a:rPr>
              <a:t>Κιμώνεια</a:t>
            </a:r>
            <a:r>
              <a:rPr lang="el-GR" sz="2400" b="0" i="0" dirty="0">
                <a:effectLst/>
                <a:latin typeface="+mj-lt"/>
              </a:rPr>
              <a:t> μνήματα με την επιγραφή: </a:t>
            </a:r>
          </a:p>
          <a:p>
            <a:pPr marL="0" indent="0">
              <a:buNone/>
            </a:pPr>
            <a:r>
              <a:rPr lang="el-GR" sz="2400" b="1" dirty="0">
                <a:latin typeface="+mj-lt"/>
              </a:rPr>
              <a:t>  </a:t>
            </a:r>
            <a:r>
              <a:rPr lang="el-GR" sz="2400" b="1" i="0" dirty="0">
                <a:effectLst/>
                <a:latin typeface="+mj-lt"/>
              </a:rPr>
              <a:t>«</a:t>
            </a:r>
            <a:r>
              <a:rPr lang="el-GR" sz="2400" b="1" i="1" dirty="0">
                <a:effectLst/>
                <a:latin typeface="+mj-lt"/>
              </a:rPr>
              <a:t>Θουκυδίδης </a:t>
            </a:r>
            <a:r>
              <a:rPr lang="el-GR" sz="2400" b="1" i="1" dirty="0" err="1">
                <a:effectLst/>
                <a:latin typeface="+mj-lt"/>
              </a:rPr>
              <a:t>Ὀλόρου</a:t>
            </a:r>
            <a:r>
              <a:rPr lang="el-GR" sz="2400" b="1" i="1" dirty="0">
                <a:effectLst/>
                <a:latin typeface="+mj-lt"/>
              </a:rPr>
              <a:t> </a:t>
            </a:r>
            <a:r>
              <a:rPr lang="el-GR" sz="2400" b="1" i="1" dirty="0" err="1">
                <a:effectLst/>
                <a:latin typeface="+mj-lt"/>
              </a:rPr>
              <a:t>Ἁλιμούσιος</a:t>
            </a:r>
            <a:r>
              <a:rPr lang="el-GR" sz="2400" b="1" i="1" dirty="0">
                <a:effectLst/>
                <a:latin typeface="+mj-lt"/>
              </a:rPr>
              <a:t> </a:t>
            </a:r>
            <a:r>
              <a:rPr lang="el-GR" sz="2400" b="1" i="1" dirty="0" err="1">
                <a:effectLst/>
                <a:latin typeface="+mj-lt"/>
              </a:rPr>
              <a:t>ἐνθάδε</a:t>
            </a:r>
            <a:r>
              <a:rPr lang="el-GR" sz="2400" b="1" i="1" dirty="0">
                <a:effectLst/>
                <a:latin typeface="+mj-lt"/>
              </a:rPr>
              <a:t> </a:t>
            </a:r>
            <a:r>
              <a:rPr lang="el-GR" sz="2400" b="1" i="1" dirty="0" err="1">
                <a:effectLst/>
                <a:latin typeface="+mj-lt"/>
              </a:rPr>
              <a:t>κεῖται</a:t>
            </a:r>
            <a:r>
              <a:rPr lang="el-GR" sz="2400" b="1" i="0" dirty="0">
                <a:effectLst/>
                <a:latin typeface="+mj-lt"/>
              </a:rPr>
              <a:t>».</a:t>
            </a:r>
            <a:endParaRPr lang="el-GR" sz="2400" b="1" dirty="0">
              <a:latin typeface="+mj-lt"/>
            </a:endParaRPr>
          </a:p>
        </p:txBody>
      </p:sp>
      <p:sp>
        <p:nvSpPr>
          <p:cNvPr id="14" name="Oval 13">
            <a:extLst>
              <a:ext uri="{FF2B5EF4-FFF2-40B4-BE49-F238E27FC236}">
                <a16:creationId xmlns:a16="http://schemas.microsoft.com/office/drawing/2014/main" id="{4A8673E8-250A-46DB-9A53-00144B5AB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296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6A8324-B261-C700-711C-19C8BA66878C}"/>
              </a:ext>
            </a:extLst>
          </p:cNvPr>
          <p:cNvSpPr>
            <a:spLocks noGrp="1"/>
          </p:cNvSpPr>
          <p:nvPr>
            <p:ph type="title"/>
          </p:nvPr>
        </p:nvSpPr>
        <p:spPr>
          <a:xfrm>
            <a:off x="1069848" y="484632"/>
            <a:ext cx="10058400" cy="1017597"/>
          </a:xfrm>
        </p:spPr>
        <p:style>
          <a:lnRef idx="0">
            <a:schemeClr val="accent2"/>
          </a:lnRef>
          <a:fillRef idx="3">
            <a:schemeClr val="accent2"/>
          </a:fillRef>
          <a:effectRef idx="3">
            <a:schemeClr val="accent2"/>
          </a:effectRef>
          <a:fontRef idx="minor">
            <a:schemeClr val="lt1"/>
          </a:fontRef>
        </p:style>
        <p:txBody>
          <a:bodyPr/>
          <a:lstStyle/>
          <a:p>
            <a:pPr algn="ctr"/>
            <a:r>
              <a:rPr lang="el-GR" dirty="0"/>
              <a:t>ΤΟ ΕΡΓΟ ΤΟΥ</a:t>
            </a:r>
          </a:p>
        </p:txBody>
      </p:sp>
      <p:sp>
        <p:nvSpPr>
          <p:cNvPr id="3" name="Θέση περιεχομένου 2">
            <a:extLst>
              <a:ext uri="{FF2B5EF4-FFF2-40B4-BE49-F238E27FC236}">
                <a16:creationId xmlns:a16="http://schemas.microsoft.com/office/drawing/2014/main" id="{11DA6154-ED19-85B3-A8BE-289CDBB1BCBF}"/>
              </a:ext>
            </a:extLst>
          </p:cNvPr>
          <p:cNvSpPr>
            <a:spLocks noGrp="1"/>
          </p:cNvSpPr>
          <p:nvPr>
            <p:ph idx="1"/>
          </p:nvPr>
        </p:nvSpPr>
        <p:spPr>
          <a:xfrm>
            <a:off x="1069848" y="1735494"/>
            <a:ext cx="10058400" cy="4823926"/>
          </a:xfrm>
          <a:ln>
            <a:solidFill>
              <a:schemeClr val="accent2">
                <a:lumMod val="75000"/>
              </a:schemeClr>
            </a:solidFill>
          </a:ln>
        </p:spPr>
        <p:txBody>
          <a:bodyPr>
            <a:noAutofit/>
          </a:bodyPr>
          <a:lstStyle/>
          <a:p>
            <a:r>
              <a:rPr lang="el-GR" b="0" i="0" dirty="0">
                <a:solidFill>
                  <a:srgbClr val="000000"/>
                </a:solidFill>
                <a:effectLst/>
                <a:latin typeface="Cambria" panose="02040503050406030204" pitchFamily="18" charset="0"/>
                <a:ea typeface="Cambria" panose="02040503050406030204" pitchFamily="18" charset="0"/>
              </a:rPr>
              <a:t>Ο Θουκυδίδης υπήρξε ο πρώτος κριτικός ιστοριογράφος. Συνέγραψε τον πόλεμο Αθηναίων και Πελοποννησίων (431-404 π.Χ.), που έφερε αντιμέτωπες τις δύο μεγάλες ελληνικές πόλεις, την Αθήνα και τη Σπάρτη. Συγκεκριμένα, </a:t>
            </a:r>
            <a:r>
              <a:rPr lang="el-GR" b="1" i="0" dirty="0">
                <a:solidFill>
                  <a:srgbClr val="000000"/>
                </a:solidFill>
                <a:effectLst/>
                <a:latin typeface="Cambria" panose="02040503050406030204" pitchFamily="18" charset="0"/>
                <a:ea typeface="Cambria" panose="02040503050406030204" pitchFamily="18" charset="0"/>
              </a:rPr>
              <a:t>εξιστόρησε τα γεγονότα των πρώτων 20 ετών του πολέμου (431-411 π.Χ.)</a:t>
            </a:r>
            <a:r>
              <a:rPr lang="el-GR" b="0" i="0" dirty="0">
                <a:solidFill>
                  <a:srgbClr val="000000"/>
                </a:solidFill>
                <a:effectLst/>
                <a:latin typeface="Cambria" panose="02040503050406030204" pitchFamily="18" charset="0"/>
                <a:ea typeface="Cambria" panose="02040503050406030204" pitchFamily="18" charset="0"/>
              </a:rPr>
              <a:t>. </a:t>
            </a:r>
          </a:p>
          <a:p>
            <a:r>
              <a:rPr lang="el-GR" b="0" i="0" dirty="0">
                <a:solidFill>
                  <a:srgbClr val="000000"/>
                </a:solidFill>
                <a:effectLst/>
                <a:latin typeface="Cambria" panose="02040503050406030204" pitchFamily="18" charset="0"/>
                <a:ea typeface="Cambria" panose="02040503050406030204" pitchFamily="18" charset="0"/>
              </a:rPr>
              <a:t>Το έργο του έμεινε ημιτελές. Στα πρώτα βιβλία υπάρχουν αναφορές για το τέλος του πολέμου και την τελική καταστροφή· η εξιστόρηση όμως των γεγονότων δεν φτάνει ως το 404 π.Χ. αλλά διακόπτεται στο 411 π.Χ. Ο θάνατος δεν άφησε τον μεγάλο ιστορικό να τελειώσει το έργο του. </a:t>
            </a:r>
            <a:r>
              <a:rPr lang="el-GR" b="1" i="0" dirty="0">
                <a:solidFill>
                  <a:srgbClr val="000000"/>
                </a:solidFill>
                <a:effectLst/>
                <a:latin typeface="Cambria" panose="02040503050406030204" pitchFamily="18" charset="0"/>
                <a:ea typeface="Cambria" panose="02040503050406030204" pitchFamily="18" charset="0"/>
              </a:rPr>
              <a:t>Τα τελευταία επτά έτη του πολέμου (411-404 π.Χ.) τα γνωρίζουμε από τα </a:t>
            </a:r>
            <a:r>
              <a:rPr lang="el-GR" b="1" i="1" dirty="0">
                <a:solidFill>
                  <a:srgbClr val="000000"/>
                </a:solidFill>
                <a:effectLst/>
                <a:latin typeface="Cambria" panose="02040503050406030204" pitchFamily="18" charset="0"/>
                <a:ea typeface="Cambria" panose="02040503050406030204" pitchFamily="18" charset="0"/>
              </a:rPr>
              <a:t>Ελληνικά</a:t>
            </a:r>
            <a:r>
              <a:rPr lang="el-GR" b="1" i="0" dirty="0">
                <a:solidFill>
                  <a:srgbClr val="000000"/>
                </a:solidFill>
                <a:effectLst/>
                <a:latin typeface="Cambria" panose="02040503050406030204" pitchFamily="18" charset="0"/>
                <a:ea typeface="Cambria" panose="02040503050406030204" pitchFamily="18" charset="0"/>
              </a:rPr>
              <a:t> του Ξενοφώντα </a:t>
            </a:r>
            <a:r>
              <a:rPr lang="el-GR" b="0" i="0" dirty="0">
                <a:solidFill>
                  <a:srgbClr val="000000"/>
                </a:solidFill>
                <a:effectLst/>
                <a:latin typeface="Cambria" panose="02040503050406030204" pitchFamily="18" charset="0"/>
                <a:ea typeface="Cambria" panose="02040503050406030204" pitchFamily="18" charset="0"/>
              </a:rPr>
              <a:t>(τα δύο πρώτα βιβλία). </a:t>
            </a:r>
          </a:p>
          <a:p>
            <a:r>
              <a:rPr lang="el-GR" b="0" i="0" dirty="0">
                <a:solidFill>
                  <a:srgbClr val="000000"/>
                </a:solidFill>
                <a:effectLst/>
                <a:latin typeface="Cambria" panose="02040503050406030204" pitchFamily="18" charset="0"/>
                <a:ea typeface="Cambria" panose="02040503050406030204" pitchFamily="18" charset="0"/>
              </a:rPr>
              <a:t>Ωστόσο, ο ίδιος ο συγγραφέας μάς πληροφορεί ότι έζησε τα είκοσι επτά χρόνια του πολέμου, σε μια ηλικία μάλιστα που του επέτρεπε την καθαρή αντίληψη των γεγονότων (E', 26).</a:t>
            </a:r>
          </a:p>
          <a:p>
            <a:r>
              <a:rPr lang="el-GR" b="0" i="0" dirty="0">
                <a:solidFill>
                  <a:srgbClr val="000000"/>
                </a:solidFill>
                <a:effectLst/>
                <a:latin typeface="Cambria" panose="02040503050406030204" pitchFamily="18" charset="0"/>
                <a:ea typeface="Cambria" panose="02040503050406030204" pitchFamily="18" charset="0"/>
              </a:rPr>
              <a:t> Γράφει, επομένως, </a:t>
            </a:r>
            <a:r>
              <a:rPr lang="el-GR" b="1" i="0" dirty="0">
                <a:solidFill>
                  <a:srgbClr val="000000"/>
                </a:solidFill>
                <a:effectLst/>
                <a:latin typeface="Cambria" panose="02040503050406030204" pitchFamily="18" charset="0"/>
                <a:ea typeface="Cambria" panose="02040503050406030204" pitchFamily="18" charset="0"/>
              </a:rPr>
              <a:t>σύγχρονή</a:t>
            </a:r>
            <a:r>
              <a:rPr lang="el-GR" b="0" i="0" dirty="0">
                <a:solidFill>
                  <a:srgbClr val="000000"/>
                </a:solidFill>
                <a:effectLst/>
                <a:latin typeface="Cambria" panose="02040503050406030204" pitchFamily="18" charset="0"/>
                <a:ea typeface="Cambria" panose="02040503050406030204" pitchFamily="18" charset="0"/>
              </a:rPr>
              <a:t> του ιστορία και έχει πιο πλούσια και αξιόπιστα μέσα στη διάθεσή του απ' ό,τι ο </a:t>
            </a:r>
            <a:r>
              <a:rPr lang="el-GR" b="0" i="0" dirty="0" err="1">
                <a:solidFill>
                  <a:srgbClr val="000000"/>
                </a:solidFill>
                <a:effectLst/>
                <a:latin typeface="Cambria" panose="02040503050406030204" pitchFamily="18" charset="0"/>
                <a:ea typeface="Cambria" panose="02040503050406030204" pitchFamily="18" charset="0"/>
              </a:rPr>
              <a:t>Hρόδοτος</a:t>
            </a:r>
            <a:r>
              <a:rPr lang="el-GR" b="0" i="0" dirty="0">
                <a:solidFill>
                  <a:srgbClr val="000000"/>
                </a:solidFill>
                <a:effectLst/>
                <a:latin typeface="Cambria" panose="02040503050406030204" pitchFamily="18" charset="0"/>
                <a:ea typeface="Cambria" panose="02040503050406030204" pitchFamily="18" charset="0"/>
              </a:rPr>
              <a:t> για τα </a:t>
            </a:r>
            <a:r>
              <a:rPr lang="el-GR" b="0" i="0" dirty="0" err="1">
                <a:solidFill>
                  <a:srgbClr val="000000"/>
                </a:solidFill>
                <a:effectLst/>
                <a:latin typeface="Cambria" panose="02040503050406030204" pitchFamily="18" charset="0"/>
                <a:ea typeface="Cambria" panose="02040503050406030204" pitchFamily="18" charset="0"/>
              </a:rPr>
              <a:t>Mηδικά</a:t>
            </a:r>
            <a:r>
              <a:rPr lang="el-GR" b="0" i="0" dirty="0">
                <a:solidFill>
                  <a:srgbClr val="000000"/>
                </a:solidFill>
                <a:effectLst/>
                <a:latin typeface="Cambria" panose="02040503050406030204" pitchFamily="18" charset="0"/>
                <a:ea typeface="Cambria" panose="02040503050406030204" pitchFamily="18" charset="0"/>
              </a:rPr>
              <a:t>.</a:t>
            </a:r>
            <a:endParaRPr lang="el-G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3492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12BF06B-CEF5-DFCB-E886-DC9EC9D580EB}"/>
              </a:ext>
            </a:extLst>
          </p:cNvPr>
          <p:cNvSpPr>
            <a:spLocks noGrp="1"/>
          </p:cNvSpPr>
          <p:nvPr>
            <p:ph idx="1"/>
          </p:nvPr>
        </p:nvSpPr>
        <p:spPr/>
        <p:txBody>
          <a:bodyPr>
            <a:normAutofit lnSpcReduction="10000"/>
          </a:bodyPr>
          <a:lstStyle/>
          <a:p>
            <a:r>
              <a:rPr lang="el-GR" b="1" i="1" dirty="0"/>
              <a:t>«Θουκυδίδης </a:t>
            </a:r>
            <a:r>
              <a:rPr lang="el-GR" b="1" i="1" dirty="0" err="1"/>
              <a:t>Aθηναῖος</a:t>
            </a:r>
            <a:r>
              <a:rPr lang="el-GR" b="1" i="1" dirty="0"/>
              <a:t> </a:t>
            </a:r>
            <a:r>
              <a:rPr lang="el-GR" b="1" i="1" dirty="0" err="1"/>
              <a:t>ξυνέγραψε</a:t>
            </a:r>
            <a:r>
              <a:rPr lang="el-GR" b="1" i="1" dirty="0"/>
              <a:t> </a:t>
            </a:r>
            <a:r>
              <a:rPr lang="el-GR" b="1" i="1" dirty="0" err="1"/>
              <a:t>τὸν</a:t>
            </a:r>
            <a:r>
              <a:rPr lang="el-GR" b="1" i="1" dirty="0"/>
              <a:t> </a:t>
            </a:r>
            <a:r>
              <a:rPr lang="el-GR" b="1" i="1" dirty="0" err="1"/>
              <a:t>πόλεμον</a:t>
            </a:r>
            <a:r>
              <a:rPr lang="el-GR" b="1" i="1" dirty="0"/>
              <a:t> </a:t>
            </a:r>
            <a:r>
              <a:rPr lang="el-GR" b="1" i="1" dirty="0" err="1"/>
              <a:t>τῶν</a:t>
            </a:r>
            <a:r>
              <a:rPr lang="el-GR" b="1" i="1" dirty="0"/>
              <a:t> Πελοποννησίων </a:t>
            </a:r>
            <a:r>
              <a:rPr lang="el-GR" b="1" i="1" dirty="0" err="1"/>
              <a:t>καὶ</a:t>
            </a:r>
            <a:r>
              <a:rPr lang="el-GR" b="1" i="1" dirty="0"/>
              <a:t> </a:t>
            </a:r>
            <a:r>
              <a:rPr lang="el-GR" b="1" i="1" dirty="0" err="1"/>
              <a:t>Ἀθηναίων</a:t>
            </a:r>
            <a:r>
              <a:rPr lang="el-GR" b="1" i="1" dirty="0"/>
              <a:t> </a:t>
            </a:r>
            <a:r>
              <a:rPr lang="el-GR" b="1" i="1" dirty="0" err="1"/>
              <a:t>ὡς</a:t>
            </a:r>
            <a:r>
              <a:rPr lang="el-GR" b="1" i="1" dirty="0"/>
              <a:t> </a:t>
            </a:r>
            <a:r>
              <a:rPr lang="el-GR" b="1" i="1" dirty="0" err="1"/>
              <a:t>ἐπολέμησαν</a:t>
            </a:r>
            <a:r>
              <a:rPr lang="el-GR" b="1" i="1" dirty="0"/>
              <a:t> </a:t>
            </a:r>
            <a:r>
              <a:rPr lang="el-GR" b="1" i="1" dirty="0" err="1"/>
              <a:t>πρὸς</a:t>
            </a:r>
            <a:r>
              <a:rPr lang="el-GR" b="1" i="1" dirty="0"/>
              <a:t> </a:t>
            </a:r>
            <a:r>
              <a:rPr lang="el-GR" b="1" i="1" dirty="0" err="1"/>
              <a:t>ἀλλήλους</a:t>
            </a:r>
            <a:r>
              <a:rPr lang="el-GR" b="1" i="1" dirty="0"/>
              <a:t>, </a:t>
            </a:r>
            <a:r>
              <a:rPr lang="el-GR" b="1" i="1" dirty="0" err="1"/>
              <a:t>ἀρξάμενος</a:t>
            </a:r>
            <a:r>
              <a:rPr lang="el-GR" b="1" i="1" dirty="0"/>
              <a:t> </a:t>
            </a:r>
            <a:r>
              <a:rPr lang="el-GR" b="1" i="1" dirty="0" err="1"/>
              <a:t>εὐθὺς</a:t>
            </a:r>
            <a:r>
              <a:rPr lang="el-GR" b="1" i="1" dirty="0"/>
              <a:t> καθισταμένου </a:t>
            </a:r>
            <a:r>
              <a:rPr lang="el-GR" b="1" i="1" dirty="0" err="1"/>
              <a:t>καὶ</a:t>
            </a:r>
            <a:r>
              <a:rPr lang="el-GR" b="1" i="1" dirty="0"/>
              <a:t> </a:t>
            </a:r>
            <a:r>
              <a:rPr lang="el-GR" b="1" i="1" dirty="0" err="1"/>
              <a:t>ἐλπίσας</a:t>
            </a:r>
            <a:r>
              <a:rPr lang="el-GR" b="1" i="1" dirty="0"/>
              <a:t> μέγαν τε </a:t>
            </a:r>
            <a:r>
              <a:rPr lang="el-GR" b="1" i="1" dirty="0" err="1"/>
              <a:t>ἔσεσθαι</a:t>
            </a:r>
            <a:r>
              <a:rPr lang="el-GR" b="1" i="1" dirty="0"/>
              <a:t> </a:t>
            </a:r>
            <a:r>
              <a:rPr lang="el-GR" b="1" i="1" dirty="0" err="1"/>
              <a:t>καὶ</a:t>
            </a:r>
            <a:r>
              <a:rPr lang="el-GR" b="1" i="1" dirty="0"/>
              <a:t> </a:t>
            </a:r>
            <a:r>
              <a:rPr lang="el-GR" b="1" i="1" dirty="0" err="1"/>
              <a:t>ἀξιολογώτατον</a:t>
            </a:r>
            <a:r>
              <a:rPr lang="el-GR" b="1" i="1" dirty="0"/>
              <a:t> </a:t>
            </a:r>
            <a:r>
              <a:rPr lang="el-GR" b="1" i="1" dirty="0" err="1"/>
              <a:t>τῶν</a:t>
            </a:r>
            <a:r>
              <a:rPr lang="el-GR" b="1" i="1" dirty="0"/>
              <a:t> </a:t>
            </a:r>
            <a:r>
              <a:rPr lang="el-GR" b="1" i="1" dirty="0" err="1"/>
              <a:t>προγεγενημένων</a:t>
            </a:r>
            <a:r>
              <a:rPr lang="el-GR" b="1" i="1" dirty="0"/>
              <a:t>, </a:t>
            </a:r>
            <a:r>
              <a:rPr lang="el-GR" b="1" i="1" dirty="0" err="1"/>
              <a:t>τεκμαιρόμενος</a:t>
            </a:r>
            <a:r>
              <a:rPr lang="el-GR" b="1" i="1" dirty="0"/>
              <a:t> </a:t>
            </a:r>
            <a:r>
              <a:rPr lang="el-GR" b="1" i="1" dirty="0" err="1"/>
              <a:t>ὅτι</a:t>
            </a:r>
            <a:r>
              <a:rPr lang="el-GR" b="1" i="1" dirty="0"/>
              <a:t> </a:t>
            </a:r>
            <a:r>
              <a:rPr lang="el-GR" b="1" i="1" dirty="0" err="1"/>
              <a:t>ἀκμάζοντές</a:t>
            </a:r>
            <a:r>
              <a:rPr lang="el-GR" b="1" i="1" dirty="0"/>
              <a:t> τε </a:t>
            </a:r>
            <a:r>
              <a:rPr lang="el-GR" b="1" i="1" dirty="0" err="1"/>
              <a:t>ᾖσαν</a:t>
            </a:r>
            <a:r>
              <a:rPr lang="el-GR" b="1" i="1" dirty="0"/>
              <a:t> </a:t>
            </a:r>
            <a:r>
              <a:rPr lang="el-GR" b="1" i="1" dirty="0" err="1"/>
              <a:t>ἐς</a:t>
            </a:r>
            <a:r>
              <a:rPr lang="el-GR" b="1" i="1" dirty="0"/>
              <a:t> </a:t>
            </a:r>
            <a:r>
              <a:rPr lang="el-GR" b="1" i="1" dirty="0" err="1"/>
              <a:t>αὐτὸν</a:t>
            </a:r>
            <a:r>
              <a:rPr lang="el-GR" b="1" i="1" dirty="0"/>
              <a:t> </a:t>
            </a:r>
            <a:r>
              <a:rPr lang="el-GR" b="1" i="1" dirty="0" err="1"/>
              <a:t>ἀμφότεροι</a:t>
            </a:r>
            <a:r>
              <a:rPr lang="el-GR" b="1" i="1" dirty="0"/>
              <a:t> </a:t>
            </a:r>
            <a:r>
              <a:rPr lang="el-GR" b="1" i="1" dirty="0" err="1"/>
              <a:t>παρασκευῇ</a:t>
            </a:r>
            <a:r>
              <a:rPr lang="el-GR" b="1" i="1" dirty="0"/>
              <a:t> </a:t>
            </a:r>
            <a:r>
              <a:rPr lang="el-GR" b="1" i="1" dirty="0" err="1"/>
              <a:t>τῇ</a:t>
            </a:r>
            <a:r>
              <a:rPr lang="el-GR" b="1" i="1" dirty="0"/>
              <a:t> </a:t>
            </a:r>
            <a:r>
              <a:rPr lang="el-GR" b="1" i="1" dirty="0" err="1"/>
              <a:t>πάσῃ</a:t>
            </a:r>
            <a:r>
              <a:rPr lang="el-GR" b="1" i="1" dirty="0"/>
              <a:t> </a:t>
            </a:r>
            <a:r>
              <a:rPr lang="el-GR" b="1" i="1" dirty="0" err="1"/>
              <a:t>καὶ</a:t>
            </a:r>
            <a:r>
              <a:rPr lang="el-GR" b="1" i="1" dirty="0"/>
              <a:t> </a:t>
            </a:r>
            <a:r>
              <a:rPr lang="el-GR" b="1" i="1" dirty="0" err="1"/>
              <a:t>τὸ</a:t>
            </a:r>
            <a:r>
              <a:rPr lang="el-GR" b="1" i="1" dirty="0"/>
              <a:t> </a:t>
            </a:r>
            <a:r>
              <a:rPr lang="el-GR" b="1" i="1" dirty="0" err="1"/>
              <a:t>ἄλλον</a:t>
            </a:r>
            <a:r>
              <a:rPr lang="el-GR" b="1" i="1" dirty="0"/>
              <a:t> </a:t>
            </a:r>
            <a:r>
              <a:rPr lang="el-GR" b="1" i="1" dirty="0" err="1"/>
              <a:t>Ἑλληνικὸν</a:t>
            </a:r>
            <a:r>
              <a:rPr lang="el-GR" b="1" i="1" dirty="0"/>
              <a:t> </a:t>
            </a:r>
            <a:r>
              <a:rPr lang="el-GR" b="1" i="1" dirty="0" err="1"/>
              <a:t>ὁρῶν</a:t>
            </a:r>
            <a:r>
              <a:rPr lang="el-GR" b="1" i="1" dirty="0"/>
              <a:t> </a:t>
            </a:r>
            <a:r>
              <a:rPr lang="el-GR" b="1" i="1" dirty="0" err="1"/>
              <a:t>ξυνιστάμενον</a:t>
            </a:r>
            <a:r>
              <a:rPr lang="el-GR" b="1" i="1" dirty="0"/>
              <a:t> </a:t>
            </a:r>
            <a:r>
              <a:rPr lang="el-GR" b="1" i="1" dirty="0" err="1"/>
              <a:t>πρὸς</a:t>
            </a:r>
            <a:r>
              <a:rPr lang="el-GR" b="1" i="1" dirty="0"/>
              <a:t> </a:t>
            </a:r>
            <a:r>
              <a:rPr lang="el-GR" b="1" i="1" dirty="0" err="1"/>
              <a:t>ἐκατέρους</a:t>
            </a:r>
            <a:r>
              <a:rPr lang="el-GR" b="1" i="1" dirty="0"/>
              <a:t>, </a:t>
            </a:r>
            <a:r>
              <a:rPr lang="el-GR" b="1" i="1" dirty="0" err="1"/>
              <a:t>τὸ</a:t>
            </a:r>
            <a:r>
              <a:rPr lang="el-GR" b="1" i="1" dirty="0"/>
              <a:t> </a:t>
            </a:r>
            <a:r>
              <a:rPr lang="el-GR" b="1" i="1" dirty="0" err="1"/>
              <a:t>μὲν</a:t>
            </a:r>
            <a:r>
              <a:rPr lang="el-GR" b="1" i="1" dirty="0"/>
              <a:t> </a:t>
            </a:r>
            <a:r>
              <a:rPr lang="el-GR" b="1" i="1" dirty="0" err="1"/>
              <a:t>εὐθύς</a:t>
            </a:r>
            <a:r>
              <a:rPr lang="el-GR" b="1" i="1" dirty="0"/>
              <a:t>, </a:t>
            </a:r>
            <a:r>
              <a:rPr lang="el-GR" b="1" i="1" dirty="0" err="1"/>
              <a:t>τὸ</a:t>
            </a:r>
            <a:r>
              <a:rPr lang="el-GR" b="1" i="1" dirty="0"/>
              <a:t> </a:t>
            </a:r>
            <a:r>
              <a:rPr lang="el-GR" b="1" i="1" dirty="0" err="1"/>
              <a:t>δὲ</a:t>
            </a:r>
            <a:r>
              <a:rPr lang="el-GR" b="1" i="1" dirty="0"/>
              <a:t> </a:t>
            </a:r>
            <a:r>
              <a:rPr lang="el-GR" b="1" i="1" dirty="0" err="1"/>
              <a:t>καὶ</a:t>
            </a:r>
            <a:r>
              <a:rPr lang="el-GR" b="1" i="1" dirty="0"/>
              <a:t> </a:t>
            </a:r>
            <a:r>
              <a:rPr lang="el-GR" b="1" i="1" dirty="0" err="1"/>
              <a:t>διανοούμενον</a:t>
            </a:r>
            <a:r>
              <a:rPr lang="el-GR" b="1" i="1" dirty="0"/>
              <a:t>».</a:t>
            </a:r>
          </a:p>
          <a:p>
            <a:r>
              <a:rPr lang="el-GR" dirty="0"/>
              <a:t>Ο Θουκυδίδης ο Αθηναίος συνέγραψε τον πόλεμο των Πελοποννησίων και Αθηναίων, πώς δηλαδή πολέμησαν μεταξύ τους, αρχίζοντας αμέσως από τα πρώτα γεγονότα, επειδή σχημάτισε τη γνώμη ότι θα είναι μεγάλος και ο πιο αξιόλογος από όλους τους προηγούμενους. Το συμπέρανε αυτό αφενός γιατί και οι δύο αντίπαλοι ρίχνονταν σε αυτόν εντελώς προετοιμασμένοι σε όλα, αφετέρου γιατί έβλεπε ότι και οι άλλοι Έλληνες ή συντάσσονταν αμέσως με μια από τις δύο μερίδες ή σκόπευαν να το πράξουν.</a:t>
            </a:r>
          </a:p>
          <a:p>
            <a:r>
              <a:rPr lang="el-GR" dirty="0"/>
              <a:t>(</a:t>
            </a:r>
            <a:r>
              <a:rPr lang="el-GR" dirty="0" err="1"/>
              <a:t>Mτφρ</a:t>
            </a:r>
            <a:r>
              <a:rPr lang="el-GR" dirty="0"/>
              <a:t>. Π.Γ. </a:t>
            </a:r>
            <a:r>
              <a:rPr lang="el-GR" dirty="0" err="1"/>
              <a:t>Ξιφαράς</a:t>
            </a:r>
            <a:r>
              <a:rPr lang="el-GR" dirty="0"/>
              <a:t>)</a:t>
            </a:r>
          </a:p>
          <a:p>
            <a:endParaRPr lang="el-GR" dirty="0"/>
          </a:p>
        </p:txBody>
      </p:sp>
      <p:sp>
        <p:nvSpPr>
          <p:cNvPr id="4" name="Θέση κειμένου 3">
            <a:extLst>
              <a:ext uri="{FF2B5EF4-FFF2-40B4-BE49-F238E27FC236}">
                <a16:creationId xmlns:a16="http://schemas.microsoft.com/office/drawing/2014/main" id="{C4907130-8282-428B-2A94-45EC9228EA14}"/>
              </a:ext>
            </a:extLst>
          </p:cNvPr>
          <p:cNvSpPr>
            <a:spLocks noGrp="1"/>
          </p:cNvSpPr>
          <p:nvPr>
            <p:ph type="body" sz="half" idx="2"/>
          </p:nvPr>
        </p:nvSpPr>
        <p:spPr>
          <a:xfrm>
            <a:off x="8549640" y="447869"/>
            <a:ext cx="3200400" cy="5267131"/>
          </a:xfrm>
        </p:spPr>
        <p:txBody>
          <a:bodyPr>
            <a:noAutofit/>
          </a:bodyPr>
          <a:lstStyle/>
          <a:p>
            <a:r>
              <a:rPr lang="el-GR" sz="2800" b="1" i="1" dirty="0"/>
              <a:t>Στην πρώτη φράση του προοιμίου του δηλώνει με σαφήνεια ότι άρχισε τη συγγραφή αμέσως μετά την έναρξη του πολέμου, γιατί κατάλαβε τη σημασία και το μέγεθος αυτής της σύγκρουσης.</a:t>
            </a:r>
          </a:p>
        </p:txBody>
      </p:sp>
    </p:spTree>
    <p:extLst>
      <p:ext uri="{BB962C8B-B14F-4D97-AF65-F5344CB8AC3E}">
        <p14:creationId xmlns:p14="http://schemas.microsoft.com/office/powerpoint/2010/main" val="423894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descr="Εικόνα που περιέχει χάρτης&#10;&#10;Περιγραφή που δημιουργήθηκε αυτόματα">
            <a:extLst>
              <a:ext uri="{FF2B5EF4-FFF2-40B4-BE49-F238E27FC236}">
                <a16:creationId xmlns:a16="http://schemas.microsoft.com/office/drawing/2014/main" id="{DDBEA528-253E-4113-DF72-80D6272BE54D}"/>
              </a:ext>
            </a:extLst>
          </p:cNvPr>
          <p:cNvPicPr>
            <a:picLocks noChangeAspect="1"/>
          </p:cNvPicPr>
          <p:nvPr/>
        </p:nvPicPr>
        <p:blipFill rotWithShape="1">
          <a:blip r:embed="rId2"/>
          <a:srcRect b="2174"/>
          <a:stretch/>
        </p:blipFill>
        <p:spPr>
          <a:xfrm>
            <a:off x="20" y="10"/>
            <a:ext cx="12191980" cy="6857990"/>
          </a:xfrm>
          <a:prstGeom prst="rect">
            <a:avLst/>
          </a:prstGeom>
        </p:spPr>
      </p:pic>
    </p:spTree>
    <p:extLst>
      <p:ext uri="{BB962C8B-B14F-4D97-AF65-F5344CB8AC3E}">
        <p14:creationId xmlns:p14="http://schemas.microsoft.com/office/powerpoint/2010/main" val="54388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3622211-C317-5AC5-140B-480E524EEC2A}"/>
              </a:ext>
            </a:extLst>
          </p:cNvPr>
          <p:cNvSpPr>
            <a:spLocks noGrp="1"/>
          </p:cNvSpPr>
          <p:nvPr>
            <p:ph type="title"/>
          </p:nvPr>
        </p:nvSpPr>
        <p:spPr>
          <a:xfrm>
            <a:off x="6587544" y="1382165"/>
            <a:ext cx="4869179" cy="1517984"/>
          </a:xfrm>
          <a:solidFill>
            <a:schemeClr val="accent5">
              <a:lumMod val="20000"/>
              <a:lumOff val="80000"/>
            </a:schemeClr>
          </a:solidFill>
        </p:spPr>
        <p:txBody>
          <a:bodyPr>
            <a:normAutofit fontScale="90000"/>
          </a:bodyPr>
          <a:lstStyle/>
          <a:p>
            <a:br>
              <a:rPr lang="el-GR" sz="2600" b="1" i="0" dirty="0">
                <a:solidFill>
                  <a:srgbClr val="000000"/>
                </a:solidFill>
                <a:effectLst/>
                <a:latin typeface="Monotype Corsiva" panose="03010101010201010101" pitchFamily="66" charset="0"/>
              </a:rPr>
            </a:br>
            <a:r>
              <a:rPr lang="el-GR" sz="3200" b="1" i="0" dirty="0">
                <a:solidFill>
                  <a:srgbClr val="000000"/>
                </a:solidFill>
                <a:effectLst/>
                <a:latin typeface="Monotype Corsiva" panose="03010101010201010101" pitchFamily="66" charset="0"/>
              </a:rPr>
              <a:t>Θουκυδίδης ΑΘΗΝΑΙΟΣ</a:t>
            </a:r>
            <a:br>
              <a:rPr lang="el-GR" sz="3200" b="1" i="0" dirty="0">
                <a:solidFill>
                  <a:srgbClr val="000000"/>
                </a:solidFill>
                <a:effectLst/>
                <a:latin typeface="Monotype Corsiva" panose="03010101010201010101" pitchFamily="66" charset="0"/>
              </a:rPr>
            </a:br>
            <a:r>
              <a:rPr lang="el-GR" sz="3200" b="1" i="0" dirty="0">
                <a:solidFill>
                  <a:srgbClr val="000000"/>
                </a:solidFill>
                <a:effectLst/>
                <a:latin typeface="Monotype Corsiva" panose="03010101010201010101" pitchFamily="66" charset="0"/>
              </a:rPr>
              <a:t>(περίπου 460-399 </a:t>
            </a:r>
            <a:r>
              <a:rPr lang="el-GR" sz="3200" b="1" i="0" dirty="0" err="1">
                <a:solidFill>
                  <a:srgbClr val="000000"/>
                </a:solidFill>
                <a:effectLst/>
                <a:latin typeface="Monotype Corsiva" panose="03010101010201010101" pitchFamily="66" charset="0"/>
              </a:rPr>
              <a:t>π.X</a:t>
            </a:r>
            <a:r>
              <a:rPr lang="el-GR" sz="3200" b="1" i="0" dirty="0">
                <a:solidFill>
                  <a:srgbClr val="000000"/>
                </a:solidFill>
                <a:effectLst/>
                <a:latin typeface="Monotype Corsiva" panose="03010101010201010101" pitchFamily="66" charset="0"/>
              </a:rPr>
              <a:t>.)</a:t>
            </a:r>
            <a:br>
              <a:rPr lang="el-GR" sz="2600" b="1" i="0" dirty="0">
                <a:solidFill>
                  <a:srgbClr val="000000"/>
                </a:solidFill>
                <a:effectLst/>
                <a:latin typeface="Times New Roman" panose="02020603050405020304" pitchFamily="18" charset="0"/>
              </a:rPr>
            </a:br>
            <a:endParaRPr lang="el-GR" sz="2600" dirty="0">
              <a:solidFill>
                <a:srgbClr val="000000"/>
              </a:solidFill>
            </a:endParaRPr>
          </a:p>
        </p:txBody>
      </p:sp>
      <p:pic>
        <p:nvPicPr>
          <p:cNvPr id="1028" name="Picture 4" descr="Ο Θουκυδίδης, δεκαοκτώ φορές μετά - Ειδήσεις - νέα - Το Βήμα Online">
            <a:extLst>
              <a:ext uri="{FF2B5EF4-FFF2-40B4-BE49-F238E27FC236}">
                <a16:creationId xmlns:a16="http://schemas.microsoft.com/office/drawing/2014/main" id="{15AE144A-2267-66C9-985A-4210452428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84" r="1" b="2985"/>
          <a:stretch/>
        </p:blipFill>
        <p:spPr bwMode="auto">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noFill/>
          <a:extLst>
            <a:ext uri="{909E8E84-426E-40DD-AFC4-6F175D3DCCD1}">
              <a14:hiddenFill xmlns:a14="http://schemas.microsoft.com/office/drawing/2010/main">
                <a:solidFill>
                  <a:srgbClr val="FFFFFF"/>
                </a:solidFill>
              </a14:hiddenFill>
            </a:ext>
          </a:extLst>
        </p:spPr>
      </p:pic>
      <p:sp>
        <p:nvSpPr>
          <p:cNvPr id="1044" name="Freeform: Shape 1043">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032" name="Content Placeholder 1031">
            <a:extLst>
              <a:ext uri="{FF2B5EF4-FFF2-40B4-BE49-F238E27FC236}">
                <a16:creationId xmlns:a16="http://schemas.microsoft.com/office/drawing/2014/main" id="{E6C85653-1736-E413-ED70-34971A5A878C}"/>
              </a:ext>
            </a:extLst>
          </p:cNvPr>
          <p:cNvSpPr>
            <a:spLocks noGrp="1"/>
          </p:cNvSpPr>
          <p:nvPr>
            <p:ph idx="1"/>
          </p:nvPr>
        </p:nvSpPr>
        <p:spPr>
          <a:xfrm>
            <a:off x="6587545" y="3007389"/>
            <a:ext cx="4869179" cy="3065865"/>
          </a:xfrm>
        </p:spPr>
        <p:txBody>
          <a:bodyPr anchor="t">
            <a:normAutofit/>
          </a:bodyPr>
          <a:lstStyle/>
          <a:p>
            <a:r>
              <a:rPr lang="el-GR" sz="2400" b="0" i="0" dirty="0">
                <a:solidFill>
                  <a:srgbClr val="000000"/>
                </a:solidFill>
                <a:effectLst/>
                <a:latin typeface="Times New Roman" panose="02020603050405020304" pitchFamily="18" charset="0"/>
              </a:rPr>
              <a:t>Ο Θουκυδίδης, γιος του </a:t>
            </a:r>
            <a:r>
              <a:rPr lang="el-GR" sz="2400" b="0" i="0" dirty="0" err="1">
                <a:solidFill>
                  <a:srgbClr val="000000"/>
                </a:solidFill>
                <a:effectLst/>
                <a:latin typeface="Times New Roman" panose="02020603050405020304" pitchFamily="18" charset="0"/>
              </a:rPr>
              <a:t>Ολόρου</a:t>
            </a:r>
            <a:r>
              <a:rPr lang="el-GR" sz="2400" b="0" i="0" dirty="0">
                <a:solidFill>
                  <a:srgbClr val="000000"/>
                </a:solidFill>
                <a:effectLst/>
                <a:latin typeface="Times New Roman" panose="02020603050405020304" pitchFamily="18" charset="0"/>
              </a:rPr>
              <a:t>, γεννήθηκε στο δήμο </a:t>
            </a:r>
            <a:r>
              <a:rPr lang="el-GR" sz="2400" b="0" i="0" dirty="0" err="1">
                <a:solidFill>
                  <a:srgbClr val="000000"/>
                </a:solidFill>
                <a:effectLst/>
                <a:latin typeface="Times New Roman" panose="02020603050405020304" pitchFamily="18" charset="0"/>
              </a:rPr>
              <a:t>Αλιμούντα</a:t>
            </a:r>
            <a:r>
              <a:rPr lang="el-GR" sz="2400" b="0" i="0" dirty="0">
                <a:solidFill>
                  <a:srgbClr val="000000"/>
                </a:solidFill>
                <a:effectLst/>
                <a:latin typeface="Times New Roman" panose="02020603050405020304" pitchFamily="18" charset="0"/>
              </a:rPr>
              <a:t> της Αττικής (σημ. Άλιμο), από πλούσια αριστοκρατική οικογένεια, η οποία είχε δεσμούς με το βασιλικό οίκο της Θράκης και τους μεγάλους στρατηγούς Μιλτιάδη και Κίμωνα.</a:t>
            </a:r>
            <a:endParaRPr lang="en-US" sz="2400" dirty="0">
              <a:solidFill>
                <a:srgbClr val="000000"/>
              </a:solidFill>
            </a:endParaRPr>
          </a:p>
        </p:txBody>
      </p:sp>
      <p:grpSp>
        <p:nvGrpSpPr>
          <p:cNvPr id="1046" name="Group 1045">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47" name="Oval 1046">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48" name="Oval 1047">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310594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D14219-62BA-A34A-DCC9-2A4AC6F581BA}"/>
              </a:ext>
            </a:extLst>
          </p:cNvPr>
          <p:cNvSpPr>
            <a:spLocks noGrp="1"/>
          </p:cNvSpPr>
          <p:nvPr>
            <p:ph type="title"/>
          </p:nvPr>
        </p:nvSpPr>
        <p:spPr>
          <a:solidFill>
            <a:schemeClr val="tx2">
              <a:lumMod val="20000"/>
              <a:lumOff val="80000"/>
            </a:schemeClr>
          </a:solidFill>
        </p:spPr>
        <p:txBody>
          <a:bodyPr/>
          <a:lstStyle/>
          <a:p>
            <a:pPr algn="ctr"/>
            <a:r>
              <a:rPr lang="el-GR" b="1" i="1" dirty="0" err="1"/>
              <a:t>ΠεριεχΟμενο</a:t>
            </a:r>
            <a:endParaRPr lang="el-GR" b="1" i="1" dirty="0"/>
          </a:p>
        </p:txBody>
      </p:sp>
      <p:sp>
        <p:nvSpPr>
          <p:cNvPr id="3" name="Θέση περιεχομένου 2">
            <a:extLst>
              <a:ext uri="{FF2B5EF4-FFF2-40B4-BE49-F238E27FC236}">
                <a16:creationId xmlns:a16="http://schemas.microsoft.com/office/drawing/2014/main" id="{F4D3ECBB-8399-EC4E-A9F9-54FD74BBB5ED}"/>
              </a:ext>
            </a:extLst>
          </p:cNvPr>
          <p:cNvSpPr>
            <a:spLocks noGrp="1"/>
          </p:cNvSpPr>
          <p:nvPr>
            <p:ph idx="1"/>
          </p:nvPr>
        </p:nvSpPr>
        <p:spPr>
          <a:solidFill>
            <a:schemeClr val="accent1">
              <a:lumMod val="20000"/>
              <a:lumOff val="80000"/>
            </a:schemeClr>
          </a:solidFill>
        </p:spPr>
        <p:txBody>
          <a:bodyPr/>
          <a:lstStyle/>
          <a:p>
            <a:r>
              <a:rPr lang="el-GR" sz="3200" dirty="0"/>
              <a:t>Ο τίτλος του έργου «</a:t>
            </a:r>
            <a:r>
              <a:rPr lang="el-GR" sz="3200" dirty="0" err="1"/>
              <a:t>Θουκυδίδου</a:t>
            </a:r>
            <a:r>
              <a:rPr lang="el-GR" sz="3200" dirty="0"/>
              <a:t> </a:t>
            </a:r>
            <a:r>
              <a:rPr lang="el-GR" sz="3200" dirty="0" err="1"/>
              <a:t>ξυγγραφὴ</a:t>
            </a:r>
            <a:r>
              <a:rPr lang="el-GR" sz="3200" dirty="0"/>
              <a:t>» και η διαίρεσή του σε οκτώ βιβλία είναι μεταγενέστερα. </a:t>
            </a:r>
          </a:p>
          <a:p>
            <a:r>
              <a:rPr lang="el-GR" sz="3200" dirty="0"/>
              <a:t>Το σύγγραμμα αποτελεί αυστηρή εξιστόρηση των γεγονότων του πολέμου και περιλαμβάνει και άλλα περιστατικά μόνο εφόσον σχετίζονται άμεσα ή έμμεσα με αυτόν. </a:t>
            </a:r>
          </a:p>
          <a:p>
            <a:r>
              <a:rPr lang="el-GR" sz="3200" dirty="0"/>
              <a:t>Η ιστορία του Θουκυδίδη είναι εξολοκλήρου πολιτική και όχι εθνογραφική, όπως του Ηροδότου</a:t>
            </a:r>
            <a:r>
              <a:rPr lang="el-GR" dirty="0"/>
              <a:t>.</a:t>
            </a:r>
          </a:p>
        </p:txBody>
      </p:sp>
    </p:spTree>
    <p:extLst>
      <p:ext uri="{BB962C8B-B14F-4D97-AF65-F5344CB8AC3E}">
        <p14:creationId xmlns:p14="http://schemas.microsoft.com/office/powerpoint/2010/main" val="299032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3" name="Εικόνα 2" descr="Εικόνα που περιέχει κείμενο">
            <a:extLst>
              <a:ext uri="{FF2B5EF4-FFF2-40B4-BE49-F238E27FC236}">
                <a16:creationId xmlns:a16="http://schemas.microsoft.com/office/drawing/2014/main" id="{CDFAC879-0556-FFAF-3E8E-5CA222DEF0CC}"/>
              </a:ext>
            </a:extLst>
          </p:cNvPr>
          <p:cNvPicPr>
            <a:picLocks noChangeAspect="1"/>
          </p:cNvPicPr>
          <p:nvPr/>
        </p:nvPicPr>
        <p:blipFill>
          <a:blip r:embed="rId3"/>
          <a:stretch>
            <a:fillRect/>
          </a:stretch>
        </p:blipFill>
        <p:spPr>
          <a:xfrm>
            <a:off x="2018631" y="1104899"/>
            <a:ext cx="8163594" cy="4905375"/>
          </a:xfrm>
          <a:prstGeom prst="rect">
            <a:avLst/>
          </a:prstGeom>
        </p:spPr>
      </p:pic>
    </p:spTree>
    <p:extLst>
      <p:ext uri="{BB962C8B-B14F-4D97-AF65-F5344CB8AC3E}">
        <p14:creationId xmlns:p14="http://schemas.microsoft.com/office/powerpoint/2010/main" val="213164980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C7DC70-E480-0A94-9E9D-68EA56EF133B}"/>
              </a:ext>
            </a:extLst>
          </p:cNvPr>
          <p:cNvSpPr>
            <a:spLocks noGrp="1"/>
          </p:cNvSpPr>
          <p:nvPr>
            <p:ph type="title"/>
          </p:nvPr>
        </p:nvSpPr>
        <p:spPr>
          <a:solidFill>
            <a:schemeClr val="bg1">
              <a:lumMod val="75000"/>
            </a:schemeClr>
          </a:solidFill>
        </p:spPr>
        <p:txBody>
          <a:bodyPr/>
          <a:lstStyle/>
          <a:p>
            <a:pPr algn="ctr"/>
            <a:r>
              <a:rPr lang="en-US" b="1" i="1" dirty="0">
                <a:solidFill>
                  <a:schemeClr val="tx1"/>
                </a:solidFill>
                <a:effectLst/>
                <a:latin typeface="Times New Roman" panose="02020603050405020304" pitchFamily="18" charset="0"/>
              </a:rPr>
              <a:t>M</a:t>
            </a:r>
            <a:r>
              <a:rPr lang="el-GR" b="1" i="1" dirty="0" err="1">
                <a:solidFill>
                  <a:schemeClr val="tx1"/>
                </a:solidFill>
                <a:latin typeface="Times New Roman" panose="02020603050405020304" pitchFamily="18" charset="0"/>
              </a:rPr>
              <a:t>Ε</a:t>
            </a:r>
            <a:r>
              <a:rPr lang="el-GR" b="1" i="1" dirty="0" err="1">
                <a:solidFill>
                  <a:schemeClr val="tx1"/>
                </a:solidFill>
                <a:effectLst/>
                <a:latin typeface="Times New Roman" panose="02020603050405020304" pitchFamily="18" charset="0"/>
              </a:rPr>
              <a:t>θοδος</a:t>
            </a:r>
            <a:endParaRPr lang="el-GR" dirty="0">
              <a:solidFill>
                <a:schemeClr val="tx1"/>
              </a:solidFill>
            </a:endParaRPr>
          </a:p>
        </p:txBody>
      </p:sp>
      <p:sp>
        <p:nvSpPr>
          <p:cNvPr id="3" name="Θέση περιεχομένου 2">
            <a:extLst>
              <a:ext uri="{FF2B5EF4-FFF2-40B4-BE49-F238E27FC236}">
                <a16:creationId xmlns:a16="http://schemas.microsoft.com/office/drawing/2014/main" id="{9097C05A-BBEF-A37E-ED67-EDFE66CE6ED8}"/>
              </a:ext>
            </a:extLst>
          </p:cNvPr>
          <p:cNvSpPr>
            <a:spLocks noGrp="1"/>
          </p:cNvSpPr>
          <p:nvPr>
            <p:ph idx="1"/>
          </p:nvPr>
        </p:nvSpPr>
        <p:spPr>
          <a:solidFill>
            <a:schemeClr val="bg2"/>
          </a:solidFill>
          <a:ln>
            <a:noFill/>
          </a:ln>
          <a:effectLst>
            <a:outerShdw blurRad="149987" dist="250190" dir="8460000" algn="ctr">
              <a:srgbClr val="000000">
                <a:alpha val="28000"/>
              </a:srgbClr>
            </a:outerShdw>
          </a:effectLst>
        </p:spPr>
        <p:txBody>
          <a:bodyPr/>
          <a:lstStyle/>
          <a:p>
            <a:r>
              <a:rPr lang="el-GR" b="0" i="0" dirty="0">
                <a:solidFill>
                  <a:srgbClr val="000000"/>
                </a:solidFill>
                <a:effectLst/>
                <a:latin typeface="Times New Roman" panose="02020603050405020304" pitchFamily="18" charset="0"/>
              </a:rPr>
              <a:t>Πρώτος ο Θουκυδίδης κατευθύνει την ιστορία στον αιώνιο </a:t>
            </a:r>
            <a:r>
              <a:rPr lang="el-GR" b="1" i="0" dirty="0">
                <a:solidFill>
                  <a:srgbClr val="000000"/>
                </a:solidFill>
                <a:effectLst/>
                <a:latin typeface="Times New Roman" panose="02020603050405020304" pitchFamily="18" charset="0"/>
              </a:rPr>
              <a:t>σκοπό</a:t>
            </a:r>
            <a:r>
              <a:rPr lang="el-GR" b="0" i="0" dirty="0">
                <a:solidFill>
                  <a:srgbClr val="000000"/>
                </a:solidFill>
                <a:effectLst/>
                <a:latin typeface="Times New Roman" panose="02020603050405020304" pitchFamily="18" charset="0"/>
              </a:rPr>
              <a:t> της, την </a:t>
            </a:r>
            <a:r>
              <a:rPr lang="el-GR" b="1" i="0" dirty="0">
                <a:solidFill>
                  <a:srgbClr val="000000"/>
                </a:solidFill>
                <a:effectLst/>
                <a:latin typeface="Times New Roman" panose="02020603050405020304" pitchFamily="18" charset="0"/>
              </a:rPr>
              <a:t>ανεύρεση της αλήθειας. </a:t>
            </a:r>
          </a:p>
          <a:p>
            <a:r>
              <a:rPr lang="el-GR" b="0" i="0" dirty="0" err="1">
                <a:solidFill>
                  <a:srgbClr val="000000"/>
                </a:solidFill>
                <a:effectLst/>
                <a:latin typeface="Times New Roman" panose="02020603050405020304" pitchFamily="18" charset="0"/>
              </a:rPr>
              <a:t>Mε</a:t>
            </a:r>
            <a:r>
              <a:rPr lang="el-GR" b="0" i="0" dirty="0">
                <a:solidFill>
                  <a:srgbClr val="000000"/>
                </a:solidFill>
                <a:effectLst/>
                <a:latin typeface="Times New Roman" panose="02020603050405020304" pitchFamily="18" charset="0"/>
              </a:rPr>
              <a:t> </a:t>
            </a:r>
            <a:r>
              <a:rPr lang="el-GR" b="1" i="0" dirty="0">
                <a:solidFill>
                  <a:srgbClr val="000000"/>
                </a:solidFill>
                <a:effectLst/>
                <a:latin typeface="Times New Roman" panose="02020603050405020304" pitchFamily="18" charset="0"/>
              </a:rPr>
              <a:t>ακρίβεια</a:t>
            </a:r>
            <a:r>
              <a:rPr lang="el-GR" b="0" i="0" dirty="0">
                <a:solidFill>
                  <a:srgbClr val="000000"/>
                </a:solidFill>
                <a:effectLst/>
                <a:latin typeface="Times New Roman" panose="02020603050405020304" pitchFamily="18" charset="0"/>
              </a:rPr>
              <a:t> εκθέτει (βιβλίο Α΄) και διδάσκει τους τρόπους και τις μεθόδους που πρέπει να ακολουθεί ο ιστορικός και αναγνωρίζει τις μεγάλες δυσκολίες και τις επίπονες προσπάθειες που απαιτεί το έργο του. </a:t>
            </a:r>
          </a:p>
          <a:p>
            <a:r>
              <a:rPr lang="el-GR" b="0" i="0" dirty="0">
                <a:solidFill>
                  <a:srgbClr val="000000"/>
                </a:solidFill>
                <a:effectLst/>
                <a:latin typeface="Times New Roman" panose="02020603050405020304" pitchFamily="18" charset="0"/>
              </a:rPr>
              <a:t>Γι' αυτόν η ιστορία δεν είναι απλή διαδοχή γεγονότων ή σκηνών, αλλά και όσα υπάρχουν κάτω και πίσω από τα γεγονότα, δηλαδή </a:t>
            </a:r>
          </a:p>
          <a:p>
            <a:r>
              <a:rPr lang="el-GR" b="1" i="0" dirty="0">
                <a:solidFill>
                  <a:srgbClr val="000000"/>
                </a:solidFill>
                <a:effectLst/>
                <a:latin typeface="Times New Roman" panose="02020603050405020304" pitchFamily="18" charset="0"/>
              </a:rPr>
              <a:t>οι αιτίες και οι διαφορές </a:t>
            </a:r>
            <a:r>
              <a:rPr lang="el-GR" b="0" i="0" dirty="0">
                <a:solidFill>
                  <a:srgbClr val="000000"/>
                </a:solidFill>
                <a:effectLst/>
                <a:latin typeface="Times New Roman" panose="02020603050405020304" pitchFamily="18" charset="0"/>
              </a:rPr>
              <a:t>(</a:t>
            </a:r>
            <a:r>
              <a:rPr lang="el-GR" b="0" i="1" dirty="0" err="1">
                <a:solidFill>
                  <a:srgbClr val="000000"/>
                </a:solidFill>
                <a:effectLst/>
                <a:latin typeface="Times New Roman" panose="02020603050405020304" pitchFamily="18" charset="0"/>
              </a:rPr>
              <a:t>ἀληθεστάτη</a:t>
            </a:r>
            <a:r>
              <a:rPr lang="el-GR" b="0" i="1" dirty="0">
                <a:solidFill>
                  <a:srgbClr val="000000"/>
                </a:solidFill>
                <a:effectLst/>
                <a:latin typeface="Times New Roman" panose="02020603050405020304" pitchFamily="18" charset="0"/>
              </a:rPr>
              <a:t> </a:t>
            </a:r>
            <a:r>
              <a:rPr lang="el-GR" b="0" i="1" dirty="0" err="1">
                <a:solidFill>
                  <a:srgbClr val="000000"/>
                </a:solidFill>
                <a:effectLst/>
                <a:latin typeface="Times New Roman" panose="02020603050405020304" pitchFamily="18" charset="0"/>
              </a:rPr>
              <a:t>πρόφασις</a:t>
            </a:r>
            <a:r>
              <a:rPr lang="el-GR" b="0" i="0" dirty="0">
                <a:solidFill>
                  <a:srgbClr val="000000"/>
                </a:solidFill>
                <a:effectLst/>
                <a:latin typeface="Times New Roman" panose="02020603050405020304" pitchFamily="18" charset="0"/>
              </a:rPr>
              <a:t>), </a:t>
            </a:r>
          </a:p>
          <a:p>
            <a:r>
              <a:rPr lang="el-GR" b="1" i="0" dirty="0">
                <a:solidFill>
                  <a:srgbClr val="000000"/>
                </a:solidFill>
                <a:effectLst/>
                <a:latin typeface="Times New Roman" panose="02020603050405020304" pitchFamily="18" charset="0"/>
              </a:rPr>
              <a:t>η φύση των ανθρώπων, </a:t>
            </a:r>
          </a:p>
          <a:p>
            <a:r>
              <a:rPr lang="el-GR" b="1" i="0" dirty="0">
                <a:solidFill>
                  <a:srgbClr val="000000"/>
                </a:solidFill>
                <a:effectLst/>
                <a:latin typeface="Times New Roman" panose="02020603050405020304" pitchFamily="18" charset="0"/>
              </a:rPr>
              <a:t>οι επιθυμίες </a:t>
            </a:r>
            <a:r>
              <a:rPr lang="el-GR" i="0" dirty="0">
                <a:solidFill>
                  <a:srgbClr val="000000"/>
                </a:solidFill>
                <a:effectLst/>
                <a:latin typeface="Times New Roman" panose="02020603050405020304" pitchFamily="18" charset="0"/>
              </a:rPr>
              <a:t>και </a:t>
            </a:r>
          </a:p>
          <a:p>
            <a:r>
              <a:rPr lang="el-GR" b="1" i="0" dirty="0">
                <a:solidFill>
                  <a:srgbClr val="000000"/>
                </a:solidFill>
                <a:effectLst/>
                <a:latin typeface="Times New Roman" panose="02020603050405020304" pitchFamily="18" charset="0"/>
              </a:rPr>
              <a:t>τα πάθη τους</a:t>
            </a:r>
            <a:r>
              <a:rPr lang="el-GR" b="0" i="0" dirty="0">
                <a:solidFill>
                  <a:srgbClr val="000000"/>
                </a:solidFill>
                <a:effectLst/>
                <a:latin typeface="Times New Roman" panose="02020603050405020304" pitchFamily="18" charset="0"/>
              </a:rPr>
              <a:t>. </a:t>
            </a:r>
            <a:endParaRPr lang="el-GR" dirty="0"/>
          </a:p>
        </p:txBody>
      </p:sp>
    </p:spTree>
    <p:extLst>
      <p:ext uri="{BB962C8B-B14F-4D97-AF65-F5344CB8AC3E}">
        <p14:creationId xmlns:p14="http://schemas.microsoft.com/office/powerpoint/2010/main" val="1414926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E29551-E733-749C-DAFB-45D1F71889CF}"/>
              </a:ext>
            </a:extLst>
          </p:cNvPr>
          <p:cNvSpPr>
            <a:spLocks noGrp="1"/>
          </p:cNvSpPr>
          <p:nvPr>
            <p:ph type="title"/>
          </p:nvPr>
        </p:nvSpPr>
        <p:spPr>
          <a:xfrm>
            <a:off x="1069848" y="484632"/>
            <a:ext cx="10518772" cy="998935"/>
          </a:xfrm>
          <a:solidFill>
            <a:schemeClr val="bg1">
              <a:lumMod val="65000"/>
            </a:schemeClr>
          </a:solidFill>
        </p:spPr>
        <p:txBody>
          <a:bodyPr/>
          <a:lstStyle/>
          <a:p>
            <a:r>
              <a:rPr lang="en-US" b="1" i="1" dirty="0">
                <a:solidFill>
                  <a:schemeClr val="tx1"/>
                </a:solidFill>
                <a:effectLst/>
                <a:latin typeface="Times New Roman" panose="02020603050405020304" pitchFamily="18" charset="0"/>
              </a:rPr>
              <a:t>M</a:t>
            </a:r>
            <a:r>
              <a:rPr lang="el-GR" b="1" i="1" dirty="0" err="1">
                <a:solidFill>
                  <a:schemeClr val="tx1"/>
                </a:solidFill>
                <a:latin typeface="Times New Roman" panose="02020603050405020304" pitchFamily="18" charset="0"/>
              </a:rPr>
              <a:t>Ε</a:t>
            </a:r>
            <a:r>
              <a:rPr lang="el-GR" b="1" i="1" dirty="0" err="1">
                <a:solidFill>
                  <a:schemeClr val="tx1"/>
                </a:solidFill>
                <a:effectLst/>
                <a:latin typeface="Times New Roman" panose="02020603050405020304" pitchFamily="18" charset="0"/>
              </a:rPr>
              <a:t>θοδος</a:t>
            </a:r>
            <a:endParaRPr lang="el-GR" dirty="0"/>
          </a:p>
        </p:txBody>
      </p:sp>
      <p:sp>
        <p:nvSpPr>
          <p:cNvPr id="3" name="Θέση περιεχομένου 2">
            <a:extLst>
              <a:ext uri="{FF2B5EF4-FFF2-40B4-BE49-F238E27FC236}">
                <a16:creationId xmlns:a16="http://schemas.microsoft.com/office/drawing/2014/main" id="{C897510F-B451-09A3-FF8B-899F5034B4A8}"/>
              </a:ext>
            </a:extLst>
          </p:cNvPr>
          <p:cNvSpPr>
            <a:spLocks noGrp="1"/>
          </p:cNvSpPr>
          <p:nvPr>
            <p:ph idx="1"/>
          </p:nvPr>
        </p:nvSpPr>
        <p:spPr>
          <a:xfrm>
            <a:off x="1069848" y="1380931"/>
            <a:ext cx="10518772" cy="4791269"/>
          </a:xfrm>
          <a:solidFill>
            <a:schemeClr val="accent4">
              <a:lumMod val="20000"/>
              <a:lumOff val="80000"/>
            </a:schemeClr>
          </a:solidFill>
          <a:effectLst>
            <a:outerShdw blurRad="50800" dist="38100" dir="2700000" algn="tl" rotWithShape="0">
              <a:prstClr val="black">
                <a:alpha val="40000"/>
              </a:prstClr>
            </a:outerShdw>
          </a:effectLst>
        </p:spPr>
        <p:txBody>
          <a:bodyPr>
            <a:noAutofit/>
          </a:bodyPr>
          <a:lstStyle/>
          <a:p>
            <a:r>
              <a:rPr lang="el-GR" sz="2800" b="0" i="0" dirty="0">
                <a:solidFill>
                  <a:srgbClr val="000000"/>
                </a:solidFill>
                <a:effectLst/>
                <a:latin typeface="Times New Roman" panose="02020603050405020304" pitchFamily="18" charset="0"/>
              </a:rPr>
              <a:t>Στην ιστορική του εικόνα, </a:t>
            </a:r>
            <a:r>
              <a:rPr lang="el-GR" sz="2800" b="1" i="0" dirty="0">
                <a:solidFill>
                  <a:srgbClr val="000000"/>
                </a:solidFill>
                <a:effectLst/>
                <a:latin typeface="Times New Roman" panose="02020603050405020304" pitchFamily="18" charset="0"/>
              </a:rPr>
              <a:t>σε αντίθεση με τον Ηρόδοτο</a:t>
            </a:r>
            <a:r>
              <a:rPr lang="el-GR" sz="2800" b="0" i="0" dirty="0">
                <a:solidFill>
                  <a:srgbClr val="000000"/>
                </a:solidFill>
                <a:effectLst/>
                <a:latin typeface="Times New Roman" panose="02020603050405020304" pitchFamily="18" charset="0"/>
              </a:rPr>
              <a:t>, δεν υπάρχει κανένας μεταφυσικός παράγοντας για την ερμηνεία των γεγονότων. </a:t>
            </a:r>
          </a:p>
          <a:p>
            <a:r>
              <a:rPr lang="el-GR" sz="2800" b="0" i="0" dirty="0">
                <a:solidFill>
                  <a:srgbClr val="000000"/>
                </a:solidFill>
                <a:effectLst/>
                <a:latin typeface="Times New Roman" panose="02020603050405020304" pitchFamily="18" charset="0"/>
              </a:rPr>
              <a:t>O ίδιος, άλλωστε, σε διάφορα χωρία, διόρθωνε τον </a:t>
            </a:r>
            <a:r>
              <a:rPr lang="el-GR" sz="2800" b="0" i="0" dirty="0" err="1">
                <a:solidFill>
                  <a:srgbClr val="000000"/>
                </a:solidFill>
                <a:effectLst/>
                <a:latin typeface="Times New Roman" panose="02020603050405020304" pitchFamily="18" charset="0"/>
              </a:rPr>
              <a:t>Hρόδοτο</a:t>
            </a:r>
            <a:r>
              <a:rPr lang="el-GR" sz="2800" b="0" i="0" dirty="0">
                <a:solidFill>
                  <a:srgbClr val="000000"/>
                </a:solidFill>
                <a:effectLst/>
                <a:latin typeface="Times New Roman" panose="02020603050405020304" pitchFamily="18" charset="0"/>
              </a:rPr>
              <a:t>, χωρίς όμως να τον αναφέρει ονομαστικά (κυρίως στα κεφάλαια για τη μέθοδο). </a:t>
            </a:r>
          </a:p>
          <a:p>
            <a:r>
              <a:rPr lang="el-GR" sz="2800" b="1" i="0" dirty="0">
                <a:solidFill>
                  <a:srgbClr val="000000"/>
                </a:solidFill>
                <a:effectLst/>
                <a:latin typeface="Times New Roman" panose="02020603050405020304" pitchFamily="18" charset="0"/>
              </a:rPr>
              <a:t>Οι θεοί απουσιάζουν </a:t>
            </a:r>
            <a:r>
              <a:rPr lang="el-GR" sz="2800" b="0" i="0" dirty="0">
                <a:solidFill>
                  <a:srgbClr val="000000"/>
                </a:solidFill>
                <a:effectLst/>
                <a:latin typeface="Times New Roman" panose="02020603050405020304" pitchFamily="18" charset="0"/>
              </a:rPr>
              <a:t>από τον κόσμο του Θουκυδίδη και </a:t>
            </a:r>
          </a:p>
          <a:p>
            <a:r>
              <a:rPr lang="el-GR" sz="2800" b="0" i="0" dirty="0">
                <a:solidFill>
                  <a:srgbClr val="000000"/>
                </a:solidFill>
                <a:effectLst/>
                <a:latin typeface="Times New Roman" panose="02020603050405020304" pitchFamily="18" charset="0"/>
              </a:rPr>
              <a:t>δεν υπάρχουν στην ιστορία του ούτε χρησμοί ούτε μύθοι ούτε ανέκδοτα· </a:t>
            </a:r>
          </a:p>
          <a:p>
            <a:r>
              <a:rPr lang="el-GR" sz="2800" b="0" i="0" dirty="0">
                <a:solidFill>
                  <a:srgbClr val="000000"/>
                </a:solidFill>
                <a:effectLst/>
                <a:latin typeface="Times New Roman" panose="02020603050405020304" pitchFamily="18" charset="0"/>
              </a:rPr>
              <a:t>αποκλείεται το </a:t>
            </a:r>
            <a:r>
              <a:rPr lang="el-GR" sz="2800" b="0" i="1" dirty="0" err="1">
                <a:solidFill>
                  <a:srgbClr val="000000"/>
                </a:solidFill>
                <a:effectLst/>
                <a:latin typeface="Times New Roman" panose="02020603050405020304" pitchFamily="18" charset="0"/>
              </a:rPr>
              <a:t>μυθῶδες</a:t>
            </a:r>
            <a:r>
              <a:rPr lang="el-GR" sz="2800" b="0" i="0" dirty="0">
                <a:solidFill>
                  <a:srgbClr val="000000"/>
                </a:solidFill>
                <a:effectLst/>
                <a:latin typeface="Times New Roman" panose="02020603050405020304" pitchFamily="18" charset="0"/>
              </a:rPr>
              <a:t>, </a:t>
            </a:r>
            <a:r>
              <a:rPr lang="el-GR" sz="2800" b="1" i="0" dirty="0">
                <a:solidFill>
                  <a:srgbClr val="000000"/>
                </a:solidFill>
                <a:effectLst/>
                <a:latin typeface="Times New Roman" panose="02020603050405020304" pitchFamily="18" charset="0"/>
              </a:rPr>
              <a:t>καταγράφεται μόνο η ιστορική αλήθεια</a:t>
            </a:r>
            <a:r>
              <a:rPr lang="el-GR" sz="2800" b="0" i="0" dirty="0">
                <a:solidFill>
                  <a:srgbClr val="000000"/>
                </a:solidFill>
                <a:effectLst/>
                <a:latin typeface="Times New Roman" panose="02020603050405020304" pitchFamily="18" charset="0"/>
              </a:rPr>
              <a:t>. </a:t>
            </a:r>
            <a:endParaRPr lang="el-GR" sz="2800" dirty="0"/>
          </a:p>
        </p:txBody>
      </p:sp>
    </p:spTree>
    <p:extLst>
      <p:ext uri="{BB962C8B-B14F-4D97-AF65-F5344CB8AC3E}">
        <p14:creationId xmlns:p14="http://schemas.microsoft.com/office/powerpoint/2010/main" val="70759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4BF5C9-E42E-961C-BB9D-76591CE59128}"/>
              </a:ext>
            </a:extLst>
          </p:cNvPr>
          <p:cNvSpPr>
            <a:spLocks noGrp="1"/>
          </p:cNvSpPr>
          <p:nvPr>
            <p:ph type="title"/>
          </p:nvPr>
        </p:nvSpPr>
        <p:spPr>
          <a:xfrm>
            <a:off x="1069848" y="484632"/>
            <a:ext cx="10058400" cy="942952"/>
          </a:xfrm>
          <a:solidFill>
            <a:schemeClr val="bg1">
              <a:lumMod val="65000"/>
            </a:schemeClr>
          </a:solidFill>
        </p:spPr>
        <p:txBody>
          <a:bodyPr/>
          <a:lstStyle/>
          <a:p>
            <a:r>
              <a:rPr lang="en-US" b="1" i="1" dirty="0">
                <a:solidFill>
                  <a:schemeClr val="tx1"/>
                </a:solidFill>
                <a:effectLst/>
                <a:latin typeface="Times New Roman" panose="02020603050405020304" pitchFamily="18" charset="0"/>
              </a:rPr>
              <a:t>M</a:t>
            </a:r>
            <a:r>
              <a:rPr lang="el-GR" b="1" i="1" dirty="0" err="1">
                <a:solidFill>
                  <a:schemeClr val="tx1"/>
                </a:solidFill>
                <a:latin typeface="Times New Roman" panose="02020603050405020304" pitchFamily="18" charset="0"/>
              </a:rPr>
              <a:t>Ε</a:t>
            </a:r>
            <a:r>
              <a:rPr lang="el-GR" b="1" i="1" dirty="0" err="1">
                <a:solidFill>
                  <a:schemeClr val="tx1"/>
                </a:solidFill>
                <a:effectLst/>
                <a:latin typeface="Times New Roman" panose="02020603050405020304" pitchFamily="18" charset="0"/>
              </a:rPr>
              <a:t>θοδος</a:t>
            </a:r>
            <a:endParaRPr lang="el-GR" dirty="0"/>
          </a:p>
        </p:txBody>
      </p:sp>
      <p:sp>
        <p:nvSpPr>
          <p:cNvPr id="3" name="Θέση περιεχομένου 2">
            <a:extLst>
              <a:ext uri="{FF2B5EF4-FFF2-40B4-BE49-F238E27FC236}">
                <a16:creationId xmlns:a16="http://schemas.microsoft.com/office/drawing/2014/main" id="{1AF041EF-E0D9-096E-DD5E-A4CCD33CA51B}"/>
              </a:ext>
            </a:extLst>
          </p:cNvPr>
          <p:cNvSpPr>
            <a:spLocks noGrp="1"/>
          </p:cNvSpPr>
          <p:nvPr>
            <p:ph idx="1"/>
          </p:nvPr>
        </p:nvSpPr>
        <p:spPr>
          <a:xfrm>
            <a:off x="1069848" y="1427584"/>
            <a:ext cx="10058400" cy="4744616"/>
          </a:xfrm>
          <a:solidFill>
            <a:schemeClr val="bg2"/>
          </a:solidFill>
          <a:effectLst>
            <a:outerShdw blurRad="63500" sx="102000" sy="102000" algn="ctr" rotWithShape="0">
              <a:prstClr val="black">
                <a:alpha val="40000"/>
              </a:prstClr>
            </a:outerShdw>
          </a:effectLst>
        </p:spPr>
        <p:txBody>
          <a:bodyPr>
            <a:normAutofit/>
          </a:bodyPr>
          <a:lstStyle/>
          <a:p>
            <a:r>
              <a:rPr lang="el-GR" sz="3200" b="0" i="0" dirty="0" err="1">
                <a:solidFill>
                  <a:srgbClr val="000000"/>
                </a:solidFill>
                <a:effectLst/>
                <a:latin typeface="Times New Roman" panose="02020603050405020304" pitchFamily="18" charset="0"/>
              </a:rPr>
              <a:t>Mε</a:t>
            </a:r>
            <a:r>
              <a:rPr lang="el-GR" sz="3200" b="0" i="0" dirty="0">
                <a:solidFill>
                  <a:srgbClr val="000000"/>
                </a:solidFill>
                <a:effectLst/>
                <a:latin typeface="Times New Roman" panose="02020603050405020304" pitchFamily="18" charset="0"/>
              </a:rPr>
              <a:t> επιστημονική στάση ο Θουκυδίδης προσπαθεί να δώσει στις διηγήσεις του τέλεια βεβαιότητα (</a:t>
            </a:r>
            <a:r>
              <a:rPr lang="el-GR" sz="3200" b="1" i="1" dirty="0" err="1">
                <a:solidFill>
                  <a:srgbClr val="000000"/>
                </a:solidFill>
                <a:effectLst/>
                <a:latin typeface="Times New Roman" panose="02020603050405020304" pitchFamily="18" charset="0"/>
              </a:rPr>
              <a:t>τὸ</a:t>
            </a:r>
            <a:r>
              <a:rPr lang="el-GR" sz="3200" b="1" i="1" dirty="0">
                <a:solidFill>
                  <a:srgbClr val="000000"/>
                </a:solidFill>
                <a:effectLst/>
                <a:latin typeface="Times New Roman" panose="02020603050405020304" pitchFamily="18" charset="0"/>
              </a:rPr>
              <a:t> σαφές</a:t>
            </a:r>
            <a:r>
              <a:rPr lang="el-GR" sz="3200" b="0" i="0" dirty="0">
                <a:solidFill>
                  <a:srgbClr val="000000"/>
                </a:solidFill>
                <a:effectLst/>
                <a:latin typeface="Times New Roman" panose="02020603050405020304" pitchFamily="18" charset="0"/>
              </a:rPr>
              <a:t>)· </a:t>
            </a:r>
          </a:p>
          <a:p>
            <a:r>
              <a:rPr lang="el-GR" sz="3200" b="0" i="0" dirty="0">
                <a:solidFill>
                  <a:srgbClr val="000000"/>
                </a:solidFill>
                <a:effectLst/>
                <a:latin typeface="Times New Roman" panose="02020603050405020304" pitchFamily="18" charset="0"/>
              </a:rPr>
              <a:t>στην έκθεση του παρελθόντος στόχος του είναι η πειστική απόδειξη (</a:t>
            </a:r>
            <a:r>
              <a:rPr lang="el-GR" sz="3200" b="1" i="1" dirty="0" err="1">
                <a:solidFill>
                  <a:srgbClr val="000000"/>
                </a:solidFill>
                <a:effectLst/>
                <a:latin typeface="Times New Roman" panose="02020603050405020304" pitchFamily="18" charset="0"/>
              </a:rPr>
              <a:t>τεκμήριον</a:t>
            </a:r>
            <a:r>
              <a:rPr lang="el-GR" sz="3200" b="0" i="0" dirty="0">
                <a:solidFill>
                  <a:srgbClr val="000000"/>
                </a:solidFill>
                <a:effectLst/>
                <a:latin typeface="Times New Roman" panose="02020603050405020304" pitchFamily="18" charset="0"/>
              </a:rPr>
              <a:t>), </a:t>
            </a:r>
          </a:p>
          <a:p>
            <a:r>
              <a:rPr lang="el-GR" sz="3200" b="0" i="0" dirty="0">
                <a:solidFill>
                  <a:srgbClr val="000000"/>
                </a:solidFill>
                <a:effectLst/>
                <a:latin typeface="Times New Roman" panose="02020603050405020304" pitchFamily="18" charset="0"/>
              </a:rPr>
              <a:t>αλλιώς αποβλέπει προς το εύλογο (</a:t>
            </a:r>
            <a:r>
              <a:rPr lang="el-GR" sz="3200" b="1" i="1" dirty="0" err="1">
                <a:solidFill>
                  <a:srgbClr val="000000"/>
                </a:solidFill>
                <a:effectLst/>
                <a:latin typeface="Times New Roman" panose="02020603050405020304" pitchFamily="18" charset="0"/>
              </a:rPr>
              <a:t>εἰκός</a:t>
            </a:r>
            <a:r>
              <a:rPr lang="el-GR" sz="3200" b="0" i="0" dirty="0">
                <a:solidFill>
                  <a:srgbClr val="000000"/>
                </a:solidFill>
                <a:effectLst/>
                <a:latin typeface="Times New Roman" panose="02020603050405020304" pitchFamily="18" charset="0"/>
              </a:rPr>
              <a:t>). </a:t>
            </a:r>
          </a:p>
          <a:p>
            <a:r>
              <a:rPr lang="el-GR" sz="3200" b="0" i="0" dirty="0" err="1">
                <a:solidFill>
                  <a:srgbClr val="000000"/>
                </a:solidFill>
                <a:effectLst/>
                <a:latin typeface="Times New Roman" panose="02020603050405020304" pitchFamily="18" charset="0"/>
              </a:rPr>
              <a:t>Mε</a:t>
            </a:r>
            <a:r>
              <a:rPr lang="el-GR" sz="3200" b="0" i="0" dirty="0">
                <a:solidFill>
                  <a:srgbClr val="000000"/>
                </a:solidFill>
                <a:effectLst/>
                <a:latin typeface="Times New Roman" panose="02020603050405020304" pitchFamily="18" charset="0"/>
              </a:rPr>
              <a:t> τη μέθοδο του «</a:t>
            </a:r>
            <a:r>
              <a:rPr lang="el-GR" sz="3200" b="0" i="1" dirty="0" err="1">
                <a:solidFill>
                  <a:srgbClr val="000000"/>
                </a:solidFill>
                <a:effectLst/>
                <a:latin typeface="Times New Roman" panose="02020603050405020304" pitchFamily="18" charset="0"/>
              </a:rPr>
              <a:t>εἰκάζειν</a:t>
            </a:r>
            <a:r>
              <a:rPr lang="el-GR" sz="3200" b="0" i="0" dirty="0">
                <a:solidFill>
                  <a:srgbClr val="000000"/>
                </a:solidFill>
                <a:effectLst/>
                <a:latin typeface="Times New Roman" panose="02020603050405020304" pitchFamily="18" charset="0"/>
              </a:rPr>
              <a:t>» ο ιστορικός ζητάει να φτάσει όσο το δυνατόν πιο κοντά στην αλήθεια. </a:t>
            </a:r>
          </a:p>
          <a:p>
            <a:r>
              <a:rPr lang="el-GR" sz="3200" b="0" i="0" dirty="0" err="1">
                <a:solidFill>
                  <a:srgbClr val="000000"/>
                </a:solidFill>
                <a:effectLst/>
                <a:latin typeface="Times New Roman" panose="02020603050405020304" pitchFamily="18" charset="0"/>
              </a:rPr>
              <a:t>Bαρύτητα</a:t>
            </a:r>
            <a:r>
              <a:rPr lang="el-GR" sz="3200" b="0" i="0" dirty="0">
                <a:solidFill>
                  <a:srgbClr val="000000"/>
                </a:solidFill>
                <a:effectLst/>
                <a:latin typeface="Times New Roman" panose="02020603050405020304" pitchFamily="18" charset="0"/>
              </a:rPr>
              <a:t> στα γεγονότα δίνει η τέχνη της πρόβλεψης (</a:t>
            </a:r>
            <a:r>
              <a:rPr lang="el-GR" sz="3200" b="1" i="1" dirty="0">
                <a:solidFill>
                  <a:srgbClr val="000000"/>
                </a:solidFill>
                <a:effectLst/>
                <a:latin typeface="Times New Roman" panose="02020603050405020304" pitchFamily="18" charset="0"/>
              </a:rPr>
              <a:t>πρόνοια</a:t>
            </a:r>
            <a:r>
              <a:rPr lang="el-GR" sz="3200" b="0" i="0" dirty="0">
                <a:solidFill>
                  <a:srgbClr val="000000"/>
                </a:solidFill>
                <a:effectLst/>
                <a:latin typeface="Times New Roman" panose="02020603050405020304" pitchFamily="18" charset="0"/>
              </a:rPr>
              <a:t>).</a:t>
            </a:r>
            <a:endParaRPr lang="el-GR" sz="3200" dirty="0"/>
          </a:p>
        </p:txBody>
      </p:sp>
    </p:spTree>
    <p:extLst>
      <p:ext uri="{BB962C8B-B14F-4D97-AF65-F5344CB8AC3E}">
        <p14:creationId xmlns:p14="http://schemas.microsoft.com/office/powerpoint/2010/main" val="1860180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FD93BE-AB44-0B1D-12E5-C8CD847B4C01}"/>
              </a:ext>
            </a:extLst>
          </p:cNvPr>
          <p:cNvSpPr>
            <a:spLocks noGrp="1"/>
          </p:cNvSpPr>
          <p:nvPr>
            <p:ph type="title"/>
          </p:nvPr>
        </p:nvSpPr>
        <p:spPr>
          <a:xfrm>
            <a:off x="1069848" y="484632"/>
            <a:ext cx="10058400" cy="1609344"/>
          </a:xfrm>
        </p:spPr>
        <p:txBody>
          <a:bodyPr>
            <a:normAutofit/>
          </a:bodyPr>
          <a:lstStyle/>
          <a:p>
            <a:r>
              <a:rPr lang="el-GR" b="1" i="1">
                <a:effectLst/>
                <a:latin typeface="Tahoma" panose="020B0604030504040204" pitchFamily="34" charset="0"/>
              </a:rPr>
              <a:t>Η </a:t>
            </a:r>
            <a:r>
              <a:rPr lang="el-GR" b="1" i="1" err="1">
                <a:effectLst/>
                <a:latin typeface="Tahoma" panose="020B0604030504040204" pitchFamily="34" charset="0"/>
              </a:rPr>
              <a:t>σημασΙα</a:t>
            </a:r>
            <a:r>
              <a:rPr lang="el-GR" b="1" i="1">
                <a:effectLst/>
                <a:latin typeface="Tahoma" panose="020B0604030504040204" pitchFamily="34" charset="0"/>
              </a:rPr>
              <a:t> του </a:t>
            </a:r>
            <a:r>
              <a:rPr lang="el-GR" b="1" i="1" err="1">
                <a:effectLst/>
                <a:latin typeface="Tahoma" panose="020B0604030504040204" pitchFamily="34" charset="0"/>
              </a:rPr>
              <a:t>πολΕμου</a:t>
            </a:r>
            <a:endParaRPr lang="el-GR" dirty="0"/>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751BCE0-DEB1-E723-AFC6-0BB66B79B835}"/>
              </a:ext>
            </a:extLst>
          </p:cNvPr>
          <p:cNvGraphicFramePr>
            <a:graphicFrameLocks noGrp="1"/>
          </p:cNvGraphicFramePr>
          <p:nvPr>
            <p:ph idx="1"/>
            <p:extLst>
              <p:ext uri="{D42A27DB-BD31-4B8C-83A1-F6EECF244321}">
                <p14:modId xmlns:p14="http://schemas.microsoft.com/office/powerpoint/2010/main" val="370548011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3014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15F85258-86F6-0FD1-0A9D-2E9038B9777A}"/>
              </a:ext>
            </a:extLst>
          </p:cNvPr>
          <p:cNvSpPr>
            <a:spLocks noGrp="1"/>
          </p:cNvSpPr>
          <p:nvPr>
            <p:ph type="title"/>
          </p:nvPr>
        </p:nvSpPr>
        <p:spPr>
          <a:xfrm>
            <a:off x="1069848" y="484632"/>
            <a:ext cx="10058400" cy="1609344"/>
          </a:xfrm>
        </p:spPr>
        <p:txBody>
          <a:bodyPr>
            <a:normAutofit/>
          </a:bodyPr>
          <a:lstStyle/>
          <a:p>
            <a:r>
              <a:rPr lang="el-GR" b="1" i="1">
                <a:effectLst/>
                <a:latin typeface="Tahoma" panose="020B0604030504040204" pitchFamily="34" charset="0"/>
              </a:rPr>
              <a:t>Η </a:t>
            </a:r>
            <a:r>
              <a:rPr lang="el-GR" b="1" i="1" err="1">
                <a:effectLst/>
                <a:latin typeface="Tahoma" panose="020B0604030504040204" pitchFamily="34" charset="0"/>
              </a:rPr>
              <a:t>ερευνα</a:t>
            </a:r>
            <a:r>
              <a:rPr lang="el-GR" b="1" i="1">
                <a:effectLst/>
                <a:latin typeface="Tahoma" panose="020B0604030504040204" pitchFamily="34" charset="0"/>
              </a:rPr>
              <a:t> του </a:t>
            </a:r>
            <a:r>
              <a:rPr lang="el-GR" b="1" i="1" err="1">
                <a:effectLst/>
                <a:latin typeface="Tahoma" panose="020B0604030504040204" pitchFamily="34" charset="0"/>
              </a:rPr>
              <a:t>παρελθοντος</a:t>
            </a:r>
            <a:endParaRPr lang="el-GR" dirty="0"/>
          </a:p>
        </p:txBody>
      </p:sp>
      <p:sp>
        <p:nvSpPr>
          <p:cNvPr id="3" name="Θέση περιεχομένου 2">
            <a:extLst>
              <a:ext uri="{FF2B5EF4-FFF2-40B4-BE49-F238E27FC236}">
                <a16:creationId xmlns:a16="http://schemas.microsoft.com/office/drawing/2014/main" id="{0581FB25-904E-88E8-7ACE-E82DED749455}"/>
              </a:ext>
            </a:extLst>
          </p:cNvPr>
          <p:cNvSpPr>
            <a:spLocks noGrp="1"/>
          </p:cNvSpPr>
          <p:nvPr>
            <p:ph idx="1"/>
          </p:nvPr>
        </p:nvSpPr>
        <p:spPr>
          <a:xfrm>
            <a:off x="1069848" y="2320412"/>
            <a:ext cx="10058400" cy="3851787"/>
          </a:xfrm>
        </p:spPr>
        <p:txBody>
          <a:bodyPr>
            <a:normAutofit/>
          </a:bodyPr>
          <a:lstStyle/>
          <a:p>
            <a:r>
              <a:rPr lang="el-GR" sz="1900" b="0" i="0" dirty="0">
                <a:effectLst/>
                <a:latin typeface="Tahoma" panose="020B0604030504040204" pitchFamily="34" charset="0"/>
              </a:rPr>
              <a:t>Εξετάζοντας τις εξελίξεις ακόμη και πριν από τον Τρωικό πόλεμο ως τα Μηδικά, εκεί που οι πηγές του δεν μπορούσαν να είναι αξιόπιστες, χρησιμοποιεί </a:t>
            </a:r>
            <a:r>
              <a:rPr lang="el-GR" sz="1900" b="1" i="0" dirty="0">
                <a:effectLst/>
                <a:latin typeface="Tahoma" panose="020B0604030504040204" pitchFamily="34" charset="0"/>
              </a:rPr>
              <a:t>λογικές μεθόδους </a:t>
            </a:r>
            <a:r>
              <a:rPr lang="el-GR" sz="1900" b="0" i="0" dirty="0">
                <a:effectLst/>
                <a:latin typeface="Tahoma" panose="020B0604030504040204" pitchFamily="34" charset="0"/>
              </a:rPr>
              <a:t>και </a:t>
            </a:r>
            <a:r>
              <a:rPr lang="el-GR" sz="1900" b="1" i="0" dirty="0">
                <a:effectLst/>
                <a:latin typeface="Tahoma" panose="020B0604030504040204" pitchFamily="34" charset="0"/>
              </a:rPr>
              <a:t>καταγράφει τις ιστορικές αλλαγές </a:t>
            </a:r>
            <a:r>
              <a:rPr lang="el-GR" sz="1900" b="0" i="0" dirty="0">
                <a:effectLst/>
                <a:latin typeface="Tahoma" panose="020B0604030504040204" pitchFamily="34" charset="0"/>
              </a:rPr>
              <a:t>με πορίσματα </a:t>
            </a:r>
          </a:p>
          <a:p>
            <a:r>
              <a:rPr lang="el-GR" sz="1900" b="1" i="0" dirty="0">
                <a:effectLst/>
                <a:latin typeface="Tahoma" panose="020B0604030504040204" pitchFamily="34" charset="0"/>
              </a:rPr>
              <a:t>«</a:t>
            </a:r>
            <a:r>
              <a:rPr lang="el-GR" sz="1900" b="1" i="1" dirty="0" err="1">
                <a:effectLst/>
                <a:latin typeface="Tahoma" panose="020B0604030504040204" pitchFamily="34" charset="0"/>
              </a:rPr>
              <a:t>εἰκότα</a:t>
            </a:r>
            <a:r>
              <a:rPr lang="el-GR" sz="1900" b="1" i="0" dirty="0">
                <a:effectLst/>
                <a:latin typeface="Tahoma" panose="020B0604030504040204" pitchFamily="34" charset="0"/>
              </a:rPr>
              <a:t>» </a:t>
            </a:r>
            <a:r>
              <a:rPr lang="el-GR" sz="1900" b="0" i="0" dirty="0">
                <a:effectLst/>
                <a:latin typeface="Tahoma" panose="020B0604030504040204" pitchFamily="34" charset="0"/>
              </a:rPr>
              <a:t>(= εύλογα, σύμφωνα με τη λογική και την πείρα), </a:t>
            </a:r>
          </a:p>
          <a:p>
            <a:r>
              <a:rPr lang="el-GR" sz="1900" b="1" i="0" dirty="0">
                <a:effectLst/>
                <a:latin typeface="Tahoma" panose="020B0604030504040204" pitchFamily="34" charset="0"/>
              </a:rPr>
              <a:t>«</a:t>
            </a:r>
            <a:r>
              <a:rPr lang="el-GR" sz="1900" b="1" i="1" dirty="0" err="1">
                <a:effectLst/>
                <a:latin typeface="Tahoma" panose="020B0604030504040204" pitchFamily="34" charset="0"/>
              </a:rPr>
              <a:t>σημεῖα</a:t>
            </a:r>
            <a:r>
              <a:rPr lang="el-GR" sz="1900" b="1" i="0" dirty="0">
                <a:effectLst/>
                <a:latin typeface="Tahoma" panose="020B0604030504040204" pitchFamily="34" charset="0"/>
              </a:rPr>
              <a:t>» ή «</a:t>
            </a:r>
            <a:r>
              <a:rPr lang="el-GR" sz="1900" b="1" i="1" dirty="0">
                <a:effectLst/>
                <a:latin typeface="Tahoma" panose="020B0604030504040204" pitchFamily="34" charset="0"/>
              </a:rPr>
              <a:t>μαρτύρια</a:t>
            </a:r>
            <a:r>
              <a:rPr lang="el-GR" sz="1900" b="1" i="0" dirty="0">
                <a:effectLst/>
                <a:latin typeface="Tahoma" panose="020B0604030504040204" pitchFamily="34" charset="0"/>
              </a:rPr>
              <a:t>» </a:t>
            </a:r>
            <a:r>
              <a:rPr lang="el-GR" sz="1900" b="0" i="0" dirty="0">
                <a:effectLst/>
                <a:latin typeface="Tahoma" panose="020B0604030504040204" pitchFamily="34" charset="0"/>
              </a:rPr>
              <a:t>(= ενδείξεις και αποδείξεις) και </a:t>
            </a:r>
          </a:p>
          <a:p>
            <a:r>
              <a:rPr lang="el-GR" sz="1900" b="1" i="0" dirty="0">
                <a:effectLst/>
                <a:latin typeface="Tahoma" panose="020B0604030504040204" pitchFamily="34" charset="0"/>
              </a:rPr>
              <a:t>«</a:t>
            </a:r>
            <a:r>
              <a:rPr lang="el-GR" sz="1900" b="1" i="1" dirty="0">
                <a:effectLst/>
                <a:latin typeface="Tahoma" panose="020B0604030504040204" pitchFamily="34" charset="0"/>
              </a:rPr>
              <a:t>τεκμήρια</a:t>
            </a:r>
            <a:r>
              <a:rPr lang="el-GR" sz="1900" b="1" i="0" dirty="0">
                <a:effectLst/>
                <a:latin typeface="Tahoma" panose="020B0604030504040204" pitchFamily="34" charset="0"/>
              </a:rPr>
              <a:t>» </a:t>
            </a:r>
            <a:r>
              <a:rPr lang="el-GR" sz="1900" b="0" i="0" dirty="0">
                <a:effectLst/>
                <a:latin typeface="Tahoma" panose="020B0604030504040204" pitchFamily="34" charset="0"/>
              </a:rPr>
              <a:t>(= συμπεράσματα στα οποία καταλήγει η έρευνα).</a:t>
            </a:r>
          </a:p>
          <a:p>
            <a:r>
              <a:rPr lang="el-GR" sz="1900" b="0" i="0" dirty="0">
                <a:effectLst/>
                <a:latin typeface="Tahoma" panose="020B0604030504040204" pitchFamily="34" charset="0"/>
              </a:rPr>
              <a:t>Τονίζει ότι χωρίς μόνιμες εγκαταστάσεις πληθυσμών, πολιτική σταθερότητα, οικονομική ανάπτυξη και, κυρίως, χωρίς την κυριαρχία στη θάλασσα δεν μπορούσε να συγκροτηθεί ισχυρό στρατιωτικά κράτος. </a:t>
            </a:r>
          </a:p>
          <a:p>
            <a:r>
              <a:rPr lang="el-GR" sz="1900" b="0" i="0" dirty="0">
                <a:effectLst/>
                <a:latin typeface="Tahoma" panose="020B0604030504040204" pitchFamily="34" charset="0"/>
              </a:rPr>
              <a:t>Η </a:t>
            </a:r>
            <a:r>
              <a:rPr lang="el-GR" sz="1900" b="1" i="0" dirty="0">
                <a:effectLst/>
                <a:latin typeface="Tahoma" panose="020B0604030504040204" pitchFamily="34" charset="0"/>
              </a:rPr>
              <a:t>προσπάθεια για κριτική απόδειξη </a:t>
            </a:r>
            <a:r>
              <a:rPr lang="el-GR" sz="1900" b="0" i="0" dirty="0">
                <a:effectLst/>
                <a:latin typeface="Tahoma" panose="020B0604030504040204" pitchFamily="34" charset="0"/>
              </a:rPr>
              <a:t>των </a:t>
            </a:r>
            <a:r>
              <a:rPr lang="el-GR" sz="1900" b="0" i="0" dirty="0" err="1">
                <a:effectLst/>
                <a:latin typeface="Tahoma" panose="020B0604030504040204" pitchFamily="34" charset="0"/>
              </a:rPr>
              <a:t>θέσεών</a:t>
            </a:r>
            <a:r>
              <a:rPr lang="el-GR" sz="1900" b="0" i="0" dirty="0">
                <a:effectLst/>
                <a:latin typeface="Tahoma" panose="020B0604030504040204" pitchFamily="34" charset="0"/>
              </a:rPr>
              <a:t> του </a:t>
            </a:r>
            <a:r>
              <a:rPr lang="el-GR" sz="1900" b="1" i="0" dirty="0">
                <a:effectLst/>
                <a:latin typeface="Tahoma" panose="020B0604030504040204" pitchFamily="34" charset="0"/>
              </a:rPr>
              <a:t>θυμίζει έντονα την επιχειρηματολογία των σοφιστών.</a:t>
            </a:r>
            <a:endParaRPr lang="el-GR" sz="1900" b="1"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9884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Τίτλος 1">
            <a:extLst>
              <a:ext uri="{FF2B5EF4-FFF2-40B4-BE49-F238E27FC236}">
                <a16:creationId xmlns:a16="http://schemas.microsoft.com/office/drawing/2014/main" id="{FB332C32-BD3C-75C7-BA02-2C2EF0EBFF52}"/>
              </a:ext>
            </a:extLst>
          </p:cNvPr>
          <p:cNvSpPr>
            <a:spLocks noGrp="1"/>
          </p:cNvSpPr>
          <p:nvPr>
            <p:ph type="title"/>
          </p:nvPr>
        </p:nvSpPr>
        <p:spPr>
          <a:xfrm>
            <a:off x="1490145" y="2376862"/>
            <a:ext cx="2640646" cy="2104273"/>
          </a:xfrm>
          <a:noFill/>
        </p:spPr>
        <p:txBody>
          <a:bodyPr>
            <a:normAutofit/>
          </a:bodyPr>
          <a:lstStyle/>
          <a:p>
            <a:pPr algn="ctr"/>
            <a:r>
              <a:rPr lang="el-GR" sz="3000" b="1" i="1">
                <a:solidFill>
                  <a:srgbClr val="FFFFFF"/>
                </a:solidFill>
                <a:effectLst/>
                <a:latin typeface="Tahoma" panose="020B0604030504040204" pitchFamily="34" charset="0"/>
              </a:rPr>
              <a:t>Τα βαθυτερα αιτια του πολεμου</a:t>
            </a:r>
            <a:endParaRPr lang="el-GR" sz="3000">
              <a:solidFill>
                <a:srgbClr val="FFFFFF"/>
              </a:solidFill>
            </a:endParaRP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Θέση περιεχομένου 2">
            <a:extLst>
              <a:ext uri="{FF2B5EF4-FFF2-40B4-BE49-F238E27FC236}">
                <a16:creationId xmlns:a16="http://schemas.microsoft.com/office/drawing/2014/main" id="{38A89690-35B5-4981-64D7-9601E68BA3B5}"/>
              </a:ext>
            </a:extLst>
          </p:cNvPr>
          <p:cNvGraphicFramePr>
            <a:graphicFrameLocks noGrp="1"/>
          </p:cNvGraphicFramePr>
          <p:nvPr>
            <p:ph idx="1"/>
            <p:extLst>
              <p:ext uri="{D42A27DB-BD31-4B8C-83A1-F6EECF244321}">
                <p14:modId xmlns:p14="http://schemas.microsoft.com/office/powerpoint/2010/main" val="3210075207"/>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2682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5B6C14-EB9C-8BF9-0DC3-B8CC21E7866F}"/>
              </a:ext>
            </a:extLst>
          </p:cNvPr>
          <p:cNvSpPr>
            <a:spLocks noGrp="1"/>
          </p:cNvSpPr>
          <p:nvPr>
            <p:ph type="title"/>
          </p:nvPr>
        </p:nvSpPr>
        <p:spPr/>
        <p:txBody>
          <a:bodyPr/>
          <a:lstStyle/>
          <a:p>
            <a:r>
              <a:rPr lang="el-GR" b="1" i="1" dirty="0">
                <a:solidFill>
                  <a:srgbClr val="000000"/>
                </a:solidFill>
                <a:effectLst/>
                <a:latin typeface="Tahoma" panose="020B0604030504040204" pitchFamily="34" charset="0"/>
              </a:rPr>
              <a:t>Ποια </a:t>
            </a:r>
            <a:r>
              <a:rPr lang="el-GR" b="1" i="1" dirty="0" err="1">
                <a:solidFill>
                  <a:srgbClr val="000000"/>
                </a:solidFill>
                <a:effectLst/>
                <a:latin typeface="Tahoma" panose="020B0604030504040204" pitchFamily="34" charset="0"/>
              </a:rPr>
              <a:t>προβληματα</a:t>
            </a:r>
            <a:r>
              <a:rPr lang="el-GR" b="1" i="1" dirty="0">
                <a:solidFill>
                  <a:srgbClr val="000000"/>
                </a:solidFill>
                <a:effectLst/>
                <a:latin typeface="Tahoma" panose="020B0604030504040204" pitchFamily="34" charset="0"/>
              </a:rPr>
              <a:t> </a:t>
            </a:r>
            <a:r>
              <a:rPr lang="el-GR" b="1" i="1" dirty="0" err="1">
                <a:solidFill>
                  <a:srgbClr val="000000"/>
                </a:solidFill>
                <a:effectLst/>
                <a:latin typeface="Tahoma" panose="020B0604030504040204" pitchFamily="34" charset="0"/>
              </a:rPr>
              <a:t>θετει</a:t>
            </a:r>
            <a:r>
              <a:rPr lang="el-GR" b="1" i="1" dirty="0">
                <a:solidFill>
                  <a:srgbClr val="000000"/>
                </a:solidFill>
                <a:effectLst/>
                <a:latin typeface="Tahoma" panose="020B0604030504040204" pitchFamily="34" charset="0"/>
              </a:rPr>
              <a:t> ο </a:t>
            </a:r>
            <a:r>
              <a:rPr lang="el-GR" b="1" i="1" dirty="0" err="1">
                <a:solidFill>
                  <a:srgbClr val="000000"/>
                </a:solidFill>
                <a:effectLst/>
                <a:latin typeface="Tahoma" panose="020B0604030504040204" pitchFamily="34" charset="0"/>
              </a:rPr>
              <a:t>Θουκυδιδης</a:t>
            </a:r>
            <a:endParaRPr lang="el-GR" dirty="0"/>
          </a:p>
        </p:txBody>
      </p:sp>
      <p:sp>
        <p:nvSpPr>
          <p:cNvPr id="3" name="Θέση περιεχομένου 2">
            <a:extLst>
              <a:ext uri="{FF2B5EF4-FFF2-40B4-BE49-F238E27FC236}">
                <a16:creationId xmlns:a16="http://schemas.microsoft.com/office/drawing/2014/main" id="{3CAC54C5-F554-AFF1-2CF5-79D03255A34A}"/>
              </a:ext>
            </a:extLst>
          </p:cNvPr>
          <p:cNvSpPr>
            <a:spLocks noGrp="1"/>
          </p:cNvSpPr>
          <p:nvPr>
            <p:ph idx="1"/>
          </p:nvPr>
        </p:nvSpPr>
        <p:spPr/>
        <p:txBody>
          <a:bodyPr>
            <a:normAutofit lnSpcReduction="10000"/>
          </a:bodyPr>
          <a:lstStyle/>
          <a:p>
            <a:r>
              <a:rPr lang="el-GR" b="0" i="0" dirty="0">
                <a:solidFill>
                  <a:srgbClr val="000000"/>
                </a:solidFill>
                <a:effectLst/>
                <a:latin typeface="Tahoma" panose="020B0604030504040204" pitchFamily="34" charset="0"/>
              </a:rPr>
              <a:t>Αυτή </a:t>
            </a:r>
            <a:r>
              <a:rPr lang="el-GR" b="1" i="0" dirty="0">
                <a:solidFill>
                  <a:srgbClr val="000000"/>
                </a:solidFill>
                <a:effectLst/>
                <a:latin typeface="Tahoma" panose="020B0604030504040204" pitchFamily="34" charset="0"/>
              </a:rPr>
              <a:t>η ηγεμονική δύναμη της Αθήνας</a:t>
            </a:r>
            <a:r>
              <a:rPr lang="el-GR" b="0" i="0" dirty="0">
                <a:solidFill>
                  <a:srgbClr val="000000"/>
                </a:solidFill>
                <a:effectLst/>
                <a:latin typeface="Tahoma" panose="020B0604030504040204" pitchFamily="34" charset="0"/>
              </a:rPr>
              <a:t> μπορούσε να ενισχυθεί, να περιοριστεί, να τροποποιηθεί ή να καταρρεύσει; </a:t>
            </a:r>
          </a:p>
          <a:p>
            <a:r>
              <a:rPr lang="el-GR" b="0" i="0" dirty="0">
                <a:solidFill>
                  <a:srgbClr val="000000"/>
                </a:solidFill>
                <a:effectLst/>
                <a:latin typeface="Tahoma" panose="020B0604030504040204" pitchFamily="34" charset="0"/>
              </a:rPr>
              <a:t>Σ' αυτό το βασικό ερώτημα ο Θουκυδίδης προσπαθεί να απαντήσει με την</a:t>
            </a:r>
          </a:p>
          <a:p>
            <a:r>
              <a:rPr lang="el-GR" b="0" i="0" dirty="0">
                <a:solidFill>
                  <a:srgbClr val="000000"/>
                </a:solidFill>
                <a:effectLst/>
                <a:latin typeface="Tahoma" panose="020B0604030504040204" pitchFamily="34" charset="0"/>
              </a:rPr>
              <a:t> εξονυχιστική παρουσίαση των αιτίων και των αφορμών του πολέμου στο 1ο βιβλίο του, </a:t>
            </a:r>
          </a:p>
          <a:p>
            <a:r>
              <a:rPr lang="el-GR" b="0" i="0" dirty="0">
                <a:solidFill>
                  <a:srgbClr val="000000"/>
                </a:solidFill>
                <a:effectLst/>
                <a:latin typeface="Tahoma" panose="020B0604030504040204" pitchFamily="34" charset="0"/>
              </a:rPr>
              <a:t>με την αντιπαράθεση αντιπάλων απόψεων στις δημηγορίες του </a:t>
            </a:r>
          </a:p>
          <a:p>
            <a:r>
              <a:rPr lang="el-GR" b="0" i="0" dirty="0">
                <a:solidFill>
                  <a:srgbClr val="000000"/>
                </a:solidFill>
                <a:effectLst/>
                <a:latin typeface="Tahoma" panose="020B0604030504040204" pitchFamily="34" charset="0"/>
              </a:rPr>
              <a:t>και κυρίως με την πρώτη δημηγορία του Περικλή (1.140-144): </a:t>
            </a:r>
            <a:r>
              <a:rPr lang="el-GR" b="1" i="0" dirty="0">
                <a:solidFill>
                  <a:srgbClr val="000000"/>
                </a:solidFill>
                <a:effectLst/>
                <a:latin typeface="Tahoma" panose="020B0604030504040204" pitchFamily="34" charset="0"/>
              </a:rPr>
              <a:t>η Αθήνα θα μπορούσε να κερδίσει τον πόλεμο με συνετή στρατηγική και αυτοκυριαρχία των πολιτικών και των πολιτών της.</a:t>
            </a:r>
            <a:r>
              <a:rPr lang="el-GR" b="0" i="0" dirty="0">
                <a:solidFill>
                  <a:srgbClr val="000000"/>
                </a:solidFill>
                <a:effectLst/>
                <a:latin typeface="Tahoma" panose="020B0604030504040204" pitchFamily="34" charset="0"/>
              </a:rPr>
              <a:t> </a:t>
            </a:r>
          </a:p>
          <a:p>
            <a:r>
              <a:rPr lang="el-GR" b="0" i="0" dirty="0">
                <a:solidFill>
                  <a:srgbClr val="000000"/>
                </a:solidFill>
                <a:effectLst/>
                <a:latin typeface="Tahoma" panose="020B0604030504040204" pitchFamily="34" charset="0"/>
              </a:rPr>
              <a:t>Η εκστρατεία της Σικελίας (Βιβλία 6ο-7ο) απέδειξε την ορθότητα της θέσης του Περικλή: άφρονες, φιλόδοξοι δημαγωγοί και πολίτες με ασύνετες, αλλοπρόσαλλες αποφάσεις οδήγησαν την εντυπωσιακότερη ως τότε πολεμική επιχείρηση σε πανωλεθρία.</a:t>
            </a:r>
            <a:endParaRPr lang="el-GR" dirty="0"/>
          </a:p>
        </p:txBody>
      </p:sp>
    </p:spTree>
    <p:extLst>
      <p:ext uri="{BB962C8B-B14F-4D97-AF65-F5344CB8AC3E}">
        <p14:creationId xmlns:p14="http://schemas.microsoft.com/office/powerpoint/2010/main" val="4148148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64DD96-D79F-AA31-9408-D211B7677EE7}"/>
              </a:ext>
            </a:extLst>
          </p:cNvPr>
          <p:cNvSpPr>
            <a:spLocks noGrp="1"/>
          </p:cNvSpPr>
          <p:nvPr>
            <p:ph type="title"/>
          </p:nvPr>
        </p:nvSpPr>
        <p:spPr>
          <a:solidFill>
            <a:schemeClr val="bg2"/>
          </a:solidFill>
        </p:spPr>
        <p:txBody>
          <a:bodyPr/>
          <a:lstStyle/>
          <a:p>
            <a:r>
              <a:rPr lang="el-GR" b="1" i="1" dirty="0">
                <a:solidFill>
                  <a:srgbClr val="000000"/>
                </a:solidFill>
                <a:effectLst/>
                <a:latin typeface="Tahoma" panose="020B0604030504040204" pitchFamily="34" charset="0"/>
              </a:rPr>
              <a:t>Ποια </a:t>
            </a:r>
            <a:r>
              <a:rPr lang="el-GR" b="1" i="1" dirty="0" err="1">
                <a:solidFill>
                  <a:srgbClr val="000000"/>
                </a:solidFill>
                <a:effectLst/>
                <a:latin typeface="Tahoma" panose="020B0604030504040204" pitchFamily="34" charset="0"/>
              </a:rPr>
              <a:t>προβληματα</a:t>
            </a:r>
            <a:r>
              <a:rPr lang="el-GR" b="1" i="1" dirty="0">
                <a:solidFill>
                  <a:srgbClr val="000000"/>
                </a:solidFill>
                <a:effectLst/>
                <a:latin typeface="Tahoma" panose="020B0604030504040204" pitchFamily="34" charset="0"/>
              </a:rPr>
              <a:t> </a:t>
            </a:r>
            <a:r>
              <a:rPr lang="el-GR" b="1" i="1" dirty="0" err="1">
                <a:solidFill>
                  <a:srgbClr val="000000"/>
                </a:solidFill>
                <a:effectLst/>
                <a:latin typeface="Tahoma" panose="020B0604030504040204" pitchFamily="34" charset="0"/>
              </a:rPr>
              <a:t>θετει</a:t>
            </a:r>
            <a:r>
              <a:rPr lang="el-GR" b="1" i="1" dirty="0">
                <a:solidFill>
                  <a:srgbClr val="000000"/>
                </a:solidFill>
                <a:effectLst/>
                <a:latin typeface="Tahoma" panose="020B0604030504040204" pitchFamily="34" charset="0"/>
              </a:rPr>
              <a:t> ο </a:t>
            </a:r>
            <a:r>
              <a:rPr lang="el-GR" b="1" i="1" dirty="0" err="1">
                <a:solidFill>
                  <a:srgbClr val="000000"/>
                </a:solidFill>
                <a:effectLst/>
                <a:latin typeface="Tahoma" panose="020B0604030504040204" pitchFamily="34" charset="0"/>
              </a:rPr>
              <a:t>Θουκυδιδης</a:t>
            </a:r>
            <a:endParaRPr lang="el-GR" dirty="0"/>
          </a:p>
        </p:txBody>
      </p:sp>
      <p:sp>
        <p:nvSpPr>
          <p:cNvPr id="3" name="Θέση περιεχομένου 2">
            <a:extLst>
              <a:ext uri="{FF2B5EF4-FFF2-40B4-BE49-F238E27FC236}">
                <a16:creationId xmlns:a16="http://schemas.microsoft.com/office/drawing/2014/main" id="{98E8B848-51FE-1F1D-3BD7-F7AA0EB76B4C}"/>
              </a:ext>
            </a:extLst>
          </p:cNvPr>
          <p:cNvSpPr>
            <a:spLocks noGrp="1"/>
          </p:cNvSpPr>
          <p:nvPr>
            <p:ph idx="1"/>
          </p:nvPr>
        </p:nvSpPr>
        <p:spPr>
          <a:solidFill>
            <a:schemeClr val="accent1">
              <a:lumMod val="20000"/>
              <a:lumOff val="80000"/>
            </a:schemeClr>
          </a:solidFill>
        </p:spPr>
        <p:txBody>
          <a:bodyPr>
            <a:normAutofit fontScale="92500" lnSpcReduction="20000"/>
          </a:bodyPr>
          <a:lstStyle/>
          <a:p>
            <a:r>
              <a:rPr lang="el-GR" b="0" i="0" dirty="0">
                <a:solidFill>
                  <a:srgbClr val="000000"/>
                </a:solidFill>
                <a:effectLst/>
                <a:latin typeface="Tahoma" panose="020B0604030504040204" pitchFamily="34" charset="0"/>
              </a:rPr>
              <a:t>Επίσης το </a:t>
            </a:r>
            <a:r>
              <a:rPr lang="el-GR" b="1" i="0" dirty="0">
                <a:solidFill>
                  <a:srgbClr val="000000"/>
                </a:solidFill>
                <a:effectLst/>
                <a:latin typeface="Tahoma" panose="020B0604030504040204" pitchFamily="34" charset="0"/>
              </a:rPr>
              <a:t>πρόβλημα της δύναμης</a:t>
            </a:r>
            <a:r>
              <a:rPr lang="el-GR" b="0" i="0" dirty="0">
                <a:solidFill>
                  <a:srgbClr val="000000"/>
                </a:solidFill>
                <a:effectLst/>
                <a:latin typeface="Tahoma" panose="020B0604030504040204" pitchFamily="34" charset="0"/>
              </a:rPr>
              <a:t> πώς δηλαδή μπορεί να την χρησιμοποιήσει ένα κράτος, μια συμμαχία, μια πολιτική παράταξη εξετάστηκε κατά τρόπο μοναδικό και συγκλονιστικό από τον Θουκυδίδη.</a:t>
            </a:r>
          </a:p>
          <a:p>
            <a:r>
              <a:rPr lang="el-GR" b="0" i="0" dirty="0">
                <a:solidFill>
                  <a:srgbClr val="000000"/>
                </a:solidFill>
                <a:effectLst/>
                <a:latin typeface="Tahoma" panose="020B0604030504040204" pitchFamily="34" charset="0"/>
              </a:rPr>
              <a:t>Η εξόντωση των </a:t>
            </a:r>
            <a:r>
              <a:rPr lang="el-GR" b="0" i="0" dirty="0" err="1">
                <a:solidFill>
                  <a:srgbClr val="000000"/>
                </a:solidFill>
                <a:effectLst/>
                <a:latin typeface="Tahoma" panose="020B0604030504040204" pitchFamily="34" charset="0"/>
              </a:rPr>
              <a:t>Πλαταιέων</a:t>
            </a:r>
            <a:r>
              <a:rPr lang="el-GR" b="0" i="0" dirty="0">
                <a:solidFill>
                  <a:srgbClr val="000000"/>
                </a:solidFill>
                <a:effectLst/>
                <a:latin typeface="Tahoma" panose="020B0604030504040204" pitchFamily="34" charset="0"/>
              </a:rPr>
              <a:t> από τους Σπαρτιάτες, των </a:t>
            </a:r>
            <a:r>
              <a:rPr lang="el-GR" b="0" i="0" dirty="0" err="1">
                <a:solidFill>
                  <a:srgbClr val="000000"/>
                </a:solidFill>
                <a:effectLst/>
                <a:latin typeface="Tahoma" panose="020B0604030504040204" pitchFamily="34" charset="0"/>
              </a:rPr>
              <a:t>Μηλίων</a:t>
            </a:r>
            <a:r>
              <a:rPr lang="el-GR" b="0" i="0" dirty="0">
                <a:solidFill>
                  <a:srgbClr val="000000"/>
                </a:solidFill>
                <a:effectLst/>
                <a:latin typeface="Tahoma" panose="020B0604030504040204" pitchFamily="34" charset="0"/>
              </a:rPr>
              <a:t> από τους Αθηναίους, οι φρικαλεότητες στην εμφύλια σύγκρουση της Κέρκυρας και άλλες, απίστευτες σε καιρό ειρήνης, πράξεις </a:t>
            </a:r>
          </a:p>
          <a:p>
            <a:r>
              <a:rPr lang="el-GR" b="0" i="0" dirty="0">
                <a:solidFill>
                  <a:srgbClr val="000000"/>
                </a:solidFill>
                <a:effectLst/>
                <a:latin typeface="Tahoma" panose="020B0604030504040204" pitchFamily="34" charset="0"/>
              </a:rPr>
              <a:t>οδήγησαν τον μεγάλο ιστορικό στο </a:t>
            </a:r>
            <a:r>
              <a:rPr lang="el-GR" b="1" i="0" dirty="0">
                <a:solidFill>
                  <a:srgbClr val="000000"/>
                </a:solidFill>
                <a:effectLst/>
                <a:latin typeface="Tahoma" panose="020B0604030504040204" pitchFamily="34" charset="0"/>
              </a:rPr>
              <a:t>συμπέρασμα</a:t>
            </a:r>
            <a:r>
              <a:rPr lang="el-GR" b="0" i="0" dirty="0">
                <a:solidFill>
                  <a:srgbClr val="000000"/>
                </a:solidFill>
                <a:effectLst/>
                <a:latin typeface="Tahoma" panose="020B0604030504040204" pitchFamily="34" charset="0"/>
              </a:rPr>
              <a:t> </a:t>
            </a:r>
          </a:p>
          <a:p>
            <a:pPr marL="0" indent="0">
              <a:buNone/>
            </a:pPr>
            <a:r>
              <a:rPr lang="el-GR" b="0" i="0" dirty="0">
                <a:solidFill>
                  <a:srgbClr val="000000"/>
                </a:solidFill>
                <a:effectLst/>
                <a:latin typeface="Tahoma" panose="020B0604030504040204" pitchFamily="34" charset="0"/>
              </a:rPr>
              <a:t>-</a:t>
            </a:r>
            <a:r>
              <a:rPr lang="el-GR" b="1" i="0" dirty="0">
                <a:solidFill>
                  <a:srgbClr val="000000"/>
                </a:solidFill>
                <a:effectLst/>
                <a:latin typeface="Tahoma" panose="020B0604030504040204" pitchFamily="34" charset="0"/>
              </a:rPr>
              <a:t>ότι η φύση των ανθρώπου δεν αλλάζει </a:t>
            </a:r>
            <a:r>
              <a:rPr lang="el-GR" b="0" i="0" dirty="0">
                <a:solidFill>
                  <a:srgbClr val="000000"/>
                </a:solidFill>
                <a:effectLst/>
                <a:latin typeface="Tahoma" panose="020B0604030504040204" pitchFamily="34" charset="0"/>
              </a:rPr>
              <a:t>(«</a:t>
            </a:r>
            <a:r>
              <a:rPr lang="el-GR" b="0" i="1" dirty="0" err="1">
                <a:solidFill>
                  <a:srgbClr val="000000"/>
                </a:solidFill>
                <a:effectLst/>
                <a:latin typeface="Tahoma" panose="020B0604030504040204" pitchFamily="34" charset="0"/>
              </a:rPr>
              <a:t>ἕως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ἄν</a:t>
            </a:r>
            <a:r>
              <a:rPr lang="el-GR" b="0" i="1" dirty="0">
                <a:solidFill>
                  <a:srgbClr val="000000"/>
                </a:solidFill>
                <a:effectLst/>
                <a:latin typeface="Tahoma" panose="020B0604030504040204" pitchFamily="34" charset="0"/>
              </a:rPr>
              <a:t> ἡ </a:t>
            </a:r>
            <a:r>
              <a:rPr lang="el-GR" b="0" i="1" dirty="0" err="1">
                <a:solidFill>
                  <a:srgbClr val="000000"/>
                </a:solidFill>
                <a:effectLst/>
                <a:latin typeface="Tahoma" panose="020B0604030504040204" pitchFamily="34" charset="0"/>
              </a:rPr>
              <a:t>αὐτὴ</a:t>
            </a:r>
            <a:r>
              <a:rPr lang="el-GR" b="0" i="1" dirty="0">
                <a:solidFill>
                  <a:srgbClr val="000000"/>
                </a:solidFill>
                <a:effectLst/>
                <a:latin typeface="Tahoma" panose="020B0604030504040204" pitchFamily="34" charset="0"/>
              </a:rPr>
              <a:t> φύσις </a:t>
            </a:r>
            <a:r>
              <a:rPr lang="el-GR" b="0" i="1" dirty="0" err="1">
                <a:solidFill>
                  <a:srgbClr val="000000"/>
                </a:solidFill>
                <a:effectLst/>
                <a:latin typeface="Tahoma" panose="020B0604030504040204" pitchFamily="34" charset="0"/>
              </a:rPr>
              <a:t>ἀνθρώπων</a:t>
            </a:r>
            <a:r>
              <a:rPr lang="el-GR" b="0" i="1" dirty="0">
                <a:solidFill>
                  <a:srgbClr val="000000"/>
                </a:solidFill>
                <a:effectLst/>
                <a:latin typeface="Tahoma" panose="020B0604030504040204" pitchFamily="34" charset="0"/>
              </a:rPr>
              <a:t> ᾖ</a:t>
            </a:r>
            <a:r>
              <a:rPr lang="el-GR" b="0" i="0" dirty="0">
                <a:solidFill>
                  <a:srgbClr val="000000"/>
                </a:solidFill>
                <a:effectLst/>
                <a:latin typeface="Tahoma" panose="020B0604030504040204" pitchFamily="34" charset="0"/>
              </a:rPr>
              <a:t>», 3.82.2), </a:t>
            </a:r>
          </a:p>
          <a:p>
            <a:pPr marL="0" indent="0">
              <a:buNone/>
            </a:pPr>
            <a:r>
              <a:rPr lang="el-GR" b="1" i="0" dirty="0">
                <a:solidFill>
                  <a:srgbClr val="000000"/>
                </a:solidFill>
                <a:effectLst/>
                <a:latin typeface="Tahoma" panose="020B0604030504040204" pitchFamily="34" charset="0"/>
              </a:rPr>
              <a:t>-ότι οι άνθρωποι όταν βρεθούν σε αδιέξοδα και πιεστικές συγκυρίες </a:t>
            </a:r>
            <a:r>
              <a:rPr lang="el-GR" b="0" i="0" dirty="0">
                <a:solidFill>
                  <a:srgbClr val="000000"/>
                </a:solidFill>
                <a:effectLst/>
                <a:latin typeface="Tahoma" panose="020B0604030504040204" pitchFamily="34" charset="0"/>
              </a:rPr>
              <a:t>(«</a:t>
            </a:r>
            <a:r>
              <a:rPr lang="el-GR" b="0" i="1" dirty="0" err="1">
                <a:solidFill>
                  <a:srgbClr val="000000"/>
                </a:solidFill>
                <a:effectLst/>
                <a:latin typeface="Tahoma" panose="020B0604030504040204" pitchFamily="34" charset="0"/>
              </a:rPr>
              <a:t>ἐς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ἀκουσίους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ἀνάγκας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πίπτειν</a:t>
            </a:r>
            <a:r>
              <a:rPr lang="el-GR" b="0" i="0" dirty="0">
                <a:solidFill>
                  <a:srgbClr val="000000"/>
                </a:solidFill>
                <a:effectLst/>
                <a:latin typeface="Tahoma" panose="020B0604030504040204" pitchFamily="34" charset="0"/>
              </a:rPr>
              <a:t>») </a:t>
            </a:r>
            <a:r>
              <a:rPr lang="el-GR" b="1" i="0" dirty="0">
                <a:solidFill>
                  <a:srgbClr val="000000"/>
                </a:solidFill>
                <a:effectLst/>
                <a:latin typeface="Tahoma" panose="020B0604030504040204" pitchFamily="34" charset="0"/>
              </a:rPr>
              <a:t>εξαγριώνονται</a:t>
            </a:r>
            <a:r>
              <a:rPr lang="el-GR" b="0" i="0" dirty="0">
                <a:solidFill>
                  <a:srgbClr val="000000"/>
                </a:solidFill>
                <a:effectLst/>
                <a:latin typeface="Tahoma" panose="020B0604030504040204" pitchFamily="34" charset="0"/>
              </a:rPr>
              <a:t> («</a:t>
            </a:r>
            <a:r>
              <a:rPr lang="el-GR" b="0" i="1" dirty="0">
                <a:solidFill>
                  <a:srgbClr val="000000"/>
                </a:solidFill>
                <a:effectLst/>
                <a:latin typeface="Tahoma" panose="020B0604030504040204" pitchFamily="34" charset="0"/>
              </a:rPr>
              <a:t>ὁ πόλεμος... βίαιος διδάσκαλος </a:t>
            </a:r>
            <a:r>
              <a:rPr lang="el-GR" b="0" i="1" dirty="0" err="1">
                <a:solidFill>
                  <a:srgbClr val="000000"/>
                </a:solidFill>
                <a:effectLst/>
                <a:latin typeface="Tahoma" panose="020B0604030504040204" pitchFamily="34" charset="0"/>
              </a:rPr>
              <a:t>καὶ</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πρὸς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τὰ</a:t>
            </a:r>
            <a:r>
              <a:rPr lang="el-GR" b="0" i="1" dirty="0">
                <a:solidFill>
                  <a:srgbClr val="000000"/>
                </a:solidFill>
                <a:effectLst/>
                <a:latin typeface="Tahoma" panose="020B0604030504040204" pitchFamily="34" charset="0"/>
              </a:rPr>
              <a:t> παρόντα </a:t>
            </a:r>
            <a:r>
              <a:rPr lang="el-GR" b="0" i="1" dirty="0" err="1">
                <a:solidFill>
                  <a:srgbClr val="000000"/>
                </a:solidFill>
                <a:effectLst/>
                <a:latin typeface="Tahoma" panose="020B0604030504040204" pitchFamily="34" charset="0"/>
              </a:rPr>
              <a:t>τὰς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ὀργάς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τῶν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πολλῶν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ὁμοιοῖ</a:t>
            </a:r>
            <a:r>
              <a:rPr lang="el-GR" b="0" i="0" dirty="0">
                <a:solidFill>
                  <a:srgbClr val="000000"/>
                </a:solidFill>
                <a:effectLst/>
                <a:latin typeface="Tahoma" panose="020B0604030504040204" pitchFamily="34" charset="0"/>
              </a:rPr>
              <a:t>», 3.82.2), </a:t>
            </a:r>
          </a:p>
          <a:p>
            <a:pPr marL="0" indent="0">
              <a:buNone/>
            </a:pPr>
            <a:r>
              <a:rPr lang="el-GR" b="1" i="0" dirty="0">
                <a:solidFill>
                  <a:srgbClr val="000000"/>
                </a:solidFill>
                <a:effectLst/>
                <a:latin typeface="Tahoma" panose="020B0604030504040204" pitchFamily="34" charset="0"/>
              </a:rPr>
              <a:t>-ότι στον εμφύλιο, κυρίως, πόλεμο οι λέξεις χάνουν το νόημά τους </a:t>
            </a:r>
            <a:r>
              <a:rPr lang="el-GR" b="0" i="0" dirty="0">
                <a:solidFill>
                  <a:srgbClr val="000000"/>
                </a:solidFill>
                <a:effectLst/>
                <a:latin typeface="Tahoma" panose="020B0604030504040204" pitchFamily="34" charset="0"/>
              </a:rPr>
              <a:t>(3.82.3), </a:t>
            </a:r>
          </a:p>
          <a:p>
            <a:pPr marL="0" indent="0">
              <a:buNone/>
            </a:pPr>
            <a:r>
              <a:rPr lang="el-GR" b="1" i="0" dirty="0">
                <a:solidFill>
                  <a:srgbClr val="000000"/>
                </a:solidFill>
                <a:effectLst/>
                <a:latin typeface="Tahoma" panose="020B0604030504040204" pitchFamily="34" charset="0"/>
              </a:rPr>
              <a:t>-ότι οι αντίπαλοι δίνουν το λόγο τους, ενώ σκοπεύουν να μην τον τηρήσουν, και δίνουν όρκους, χωρίς να φοβούνται τους θεούς </a:t>
            </a:r>
            <a:r>
              <a:rPr lang="el-GR" b="0" i="0" dirty="0">
                <a:solidFill>
                  <a:srgbClr val="000000"/>
                </a:solidFill>
                <a:effectLst/>
                <a:latin typeface="Tahoma" panose="020B0604030504040204" pitchFamily="34" charset="0"/>
              </a:rPr>
              <a:t>(3.83.2).</a:t>
            </a:r>
            <a:endParaRPr lang="el-GR" dirty="0"/>
          </a:p>
        </p:txBody>
      </p:sp>
    </p:spTree>
    <p:extLst>
      <p:ext uri="{BB962C8B-B14F-4D97-AF65-F5344CB8AC3E}">
        <p14:creationId xmlns:p14="http://schemas.microsoft.com/office/powerpoint/2010/main" val="221452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εικόνας 7" descr="Εικόνα που περιέχει κείμενο&#10;&#10;Περιγραφή που δημιουργήθηκε αυτόματα">
            <a:extLst>
              <a:ext uri="{FF2B5EF4-FFF2-40B4-BE49-F238E27FC236}">
                <a16:creationId xmlns:a16="http://schemas.microsoft.com/office/drawing/2014/main" id="{916CEB0A-8D58-5147-0481-BF1BABF94AC1}"/>
              </a:ext>
            </a:extLst>
          </p:cNvPr>
          <p:cNvPicPr>
            <a:picLocks noGrp="1" noChangeAspect="1"/>
          </p:cNvPicPr>
          <p:nvPr>
            <p:ph type="pic" idx="1"/>
          </p:nvPr>
        </p:nvPicPr>
        <p:blipFill>
          <a:blip r:embed="rId2"/>
          <a:srcRect l="4650" r="4650"/>
          <a:stretch>
            <a:fillRect/>
          </a:stretch>
        </p:blipFill>
        <p:spPr/>
      </p:pic>
      <p:sp>
        <p:nvSpPr>
          <p:cNvPr id="5" name="Τίτλος 1">
            <a:extLst>
              <a:ext uri="{FF2B5EF4-FFF2-40B4-BE49-F238E27FC236}">
                <a16:creationId xmlns:a16="http://schemas.microsoft.com/office/drawing/2014/main" id="{7854C5E4-BFDC-E36E-052B-4B9DC06995B8}"/>
              </a:ext>
            </a:extLst>
          </p:cNvPr>
          <p:cNvSpPr>
            <a:spLocks noGrp="1"/>
          </p:cNvSpPr>
          <p:nvPr>
            <p:ph type="body" sz="half" idx="2"/>
          </p:nvPr>
        </p:nvSpPr>
        <p:spPr>
          <a:xfrm>
            <a:off x="8550275" y="289249"/>
            <a:ext cx="3200400" cy="5990253"/>
          </a:xfrm>
        </p:spPr>
        <p:txBody>
          <a:bodyPr>
            <a:noAutofit/>
          </a:bodyPr>
          <a:lstStyle/>
          <a:p>
            <a:r>
              <a:rPr lang="el-GR" sz="2800" b="0" i="0" dirty="0">
                <a:solidFill>
                  <a:srgbClr val="000000"/>
                </a:solidFill>
                <a:effectLst/>
                <a:latin typeface="Times New Roman" panose="02020603050405020304" pitchFamily="18" charset="0"/>
              </a:rPr>
              <a:t>Τις πληροφορίες για τη ζωή του τις αντλούμε άμεσα ή έμμεσα από το έργο του, τη «</a:t>
            </a:r>
            <a:r>
              <a:rPr lang="el-GR" sz="2800" b="0" i="1" dirty="0" err="1">
                <a:solidFill>
                  <a:srgbClr val="000000"/>
                </a:solidFill>
                <a:effectLst/>
                <a:latin typeface="Times New Roman" panose="02020603050405020304" pitchFamily="18" charset="0"/>
              </a:rPr>
              <a:t>συγγραφὴ</a:t>
            </a:r>
            <a:r>
              <a:rPr lang="el-GR" sz="2800" b="0" i="0" dirty="0">
                <a:solidFill>
                  <a:srgbClr val="000000"/>
                </a:solidFill>
                <a:effectLst/>
                <a:latin typeface="Times New Roman" panose="02020603050405020304" pitchFamily="18" charset="0"/>
              </a:rPr>
              <a:t>» του, από όπου μαθαίνουμε ότι κατείχε μεταλλεία χρυσού στη Θράκη, στη Σκαπτή '</a:t>
            </a:r>
            <a:r>
              <a:rPr lang="el-GR" sz="2800" b="0" i="0" dirty="0" err="1">
                <a:solidFill>
                  <a:srgbClr val="000000"/>
                </a:solidFill>
                <a:effectLst/>
                <a:latin typeface="Times New Roman" panose="02020603050405020304" pitchFamily="18" charset="0"/>
              </a:rPr>
              <a:t>Υλη</a:t>
            </a:r>
            <a:r>
              <a:rPr lang="el-GR" sz="2800" b="0" i="0" dirty="0">
                <a:solidFill>
                  <a:srgbClr val="000000"/>
                </a:solidFill>
                <a:effectLst/>
                <a:latin typeface="Times New Roman" panose="02020603050405020304" pitchFamily="18" charset="0"/>
              </a:rPr>
              <a:t>, απέναντι από τη Θάσο και κοντά στο όρος </a:t>
            </a:r>
            <a:r>
              <a:rPr lang="el-GR" sz="2800" b="0" i="0" dirty="0" err="1">
                <a:solidFill>
                  <a:srgbClr val="000000"/>
                </a:solidFill>
                <a:effectLst/>
                <a:latin typeface="Times New Roman" panose="02020603050405020304" pitchFamily="18" charset="0"/>
              </a:rPr>
              <a:t>Παγγαίο</a:t>
            </a:r>
            <a:r>
              <a:rPr lang="el-GR" sz="2800" b="0" i="0" dirty="0">
                <a:solidFill>
                  <a:srgbClr val="000000"/>
                </a:solidFill>
                <a:effectLst/>
                <a:latin typeface="Times New Roman" panose="02020603050405020304" pitchFamily="18" charset="0"/>
              </a:rPr>
              <a:t>.</a:t>
            </a:r>
            <a:endParaRPr lang="el-GR" sz="2800" dirty="0"/>
          </a:p>
        </p:txBody>
      </p:sp>
    </p:spTree>
    <p:extLst>
      <p:ext uri="{BB962C8B-B14F-4D97-AF65-F5344CB8AC3E}">
        <p14:creationId xmlns:p14="http://schemas.microsoft.com/office/powerpoint/2010/main" val="3427157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B3768C-1D21-400E-B059-EFF86063F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1"/>
            <a:ext cx="121886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87BCA1-45E6-44B3-B3DA-1F4144DE6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6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ADC6B52-3939-F1C1-E22E-0B2C1B796D95}"/>
              </a:ext>
            </a:extLst>
          </p:cNvPr>
          <p:cNvSpPr>
            <a:spLocks noGrp="1"/>
          </p:cNvSpPr>
          <p:nvPr>
            <p:ph type="title"/>
          </p:nvPr>
        </p:nvSpPr>
        <p:spPr>
          <a:xfrm>
            <a:off x="643467" y="643466"/>
            <a:ext cx="3682969" cy="5580353"/>
          </a:xfrm>
        </p:spPr>
        <p:txBody>
          <a:bodyPr>
            <a:normAutofit/>
          </a:bodyPr>
          <a:lstStyle/>
          <a:p>
            <a:pPr algn="r"/>
            <a:r>
              <a:rPr lang="el-GR" sz="5000" dirty="0" err="1">
                <a:solidFill>
                  <a:srgbClr val="FFFFFF"/>
                </a:solidFill>
              </a:rPr>
              <a:t>Ιδεεσ</a:t>
            </a:r>
            <a:r>
              <a:rPr lang="el-GR" sz="5000" dirty="0">
                <a:solidFill>
                  <a:srgbClr val="FFFFFF"/>
                </a:solidFill>
              </a:rPr>
              <a:t> του </a:t>
            </a:r>
            <a:r>
              <a:rPr lang="el-GR" sz="5000" dirty="0" err="1">
                <a:solidFill>
                  <a:srgbClr val="FFFFFF"/>
                </a:solidFill>
              </a:rPr>
              <a:t>θουκυδιδη</a:t>
            </a:r>
            <a:endParaRPr lang="el-GR" sz="5000" dirty="0">
              <a:solidFill>
                <a:srgbClr val="FFFFFF"/>
              </a:solidFill>
            </a:endParaRPr>
          </a:p>
        </p:txBody>
      </p:sp>
      <p:sp>
        <p:nvSpPr>
          <p:cNvPr id="3" name="Θέση περιεχομένου 2">
            <a:extLst>
              <a:ext uri="{FF2B5EF4-FFF2-40B4-BE49-F238E27FC236}">
                <a16:creationId xmlns:a16="http://schemas.microsoft.com/office/drawing/2014/main" id="{A550E153-1620-8000-4D31-54B493DE426E}"/>
              </a:ext>
            </a:extLst>
          </p:cNvPr>
          <p:cNvSpPr>
            <a:spLocks noGrp="1"/>
          </p:cNvSpPr>
          <p:nvPr>
            <p:ph idx="1"/>
          </p:nvPr>
        </p:nvSpPr>
        <p:spPr>
          <a:xfrm>
            <a:off x="4932557" y="643466"/>
            <a:ext cx="6630177" cy="5528734"/>
          </a:xfrm>
        </p:spPr>
        <p:txBody>
          <a:bodyPr anchor="ctr">
            <a:normAutofit/>
          </a:bodyPr>
          <a:lstStyle/>
          <a:p>
            <a:r>
              <a:rPr lang="el-GR" sz="1800" b="0" i="0">
                <a:effectLst/>
                <a:latin typeface="Tahoma" panose="020B0604030504040204" pitchFamily="34" charset="0"/>
              </a:rPr>
              <a:t>Δεν θα ηταν ορθό να θεωρήσει επιπόλαια κανείς τον Θουκυδίδη «απαισιόδοξο» που δίνει μια κατάμαυρη εικόνα της ανθρωπότητας . </a:t>
            </a:r>
          </a:p>
          <a:p>
            <a:r>
              <a:rPr lang="el-GR" sz="1800" b="0" i="0">
                <a:effectLst/>
                <a:latin typeface="Tahoma" panose="020B0604030504040204" pitchFamily="34" charset="0"/>
              </a:rPr>
              <a:t>Η </a:t>
            </a:r>
            <a:r>
              <a:rPr lang="el-GR" sz="1800" b="1" i="0">
                <a:effectLst/>
                <a:latin typeface="Tahoma" panose="020B0604030504040204" pitchFamily="34" charset="0"/>
              </a:rPr>
              <a:t>λογική αποτελεί τη μόνη αξία, στην οποία μπορεί να στηριχτεί ο άνθρωπος</a:t>
            </a:r>
            <a:r>
              <a:rPr lang="el-GR" sz="1800" b="0" i="0">
                <a:effectLst/>
                <a:latin typeface="Tahoma" panose="020B0604030504040204" pitchFamily="34" charset="0"/>
              </a:rPr>
              <a:t>. </a:t>
            </a:r>
          </a:p>
          <a:p>
            <a:r>
              <a:rPr lang="el-GR" sz="1800" b="1" i="0">
                <a:effectLst/>
                <a:latin typeface="Tahoma" panose="020B0604030504040204" pitchFamily="34" charset="0"/>
              </a:rPr>
              <a:t>Οι θεοί δεν επεμβαίνουν στις ιστορικές εξελίξεις </a:t>
            </a:r>
            <a:r>
              <a:rPr lang="el-GR" sz="1800" b="0" i="0">
                <a:effectLst/>
                <a:latin typeface="Tahoma" panose="020B0604030504040204" pitchFamily="34" charset="0"/>
              </a:rPr>
              <a:t>(όπως πίστευαν πολλοί σημαντικοί άνθρωποι και ο Ηρόδοτος ανάμεσά τους) </a:t>
            </a:r>
          </a:p>
          <a:p>
            <a:r>
              <a:rPr lang="el-GR" sz="1800" b="0" i="0">
                <a:effectLst/>
                <a:latin typeface="Tahoma" panose="020B0604030504040204" pitchFamily="34" charset="0"/>
              </a:rPr>
              <a:t>και η </a:t>
            </a:r>
            <a:r>
              <a:rPr lang="el-GR" sz="1800" b="1" i="0">
                <a:effectLst/>
                <a:latin typeface="Tahoma" panose="020B0604030504040204" pitchFamily="34" charset="0"/>
              </a:rPr>
              <a:t>τύχη</a:t>
            </a:r>
            <a:r>
              <a:rPr lang="el-GR" sz="1800" b="0" i="0">
                <a:effectLst/>
                <a:latin typeface="Tahoma" panose="020B0604030504040204" pitchFamily="34" charset="0"/>
              </a:rPr>
              <a:t> δεν είναι υπερφυσική δύναμη αλλά </a:t>
            </a:r>
            <a:r>
              <a:rPr lang="el-GR" sz="1800" b="1" i="0">
                <a:effectLst/>
                <a:latin typeface="Tahoma" panose="020B0604030504040204" pitchFamily="34" charset="0"/>
              </a:rPr>
              <a:t>συγκυρίες, εξελίξεις που δεν μπορεί να τις προβλέψει ο άνθρωπος. </a:t>
            </a:r>
            <a:r>
              <a:rPr lang="el-GR" sz="1800" b="0" i="0">
                <a:effectLst/>
                <a:latin typeface="Tahoma" panose="020B0604030504040204" pitchFamily="34" charset="0"/>
              </a:rPr>
              <a:t>Ο Περικλής τονίζει ότι οι εξελίξεις των πραγμάτων μπορεί να είναι τελείως απρόβλεπτες και γι' αυτό συνήθως κατηγορούμε την τύχη για «</a:t>
            </a:r>
            <a:r>
              <a:rPr lang="el-GR" sz="1800" b="0" i="1">
                <a:effectLst/>
                <a:latin typeface="Tahoma" panose="020B0604030504040204" pitchFamily="34" charset="0"/>
              </a:rPr>
              <a:t>ὅσα ἄν παρά λόγον ξυμβῇ</a:t>
            </a:r>
            <a:r>
              <a:rPr lang="el-GR" sz="1800" b="0" i="0">
                <a:effectLst/>
                <a:latin typeface="Tahoma" panose="020B0604030504040204" pitchFamily="34" charset="0"/>
              </a:rPr>
              <a:t>» (1.140.1). </a:t>
            </a:r>
          </a:p>
          <a:p>
            <a:r>
              <a:rPr lang="el-GR" sz="1800" b="0" i="0">
                <a:effectLst/>
                <a:latin typeface="Tahoma" panose="020B0604030504040204" pitchFamily="34" charset="0"/>
              </a:rPr>
              <a:t>Σε αρκετά σημεία του έργου του προβάλλει ο Θουκυδίδης την </a:t>
            </a:r>
            <a:r>
              <a:rPr lang="el-GR" sz="1800" b="1" i="0">
                <a:effectLst/>
                <a:latin typeface="Tahoma" panose="020B0604030504040204" pitchFamily="34" charset="0"/>
              </a:rPr>
              <a:t>πλεονεξία</a:t>
            </a:r>
            <a:r>
              <a:rPr lang="el-GR" sz="1800" b="0" i="0">
                <a:effectLst/>
                <a:latin typeface="Tahoma" panose="020B0604030504040204" pitchFamily="34" charset="0"/>
              </a:rPr>
              <a:t>, το να αποκτήσει δηλ. το άτομο ή η πολιτική παράταξη ή το κράτος περισσότερα απ' όσα δικαιούται και τη </a:t>
            </a:r>
            <a:r>
              <a:rPr lang="el-GR" sz="1800" b="1" i="0">
                <a:effectLst/>
                <a:latin typeface="Tahoma" panose="020B0604030504040204" pitchFamily="34" charset="0"/>
              </a:rPr>
              <a:t>φιλοτιμία</a:t>
            </a:r>
            <a:r>
              <a:rPr lang="el-GR" sz="1800" b="0" i="0">
                <a:effectLst/>
                <a:latin typeface="Tahoma" panose="020B0604030504040204" pitchFamily="34" charset="0"/>
              </a:rPr>
              <a:t>, την προσωπική φιλοδοξία ορισμένων, ως </a:t>
            </a:r>
            <a:r>
              <a:rPr lang="el-GR" sz="1800" b="1" i="0">
                <a:effectLst/>
                <a:latin typeface="Tahoma" panose="020B0604030504040204" pitchFamily="34" charset="0"/>
              </a:rPr>
              <a:t>βασικά κίνητρα για τον πόλεμο</a:t>
            </a:r>
            <a:r>
              <a:rPr lang="el-GR" sz="1800" b="0" i="0">
                <a:effectLst/>
                <a:latin typeface="Tahoma" panose="020B0604030504040204" pitchFamily="34" charset="0"/>
              </a:rPr>
              <a:t>.</a:t>
            </a:r>
            <a:endParaRPr lang="el-GR" sz="1800"/>
          </a:p>
        </p:txBody>
      </p:sp>
      <p:grpSp>
        <p:nvGrpSpPr>
          <p:cNvPr id="12" name="Group 11">
            <a:extLst>
              <a:ext uri="{FF2B5EF4-FFF2-40B4-BE49-F238E27FC236}">
                <a16:creationId xmlns:a16="http://schemas.microsoft.com/office/drawing/2014/main" id="{9AE62FDA-E44C-440D-A3D3-5C188720D4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3" name="Oval 12">
              <a:extLst>
                <a:ext uri="{FF2B5EF4-FFF2-40B4-BE49-F238E27FC236}">
                  <a16:creationId xmlns:a16="http://schemas.microsoft.com/office/drawing/2014/main" id="{28B45BF8-A8A3-426E-89DE-A44F6E18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47C25B3-5F51-49AB-A886-D555D2F4A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94309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71868D-83A6-D61C-FFB6-E12B4EF3F590}"/>
              </a:ext>
            </a:extLst>
          </p:cNvPr>
          <p:cNvSpPr>
            <a:spLocks noGrp="1"/>
          </p:cNvSpPr>
          <p:nvPr>
            <p:ph type="title"/>
          </p:nvPr>
        </p:nvSpPr>
        <p:spPr>
          <a:xfrm>
            <a:off x="4935793" y="484632"/>
            <a:ext cx="6607277" cy="1609344"/>
          </a:xfrm>
        </p:spPr>
        <p:txBody>
          <a:bodyPr>
            <a:normAutofit/>
          </a:bodyPr>
          <a:lstStyle/>
          <a:p>
            <a:r>
              <a:rPr lang="el-GR" b="1" i="1">
                <a:effectLst/>
                <a:latin typeface="Tahoma" panose="020B0604030504040204" pitchFamily="34" charset="0"/>
              </a:rPr>
              <a:t>Το </a:t>
            </a:r>
            <a:r>
              <a:rPr lang="el-GR" b="1" i="1" err="1">
                <a:effectLst/>
                <a:latin typeface="Tahoma" panose="020B0604030504040204" pitchFamily="34" charset="0"/>
              </a:rPr>
              <a:t>προτυπο</a:t>
            </a:r>
            <a:r>
              <a:rPr lang="el-GR" b="1" i="1">
                <a:effectLst/>
                <a:latin typeface="Tahoma" panose="020B0604030504040204" pitchFamily="34" charset="0"/>
              </a:rPr>
              <a:t> του </a:t>
            </a:r>
            <a:r>
              <a:rPr lang="el-GR" b="1" i="1" err="1">
                <a:effectLst/>
                <a:latin typeface="Tahoma" panose="020B0604030504040204" pitchFamily="34" charset="0"/>
              </a:rPr>
              <a:t>ηγετη</a:t>
            </a:r>
            <a:endParaRPr lang="el-GR"/>
          </a:p>
        </p:txBody>
      </p:sp>
      <p:pic>
        <p:nvPicPr>
          <p:cNvPr id="4098" name="Picture 2" descr="Περικλής: Ο θεμελιωτής της δημοκρατίας - Πέντε σημαντικά επιτεύγματά του |  Έθνος">
            <a:extLst>
              <a:ext uri="{FF2B5EF4-FFF2-40B4-BE49-F238E27FC236}">
                <a16:creationId xmlns:a16="http://schemas.microsoft.com/office/drawing/2014/main" id="{392AE556-9D3D-921A-DD83-458FF56150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26" r="27120" b="2"/>
          <a:stretch/>
        </p:blipFill>
        <p:spPr bwMode="auto">
          <a:xfrm>
            <a:off x="633999" y="640080"/>
            <a:ext cx="4001315"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510AF2C1-1CE3-CD73-68FA-C623F6A14186}"/>
              </a:ext>
            </a:extLst>
          </p:cNvPr>
          <p:cNvSpPr>
            <a:spLocks noGrp="1"/>
          </p:cNvSpPr>
          <p:nvPr>
            <p:ph idx="1"/>
          </p:nvPr>
        </p:nvSpPr>
        <p:spPr>
          <a:xfrm>
            <a:off x="4935794" y="2121408"/>
            <a:ext cx="6607276" cy="4050792"/>
          </a:xfrm>
        </p:spPr>
        <p:txBody>
          <a:bodyPr>
            <a:normAutofit/>
          </a:bodyPr>
          <a:lstStyle/>
          <a:p>
            <a:r>
              <a:rPr lang="el-GR" sz="1400" b="0" i="0">
                <a:effectLst/>
                <a:latin typeface="Tahoma" panose="020B0604030504040204" pitchFamily="34" charset="0"/>
              </a:rPr>
              <a:t>Το </a:t>
            </a:r>
            <a:r>
              <a:rPr lang="el-GR" sz="1400" b="1" i="0">
                <a:effectLst/>
                <a:latin typeface="Tahoma" panose="020B0604030504040204" pitchFamily="34" charset="0"/>
              </a:rPr>
              <a:t>πρότυπο του ηγέτη</a:t>
            </a:r>
            <a:r>
              <a:rPr lang="el-GR" sz="1400" b="0" i="0">
                <a:effectLst/>
                <a:latin typeface="Tahoma" panose="020B0604030504040204" pitchFamily="34" charset="0"/>
              </a:rPr>
              <a:t> το ενσαρκώνει ο </a:t>
            </a:r>
            <a:r>
              <a:rPr lang="el-GR" sz="1400" b="1" i="0">
                <a:effectLst/>
                <a:latin typeface="Tahoma" panose="020B0604030504040204" pitchFamily="34" charset="0"/>
              </a:rPr>
              <a:t>Περικλής</a:t>
            </a:r>
            <a:r>
              <a:rPr lang="el-GR" sz="1400" b="0" i="0">
                <a:effectLst/>
                <a:latin typeface="Tahoma" panose="020B0604030504040204" pitchFamily="34" charset="0"/>
              </a:rPr>
              <a:t> (2.65.1-9) </a:t>
            </a:r>
          </a:p>
          <a:p>
            <a:r>
              <a:rPr lang="el-GR" sz="1400" b="0" i="0">
                <a:effectLst/>
                <a:latin typeface="Tahoma" panose="020B0604030504040204" pitchFamily="34" charset="0"/>
              </a:rPr>
              <a:t>με την πολιτική του </a:t>
            </a:r>
            <a:r>
              <a:rPr lang="el-GR" sz="1400" b="1" i="0">
                <a:effectLst/>
                <a:latin typeface="Tahoma" panose="020B0604030504040204" pitchFamily="34" charset="0"/>
              </a:rPr>
              <a:t>οξυδέρκεια</a:t>
            </a:r>
            <a:r>
              <a:rPr lang="el-GR" sz="1400" b="0" i="0">
                <a:effectLst/>
                <a:latin typeface="Tahoma" panose="020B0604030504040204" pitchFamily="34" charset="0"/>
              </a:rPr>
              <a:t> («πρόνοια»), </a:t>
            </a:r>
          </a:p>
          <a:p>
            <a:r>
              <a:rPr lang="el-GR" sz="1400" b="0" i="0">
                <a:effectLst/>
                <a:latin typeface="Tahoma" panose="020B0604030504040204" pitchFamily="34" charset="0"/>
              </a:rPr>
              <a:t>την ευρύτερη </a:t>
            </a:r>
            <a:r>
              <a:rPr lang="el-GR" sz="1400" b="1" i="0">
                <a:effectLst/>
                <a:latin typeface="Tahoma" panose="020B0604030504040204" pitchFamily="34" charset="0"/>
              </a:rPr>
              <a:t>αποδοχή του από το λαό </a:t>
            </a:r>
            <a:r>
              <a:rPr lang="el-GR" sz="1400" b="0" i="0">
                <a:effectLst/>
                <a:latin typeface="Tahoma" panose="020B0604030504040204" pitchFamily="34" charset="0"/>
              </a:rPr>
              <a:t>της πόλης του («</a:t>
            </a:r>
            <a:r>
              <a:rPr lang="el-GR" sz="1400" b="0" i="1" err="1">
                <a:effectLst/>
                <a:latin typeface="Tahoma" panose="020B0604030504040204" pitchFamily="34" charset="0"/>
              </a:rPr>
              <a:t>δυνατὸς</a:t>
            </a:r>
            <a:r>
              <a:rPr lang="el-GR" sz="1400" b="0" i="1">
                <a:effectLst/>
                <a:latin typeface="Tahoma" panose="020B0604030504040204" pitchFamily="34" charset="0"/>
              </a:rPr>
              <a:t> </a:t>
            </a:r>
            <a:r>
              <a:rPr lang="el-GR" sz="1400" b="0" i="1" err="1">
                <a:effectLst/>
                <a:latin typeface="Tahoma" panose="020B0604030504040204" pitchFamily="34" charset="0"/>
              </a:rPr>
              <a:t>ὤν</a:t>
            </a:r>
            <a:r>
              <a:rPr lang="el-GR" sz="1400" b="0" i="1">
                <a:effectLst/>
                <a:latin typeface="Tahoma" panose="020B0604030504040204" pitchFamily="34" charset="0"/>
              </a:rPr>
              <a:t> </a:t>
            </a:r>
            <a:r>
              <a:rPr lang="el-GR" sz="1400" b="0" i="1" err="1">
                <a:effectLst/>
                <a:latin typeface="Tahoma" panose="020B0604030504040204" pitchFamily="34" charset="0"/>
              </a:rPr>
              <a:t>τῷ</a:t>
            </a:r>
            <a:r>
              <a:rPr lang="el-GR" sz="1400" b="0" i="1">
                <a:effectLst/>
                <a:latin typeface="Tahoma" panose="020B0604030504040204" pitchFamily="34" charset="0"/>
              </a:rPr>
              <a:t> τε </a:t>
            </a:r>
            <a:r>
              <a:rPr lang="el-GR" sz="1400" b="0" i="1" err="1">
                <a:effectLst/>
                <a:latin typeface="Tahoma" panose="020B0604030504040204" pitchFamily="34" charset="0"/>
              </a:rPr>
              <a:t>ἀξιώματι</a:t>
            </a:r>
            <a:r>
              <a:rPr lang="el-GR" sz="1400" b="0" i="1">
                <a:effectLst/>
                <a:latin typeface="Tahoma" panose="020B0604030504040204" pitchFamily="34" charset="0"/>
              </a:rPr>
              <a:t> και </a:t>
            </a:r>
            <a:r>
              <a:rPr lang="el-GR" sz="1400" b="0" i="1" err="1">
                <a:effectLst/>
                <a:latin typeface="Tahoma" panose="020B0604030504040204" pitchFamily="34" charset="0"/>
              </a:rPr>
              <a:t>τῇ</a:t>
            </a:r>
            <a:r>
              <a:rPr lang="el-GR" sz="1400" b="0" i="1">
                <a:effectLst/>
                <a:latin typeface="Tahoma" panose="020B0604030504040204" pitchFamily="34" charset="0"/>
              </a:rPr>
              <a:t> </a:t>
            </a:r>
            <a:r>
              <a:rPr lang="el-GR" sz="1400" b="0" i="1" err="1">
                <a:effectLst/>
                <a:latin typeface="Tahoma" panose="020B0604030504040204" pitchFamily="34" charset="0"/>
              </a:rPr>
              <a:t>γνώμῃ</a:t>
            </a:r>
            <a:r>
              <a:rPr lang="el-GR" sz="1400" b="0" i="0">
                <a:effectLst/>
                <a:latin typeface="Tahoma" panose="020B0604030504040204" pitchFamily="34" charset="0"/>
              </a:rPr>
              <a:t>»), </a:t>
            </a:r>
          </a:p>
          <a:p>
            <a:r>
              <a:rPr lang="el-GR" sz="1400" b="0" i="0">
                <a:effectLst/>
                <a:latin typeface="Tahoma" panose="020B0604030504040204" pitchFamily="34" charset="0"/>
              </a:rPr>
              <a:t>την </a:t>
            </a:r>
            <a:r>
              <a:rPr lang="el-GR" sz="1400" b="1" i="0">
                <a:effectLst/>
                <a:latin typeface="Tahoma" panose="020B0604030504040204" pitchFamily="34" charset="0"/>
              </a:rPr>
              <a:t>ανωτερότητά του ως προς το χρήμα </a:t>
            </a:r>
            <a:r>
              <a:rPr lang="el-GR" sz="1400" b="0" i="0">
                <a:effectLst/>
                <a:latin typeface="Tahoma" panose="020B0604030504040204" pitchFamily="34" charset="0"/>
              </a:rPr>
              <a:t>{«</a:t>
            </a:r>
            <a:r>
              <a:rPr lang="el-GR" sz="1400" b="0" i="1">
                <a:effectLst/>
                <a:latin typeface="Tahoma" panose="020B0604030504040204" pitchFamily="34" charset="0"/>
              </a:rPr>
              <a:t>χρημάτων τε </a:t>
            </a:r>
            <a:r>
              <a:rPr lang="el-GR" sz="1400" b="0" i="1" err="1">
                <a:effectLst/>
                <a:latin typeface="Tahoma" panose="020B0604030504040204" pitchFamily="34" charset="0"/>
              </a:rPr>
              <a:t>διαφανῶς</a:t>
            </a:r>
            <a:r>
              <a:rPr lang="el-GR" sz="1400" b="0" i="1">
                <a:effectLst/>
                <a:latin typeface="Tahoma" panose="020B0604030504040204" pitchFamily="34" charset="0"/>
              </a:rPr>
              <a:t> </a:t>
            </a:r>
            <a:r>
              <a:rPr lang="el-GR" sz="1400" b="0" i="1" err="1">
                <a:effectLst/>
                <a:latin typeface="Tahoma" panose="020B0604030504040204" pitchFamily="34" charset="0"/>
              </a:rPr>
              <a:t>ἀδωρότατο</a:t>
            </a:r>
            <a:r>
              <a:rPr lang="el-GR" sz="1400" b="0" i="0" err="1">
                <a:effectLst/>
                <a:latin typeface="Tahoma" panose="020B0604030504040204" pitchFamily="34" charset="0"/>
              </a:rPr>
              <a:t>ς</a:t>
            </a:r>
            <a:r>
              <a:rPr lang="el-GR" sz="1400" b="0" i="0">
                <a:effectLst/>
                <a:latin typeface="Tahoma" panose="020B0604030504040204" pitchFamily="34" charset="0"/>
              </a:rPr>
              <a:t>»)</a:t>
            </a:r>
          </a:p>
          <a:p>
            <a:r>
              <a:rPr lang="el-GR" sz="1400" b="0" i="0">
                <a:effectLst/>
                <a:latin typeface="Tahoma" panose="020B0604030504040204" pitchFamily="34" charset="0"/>
              </a:rPr>
              <a:t> και το </a:t>
            </a:r>
            <a:r>
              <a:rPr lang="el-GR" sz="1400" b="1" i="0">
                <a:effectLst/>
                <a:latin typeface="Tahoma" panose="020B0604030504040204" pitchFamily="34" charset="0"/>
              </a:rPr>
              <a:t>πολιτικό του θάρρος </a:t>
            </a:r>
            <a:r>
              <a:rPr lang="el-GR" sz="1400" b="0" i="0">
                <a:effectLst/>
                <a:latin typeface="Tahoma" panose="020B0604030504040204" pitchFamily="34" charset="0"/>
              </a:rPr>
              <a:t>να λέει την αλήθεια στο λαό, ακόμη κι αν προκαλούσε την οργή του («</a:t>
            </a:r>
            <a:r>
              <a:rPr lang="el-GR" sz="1400" b="0" i="1" err="1">
                <a:effectLst/>
                <a:latin typeface="Tahoma" panose="020B0604030504040204" pitchFamily="34" charset="0"/>
              </a:rPr>
              <a:t>ἔχων</a:t>
            </a:r>
            <a:r>
              <a:rPr lang="el-GR" sz="1400" b="0" i="1">
                <a:effectLst/>
                <a:latin typeface="Tahoma" panose="020B0604030504040204" pitchFamily="34" charset="0"/>
              </a:rPr>
              <a:t> </a:t>
            </a:r>
            <a:r>
              <a:rPr lang="el-GR" sz="1400" b="0" i="1" err="1">
                <a:effectLst/>
                <a:latin typeface="Tahoma" panose="020B0604030504040204" pitchFamily="34" charset="0"/>
              </a:rPr>
              <a:t>ἐπ</a:t>
            </a:r>
            <a:r>
              <a:rPr lang="el-GR" sz="1400" b="0" i="1">
                <a:effectLst/>
                <a:latin typeface="Tahoma" panose="020B0604030504040204" pitchFamily="34" charset="0"/>
              </a:rPr>
              <a:t>' </a:t>
            </a:r>
            <a:r>
              <a:rPr lang="el-GR" sz="1400" b="0" i="1" err="1">
                <a:effectLst/>
                <a:latin typeface="Tahoma" panose="020B0604030504040204" pitchFamily="34" charset="0"/>
              </a:rPr>
              <a:t>ἀξιώσει</a:t>
            </a:r>
            <a:r>
              <a:rPr lang="el-GR" sz="1400" b="0" i="1">
                <a:effectLst/>
                <a:latin typeface="Tahoma" panose="020B0604030504040204" pitchFamily="34" charset="0"/>
              </a:rPr>
              <a:t> </a:t>
            </a:r>
            <a:r>
              <a:rPr lang="el-GR" sz="1400" b="0" i="1" err="1">
                <a:effectLst/>
                <a:latin typeface="Tahoma" panose="020B0604030504040204" pitchFamily="34" charset="0"/>
              </a:rPr>
              <a:t>καὶ</a:t>
            </a:r>
            <a:r>
              <a:rPr lang="el-GR" sz="1400" b="0" i="1">
                <a:effectLst/>
                <a:latin typeface="Tahoma" panose="020B0604030504040204" pitchFamily="34" charset="0"/>
              </a:rPr>
              <a:t> </a:t>
            </a:r>
            <a:r>
              <a:rPr lang="el-GR" sz="1400" b="0" i="1" err="1">
                <a:effectLst/>
                <a:latin typeface="Tahoma" panose="020B0604030504040204" pitchFamily="34" charset="0"/>
              </a:rPr>
              <a:t>πρὸς</a:t>
            </a:r>
            <a:r>
              <a:rPr lang="el-GR" sz="1400" b="0" i="1">
                <a:effectLst/>
                <a:latin typeface="Tahoma" panose="020B0604030504040204" pitchFamily="34" charset="0"/>
              </a:rPr>
              <a:t> </a:t>
            </a:r>
            <a:r>
              <a:rPr lang="el-GR" sz="1400" b="0" i="1" err="1">
                <a:effectLst/>
                <a:latin typeface="Tahoma" panose="020B0604030504040204" pitchFamily="34" charset="0"/>
              </a:rPr>
              <a:t>ὀργήν</a:t>
            </a:r>
            <a:r>
              <a:rPr lang="el-GR" sz="1400" b="0" i="1">
                <a:effectLst/>
                <a:latin typeface="Tahoma" panose="020B0604030504040204" pitchFamily="34" charset="0"/>
              </a:rPr>
              <a:t> τι </a:t>
            </a:r>
            <a:r>
              <a:rPr lang="el-GR" sz="1400" b="0" i="1" err="1">
                <a:effectLst/>
                <a:latin typeface="Tahoma" panose="020B0604030504040204" pitchFamily="34" charset="0"/>
              </a:rPr>
              <a:t>ἀντειπεῖν</a:t>
            </a:r>
            <a:r>
              <a:rPr lang="el-GR" sz="1400" b="0" i="0">
                <a:effectLst/>
                <a:latin typeface="Tahoma" panose="020B0604030504040204" pitchFamily="34" charset="0"/>
              </a:rPr>
              <a:t>»). </a:t>
            </a:r>
          </a:p>
          <a:p>
            <a:r>
              <a:rPr lang="el-GR" sz="1400" b="0" i="0">
                <a:effectLst/>
                <a:latin typeface="Tahoma" panose="020B0604030504040204" pitchFamily="34" charset="0"/>
              </a:rPr>
              <a:t>Αρκετές σύντομες φράσεις του μεγάλου πολιτικού, όπως τις καταγράφει ο Θουκυδίδης, έχουν καταστεί «</a:t>
            </a:r>
            <a:r>
              <a:rPr lang="el-GR" sz="1400" b="1" i="0">
                <a:effectLst/>
                <a:latin typeface="Tahoma" panose="020B0604030504040204" pitchFamily="34" charset="0"/>
              </a:rPr>
              <a:t>γνωμικά</a:t>
            </a:r>
            <a:r>
              <a:rPr lang="el-GR" sz="1400" b="0" i="0">
                <a:effectLst/>
                <a:latin typeface="Tahoma" panose="020B0604030504040204" pitchFamily="34" charset="0"/>
              </a:rPr>
              <a:t>», με γενικότερη διαχρονική αξία, π.χ. </a:t>
            </a:r>
          </a:p>
          <a:p>
            <a:r>
              <a:rPr lang="el-GR" sz="1400" b="1" i="0">
                <a:effectLst/>
                <a:latin typeface="Tahoma" panose="020B0604030504040204" pitchFamily="34" charset="0"/>
              </a:rPr>
              <a:t>«</a:t>
            </a:r>
            <a:r>
              <a:rPr lang="el-GR" sz="1400" b="1" i="1" err="1">
                <a:effectLst/>
                <a:latin typeface="Tahoma" panose="020B0604030504040204" pitchFamily="34" charset="0"/>
              </a:rPr>
              <a:t>οἱ</a:t>
            </a:r>
            <a:r>
              <a:rPr lang="el-GR" sz="1400" b="1" i="1">
                <a:effectLst/>
                <a:latin typeface="Tahoma" panose="020B0604030504040204" pitchFamily="34" charset="0"/>
              </a:rPr>
              <a:t> </a:t>
            </a:r>
            <a:r>
              <a:rPr lang="el-GR" sz="1400" b="1" i="1" err="1">
                <a:effectLst/>
                <a:latin typeface="Tahoma" panose="020B0604030504040204" pitchFamily="34" charset="0"/>
              </a:rPr>
              <a:t>καιροὶ</a:t>
            </a:r>
            <a:r>
              <a:rPr lang="el-GR" sz="1400" b="1" i="1">
                <a:effectLst/>
                <a:latin typeface="Tahoma" panose="020B0604030504040204" pitchFamily="34" charset="0"/>
              </a:rPr>
              <a:t> </a:t>
            </a:r>
            <a:r>
              <a:rPr lang="el-GR" sz="1400" b="1" i="1" err="1">
                <a:effectLst/>
                <a:latin typeface="Tahoma" panose="020B0604030504040204" pitchFamily="34" charset="0"/>
              </a:rPr>
              <a:t>οὐ</a:t>
            </a:r>
            <a:r>
              <a:rPr lang="el-GR" sz="1400" b="1" i="1">
                <a:effectLst/>
                <a:latin typeface="Tahoma" panose="020B0604030504040204" pitchFamily="34" charset="0"/>
              </a:rPr>
              <a:t> μενετοί</a:t>
            </a:r>
            <a:r>
              <a:rPr lang="el-GR" sz="1400" b="1" i="0">
                <a:effectLst/>
                <a:latin typeface="Tahoma" panose="020B0604030504040204" pitchFamily="34" charset="0"/>
              </a:rPr>
              <a:t>» </a:t>
            </a:r>
            <a:r>
              <a:rPr lang="el-GR" sz="1400" b="0" i="0">
                <a:effectLst/>
                <a:latin typeface="Tahoma" panose="020B0604030504040204" pitchFamily="34" charset="0"/>
              </a:rPr>
              <a:t>(1.142.1), (χρειάζεται ταχύτητα ενεργειών κατά τη διάρκεια του πολέμου γιατί οι ευκαιρίες δεν περιμένουν), </a:t>
            </a:r>
          </a:p>
          <a:p>
            <a:r>
              <a:rPr lang="el-GR" sz="1400" b="1" i="0">
                <a:effectLst/>
                <a:latin typeface="Tahoma" panose="020B0604030504040204" pitchFamily="34" charset="0"/>
              </a:rPr>
              <a:t>«</a:t>
            </a:r>
            <a:r>
              <a:rPr lang="el-GR" sz="1400" b="1" i="1">
                <a:effectLst/>
                <a:latin typeface="Tahoma" panose="020B0604030504040204" pitchFamily="34" charset="0"/>
              </a:rPr>
              <a:t>μέγα </a:t>
            </a:r>
            <a:r>
              <a:rPr lang="el-GR" sz="1400" b="1" i="1" err="1">
                <a:effectLst/>
                <a:latin typeface="Tahoma" panose="020B0604030504040204" pitchFamily="34" charset="0"/>
              </a:rPr>
              <a:t>τὸ</a:t>
            </a:r>
            <a:r>
              <a:rPr lang="el-GR" sz="1400" b="1" i="1">
                <a:effectLst/>
                <a:latin typeface="Tahoma" panose="020B0604030504040204" pitchFamily="34" charset="0"/>
              </a:rPr>
              <a:t> </a:t>
            </a:r>
            <a:r>
              <a:rPr lang="el-GR" sz="1400" b="1" i="1" err="1">
                <a:effectLst/>
                <a:latin typeface="Tahoma" panose="020B0604030504040204" pitchFamily="34" charset="0"/>
              </a:rPr>
              <a:t>τῆς</a:t>
            </a:r>
            <a:r>
              <a:rPr lang="el-GR" sz="1400" b="1" i="1">
                <a:effectLst/>
                <a:latin typeface="Tahoma" panose="020B0604030504040204" pitchFamily="34" charset="0"/>
              </a:rPr>
              <a:t> θαλάσσης κράτος</a:t>
            </a:r>
            <a:r>
              <a:rPr lang="el-GR" sz="1400" b="1" i="0">
                <a:effectLst/>
                <a:latin typeface="Tahoma" panose="020B0604030504040204" pitchFamily="34" charset="0"/>
              </a:rPr>
              <a:t>» </a:t>
            </a:r>
            <a:r>
              <a:rPr lang="el-GR" sz="1400" b="0" i="0">
                <a:effectLst/>
                <a:latin typeface="Tahoma" panose="020B0604030504040204" pitchFamily="34" charset="0"/>
              </a:rPr>
              <a:t>(1.143.5) (έχει μεγάλη σημασία το να ελέγχει κανείς στρατιωτικά τις θαλάσσιες συγκοινωνίες).</a:t>
            </a:r>
            <a:endParaRPr lang="el-GR" sz="1400"/>
          </a:p>
        </p:txBody>
      </p:sp>
    </p:spTree>
    <p:extLst>
      <p:ext uri="{BB962C8B-B14F-4D97-AF65-F5344CB8AC3E}">
        <p14:creationId xmlns:p14="http://schemas.microsoft.com/office/powerpoint/2010/main" val="2091894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Τίτλος 1">
            <a:extLst>
              <a:ext uri="{FF2B5EF4-FFF2-40B4-BE49-F238E27FC236}">
                <a16:creationId xmlns:a16="http://schemas.microsoft.com/office/drawing/2014/main" id="{1CE6AE5F-B333-72B6-6F39-17861ECE3CB6}"/>
              </a:ext>
            </a:extLst>
          </p:cNvPr>
          <p:cNvSpPr>
            <a:spLocks noGrp="1"/>
          </p:cNvSpPr>
          <p:nvPr>
            <p:ph type="title"/>
          </p:nvPr>
        </p:nvSpPr>
        <p:spPr>
          <a:xfrm>
            <a:off x="643468" y="643466"/>
            <a:ext cx="3686312" cy="5528734"/>
          </a:xfrm>
        </p:spPr>
        <p:txBody>
          <a:bodyPr>
            <a:normAutofit/>
          </a:bodyPr>
          <a:lstStyle/>
          <a:p>
            <a:pPr algn="r"/>
            <a:r>
              <a:rPr lang="el-GR" sz="4100" b="1" i="1">
                <a:solidFill>
                  <a:srgbClr val="FFFFFF"/>
                </a:solidFill>
                <a:effectLst/>
                <a:latin typeface="Tahoma" panose="020B0604030504040204" pitchFamily="34" charset="0"/>
              </a:rPr>
              <a:t>Ο υπευθυνος πολιτης</a:t>
            </a:r>
            <a:endParaRPr lang="el-GR" sz="4100">
              <a:solidFill>
                <a:srgbClr val="FFFFFF"/>
              </a:solidFill>
            </a:endParaRPr>
          </a:p>
        </p:txBody>
      </p:sp>
      <p:sp>
        <p:nvSpPr>
          <p:cNvPr id="3" name="Θέση περιεχομένου 2">
            <a:extLst>
              <a:ext uri="{FF2B5EF4-FFF2-40B4-BE49-F238E27FC236}">
                <a16:creationId xmlns:a16="http://schemas.microsoft.com/office/drawing/2014/main" id="{E90FAF32-BAFC-E493-8E83-3ECE1AE5A874}"/>
              </a:ext>
            </a:extLst>
          </p:cNvPr>
          <p:cNvSpPr>
            <a:spLocks noGrp="1"/>
          </p:cNvSpPr>
          <p:nvPr>
            <p:ph idx="1"/>
          </p:nvPr>
        </p:nvSpPr>
        <p:spPr>
          <a:xfrm>
            <a:off x="5053780" y="180975"/>
            <a:ext cx="6074467" cy="6343650"/>
          </a:xfrm>
        </p:spPr>
        <p:txBody>
          <a:bodyPr anchor="ctr">
            <a:normAutofit/>
          </a:bodyPr>
          <a:lstStyle/>
          <a:p>
            <a:r>
              <a:rPr lang="el-GR" sz="1700" b="0" i="0" dirty="0">
                <a:effectLst/>
                <a:latin typeface="Tahoma" panose="020B0604030504040204" pitchFamily="34" charset="0"/>
              </a:rPr>
              <a:t>Και ο πολίτης έχει χρέος να συμπεριφέρεται υπεύθυνα· </a:t>
            </a:r>
          </a:p>
          <a:p>
            <a:r>
              <a:rPr lang="el-GR" sz="1700" b="0" i="0" dirty="0">
                <a:effectLst/>
                <a:latin typeface="Tahoma" panose="020B0604030504040204" pitchFamily="34" charset="0"/>
              </a:rPr>
              <a:t>μπορεί να χρησιμοποιεί τη </a:t>
            </a:r>
            <a:r>
              <a:rPr lang="el-GR" sz="1700" b="1" i="0" dirty="0">
                <a:effectLst/>
                <a:latin typeface="Tahoma" panose="020B0604030504040204" pitchFamily="34" charset="0"/>
              </a:rPr>
              <a:t>λογική</a:t>
            </a:r>
            <a:r>
              <a:rPr lang="el-GR" sz="1700" b="0" i="0" dirty="0">
                <a:effectLst/>
                <a:latin typeface="Tahoma" panose="020B0604030504040204" pitchFamily="34" charset="0"/>
              </a:rPr>
              <a:t> και τη </a:t>
            </a:r>
            <a:r>
              <a:rPr lang="el-GR" sz="1700" b="1" i="0" dirty="0">
                <a:effectLst/>
                <a:latin typeface="Tahoma" panose="020B0604030504040204" pitchFamily="34" charset="0"/>
              </a:rPr>
              <a:t>σύνεση</a:t>
            </a:r>
            <a:r>
              <a:rPr lang="el-GR" sz="1700" b="0" i="0" dirty="0">
                <a:effectLst/>
                <a:latin typeface="Tahoma" panose="020B0604030504040204" pitchFamily="34" charset="0"/>
              </a:rPr>
              <a:t> στις κρίσιμες αποφάσεις και να μην παρασύρεται από δημαγωγικά πυροτεχνήματα και από παρορμήσεις της στιγμής («</a:t>
            </a:r>
            <a:r>
              <a:rPr lang="el-GR" sz="1700" b="0" i="1" dirty="0" err="1">
                <a:effectLst/>
                <a:latin typeface="Tahoma" panose="020B0604030504040204" pitchFamily="34" charset="0"/>
              </a:rPr>
              <a:t>ὅπερ</a:t>
            </a:r>
            <a:r>
              <a:rPr lang="el-GR" sz="1700" b="0" i="1" dirty="0">
                <a:effectLst/>
                <a:latin typeface="Tahoma" panose="020B0604030504040204" pitchFamily="34" charset="0"/>
              </a:rPr>
              <a:t> </a:t>
            </a:r>
            <a:r>
              <a:rPr lang="el-GR" sz="1700" b="0" i="1" dirty="0" err="1">
                <a:effectLst/>
                <a:latin typeface="Tahoma" panose="020B0604030504040204" pitchFamily="34" charset="0"/>
              </a:rPr>
              <a:t>φιλεῖ</a:t>
            </a:r>
            <a:r>
              <a:rPr lang="el-GR" sz="1700" b="0" i="1" dirty="0">
                <a:effectLst/>
                <a:latin typeface="Tahoma" panose="020B0604030504040204" pitchFamily="34" charset="0"/>
              </a:rPr>
              <a:t> </a:t>
            </a:r>
            <a:r>
              <a:rPr lang="el-GR" sz="1700" b="0" i="1" dirty="0" err="1">
                <a:effectLst/>
                <a:latin typeface="Tahoma" panose="020B0604030504040204" pitchFamily="34" charset="0"/>
              </a:rPr>
              <a:t>ὅμιλος</a:t>
            </a:r>
            <a:r>
              <a:rPr lang="el-GR" sz="1700" b="0" i="1" dirty="0">
                <a:effectLst/>
                <a:latin typeface="Tahoma" panose="020B0604030504040204" pitchFamily="34" charset="0"/>
              </a:rPr>
              <a:t> </a:t>
            </a:r>
            <a:r>
              <a:rPr lang="el-GR" sz="1700" b="0" i="1" dirty="0" err="1">
                <a:effectLst/>
                <a:latin typeface="Tahoma" panose="020B0604030504040204" pitchFamily="34" charset="0"/>
              </a:rPr>
              <a:t>ποιεῖν</a:t>
            </a:r>
            <a:r>
              <a:rPr lang="el-GR" sz="1700" b="0" i="0" dirty="0">
                <a:effectLst/>
                <a:latin typeface="Tahoma" panose="020B0604030504040204" pitchFamily="34" charset="0"/>
              </a:rPr>
              <a:t>», 2.65.4). </a:t>
            </a:r>
          </a:p>
          <a:p>
            <a:r>
              <a:rPr lang="el-GR" sz="1700" b="0" i="0" dirty="0">
                <a:effectLst/>
                <a:latin typeface="Tahoma" panose="020B0604030504040204" pitchFamily="34" charset="0"/>
              </a:rPr>
              <a:t>Μπορεί να δείξει μαζί με το ενδιαφέρον για τα προσωπικά του συμφέροντα </a:t>
            </a:r>
            <a:r>
              <a:rPr lang="el-GR" sz="1700" b="1" i="0" dirty="0">
                <a:effectLst/>
                <a:latin typeface="Tahoma" panose="020B0604030504040204" pitchFamily="34" charset="0"/>
              </a:rPr>
              <a:t>ενδιαφέρον για το συμφέρον της πόλης</a:t>
            </a:r>
            <a:r>
              <a:rPr lang="el-GR" sz="1700" b="0" i="0" dirty="0">
                <a:effectLst/>
                <a:latin typeface="Tahoma" panose="020B0604030504040204" pitchFamily="34" charset="0"/>
              </a:rPr>
              <a:t> («</a:t>
            </a:r>
            <a:r>
              <a:rPr lang="el-GR" sz="1700" b="0" i="1" dirty="0">
                <a:effectLst/>
                <a:latin typeface="Tahoma" panose="020B0604030504040204" pitchFamily="34" charset="0"/>
              </a:rPr>
              <a:t>...</a:t>
            </a:r>
            <a:r>
              <a:rPr lang="el-GR" sz="1700" b="0" i="1" dirty="0" err="1">
                <a:effectLst/>
                <a:latin typeface="Tahoma" panose="020B0604030504040204" pitchFamily="34" charset="0"/>
              </a:rPr>
              <a:t>οἰκείων</a:t>
            </a:r>
            <a:r>
              <a:rPr lang="el-GR" sz="1700" b="0" i="1" dirty="0">
                <a:effectLst/>
                <a:latin typeface="Tahoma" panose="020B0604030504040204" pitchFamily="34" charset="0"/>
              </a:rPr>
              <a:t> </a:t>
            </a:r>
            <a:r>
              <a:rPr lang="el-GR" sz="1700" b="0" i="1" dirty="0" err="1">
                <a:effectLst/>
                <a:latin typeface="Tahoma" panose="020B0604030504040204" pitchFamily="34" charset="0"/>
              </a:rPr>
              <a:t>ἅμα</a:t>
            </a:r>
            <a:r>
              <a:rPr lang="el-GR" sz="1700" b="0" i="1" dirty="0">
                <a:effectLst/>
                <a:latin typeface="Tahoma" panose="020B0604030504040204" pitchFamily="34" charset="0"/>
              </a:rPr>
              <a:t> </a:t>
            </a:r>
            <a:r>
              <a:rPr lang="el-GR" sz="1700" b="0" i="1" dirty="0" err="1">
                <a:effectLst/>
                <a:latin typeface="Tahoma" panose="020B0604030504040204" pitchFamily="34" charset="0"/>
              </a:rPr>
              <a:t>καὶ</a:t>
            </a:r>
            <a:r>
              <a:rPr lang="el-GR" sz="1700" b="0" i="1" dirty="0">
                <a:effectLst/>
                <a:latin typeface="Tahoma" panose="020B0604030504040204" pitchFamily="34" charset="0"/>
              </a:rPr>
              <a:t> </a:t>
            </a:r>
            <a:r>
              <a:rPr lang="el-GR" sz="1700" b="0" i="1" dirty="0" err="1">
                <a:effectLst/>
                <a:latin typeface="Tahoma" panose="020B0604030504040204" pitchFamily="34" charset="0"/>
              </a:rPr>
              <a:t>πολιτικῶν</a:t>
            </a:r>
            <a:r>
              <a:rPr lang="el-GR" sz="1700" b="0" i="1" dirty="0">
                <a:effectLst/>
                <a:latin typeface="Tahoma" panose="020B0604030504040204" pitchFamily="34" charset="0"/>
              </a:rPr>
              <a:t> </a:t>
            </a:r>
            <a:r>
              <a:rPr lang="el-GR" sz="1700" b="0" i="1" dirty="0" err="1">
                <a:effectLst/>
                <a:latin typeface="Tahoma" panose="020B0604030504040204" pitchFamily="34" charset="0"/>
              </a:rPr>
              <a:t>ἐπιμέλεια</a:t>
            </a:r>
            <a:r>
              <a:rPr lang="el-GR" sz="1700" b="0" i="0" dirty="0">
                <a:effectLst/>
                <a:latin typeface="Tahoma" panose="020B0604030504040204" pitchFamily="34" charset="0"/>
              </a:rPr>
              <a:t>», 2.40.2) </a:t>
            </a:r>
          </a:p>
          <a:p>
            <a:r>
              <a:rPr lang="el-GR" sz="1700" b="0" i="0" dirty="0">
                <a:effectLst/>
                <a:latin typeface="Tahoma" panose="020B0604030504040204" pitchFamily="34" charset="0"/>
              </a:rPr>
              <a:t>Μέσα στο χάος του εμφυλίου πολέμου μπορεί να δείξει </a:t>
            </a:r>
            <a:r>
              <a:rPr lang="el-GR" sz="1700" b="1" i="0" dirty="0">
                <a:effectLst/>
                <a:latin typeface="Tahoma" panose="020B0604030504040204" pitchFamily="34" charset="0"/>
              </a:rPr>
              <a:t>μετριοπάθεια</a:t>
            </a:r>
            <a:r>
              <a:rPr lang="el-GR" sz="1700" b="0" i="0" dirty="0">
                <a:effectLst/>
                <a:latin typeface="Tahoma" panose="020B0604030504040204" pitchFamily="34" charset="0"/>
              </a:rPr>
              <a:t> («</a:t>
            </a:r>
            <a:r>
              <a:rPr lang="el-GR" sz="1700" b="0" i="1" dirty="0" err="1">
                <a:effectLst/>
                <a:latin typeface="Tahoma" panose="020B0604030504040204" pitchFamily="34" charset="0"/>
              </a:rPr>
              <a:t>τὰ</a:t>
            </a:r>
            <a:r>
              <a:rPr lang="el-GR" sz="1700" b="0" i="1" dirty="0">
                <a:effectLst/>
                <a:latin typeface="Tahoma" panose="020B0604030504040204" pitchFamily="34" charset="0"/>
              </a:rPr>
              <a:t> μέσα </a:t>
            </a:r>
            <a:r>
              <a:rPr lang="el-GR" sz="1700" b="0" i="1" dirty="0" err="1">
                <a:effectLst/>
                <a:latin typeface="Tahoma" panose="020B0604030504040204" pitchFamily="34" charset="0"/>
              </a:rPr>
              <a:t>τῶν</a:t>
            </a:r>
            <a:r>
              <a:rPr lang="el-GR" sz="1700" b="0" i="1" dirty="0">
                <a:effectLst/>
                <a:latin typeface="Tahoma" panose="020B0604030504040204" pitchFamily="34" charset="0"/>
              </a:rPr>
              <a:t> </a:t>
            </a:r>
            <a:r>
              <a:rPr lang="el-GR" sz="1700" b="0" i="1" dirty="0" err="1">
                <a:effectLst/>
                <a:latin typeface="Tahoma" panose="020B0604030504040204" pitchFamily="34" charset="0"/>
              </a:rPr>
              <a:t>πολιτῶν</a:t>
            </a:r>
            <a:r>
              <a:rPr lang="el-GR" sz="1700" b="0" i="0" dirty="0">
                <a:effectLst/>
                <a:latin typeface="Tahoma" panose="020B0604030504040204" pitchFamily="34" charset="0"/>
              </a:rPr>
              <a:t>») και </a:t>
            </a:r>
            <a:r>
              <a:rPr lang="el-GR" sz="1700" b="1" i="0" dirty="0">
                <a:effectLst/>
                <a:latin typeface="Tahoma" panose="020B0604030504040204" pitchFamily="34" charset="0"/>
              </a:rPr>
              <a:t>ανώτερο ήθος </a:t>
            </a:r>
            <a:r>
              <a:rPr lang="el-GR" sz="1700" b="0" i="0" dirty="0">
                <a:effectLst/>
                <a:latin typeface="Tahoma" panose="020B0604030504040204" pitchFamily="34" charset="0"/>
              </a:rPr>
              <a:t>(«</a:t>
            </a:r>
            <a:r>
              <a:rPr lang="el-GR" sz="1700" b="0" i="1" dirty="0" err="1">
                <a:effectLst/>
                <a:latin typeface="Tahoma" panose="020B0604030504040204" pitchFamily="34" charset="0"/>
              </a:rPr>
              <a:t>τὸ</a:t>
            </a:r>
            <a:r>
              <a:rPr lang="el-GR" sz="1700" b="0" i="1" dirty="0">
                <a:effectLst/>
                <a:latin typeface="Tahoma" panose="020B0604030504040204" pitchFamily="34" charset="0"/>
              </a:rPr>
              <a:t> </a:t>
            </a:r>
            <a:r>
              <a:rPr lang="el-GR" sz="1700" b="0" i="1" dirty="0" err="1">
                <a:effectLst/>
                <a:latin typeface="Tahoma" panose="020B0604030504040204" pitchFamily="34" charset="0"/>
              </a:rPr>
              <a:t>εὔηθες</a:t>
            </a:r>
            <a:r>
              <a:rPr lang="el-GR" sz="1700" b="0" i="1" dirty="0">
                <a:effectLst/>
                <a:latin typeface="Tahoma" panose="020B0604030504040204" pitchFamily="34" charset="0"/>
              </a:rPr>
              <a:t> </a:t>
            </a:r>
            <a:r>
              <a:rPr lang="el-GR" sz="1700" b="0" i="1" dirty="0" err="1">
                <a:effectLst/>
                <a:latin typeface="Tahoma" panose="020B0604030504040204" pitchFamily="34" charset="0"/>
              </a:rPr>
              <a:t>οὗ</a:t>
            </a:r>
            <a:r>
              <a:rPr lang="el-GR" sz="1700" b="0" i="1" dirty="0">
                <a:effectLst/>
                <a:latin typeface="Tahoma" panose="020B0604030504040204" pitchFamily="34" charset="0"/>
              </a:rPr>
              <a:t> </a:t>
            </a:r>
            <a:r>
              <a:rPr lang="el-GR" sz="1700" b="0" i="1" dirty="0" err="1">
                <a:effectLst/>
                <a:latin typeface="Tahoma" panose="020B0604030504040204" pitchFamily="34" charset="0"/>
              </a:rPr>
              <a:t>τὸ</a:t>
            </a:r>
            <a:r>
              <a:rPr lang="el-GR" sz="1700" b="0" i="1" dirty="0">
                <a:effectLst/>
                <a:latin typeface="Tahoma" panose="020B0604030504040204" pitchFamily="34" charset="0"/>
              </a:rPr>
              <a:t> </a:t>
            </a:r>
            <a:r>
              <a:rPr lang="el-GR" sz="1700" b="0" i="1" dirty="0" err="1">
                <a:effectLst/>
                <a:latin typeface="Tahoma" panose="020B0604030504040204" pitchFamily="34" charset="0"/>
              </a:rPr>
              <a:t>γενναῖον</a:t>
            </a:r>
            <a:r>
              <a:rPr lang="el-GR" sz="1700" b="0" i="1" dirty="0">
                <a:effectLst/>
                <a:latin typeface="Tahoma" panose="020B0604030504040204" pitchFamily="34" charset="0"/>
              </a:rPr>
              <a:t> </a:t>
            </a:r>
            <a:r>
              <a:rPr lang="el-GR" sz="1700" b="0" i="1" dirty="0" err="1">
                <a:effectLst/>
                <a:latin typeface="Tahoma" panose="020B0604030504040204" pitchFamily="34" charset="0"/>
              </a:rPr>
              <a:t>πλεῖστον</a:t>
            </a:r>
            <a:r>
              <a:rPr lang="el-GR" sz="1700" b="0" i="1" dirty="0">
                <a:effectLst/>
                <a:latin typeface="Tahoma" panose="020B0604030504040204" pitchFamily="34" charset="0"/>
              </a:rPr>
              <a:t> μετέχει</a:t>
            </a:r>
            <a:r>
              <a:rPr lang="el-GR" sz="1700" b="0" i="0" dirty="0">
                <a:effectLst/>
                <a:latin typeface="Tahoma" panose="020B0604030504040204" pitchFamily="34" charset="0"/>
              </a:rPr>
              <a:t>», 3.83.1). </a:t>
            </a:r>
          </a:p>
          <a:p>
            <a:pPr marL="0" indent="0">
              <a:buNone/>
            </a:pPr>
            <a:r>
              <a:rPr lang="el-GR" sz="1700" b="0" i="0" dirty="0">
                <a:effectLst/>
                <a:latin typeface="Tahoma" panose="020B0604030504040204" pitchFamily="34" charset="0"/>
              </a:rPr>
              <a:t>Ακόμη και μέσα στη γενική αναλγησία που προκάλεσε η γενική συμφορά του λοιμού, η «λοιμική των σωμάτων και των ψυχών» μερικοί, ελάχιστοι έστω, φέρθηκαν με </a:t>
            </a:r>
            <a:r>
              <a:rPr lang="el-GR" sz="1700" b="1" i="0" dirty="0">
                <a:effectLst/>
                <a:latin typeface="Tahoma" panose="020B0604030504040204" pitchFamily="34" charset="0"/>
              </a:rPr>
              <a:t>ανθρωπιά</a:t>
            </a:r>
            <a:r>
              <a:rPr lang="el-GR" sz="1700" b="0" i="0" dirty="0">
                <a:effectLst/>
                <a:latin typeface="Tahoma" panose="020B0604030504040204" pitchFamily="34" charset="0"/>
              </a:rPr>
              <a:t> και φιλότιμο και αδιαφορώντας μήπως προσβληθούν από τη φοβερή νόσο («</a:t>
            </a:r>
            <a:r>
              <a:rPr lang="el-GR" sz="1700" b="0" i="1" dirty="0" err="1">
                <a:effectLst/>
                <a:latin typeface="Tahoma" panose="020B0604030504040204" pitchFamily="34" charset="0"/>
              </a:rPr>
              <a:t>αἰσχύνῃ</a:t>
            </a:r>
            <a:r>
              <a:rPr lang="el-GR" sz="1700" b="0" i="1" dirty="0">
                <a:effectLst/>
                <a:latin typeface="Tahoma" panose="020B0604030504040204" pitchFamily="34" charset="0"/>
              </a:rPr>
              <a:t> </a:t>
            </a:r>
            <a:r>
              <a:rPr lang="el-GR" sz="1700" b="0" i="1" dirty="0" err="1">
                <a:effectLst/>
                <a:latin typeface="Tahoma" panose="020B0604030504040204" pitchFamily="34" charset="0"/>
              </a:rPr>
              <a:t>ἠφείδουν</a:t>
            </a:r>
            <a:r>
              <a:rPr lang="el-GR" sz="1700" b="0" i="1" dirty="0">
                <a:effectLst/>
                <a:latin typeface="Tahoma" panose="020B0604030504040204" pitchFamily="34" charset="0"/>
              </a:rPr>
              <a:t> </a:t>
            </a:r>
            <a:r>
              <a:rPr lang="el-GR" sz="1700" b="0" i="1" dirty="0" err="1">
                <a:effectLst/>
                <a:latin typeface="Tahoma" panose="020B0604030504040204" pitchFamily="34" charset="0"/>
              </a:rPr>
              <a:t>σφῶν</a:t>
            </a:r>
            <a:r>
              <a:rPr lang="el-GR" sz="1700" b="0" i="1" dirty="0">
                <a:effectLst/>
                <a:latin typeface="Tahoma" panose="020B0604030504040204" pitchFamily="34" charset="0"/>
              </a:rPr>
              <a:t> </a:t>
            </a:r>
            <a:r>
              <a:rPr lang="el-GR" sz="1700" b="0" i="1" dirty="0" err="1">
                <a:effectLst/>
                <a:latin typeface="Tahoma" panose="020B0604030504040204" pitchFamily="34" charset="0"/>
              </a:rPr>
              <a:t>αὐτῶν</a:t>
            </a:r>
            <a:r>
              <a:rPr lang="el-GR" sz="1700" b="0" i="0" dirty="0">
                <a:effectLst/>
                <a:latin typeface="Tahoma" panose="020B0604030504040204" pitchFamily="34" charset="0"/>
              </a:rPr>
              <a:t>», 2.51.5) τόλμησαν να προσφέρουν ένα ποτήρι νερό σε ετοιμοθάνατους συγγενείς και φίλους.</a:t>
            </a:r>
            <a:endParaRPr lang="el-GR" sz="1700"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7472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DDAD5A-BB8E-46F8-8ADC-49CA68012719}"/>
              </a:ext>
            </a:extLst>
          </p:cNvPr>
          <p:cNvSpPr>
            <a:spLocks noGrp="1"/>
          </p:cNvSpPr>
          <p:nvPr>
            <p:ph type="title"/>
          </p:nvPr>
        </p:nvSpPr>
        <p:spPr/>
        <p:txBody>
          <a:bodyPr/>
          <a:lstStyle/>
          <a:p>
            <a:r>
              <a:rPr lang="el-GR" b="1" i="1" dirty="0" err="1">
                <a:solidFill>
                  <a:srgbClr val="000000"/>
                </a:solidFill>
                <a:effectLst/>
                <a:latin typeface="Tahoma" panose="020B0604030504040204" pitchFamily="34" charset="0"/>
              </a:rPr>
              <a:t>Απο</a:t>
            </a:r>
            <a:r>
              <a:rPr lang="el-GR" b="1" i="1" dirty="0">
                <a:solidFill>
                  <a:srgbClr val="000000"/>
                </a:solidFill>
                <a:effectLst/>
                <a:latin typeface="Tahoma" panose="020B0604030504040204" pitchFamily="34" charset="0"/>
              </a:rPr>
              <a:t> το </a:t>
            </a:r>
            <a:r>
              <a:rPr lang="el-GR" b="1" i="1" dirty="0" err="1">
                <a:solidFill>
                  <a:srgbClr val="000000"/>
                </a:solidFill>
                <a:effectLst/>
                <a:latin typeface="Tahoma" panose="020B0604030504040204" pitchFamily="34" charset="0"/>
              </a:rPr>
              <a:t>συγκεκριμενο</a:t>
            </a:r>
            <a:r>
              <a:rPr lang="el-GR" b="1" i="1" dirty="0">
                <a:solidFill>
                  <a:srgbClr val="000000"/>
                </a:solidFill>
                <a:effectLst/>
                <a:latin typeface="Tahoma" panose="020B0604030504040204" pitchFamily="34" charset="0"/>
              </a:rPr>
              <a:t> στο </a:t>
            </a:r>
            <a:r>
              <a:rPr lang="el-GR" b="1" i="1" dirty="0" err="1">
                <a:solidFill>
                  <a:srgbClr val="000000"/>
                </a:solidFill>
                <a:effectLst/>
                <a:latin typeface="Tahoma" panose="020B0604030504040204" pitchFamily="34" charset="0"/>
              </a:rPr>
              <a:t>γενικο</a:t>
            </a:r>
            <a:endParaRPr lang="el-GR" dirty="0"/>
          </a:p>
        </p:txBody>
      </p:sp>
      <p:sp>
        <p:nvSpPr>
          <p:cNvPr id="3" name="Θέση περιεχομένου 2">
            <a:extLst>
              <a:ext uri="{FF2B5EF4-FFF2-40B4-BE49-F238E27FC236}">
                <a16:creationId xmlns:a16="http://schemas.microsoft.com/office/drawing/2014/main" id="{D791C853-CBAA-157F-845E-0744A78D8FB2}"/>
              </a:ext>
            </a:extLst>
          </p:cNvPr>
          <p:cNvSpPr>
            <a:spLocks noGrp="1"/>
          </p:cNvSpPr>
          <p:nvPr>
            <p:ph idx="1"/>
          </p:nvPr>
        </p:nvSpPr>
        <p:spPr/>
        <p:txBody>
          <a:bodyPr>
            <a:normAutofit fontScale="92500" lnSpcReduction="20000"/>
          </a:bodyPr>
          <a:lstStyle/>
          <a:p>
            <a:r>
              <a:rPr lang="el-GR" b="0" i="0" dirty="0">
                <a:solidFill>
                  <a:srgbClr val="000000"/>
                </a:solidFill>
                <a:effectLst/>
                <a:latin typeface="Tahoma" panose="020B0604030504040204" pitchFamily="34" charset="0"/>
              </a:rPr>
              <a:t>Ο βαθύς στοχασμός του ιστορικού πάνω στα γεγονότα και στη συμπεριφορά των ανθρώπων, φαίνεται, όπως και στους μεγάλους τραγικούς, στην </a:t>
            </a:r>
            <a:r>
              <a:rPr lang="el-GR" b="1" i="0" dirty="0">
                <a:solidFill>
                  <a:srgbClr val="000000"/>
                </a:solidFill>
                <a:effectLst/>
                <a:latin typeface="Tahoma" panose="020B0604030504040204" pitchFamily="34" charset="0"/>
              </a:rPr>
              <a:t>τάση για γενίκευση </a:t>
            </a:r>
            <a:r>
              <a:rPr lang="el-GR" b="0" i="0" dirty="0">
                <a:solidFill>
                  <a:srgbClr val="000000"/>
                </a:solidFill>
                <a:effectLst/>
                <a:latin typeface="Tahoma" panose="020B0604030504040204" pitchFamily="34" charset="0"/>
              </a:rPr>
              <a:t>που αποτελεί χαρακτηριστικό γνώρισμα της σκέψης και της μεθόδου του. </a:t>
            </a:r>
          </a:p>
          <a:p>
            <a:r>
              <a:rPr lang="el-GR" b="0" i="0" dirty="0">
                <a:solidFill>
                  <a:srgbClr val="000000"/>
                </a:solidFill>
                <a:effectLst/>
                <a:latin typeface="Tahoma" panose="020B0604030504040204" pitchFamily="34" charset="0"/>
              </a:rPr>
              <a:t>Ανάγεται από το συγκεκριμένο γεγονός στο γενικό και πανανθρώπινο και θεμελιώνει την κρίση των πολιτικών στις δημηγορίες και τις δικές του προσωπικές παρατηρήσεις σε </a:t>
            </a:r>
            <a:r>
              <a:rPr lang="el-GR" b="1" i="0" dirty="0">
                <a:solidFill>
                  <a:srgbClr val="000000"/>
                </a:solidFill>
                <a:effectLst/>
                <a:latin typeface="Tahoma" panose="020B0604030504040204" pitchFamily="34" charset="0"/>
              </a:rPr>
              <a:t>γενικές αρχές</a:t>
            </a:r>
            <a:r>
              <a:rPr lang="el-GR" b="0" i="0" dirty="0">
                <a:solidFill>
                  <a:srgbClr val="000000"/>
                </a:solidFill>
                <a:effectLst/>
                <a:latin typeface="Tahoma" panose="020B0604030504040204" pitchFamily="34" charset="0"/>
              </a:rPr>
              <a:t>. </a:t>
            </a:r>
          </a:p>
          <a:p>
            <a:r>
              <a:rPr lang="el-GR" b="0" i="0" dirty="0">
                <a:solidFill>
                  <a:srgbClr val="000000"/>
                </a:solidFill>
                <a:effectLst/>
                <a:latin typeface="Tahoma" panose="020B0604030504040204" pitchFamily="34" charset="0"/>
              </a:rPr>
              <a:t>Έτσι τα «γνωμικά» και τα «αποφθέγματα» στο έργο του δεν έχουν χαρακτήρα διδακτισμού και δεοντολογίας αλλά είναι το απόσταγμα της έρευνας και του συλλογισμού μιας συγγραφικής ιδιοφυίας που έχει αξιοποιήσει τη γνώση των αρχών και της μεθόδου της ιατρικής, των σοφιστών και της τραγωδίας.</a:t>
            </a:r>
            <a:br>
              <a:rPr lang="el-GR" dirty="0"/>
            </a:br>
            <a:r>
              <a:rPr lang="el-GR" b="0" i="0" dirty="0">
                <a:solidFill>
                  <a:srgbClr val="000000"/>
                </a:solidFill>
                <a:effectLst/>
                <a:latin typeface="Tahoma" panose="020B0604030504040204" pitchFamily="34" charset="0"/>
              </a:rPr>
              <a:t>Ο Θουκυδίδης έζησε στα παιδικά και στα νεανικά του χρόνια τις λαμπρότερες μέρες της Αθήνας και του αρχαίου κόσμου γενικότερα, τον παρατεταμένο αδυσώπητο πόλεμο επί </a:t>
            </a:r>
            <a:r>
              <a:rPr lang="el-GR" b="0" i="0" dirty="0" err="1">
                <a:solidFill>
                  <a:srgbClr val="000000"/>
                </a:solidFill>
                <a:effectLst/>
                <a:latin typeface="Tahoma" panose="020B0604030504040204" pitchFamily="34" charset="0"/>
              </a:rPr>
              <a:t>εικοσιεπτά</a:t>
            </a:r>
            <a:r>
              <a:rPr lang="el-GR" b="0" i="0" dirty="0">
                <a:solidFill>
                  <a:srgbClr val="000000"/>
                </a:solidFill>
                <a:effectLst/>
                <a:latin typeface="Tahoma" panose="020B0604030504040204" pitchFamily="34" charset="0"/>
              </a:rPr>
              <a:t> έτη και είδε την Αθήνα ρημαγμένη και τα ιστορικά τείχη του Θεμιστοκλή κατεδαφισμένα. Έγραψε με μοναδική </a:t>
            </a:r>
            <a:r>
              <a:rPr lang="el-GR" b="1" i="0" dirty="0">
                <a:solidFill>
                  <a:srgbClr val="000000"/>
                </a:solidFill>
                <a:effectLst/>
                <a:latin typeface="Tahoma" panose="020B0604030504040204" pitchFamily="34" charset="0"/>
              </a:rPr>
              <a:t>ειλικρίνεια και αμεροληψία </a:t>
            </a:r>
            <a:r>
              <a:rPr lang="el-GR" b="0" i="0" dirty="0">
                <a:solidFill>
                  <a:srgbClr val="000000"/>
                </a:solidFill>
                <a:effectLst/>
                <a:latin typeface="Tahoma" panose="020B0604030504040204" pitchFamily="34" charset="0"/>
              </a:rPr>
              <a:t>τα γεγονότα του πολέμου και άφησε μια αθάνατη εικόνα της αθηναϊκής δημοκρατίας στον Επιτάφιο του Περικλή για τους πρώτους νεκρούς του πολέμου (2.35-46). </a:t>
            </a:r>
            <a:endParaRPr lang="el-GR" dirty="0"/>
          </a:p>
        </p:txBody>
      </p:sp>
    </p:spTree>
    <p:extLst>
      <p:ext uri="{BB962C8B-B14F-4D97-AF65-F5344CB8AC3E}">
        <p14:creationId xmlns:p14="http://schemas.microsoft.com/office/powerpoint/2010/main" val="3289373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961298-937B-16AB-4C7D-FF5B12C0C583}"/>
              </a:ext>
            </a:extLst>
          </p:cNvPr>
          <p:cNvSpPr>
            <a:spLocks noGrp="1"/>
          </p:cNvSpPr>
          <p:nvPr>
            <p:ph type="title"/>
          </p:nvPr>
        </p:nvSpPr>
        <p:spPr/>
        <p:txBody>
          <a:bodyPr/>
          <a:lstStyle/>
          <a:p>
            <a:r>
              <a:rPr lang="el-GR" b="1" i="1" dirty="0" err="1">
                <a:solidFill>
                  <a:srgbClr val="000000"/>
                </a:solidFill>
                <a:effectLst/>
                <a:latin typeface="Tahoma" panose="020B0604030504040204" pitchFamily="34" charset="0"/>
              </a:rPr>
              <a:t>Επιγραμματικη</a:t>
            </a:r>
            <a:br>
              <a:rPr lang="el-GR" b="1" i="1" dirty="0">
                <a:solidFill>
                  <a:srgbClr val="000000"/>
                </a:solidFill>
                <a:effectLst/>
                <a:latin typeface="Tahoma" panose="020B0604030504040204" pitchFamily="34" charset="0"/>
              </a:rPr>
            </a:br>
            <a:r>
              <a:rPr lang="el-GR" b="1" i="1" dirty="0" err="1">
                <a:solidFill>
                  <a:srgbClr val="000000"/>
                </a:solidFill>
                <a:effectLst/>
                <a:latin typeface="Tahoma" panose="020B0604030504040204" pitchFamily="34" charset="0"/>
              </a:rPr>
              <a:t>διατυπωση</a:t>
            </a:r>
            <a:endParaRPr lang="el-GR" dirty="0"/>
          </a:p>
        </p:txBody>
      </p:sp>
      <p:sp>
        <p:nvSpPr>
          <p:cNvPr id="3" name="Θέση περιεχομένου 2">
            <a:extLst>
              <a:ext uri="{FF2B5EF4-FFF2-40B4-BE49-F238E27FC236}">
                <a16:creationId xmlns:a16="http://schemas.microsoft.com/office/drawing/2014/main" id="{C94A1745-D120-564C-F503-C41116F15161}"/>
              </a:ext>
            </a:extLst>
          </p:cNvPr>
          <p:cNvSpPr>
            <a:spLocks noGrp="1"/>
          </p:cNvSpPr>
          <p:nvPr>
            <p:ph idx="1"/>
          </p:nvPr>
        </p:nvSpPr>
        <p:spPr/>
        <p:txBody>
          <a:bodyPr>
            <a:normAutofit fontScale="92500" lnSpcReduction="10000"/>
          </a:bodyPr>
          <a:lstStyle/>
          <a:p>
            <a:r>
              <a:rPr lang="el-GR" b="0" i="0" dirty="0">
                <a:solidFill>
                  <a:srgbClr val="000000"/>
                </a:solidFill>
                <a:effectLst/>
                <a:latin typeface="Tahoma" panose="020B0604030504040204" pitchFamily="34" charset="0"/>
              </a:rPr>
              <a:t>Επιγραμματικές φράσεις του Επιταφίου δίνουν το μέτρο του μεγαλείου και του μεγάλου πολιτικού και του μεγάλου ιστορικού: </a:t>
            </a:r>
          </a:p>
          <a:p>
            <a:r>
              <a:rPr lang="el-GR" b="0" i="0" dirty="0">
                <a:solidFill>
                  <a:srgbClr val="000000"/>
                </a:solidFill>
                <a:effectLst/>
                <a:latin typeface="Tahoma" panose="020B0604030504040204" pitchFamily="34" charset="0"/>
              </a:rPr>
              <a:t>το πολίτευμα δεν στηρίζεται σε λίγους αλλά στην πλειοψηφία:«</a:t>
            </a:r>
            <a:r>
              <a:rPr lang="el-GR" b="0" i="1" dirty="0" err="1">
                <a:solidFill>
                  <a:srgbClr val="000000"/>
                </a:solidFill>
                <a:effectLst/>
                <a:latin typeface="Tahoma" panose="020B0604030504040204" pitchFamily="34" charset="0"/>
              </a:rPr>
              <a:t>καὶ</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ὄνομα</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μὲν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διὰ</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τὸ</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μὴ</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ἐς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ὀλίγους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ἀλλ</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ἐς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πλείονας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οἰκεῖν</a:t>
            </a:r>
            <a:r>
              <a:rPr lang="el-GR" b="0" i="1" dirty="0">
                <a:solidFill>
                  <a:srgbClr val="000000"/>
                </a:solidFill>
                <a:effectLst/>
                <a:latin typeface="Tahoma" panose="020B0604030504040204" pitchFamily="34" charset="0"/>
              </a:rPr>
              <a:t> δημοκρατία </a:t>
            </a:r>
            <a:r>
              <a:rPr lang="el-GR" b="0" i="1" dirty="0" err="1">
                <a:solidFill>
                  <a:srgbClr val="000000"/>
                </a:solidFill>
                <a:effectLst/>
                <a:latin typeface="Tahoma" panose="020B0604030504040204" pitchFamily="34" charset="0"/>
              </a:rPr>
              <a:t>κέκληται</a:t>
            </a:r>
            <a:r>
              <a:rPr lang="el-GR" b="0" i="0" dirty="0">
                <a:solidFill>
                  <a:srgbClr val="000000"/>
                </a:solidFill>
                <a:effectLst/>
                <a:latin typeface="Tahoma" panose="020B0604030504040204" pitchFamily="34" charset="0"/>
              </a:rPr>
              <a:t>»( 2.37.1)</a:t>
            </a:r>
          </a:p>
          <a:p>
            <a:r>
              <a:rPr lang="el-GR" b="0" i="0" dirty="0">
                <a:solidFill>
                  <a:srgbClr val="000000"/>
                </a:solidFill>
                <a:effectLst/>
                <a:latin typeface="Tahoma" panose="020B0604030504040204" pitchFamily="34" charset="0"/>
              </a:rPr>
              <a:t>οι Αθηναίοι αγαπάνε το ωραίο και μένουνε απλοί, αγαπάνε τη θεωρία χωρίς να μειώνουν τη δραστηριότητά τους: «</a:t>
            </a:r>
            <a:r>
              <a:rPr lang="el-GR" b="0" i="1" dirty="0" err="1">
                <a:solidFill>
                  <a:srgbClr val="000000"/>
                </a:solidFill>
                <a:effectLst/>
                <a:latin typeface="Tahoma" panose="020B0604030504040204" pitchFamily="34" charset="0"/>
              </a:rPr>
              <a:t>φιλοκαλοῦμέν</a:t>
            </a:r>
            <a:r>
              <a:rPr lang="el-GR" b="0" i="1" dirty="0">
                <a:solidFill>
                  <a:srgbClr val="000000"/>
                </a:solidFill>
                <a:effectLst/>
                <a:latin typeface="Tahoma" panose="020B0604030504040204" pitchFamily="34" charset="0"/>
              </a:rPr>
              <a:t> τε </a:t>
            </a:r>
            <a:r>
              <a:rPr lang="el-GR" b="0" i="1" dirty="0" err="1">
                <a:solidFill>
                  <a:srgbClr val="000000"/>
                </a:solidFill>
                <a:effectLst/>
                <a:latin typeface="Tahoma" panose="020B0604030504040204" pitchFamily="34" charset="0"/>
              </a:rPr>
              <a:t>γὰρ</a:t>
            </a:r>
            <a:r>
              <a:rPr lang="el-GR" b="0" i="1" dirty="0">
                <a:solidFill>
                  <a:srgbClr val="000000"/>
                </a:solidFill>
                <a:effectLst/>
                <a:latin typeface="Tahoma" panose="020B0604030504040204" pitchFamily="34" charset="0"/>
              </a:rPr>
              <a:t> μετ' </a:t>
            </a:r>
            <a:r>
              <a:rPr lang="el-GR" b="0" i="1" dirty="0" err="1">
                <a:solidFill>
                  <a:srgbClr val="000000"/>
                </a:solidFill>
                <a:effectLst/>
                <a:latin typeface="Tahoma" panose="020B0604030504040204" pitchFamily="34" charset="0"/>
              </a:rPr>
              <a:t>εὐτελείας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καὶ</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φιλοσοφοῦμεν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ἄνευ</a:t>
            </a:r>
            <a:r>
              <a:rPr lang="el-GR" b="0" i="1" dirty="0">
                <a:solidFill>
                  <a:srgbClr val="000000"/>
                </a:solidFill>
                <a:effectLst/>
                <a:latin typeface="Tahoma" panose="020B0604030504040204" pitchFamily="34" charset="0"/>
              </a:rPr>
              <a:t> μαλακίας</a:t>
            </a:r>
            <a:r>
              <a:rPr lang="el-GR" b="0" i="0" dirty="0">
                <a:solidFill>
                  <a:srgbClr val="000000"/>
                </a:solidFill>
                <a:effectLst/>
                <a:latin typeface="Tahoma" panose="020B0604030504040204" pitchFamily="34" charset="0"/>
              </a:rPr>
              <a:t>» (2.40.1),</a:t>
            </a:r>
          </a:p>
          <a:p>
            <a:r>
              <a:rPr lang="el-GR" b="0" i="0" dirty="0">
                <a:solidFill>
                  <a:srgbClr val="000000"/>
                </a:solidFill>
                <a:effectLst/>
                <a:latin typeface="Tahoma" panose="020B0604030504040204" pitchFamily="34" charset="0"/>
              </a:rPr>
              <a:t>η δυνατή ψυχή ταυτίζεται με την ελευθερία και η ελευθερία με την ευδαιμονία: «</a:t>
            </a:r>
            <a:r>
              <a:rPr lang="el-GR" b="0" i="1" dirty="0" err="1">
                <a:solidFill>
                  <a:srgbClr val="000000"/>
                </a:solidFill>
                <a:effectLst/>
                <a:latin typeface="Tahoma" panose="020B0604030504040204" pitchFamily="34" charset="0"/>
              </a:rPr>
              <a:t>τὸ</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εὔδαιμον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τὸ</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ἐλεύθερον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τὸ</a:t>
            </a:r>
            <a:r>
              <a:rPr lang="el-GR" b="0" i="1" dirty="0">
                <a:solidFill>
                  <a:srgbClr val="000000"/>
                </a:solidFill>
                <a:effectLst/>
                <a:latin typeface="Tahoma" panose="020B0604030504040204" pitchFamily="34" charset="0"/>
              </a:rPr>
              <a:t> δ' </a:t>
            </a:r>
            <a:r>
              <a:rPr lang="el-GR" b="0" i="1" dirty="0" err="1">
                <a:solidFill>
                  <a:srgbClr val="000000"/>
                </a:solidFill>
                <a:effectLst/>
                <a:latin typeface="Tahoma" panose="020B0604030504040204" pitchFamily="34" charset="0"/>
              </a:rPr>
              <a:t>ἐλεύθερον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τὸ</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εὔψυχον</a:t>
            </a:r>
            <a:r>
              <a:rPr lang="el-GR" b="0" i="0" dirty="0">
                <a:solidFill>
                  <a:srgbClr val="000000"/>
                </a:solidFill>
                <a:effectLst/>
                <a:latin typeface="Tahoma" panose="020B0604030504040204" pitchFamily="34" charset="0"/>
              </a:rPr>
              <a:t>» (2.43.4)</a:t>
            </a:r>
          </a:p>
          <a:p>
            <a:r>
              <a:rPr lang="el-GR" b="0" i="0" dirty="0">
                <a:solidFill>
                  <a:srgbClr val="000000"/>
                </a:solidFill>
                <a:effectLst/>
                <a:latin typeface="Tahoma" panose="020B0604030504040204" pitchFamily="34" charset="0"/>
              </a:rPr>
              <a:t>και γενικά ολόκληρη η πόλη της Αθήνας (πολιτικά με τη δημοκρατία, οικονομικά με την αυτάρκεια, στρατιωτικά με την πολεμική της δύναμη, πολιτισμικά με τις σχολές της, τα κτήριά της, την ομορφιά της, τις καλλιτεχνικές εκδηλώσεις) είναι σχολείο της Ελλάδας: «</a:t>
            </a:r>
            <a:r>
              <a:rPr lang="el-GR" b="0" i="1" dirty="0" err="1">
                <a:solidFill>
                  <a:srgbClr val="000000"/>
                </a:solidFill>
                <a:effectLst/>
                <a:latin typeface="Tahoma" panose="020B0604030504040204" pitchFamily="34" charset="0"/>
              </a:rPr>
              <a:t>Ξυνελών</a:t>
            </a:r>
            <a:r>
              <a:rPr lang="el-GR" b="0" i="1" dirty="0">
                <a:solidFill>
                  <a:srgbClr val="000000"/>
                </a:solidFill>
                <a:effectLst/>
                <a:latin typeface="Tahoma" panose="020B0604030504040204" pitchFamily="34" charset="0"/>
              </a:rPr>
              <a:t> τε λέγω </a:t>
            </a:r>
            <a:r>
              <a:rPr lang="el-GR" b="0" i="1" dirty="0" err="1">
                <a:solidFill>
                  <a:srgbClr val="000000"/>
                </a:solidFill>
                <a:effectLst/>
                <a:latin typeface="Tahoma" panose="020B0604030504040204" pitchFamily="34" charset="0"/>
              </a:rPr>
              <a:t>τήν</a:t>
            </a:r>
            <a:r>
              <a:rPr lang="el-GR" b="0" i="1" dirty="0">
                <a:solidFill>
                  <a:srgbClr val="000000"/>
                </a:solidFill>
                <a:effectLst/>
                <a:latin typeface="Tahoma" panose="020B0604030504040204" pitchFamily="34" charset="0"/>
              </a:rPr>
              <a:t> τε </a:t>
            </a:r>
            <a:r>
              <a:rPr lang="el-GR" b="0" i="1" dirty="0" err="1">
                <a:solidFill>
                  <a:srgbClr val="000000"/>
                </a:solidFill>
                <a:effectLst/>
                <a:latin typeface="Tahoma" panose="020B0604030504040204" pitchFamily="34" charset="0"/>
              </a:rPr>
              <a:t>πᾶσαν</a:t>
            </a:r>
            <a:r>
              <a:rPr lang="el-GR" b="0" i="1" dirty="0">
                <a:solidFill>
                  <a:srgbClr val="000000"/>
                </a:solidFill>
                <a:effectLst/>
                <a:latin typeface="Tahoma" panose="020B0604030504040204" pitchFamily="34" charset="0"/>
              </a:rPr>
              <a:t> πόλιν </a:t>
            </a:r>
            <a:r>
              <a:rPr lang="el-GR" b="0" i="1" dirty="0" err="1">
                <a:solidFill>
                  <a:srgbClr val="000000"/>
                </a:solidFill>
                <a:effectLst/>
                <a:latin typeface="Tahoma" panose="020B0604030504040204" pitchFamily="34" charset="0"/>
              </a:rPr>
              <a:t>τῆς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Ἑλλάδος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παίδευσιν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εἶναι</a:t>
            </a:r>
            <a:r>
              <a:rPr lang="el-GR" b="0" i="0" dirty="0">
                <a:solidFill>
                  <a:srgbClr val="000000"/>
                </a:solidFill>
                <a:effectLst/>
                <a:latin typeface="Tahoma" panose="020B0604030504040204" pitchFamily="34" charset="0"/>
              </a:rPr>
              <a:t>» (2.41.1).</a:t>
            </a:r>
            <a:endParaRPr lang="el-GR" dirty="0"/>
          </a:p>
        </p:txBody>
      </p:sp>
    </p:spTree>
    <p:extLst>
      <p:ext uri="{BB962C8B-B14F-4D97-AF65-F5344CB8AC3E}">
        <p14:creationId xmlns:p14="http://schemas.microsoft.com/office/powerpoint/2010/main" val="4179840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A43749-57EB-BE9F-D72D-0940E7288DED}"/>
              </a:ext>
            </a:extLst>
          </p:cNvPr>
          <p:cNvSpPr>
            <a:spLocks noGrp="1"/>
          </p:cNvSpPr>
          <p:nvPr>
            <p:ph type="title"/>
          </p:nvPr>
        </p:nvSpPr>
        <p:spPr>
          <a:xfrm>
            <a:off x="4935793" y="484632"/>
            <a:ext cx="6607277" cy="1609344"/>
          </a:xfrm>
        </p:spPr>
        <p:txBody>
          <a:bodyPr>
            <a:normAutofit/>
          </a:bodyPr>
          <a:lstStyle/>
          <a:p>
            <a:r>
              <a:rPr lang="el-GR"/>
              <a:t>Η μεθοδοσ του θουκυδιδη</a:t>
            </a:r>
          </a:p>
        </p:txBody>
      </p:sp>
      <p:pic>
        <p:nvPicPr>
          <p:cNvPr id="5122" name="Picture 2" descr="Ο Θουκυδίδης ερμηνεύει τον Αθηναϊκό Ηγεμονισμό | Πεμπτουσία">
            <a:extLst>
              <a:ext uri="{FF2B5EF4-FFF2-40B4-BE49-F238E27FC236}">
                <a16:creationId xmlns:a16="http://schemas.microsoft.com/office/drawing/2014/main" id="{66F3C4EF-2972-1A51-3259-9FECB396FA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18" r="32749" b="1"/>
          <a:stretch/>
        </p:blipFill>
        <p:spPr bwMode="auto">
          <a:xfrm>
            <a:off x="633999" y="640080"/>
            <a:ext cx="4001315" cy="5588101"/>
          </a:xfrm>
          <a:prstGeom prst="rect">
            <a:avLst/>
          </a:prstGeom>
          <a:noFill/>
          <a:extLst>
            <a:ext uri="{909E8E84-426E-40DD-AFC4-6F175D3DCCD1}">
              <a14:hiddenFill xmlns:a14="http://schemas.microsoft.com/office/drawing/2010/main">
                <a:solidFill>
                  <a:srgbClr val="FFFFFF"/>
                </a:solidFill>
              </a14:hiddenFill>
            </a:ext>
          </a:extLst>
        </p:spPr>
      </p:pic>
      <p:sp>
        <p:nvSpPr>
          <p:cNvPr id="5126" name="Content Placeholder 5125">
            <a:extLst>
              <a:ext uri="{FF2B5EF4-FFF2-40B4-BE49-F238E27FC236}">
                <a16:creationId xmlns:a16="http://schemas.microsoft.com/office/drawing/2014/main" id="{9044D264-A100-F9B7-7E5B-88DF8D9A8B3D}"/>
              </a:ext>
            </a:extLst>
          </p:cNvPr>
          <p:cNvSpPr>
            <a:spLocks noGrp="1"/>
          </p:cNvSpPr>
          <p:nvPr>
            <p:ph idx="1"/>
          </p:nvPr>
        </p:nvSpPr>
        <p:spPr>
          <a:xfrm>
            <a:off x="4935794" y="2121408"/>
            <a:ext cx="6607276" cy="4050792"/>
          </a:xfrm>
        </p:spPr>
        <p:txBody>
          <a:bodyPr>
            <a:normAutofit/>
          </a:bodyPr>
          <a:lstStyle/>
          <a:p>
            <a:r>
              <a:rPr lang="el-GR" b="0" i="0" dirty="0">
                <a:effectLst/>
                <a:latin typeface="Tahoma" panose="020B0604030504040204" pitchFamily="34" charset="0"/>
              </a:rPr>
              <a:t>Ο Θουκυδίδης είχε πλήρη επίγνωση των </a:t>
            </a:r>
            <a:r>
              <a:rPr lang="el-GR" b="1" i="0" dirty="0">
                <a:effectLst/>
                <a:latin typeface="Tahoma" panose="020B0604030504040204" pitchFamily="34" charset="0"/>
              </a:rPr>
              <a:t>δυσκολιών</a:t>
            </a:r>
            <a:r>
              <a:rPr lang="el-GR" b="0" i="0" dirty="0">
                <a:effectLst/>
                <a:latin typeface="Tahoma" panose="020B0604030504040204" pitchFamily="34" charset="0"/>
              </a:rPr>
              <a:t> του έργου που αναλάμβανε. </a:t>
            </a:r>
          </a:p>
          <a:p>
            <a:r>
              <a:rPr lang="el-GR" b="0" i="0" dirty="0">
                <a:effectLst/>
                <a:latin typeface="Tahoma" panose="020B0604030504040204" pitchFamily="34" charset="0"/>
              </a:rPr>
              <a:t>Στα κεφάλαια 1.2, 1.20-22 και 5.26 καταγράφεται η </a:t>
            </a:r>
            <a:r>
              <a:rPr lang="el-GR" b="1" i="0" dirty="0">
                <a:effectLst/>
                <a:latin typeface="Tahoma" panose="020B0604030504040204" pitchFamily="34" charset="0"/>
              </a:rPr>
              <a:t>αγωνία του </a:t>
            </a:r>
            <a:r>
              <a:rPr lang="el-GR" i="0" dirty="0">
                <a:effectLst/>
                <a:latin typeface="Tahoma" panose="020B0604030504040204" pitchFamily="34" charset="0"/>
              </a:rPr>
              <a:t>για την ανεύρεση της αλήθειας: </a:t>
            </a:r>
          </a:p>
          <a:p>
            <a:r>
              <a:rPr lang="el-GR" b="0" i="0" dirty="0">
                <a:effectLst/>
                <a:latin typeface="Tahoma" panose="020B0604030504040204" pitchFamily="34" charset="0"/>
              </a:rPr>
              <a:t>η </a:t>
            </a:r>
            <a:r>
              <a:rPr lang="el-GR" b="1" i="0" dirty="0">
                <a:effectLst/>
                <a:latin typeface="Tahoma" panose="020B0604030504040204" pitchFamily="34" charset="0"/>
              </a:rPr>
              <a:t>αυτοψία</a:t>
            </a:r>
            <a:r>
              <a:rPr lang="el-GR" b="0" i="0" dirty="0">
                <a:effectLst/>
                <a:latin typeface="Tahoma" panose="020B0604030504040204" pitchFamily="34" charset="0"/>
              </a:rPr>
              <a:t>, </a:t>
            </a:r>
          </a:p>
          <a:p>
            <a:r>
              <a:rPr lang="el-GR" b="0" i="0" dirty="0">
                <a:effectLst/>
                <a:latin typeface="Tahoma" panose="020B0604030504040204" pitchFamily="34" charset="0"/>
              </a:rPr>
              <a:t>η </a:t>
            </a:r>
            <a:r>
              <a:rPr lang="el-GR" b="1" i="0" dirty="0">
                <a:effectLst/>
                <a:latin typeface="Tahoma" panose="020B0604030504040204" pitchFamily="34" charset="0"/>
              </a:rPr>
              <a:t>επίσκεψη των πεδίων των μαχών</a:t>
            </a:r>
            <a:r>
              <a:rPr lang="el-GR" b="0" i="0" dirty="0">
                <a:effectLst/>
                <a:latin typeface="Tahoma" panose="020B0604030504040204" pitchFamily="34" charset="0"/>
              </a:rPr>
              <a:t>, </a:t>
            </a:r>
          </a:p>
          <a:p>
            <a:r>
              <a:rPr lang="el-GR" b="0" i="0" dirty="0">
                <a:effectLst/>
                <a:latin typeface="Tahoma" panose="020B0604030504040204" pitchFamily="34" charset="0"/>
              </a:rPr>
              <a:t>η </a:t>
            </a:r>
            <a:r>
              <a:rPr lang="el-GR" b="1" i="0" dirty="0">
                <a:effectLst/>
                <a:latin typeface="Tahoma" panose="020B0604030504040204" pitchFamily="34" charset="0"/>
              </a:rPr>
              <a:t>συλλογή και αξιολόγηση πληροφοριών</a:t>
            </a:r>
            <a:r>
              <a:rPr lang="el-GR" b="0" i="0" dirty="0">
                <a:effectLst/>
                <a:latin typeface="Tahoma" panose="020B0604030504040204" pitchFamily="34" charset="0"/>
              </a:rPr>
              <a:t>, </a:t>
            </a:r>
          </a:p>
          <a:p>
            <a:r>
              <a:rPr lang="el-GR" b="0" i="0" dirty="0">
                <a:effectLst/>
                <a:latin typeface="Tahoma" panose="020B0604030504040204" pitchFamily="34" charset="0"/>
              </a:rPr>
              <a:t>η </a:t>
            </a:r>
            <a:r>
              <a:rPr lang="el-GR" b="1" i="0" dirty="0">
                <a:effectLst/>
                <a:latin typeface="Tahoma" panose="020B0604030504040204" pitchFamily="34" charset="0"/>
              </a:rPr>
              <a:t>μελέτη επισήμων κειμένων </a:t>
            </a:r>
          </a:p>
          <a:p>
            <a:r>
              <a:rPr lang="el-GR" b="0" i="0" dirty="0">
                <a:effectLst/>
                <a:latin typeface="Tahoma" panose="020B0604030504040204" pitchFamily="34" charset="0"/>
              </a:rPr>
              <a:t>και </a:t>
            </a:r>
            <a:r>
              <a:rPr lang="el-GR" b="1" i="0" dirty="0">
                <a:effectLst/>
                <a:latin typeface="Tahoma" panose="020B0604030504040204" pitchFamily="34" charset="0"/>
              </a:rPr>
              <a:t>κρατικών αρχείων</a:t>
            </a:r>
            <a:r>
              <a:rPr lang="el-GR" b="0" i="0" dirty="0">
                <a:effectLst/>
                <a:latin typeface="Tahoma" panose="020B0604030504040204" pitchFamily="34" charset="0"/>
              </a:rPr>
              <a:t>. </a:t>
            </a:r>
          </a:p>
          <a:p>
            <a:endParaRPr lang="en-US" dirty="0"/>
          </a:p>
        </p:txBody>
      </p:sp>
    </p:spTree>
    <p:extLst>
      <p:ext uri="{BB962C8B-B14F-4D97-AF65-F5344CB8AC3E}">
        <p14:creationId xmlns:p14="http://schemas.microsoft.com/office/powerpoint/2010/main" val="298649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Τίτλος 1">
            <a:extLst>
              <a:ext uri="{FF2B5EF4-FFF2-40B4-BE49-F238E27FC236}">
                <a16:creationId xmlns:a16="http://schemas.microsoft.com/office/drawing/2014/main" id="{72745116-8A5D-54B9-69BF-540BF96BFB24}"/>
              </a:ext>
            </a:extLst>
          </p:cNvPr>
          <p:cNvSpPr>
            <a:spLocks noGrp="1"/>
          </p:cNvSpPr>
          <p:nvPr>
            <p:ph type="title"/>
          </p:nvPr>
        </p:nvSpPr>
        <p:spPr>
          <a:xfrm>
            <a:off x="643468" y="643466"/>
            <a:ext cx="3686312" cy="5528734"/>
          </a:xfrm>
        </p:spPr>
        <p:txBody>
          <a:bodyPr>
            <a:normAutofit/>
          </a:bodyPr>
          <a:lstStyle/>
          <a:p>
            <a:pPr algn="r"/>
            <a:r>
              <a:rPr lang="el-GR" sz="3400" b="1" i="1">
                <a:solidFill>
                  <a:srgbClr val="FFFFFF"/>
                </a:solidFill>
                <a:latin typeface="Tahoma" panose="020B0604030504040204" pitchFamily="34" charset="0"/>
              </a:rPr>
              <a:t>ε</a:t>
            </a:r>
            <a:r>
              <a:rPr lang="el-GR" sz="3400" b="1" i="1">
                <a:solidFill>
                  <a:srgbClr val="FFFFFF"/>
                </a:solidFill>
                <a:effectLst/>
                <a:latin typeface="Tahoma" panose="020B0604030504040204" pitchFamily="34" charset="0"/>
              </a:rPr>
              <a:t>ρευνα του μακρινου παρελθοντος</a:t>
            </a:r>
            <a:endParaRPr lang="el-GR" sz="3400">
              <a:solidFill>
                <a:srgbClr val="FFFFFF"/>
              </a:solidFill>
            </a:endParaRPr>
          </a:p>
        </p:txBody>
      </p:sp>
      <p:sp>
        <p:nvSpPr>
          <p:cNvPr id="3" name="Θέση περιεχομένου 2">
            <a:extLst>
              <a:ext uri="{FF2B5EF4-FFF2-40B4-BE49-F238E27FC236}">
                <a16:creationId xmlns:a16="http://schemas.microsoft.com/office/drawing/2014/main" id="{B6B37ECA-59D1-74A3-F144-D2B39A3E893C}"/>
              </a:ext>
            </a:extLst>
          </p:cNvPr>
          <p:cNvSpPr>
            <a:spLocks noGrp="1"/>
          </p:cNvSpPr>
          <p:nvPr>
            <p:ph idx="1"/>
          </p:nvPr>
        </p:nvSpPr>
        <p:spPr>
          <a:xfrm>
            <a:off x="5053780" y="599768"/>
            <a:ext cx="6074467" cy="5572432"/>
          </a:xfrm>
        </p:spPr>
        <p:txBody>
          <a:bodyPr anchor="ctr">
            <a:normAutofit/>
          </a:bodyPr>
          <a:lstStyle/>
          <a:p>
            <a:r>
              <a:rPr lang="el-GR" b="0" i="0" dirty="0">
                <a:effectLst/>
                <a:latin typeface="Tahoma" panose="020B0604030504040204" pitchFamily="34" charset="0"/>
              </a:rPr>
              <a:t>Για τα παλαιότερα γεγονότα, </a:t>
            </a:r>
            <a:r>
              <a:rPr lang="el-GR" b="1" i="0" dirty="0">
                <a:effectLst/>
                <a:latin typeface="Tahoma" panose="020B0604030504040204" pitchFamily="34" charset="0"/>
              </a:rPr>
              <a:t>πριν από τα Μηδικά</a:t>
            </a:r>
            <a:r>
              <a:rPr lang="el-GR" b="0" i="0" dirty="0">
                <a:effectLst/>
                <a:latin typeface="Tahoma" panose="020B0604030504040204" pitchFamily="34" charset="0"/>
              </a:rPr>
              <a:t>, παρά την κοπιαστική προσπάθειά του («</a:t>
            </a:r>
            <a:r>
              <a:rPr lang="el-GR" b="0" i="1" dirty="0" err="1">
                <a:effectLst/>
                <a:latin typeface="Tahoma" panose="020B0604030504040204" pitchFamily="34" charset="0"/>
              </a:rPr>
              <a:t>ἐπὶ</a:t>
            </a:r>
            <a:r>
              <a:rPr lang="el-GR" b="0" i="1" dirty="0">
                <a:effectLst/>
                <a:latin typeface="Tahoma" panose="020B0604030504040204" pitchFamily="34" charset="0"/>
              </a:rPr>
              <a:t> </a:t>
            </a:r>
            <a:r>
              <a:rPr lang="el-GR" b="0" i="1" dirty="0" err="1">
                <a:effectLst/>
                <a:latin typeface="Tahoma" panose="020B0604030504040204" pitchFamily="34" charset="0"/>
              </a:rPr>
              <a:t>μακρότατον</a:t>
            </a:r>
            <a:r>
              <a:rPr lang="el-GR" b="0" i="1" dirty="0">
                <a:effectLst/>
                <a:latin typeface="Tahoma" panose="020B0604030504040204" pitchFamily="34" charset="0"/>
              </a:rPr>
              <a:t> </a:t>
            </a:r>
            <a:r>
              <a:rPr lang="el-GR" b="0" i="1" dirty="0" err="1">
                <a:effectLst/>
                <a:latin typeface="Tahoma" panose="020B0604030504040204" pitchFamily="34" charset="0"/>
              </a:rPr>
              <a:t>σκοποῦντί</a:t>
            </a:r>
            <a:r>
              <a:rPr lang="el-GR" b="0" i="1" dirty="0">
                <a:effectLst/>
                <a:latin typeface="Tahoma" panose="020B0604030504040204" pitchFamily="34" charset="0"/>
              </a:rPr>
              <a:t> μοι</a:t>
            </a:r>
            <a:r>
              <a:rPr lang="el-GR" b="0" i="0" dirty="0">
                <a:effectLst/>
                <a:latin typeface="Tahoma" panose="020B0604030504040204" pitchFamily="34" charset="0"/>
              </a:rPr>
              <a:t>» 1.1.3) οι δυσκολίες ήταν μεγάλες: </a:t>
            </a:r>
          </a:p>
          <a:p>
            <a:pPr marL="0" indent="0">
              <a:buNone/>
            </a:pPr>
            <a:r>
              <a:rPr lang="el-GR" b="0" i="0" dirty="0">
                <a:effectLst/>
                <a:latin typeface="Tahoma" panose="020B0604030504040204" pitchFamily="34" charset="0"/>
              </a:rPr>
              <a:t>οι άνθρωποι δέχονται </a:t>
            </a:r>
            <a:r>
              <a:rPr lang="el-GR" b="0" i="1" dirty="0" err="1">
                <a:effectLst/>
                <a:latin typeface="Tahoma" panose="020B0604030504040204" pitchFamily="34" charset="0"/>
              </a:rPr>
              <a:t>ἀβασανίστως</a:t>
            </a:r>
            <a:r>
              <a:rPr lang="el-GR" b="0" i="0" dirty="0">
                <a:effectLst/>
                <a:latin typeface="Tahoma" panose="020B0604030504040204" pitchFamily="34" charset="0"/>
              </a:rPr>
              <a:t> (= άκριτα, χωρίς έλεγχο, 1.20.1) ό,τι λέει ο ένας και ο άλλος ακόμη και για τη γενέτειρά τους. </a:t>
            </a:r>
          </a:p>
          <a:p>
            <a:pPr marL="0" indent="0">
              <a:buNone/>
            </a:pPr>
            <a:r>
              <a:rPr lang="el-GR" b="0" i="0" dirty="0">
                <a:effectLst/>
                <a:latin typeface="Tahoma" panose="020B0604030504040204" pitchFamily="34" charset="0"/>
              </a:rPr>
              <a:t>Δεν κουράζονται να αναζητήσουν την αλήθεια («</a:t>
            </a:r>
            <a:r>
              <a:rPr lang="el-GR" b="0" i="1" dirty="0" err="1">
                <a:effectLst/>
                <a:latin typeface="Tahoma" panose="020B0604030504040204" pitchFamily="34" charset="0"/>
              </a:rPr>
              <a:t>ἀταλαίπωρος</a:t>
            </a:r>
            <a:r>
              <a:rPr lang="el-GR" b="0" i="1" dirty="0">
                <a:effectLst/>
                <a:latin typeface="Tahoma" panose="020B0604030504040204" pitchFamily="34" charset="0"/>
              </a:rPr>
              <a:t> </a:t>
            </a:r>
            <a:r>
              <a:rPr lang="el-GR" b="0" i="1" dirty="0" err="1">
                <a:effectLst/>
                <a:latin typeface="Tahoma" panose="020B0604030504040204" pitchFamily="34" charset="0"/>
              </a:rPr>
              <a:t>τοῖς</a:t>
            </a:r>
            <a:r>
              <a:rPr lang="el-GR" b="0" i="1" dirty="0">
                <a:effectLst/>
                <a:latin typeface="Tahoma" panose="020B0604030504040204" pitchFamily="34" charset="0"/>
              </a:rPr>
              <a:t> </a:t>
            </a:r>
            <a:r>
              <a:rPr lang="el-GR" b="0" i="1" dirty="0" err="1">
                <a:effectLst/>
                <a:latin typeface="Tahoma" panose="020B0604030504040204" pitchFamily="34" charset="0"/>
              </a:rPr>
              <a:t>πολλοῖς</a:t>
            </a:r>
            <a:r>
              <a:rPr lang="el-GR" b="0" i="1" dirty="0">
                <a:effectLst/>
                <a:latin typeface="Tahoma" panose="020B0604030504040204" pitchFamily="34" charset="0"/>
              </a:rPr>
              <a:t> ἡ </a:t>
            </a:r>
            <a:r>
              <a:rPr lang="el-GR" b="0" i="1" dirty="0" err="1">
                <a:effectLst/>
                <a:latin typeface="Tahoma" panose="020B0604030504040204" pitchFamily="34" charset="0"/>
              </a:rPr>
              <a:t>ζήτησις</a:t>
            </a:r>
            <a:r>
              <a:rPr lang="el-GR" b="0" i="1" dirty="0">
                <a:effectLst/>
                <a:latin typeface="Tahoma" panose="020B0604030504040204" pitchFamily="34" charset="0"/>
              </a:rPr>
              <a:t> </a:t>
            </a:r>
            <a:r>
              <a:rPr lang="el-GR" b="0" i="1" dirty="0" err="1">
                <a:effectLst/>
                <a:latin typeface="Tahoma" panose="020B0604030504040204" pitchFamily="34" charset="0"/>
              </a:rPr>
              <a:t>τῆς</a:t>
            </a:r>
            <a:r>
              <a:rPr lang="el-GR" b="0" i="1" dirty="0">
                <a:effectLst/>
                <a:latin typeface="Tahoma" panose="020B0604030504040204" pitchFamily="34" charset="0"/>
              </a:rPr>
              <a:t> </a:t>
            </a:r>
            <a:r>
              <a:rPr lang="el-GR" b="0" i="1" dirty="0" err="1">
                <a:effectLst/>
                <a:latin typeface="Tahoma" panose="020B0604030504040204" pitchFamily="34" charset="0"/>
              </a:rPr>
              <a:t>ἀληθείας</a:t>
            </a:r>
            <a:r>
              <a:rPr lang="el-GR" b="0" i="0" dirty="0">
                <a:effectLst/>
                <a:latin typeface="Tahoma" panose="020B0604030504040204" pitchFamily="34" charset="0"/>
              </a:rPr>
              <a:t>» 1.20.3). </a:t>
            </a:r>
            <a:endParaRPr lang="el-GR"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65049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2059CD-0FC4-71C9-583B-194CDA5C7EEB}"/>
              </a:ext>
            </a:extLst>
          </p:cNvPr>
          <p:cNvSpPr>
            <a:spLocks noGrp="1"/>
          </p:cNvSpPr>
          <p:nvPr>
            <p:ph type="title"/>
          </p:nvPr>
        </p:nvSpPr>
        <p:spPr>
          <a:xfrm>
            <a:off x="1069848" y="484632"/>
            <a:ext cx="10058400" cy="1609344"/>
          </a:xfrm>
        </p:spPr>
        <p:txBody>
          <a:bodyPr>
            <a:normAutofit/>
          </a:bodyPr>
          <a:lstStyle/>
          <a:p>
            <a:r>
              <a:rPr lang="el-GR" sz="5000" b="1" i="1">
                <a:latin typeface="Tahoma" panose="020B0604030504040204" pitchFamily="34" charset="0"/>
              </a:rPr>
              <a:t>ε</a:t>
            </a:r>
            <a:r>
              <a:rPr lang="el-GR" sz="5000" b="1" i="1">
                <a:effectLst/>
                <a:latin typeface="Tahoma" panose="020B0604030504040204" pitchFamily="34" charset="0"/>
              </a:rPr>
              <a:t>λεγχος των πληροφοριων για τη συγχρονη του εποχη</a:t>
            </a:r>
            <a:endParaRPr lang="el-GR" sz="5000"/>
          </a:p>
        </p:txBody>
      </p:sp>
      <p:sp>
        <p:nvSpPr>
          <p:cNvPr id="14" name="Rectangle 13">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2BE8339C-94B3-3207-B5A1-7E8A3AB260A0}"/>
              </a:ext>
            </a:extLst>
          </p:cNvPr>
          <p:cNvGraphicFramePr>
            <a:graphicFrameLocks noGrp="1"/>
          </p:cNvGraphicFramePr>
          <p:nvPr>
            <p:ph idx="1"/>
            <p:extLst>
              <p:ext uri="{D42A27DB-BD31-4B8C-83A1-F6EECF244321}">
                <p14:modId xmlns:p14="http://schemas.microsoft.com/office/powerpoint/2010/main" val="19161211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622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121F28-A70D-B9C8-A18B-8B1A42F2F6BF}"/>
              </a:ext>
            </a:extLst>
          </p:cNvPr>
          <p:cNvSpPr>
            <a:spLocks noGrp="1"/>
          </p:cNvSpPr>
          <p:nvPr>
            <p:ph type="title"/>
          </p:nvPr>
        </p:nvSpPr>
        <p:spPr>
          <a:solidFill>
            <a:schemeClr val="accent2">
              <a:lumMod val="40000"/>
              <a:lumOff val="60000"/>
            </a:schemeClr>
          </a:solidFill>
        </p:spPr>
        <p:txBody>
          <a:bodyPr/>
          <a:lstStyle/>
          <a:p>
            <a:pPr algn="ctr"/>
            <a:r>
              <a:rPr lang="el-GR" b="1" i="1" dirty="0" err="1">
                <a:solidFill>
                  <a:schemeClr val="tx1"/>
                </a:solidFill>
                <a:effectLst/>
                <a:latin typeface="Times New Roman" panose="02020603050405020304" pitchFamily="18" charset="0"/>
              </a:rPr>
              <a:t>ΠηΓΕς</a:t>
            </a:r>
            <a:endParaRPr lang="el-GR" dirty="0">
              <a:solidFill>
                <a:schemeClr val="tx1"/>
              </a:solidFill>
            </a:endParaRPr>
          </a:p>
        </p:txBody>
      </p:sp>
      <p:sp>
        <p:nvSpPr>
          <p:cNvPr id="3" name="Θέση περιεχομένου 2">
            <a:extLst>
              <a:ext uri="{FF2B5EF4-FFF2-40B4-BE49-F238E27FC236}">
                <a16:creationId xmlns:a16="http://schemas.microsoft.com/office/drawing/2014/main" id="{02D603E4-FB3E-1F42-B1C3-03537F875670}"/>
              </a:ext>
            </a:extLst>
          </p:cNvPr>
          <p:cNvSpPr>
            <a:spLocks noGrp="1"/>
          </p:cNvSpPr>
          <p:nvPr>
            <p:ph idx="1"/>
          </p:nvPr>
        </p:nvSpPr>
        <p:spPr>
          <a:solidFill>
            <a:schemeClr val="accent4">
              <a:lumMod val="40000"/>
              <a:lumOff val="60000"/>
            </a:schemeClr>
          </a:solidFill>
        </p:spPr>
        <p:txBody>
          <a:bodyPr>
            <a:normAutofit/>
          </a:bodyPr>
          <a:lstStyle/>
          <a:p>
            <a:r>
              <a:rPr lang="el-GR" sz="3600" b="0" i="0" dirty="0">
                <a:solidFill>
                  <a:srgbClr val="000000"/>
                </a:solidFill>
                <a:effectLst/>
                <a:latin typeface="Times New Roman" panose="02020603050405020304" pitchFamily="18" charset="0"/>
              </a:rPr>
              <a:t>Τον Θουκυδίδη δεν τον ενδιαφέρει η ευχάριστη ιστορία αλλά η </a:t>
            </a:r>
            <a:r>
              <a:rPr lang="el-GR" sz="3600" b="1" i="0" dirty="0">
                <a:solidFill>
                  <a:srgbClr val="000000"/>
                </a:solidFill>
                <a:effectLst/>
                <a:latin typeface="Times New Roman" panose="02020603050405020304" pitchFamily="18" charset="0"/>
              </a:rPr>
              <a:t>αληθινή</a:t>
            </a:r>
            <a:r>
              <a:rPr lang="el-GR" sz="3600" b="0" i="0" dirty="0">
                <a:solidFill>
                  <a:srgbClr val="000000"/>
                </a:solidFill>
                <a:effectLst/>
                <a:latin typeface="Times New Roman" panose="02020603050405020304" pitchFamily="18" charset="0"/>
              </a:rPr>
              <a:t>, η ωφέλιμη. </a:t>
            </a:r>
          </a:p>
          <a:p>
            <a:r>
              <a:rPr lang="el-GR" sz="3600" b="0" i="0" dirty="0">
                <a:solidFill>
                  <a:srgbClr val="000000"/>
                </a:solidFill>
                <a:effectLst/>
                <a:latin typeface="Times New Roman" panose="02020603050405020304" pitchFamily="18" charset="0"/>
              </a:rPr>
              <a:t>Συλλέγει το υλικό του, ακόμη και ασήμαντες λεπτομέρειες, με ιδιαίτερη φροντίδα, </a:t>
            </a:r>
          </a:p>
          <a:p>
            <a:r>
              <a:rPr lang="el-GR" sz="3600" b="0" i="0" dirty="0">
                <a:solidFill>
                  <a:srgbClr val="000000"/>
                </a:solidFill>
                <a:effectLst/>
                <a:latin typeface="Times New Roman" panose="02020603050405020304" pitchFamily="18" charset="0"/>
              </a:rPr>
              <a:t>χωρίς ταυτόχρονα να αγνοεί το έργο των προγενέστερων λογογράφων και ιστορικών, </a:t>
            </a:r>
          </a:p>
          <a:p>
            <a:r>
              <a:rPr lang="el-GR" sz="3600" b="0" i="0" dirty="0">
                <a:solidFill>
                  <a:srgbClr val="000000"/>
                </a:solidFill>
                <a:effectLst/>
                <a:latin typeface="Times New Roman" panose="02020603050405020304" pitchFamily="18" charset="0"/>
              </a:rPr>
              <a:t>τους οποίους κρίνει και ελέγχει για ανακρίβειες.</a:t>
            </a:r>
            <a:endParaRPr lang="el-GR" sz="3600" dirty="0"/>
          </a:p>
        </p:txBody>
      </p:sp>
    </p:spTree>
    <p:extLst>
      <p:ext uri="{BB962C8B-B14F-4D97-AF65-F5344CB8AC3E}">
        <p14:creationId xmlns:p14="http://schemas.microsoft.com/office/powerpoint/2010/main" val="2210164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0FF789-C931-AB25-B2A1-F9E3033F1092}"/>
              </a:ext>
            </a:extLst>
          </p:cNvPr>
          <p:cNvSpPr>
            <a:spLocks noGrp="1"/>
          </p:cNvSpPr>
          <p:nvPr>
            <p:ph type="title"/>
          </p:nvPr>
        </p:nvSpPr>
        <p:spPr>
          <a:xfrm>
            <a:off x="1069848" y="484632"/>
            <a:ext cx="9902952" cy="653703"/>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l-GR" b="1" i="1" dirty="0"/>
              <a:t>ΠΗΓΕΣ</a:t>
            </a:r>
          </a:p>
        </p:txBody>
      </p:sp>
      <p:sp>
        <p:nvSpPr>
          <p:cNvPr id="3" name="Θέση περιεχομένου 2">
            <a:extLst>
              <a:ext uri="{FF2B5EF4-FFF2-40B4-BE49-F238E27FC236}">
                <a16:creationId xmlns:a16="http://schemas.microsoft.com/office/drawing/2014/main" id="{1FC90C1C-207D-0970-213E-E05EDDA4ADFA}"/>
              </a:ext>
            </a:extLst>
          </p:cNvPr>
          <p:cNvSpPr>
            <a:spLocks noGrp="1"/>
          </p:cNvSpPr>
          <p:nvPr>
            <p:ph idx="1"/>
          </p:nvPr>
        </p:nvSpPr>
        <p:spPr>
          <a:xfrm>
            <a:off x="1069848" y="1045029"/>
            <a:ext cx="10058400" cy="5262465"/>
          </a:xfrm>
          <a:solidFill>
            <a:schemeClr val="bg1">
              <a:lumMod val="95000"/>
            </a:schemeClr>
          </a:solidFill>
        </p:spPr>
        <p:txBody>
          <a:bodyPr>
            <a:noAutofit/>
          </a:bodyPr>
          <a:lstStyle/>
          <a:p>
            <a:r>
              <a:rPr lang="el-GR" sz="2400" b="0" i="0" dirty="0">
                <a:solidFill>
                  <a:srgbClr val="000000"/>
                </a:solidFill>
                <a:effectLst/>
                <a:latin typeface="Times New Roman" panose="02020603050405020304" pitchFamily="18" charset="0"/>
              </a:rPr>
              <a:t>Για τα παλιά, τα μυθικά γεγονότα, βασίζεται στην </a:t>
            </a:r>
            <a:r>
              <a:rPr lang="el-GR" sz="2400" b="1" i="0" dirty="0">
                <a:solidFill>
                  <a:srgbClr val="000000"/>
                </a:solidFill>
                <a:effectLst/>
                <a:latin typeface="Times New Roman" panose="02020603050405020304" pitchFamily="18" charset="0"/>
              </a:rPr>
              <a:t>επική ποίηση </a:t>
            </a:r>
            <a:r>
              <a:rPr lang="el-GR" sz="2400" b="0" i="0" dirty="0">
                <a:solidFill>
                  <a:srgbClr val="000000"/>
                </a:solidFill>
                <a:effectLst/>
                <a:latin typeface="Times New Roman" panose="02020603050405020304" pitchFamily="18" charset="0"/>
              </a:rPr>
              <a:t>και την </a:t>
            </a:r>
            <a:r>
              <a:rPr lang="el-GR" sz="2400" b="1" i="0" dirty="0">
                <a:solidFill>
                  <a:srgbClr val="000000"/>
                </a:solidFill>
                <a:effectLst/>
                <a:latin typeface="Times New Roman" panose="02020603050405020304" pitchFamily="18" charset="0"/>
              </a:rPr>
              <a:t>παράδοση</a:t>
            </a:r>
            <a:r>
              <a:rPr lang="el-GR" sz="2400" b="0" i="0" dirty="0">
                <a:solidFill>
                  <a:srgbClr val="000000"/>
                </a:solidFill>
                <a:effectLst/>
                <a:latin typeface="Times New Roman" panose="02020603050405020304" pitchFamily="18" charset="0"/>
              </a:rPr>
              <a:t>, </a:t>
            </a:r>
            <a:r>
              <a:rPr lang="el-GR" sz="2400" b="0" i="0" u="sng" dirty="0">
                <a:solidFill>
                  <a:srgbClr val="000000"/>
                </a:solidFill>
                <a:effectLst/>
                <a:latin typeface="Times New Roman" panose="02020603050405020304" pitchFamily="18" charset="0"/>
              </a:rPr>
              <a:t>αφαιρώντας τα διακοσμητικά στοιχεία και μένοντας στον πυρήνα των γεγονότων. </a:t>
            </a:r>
          </a:p>
          <a:p>
            <a:r>
              <a:rPr lang="el-GR" sz="2400" b="0" i="0" dirty="0">
                <a:solidFill>
                  <a:srgbClr val="000000"/>
                </a:solidFill>
                <a:effectLst/>
                <a:latin typeface="Times New Roman" panose="02020603050405020304" pitchFamily="18" charset="0"/>
              </a:rPr>
              <a:t>Για τα γεγονότα της εποχής του δεν αρκείται σε πληροφορίες από τον πρώτο τυχόντα, αλλά τις αντλεί </a:t>
            </a:r>
            <a:r>
              <a:rPr lang="el-GR" sz="2400" b="1" i="0" dirty="0">
                <a:solidFill>
                  <a:srgbClr val="000000"/>
                </a:solidFill>
                <a:effectLst/>
                <a:latin typeface="Times New Roman" panose="02020603050405020304" pitchFamily="18" charset="0"/>
              </a:rPr>
              <a:t>από αυτόπτες μάρτυρες </a:t>
            </a:r>
            <a:r>
              <a:rPr lang="el-GR" sz="2400" b="0" i="0" dirty="0">
                <a:solidFill>
                  <a:srgbClr val="000000"/>
                </a:solidFill>
                <a:effectLst/>
                <a:latin typeface="Times New Roman" panose="02020603050405020304" pitchFamily="18" charset="0"/>
              </a:rPr>
              <a:t>όλων των παρατάξεων, συλλέγει δηλαδή πολλές </a:t>
            </a:r>
            <a:r>
              <a:rPr lang="el-GR" sz="2400" b="1" i="0" dirty="0">
                <a:solidFill>
                  <a:srgbClr val="000000"/>
                </a:solidFill>
                <a:effectLst/>
                <a:latin typeface="Times New Roman" panose="02020603050405020304" pitchFamily="18" charset="0"/>
              </a:rPr>
              <a:t>μαρτυρίες</a:t>
            </a:r>
            <a:r>
              <a:rPr lang="el-GR" sz="2400" b="0" i="0" dirty="0">
                <a:solidFill>
                  <a:srgbClr val="000000"/>
                </a:solidFill>
                <a:effectLst/>
                <a:latin typeface="Times New Roman" panose="02020603050405020304" pitchFamily="18" charset="0"/>
              </a:rPr>
              <a:t>, τις παραβάλλει, τις συγκρίνει, τις αλληλοσυμπληρώνει, </a:t>
            </a:r>
            <a:r>
              <a:rPr lang="el-GR" sz="2400" b="0" i="0" u="sng" dirty="0">
                <a:solidFill>
                  <a:srgbClr val="000000"/>
                </a:solidFill>
                <a:effectLst/>
                <a:latin typeface="Times New Roman" panose="02020603050405020304" pitchFamily="18" charset="0"/>
              </a:rPr>
              <a:t>για να φθάσει στην αλήθεια</a:t>
            </a:r>
            <a:r>
              <a:rPr lang="el-GR" sz="2400" b="0" i="0" dirty="0">
                <a:solidFill>
                  <a:srgbClr val="000000"/>
                </a:solidFill>
                <a:effectLst/>
                <a:latin typeface="Times New Roman" panose="02020603050405020304" pitchFamily="18" charset="0"/>
              </a:rPr>
              <a:t>. </a:t>
            </a:r>
          </a:p>
          <a:p>
            <a:r>
              <a:rPr lang="el-GR" sz="2400" b="0" i="0" dirty="0">
                <a:solidFill>
                  <a:srgbClr val="000000"/>
                </a:solidFill>
                <a:effectLst/>
                <a:latin typeface="Times New Roman" panose="02020603050405020304" pitchFamily="18" charset="0"/>
              </a:rPr>
              <a:t>Με τον ίδιο σχολαστικό τρόπο ελέγχει ακόμη και τις δικές του αντιλήψεις για τα πράγματα, όσες διαμόρφωσε έπειτα από </a:t>
            </a:r>
            <a:r>
              <a:rPr lang="el-GR" sz="2400" b="1" i="0" dirty="0">
                <a:solidFill>
                  <a:srgbClr val="000000"/>
                </a:solidFill>
                <a:effectLst/>
                <a:latin typeface="Times New Roman" panose="02020603050405020304" pitchFamily="18" charset="0"/>
              </a:rPr>
              <a:t>αυτοψία και προσωπική γνώση</a:t>
            </a:r>
            <a:r>
              <a:rPr lang="el-GR" sz="2400" b="0" i="0" dirty="0">
                <a:solidFill>
                  <a:srgbClr val="000000"/>
                </a:solidFill>
                <a:effectLst/>
                <a:latin typeface="Times New Roman" panose="02020603050405020304" pitchFamily="18" charset="0"/>
              </a:rPr>
              <a:t>. </a:t>
            </a:r>
          </a:p>
          <a:p>
            <a:r>
              <a:rPr lang="el-GR" sz="2400" b="0" i="0" dirty="0">
                <a:solidFill>
                  <a:srgbClr val="000000"/>
                </a:solidFill>
                <a:effectLst/>
                <a:latin typeface="Times New Roman" panose="02020603050405020304" pitchFamily="18" charset="0"/>
              </a:rPr>
              <a:t>Χρησιμοποίησε επίσης και </a:t>
            </a:r>
            <a:r>
              <a:rPr lang="el-GR" sz="2400" b="1" i="0" dirty="0">
                <a:solidFill>
                  <a:srgbClr val="000000"/>
                </a:solidFill>
                <a:effectLst/>
                <a:latin typeface="Times New Roman" panose="02020603050405020304" pitchFamily="18" charset="0"/>
              </a:rPr>
              <a:t>γραπτές πηγές, όπως συνθήκες, επιστολές, έγγραφα, δημόσιους λόγους </a:t>
            </a:r>
            <a:r>
              <a:rPr lang="el-GR" sz="2400" b="0" i="0" dirty="0">
                <a:solidFill>
                  <a:srgbClr val="000000"/>
                </a:solidFill>
                <a:effectLst/>
                <a:latin typeface="Times New Roman" panose="02020603050405020304" pitchFamily="18" charset="0"/>
              </a:rPr>
              <a:t>κ.ά. </a:t>
            </a:r>
          </a:p>
          <a:p>
            <a:r>
              <a:rPr lang="el-GR" sz="2400" b="0" i="0" dirty="0">
                <a:solidFill>
                  <a:srgbClr val="000000"/>
                </a:solidFill>
                <a:effectLst/>
                <a:latin typeface="Times New Roman" panose="02020603050405020304" pitchFamily="18" charset="0"/>
              </a:rPr>
              <a:t>Η μέθοδος αυτή, την οποία περιγράφει στο Α' βιβλίο του κυρίως, και εφαρμόζει στην ιστορία του, προσδίδει στη συγγραφή του </a:t>
            </a:r>
            <a:r>
              <a:rPr lang="el-GR" sz="2400" b="1" i="0" dirty="0">
                <a:solidFill>
                  <a:srgbClr val="000000"/>
                </a:solidFill>
                <a:effectLst/>
                <a:latin typeface="Times New Roman" panose="02020603050405020304" pitchFamily="18" charset="0"/>
              </a:rPr>
              <a:t>αμεροληψία, αντικειμενικότητα και νηφαλιότητα.</a:t>
            </a:r>
            <a:endParaRPr lang="el-GR" sz="2400" b="1" dirty="0"/>
          </a:p>
        </p:txBody>
      </p:sp>
    </p:spTree>
    <p:extLst>
      <p:ext uri="{BB962C8B-B14F-4D97-AF65-F5344CB8AC3E}">
        <p14:creationId xmlns:p14="http://schemas.microsoft.com/office/powerpoint/2010/main" val="284590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870E28C-DD91-C475-F6F2-7DA6F4D9FFE7}"/>
              </a:ext>
            </a:extLst>
          </p:cNvPr>
          <p:cNvPicPr>
            <a:picLocks noChangeAspect="1"/>
          </p:cNvPicPr>
          <p:nvPr/>
        </p:nvPicPr>
        <p:blipFill rotWithShape="1">
          <a:blip r:embed="rId2"/>
          <a:srcRect t="881"/>
          <a:stretch/>
        </p:blipFill>
        <p:spPr>
          <a:xfrm>
            <a:off x="20" y="10"/>
            <a:ext cx="12191980" cy="6857990"/>
          </a:xfrm>
          <a:prstGeom prst="rect">
            <a:avLst/>
          </a:prstGeom>
        </p:spPr>
      </p:pic>
    </p:spTree>
    <p:extLst>
      <p:ext uri="{BB962C8B-B14F-4D97-AF65-F5344CB8AC3E}">
        <p14:creationId xmlns:p14="http://schemas.microsoft.com/office/powerpoint/2010/main" val="1914940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06C290-1C63-9B31-2997-30968D1C57ED}"/>
              </a:ext>
            </a:extLst>
          </p:cNvPr>
          <p:cNvSpPr>
            <a:spLocks noGrp="1"/>
          </p:cNvSpPr>
          <p:nvPr>
            <p:ph type="title"/>
          </p:nvPr>
        </p:nvSpPr>
        <p:spPr>
          <a:solidFill>
            <a:schemeClr val="bg2"/>
          </a:solidFill>
        </p:spPr>
        <p:txBody>
          <a:bodyPr/>
          <a:lstStyle/>
          <a:p>
            <a:pPr algn="ctr"/>
            <a:r>
              <a:rPr lang="en-US" b="1" i="1" dirty="0">
                <a:solidFill>
                  <a:schemeClr val="tx1"/>
                </a:solidFill>
                <a:effectLst/>
                <a:latin typeface="Times New Roman" panose="02020603050405020304" pitchFamily="18" charset="0"/>
              </a:rPr>
              <a:t>E</a:t>
            </a:r>
            <a:r>
              <a:rPr lang="el-GR" b="1" i="1" dirty="0" err="1">
                <a:solidFill>
                  <a:schemeClr val="tx1"/>
                </a:solidFill>
                <a:effectLst/>
                <a:latin typeface="Times New Roman" panose="02020603050405020304" pitchFamily="18" charset="0"/>
              </a:rPr>
              <a:t>πιρροΕς</a:t>
            </a:r>
            <a:endParaRPr lang="el-GR" dirty="0">
              <a:solidFill>
                <a:schemeClr val="tx1"/>
              </a:solidFill>
            </a:endParaRPr>
          </a:p>
        </p:txBody>
      </p:sp>
      <p:sp>
        <p:nvSpPr>
          <p:cNvPr id="3" name="Θέση περιεχομένου 2">
            <a:extLst>
              <a:ext uri="{FF2B5EF4-FFF2-40B4-BE49-F238E27FC236}">
                <a16:creationId xmlns:a16="http://schemas.microsoft.com/office/drawing/2014/main" id="{6429F8A6-9F89-1A01-2DD8-58097256FB46}"/>
              </a:ext>
            </a:extLst>
          </p:cNvPr>
          <p:cNvSpPr>
            <a:spLocks noGrp="1"/>
          </p:cNvSpPr>
          <p:nvPr>
            <p:ph idx="1"/>
          </p:nvPr>
        </p:nvSpPr>
        <p:spPr>
          <a:solidFill>
            <a:schemeClr val="accent1">
              <a:lumMod val="40000"/>
              <a:lumOff val="60000"/>
            </a:schemeClr>
          </a:solidFill>
        </p:spPr>
        <p:txBody>
          <a:bodyPr>
            <a:normAutofit fontScale="92500" lnSpcReduction="20000"/>
          </a:bodyPr>
          <a:lstStyle/>
          <a:p>
            <a:r>
              <a:rPr lang="el-GR" sz="3200" b="0" i="0" dirty="0">
                <a:solidFill>
                  <a:srgbClr val="000000"/>
                </a:solidFill>
                <a:effectLst/>
                <a:latin typeface="Times New Roman" panose="02020603050405020304" pitchFamily="18" charset="0"/>
              </a:rPr>
              <a:t>O Θουκυδίδης φαίνεται πως επηρεάστηκε από την προσωπικότητα του </a:t>
            </a:r>
            <a:r>
              <a:rPr lang="el-GR" sz="3200" b="1" i="0" dirty="0">
                <a:solidFill>
                  <a:srgbClr val="000000"/>
                </a:solidFill>
                <a:effectLst/>
                <a:latin typeface="Times New Roman" panose="02020603050405020304" pitchFamily="18" charset="0"/>
              </a:rPr>
              <a:t>Περικλή</a:t>
            </a:r>
            <a:r>
              <a:rPr lang="el-GR" sz="3200" b="0" i="0" dirty="0">
                <a:solidFill>
                  <a:srgbClr val="000000"/>
                </a:solidFill>
                <a:effectLst/>
                <a:latin typeface="Times New Roman" panose="02020603050405020304" pitchFamily="18" charset="0"/>
              </a:rPr>
              <a:t> </a:t>
            </a:r>
          </a:p>
          <a:p>
            <a:r>
              <a:rPr lang="el-GR" sz="3200" b="0" i="0" dirty="0">
                <a:solidFill>
                  <a:srgbClr val="000000"/>
                </a:solidFill>
                <a:effectLst/>
                <a:latin typeface="Times New Roman" panose="02020603050405020304" pitchFamily="18" charset="0"/>
              </a:rPr>
              <a:t>και δέχτηκε επιδράσεις από τους </a:t>
            </a:r>
            <a:r>
              <a:rPr lang="el-GR" sz="3200" b="1" i="0" dirty="0">
                <a:solidFill>
                  <a:srgbClr val="000000"/>
                </a:solidFill>
                <a:effectLst/>
                <a:latin typeface="Times New Roman" panose="02020603050405020304" pitchFamily="18" charset="0"/>
              </a:rPr>
              <a:t>σοφιστές</a:t>
            </a:r>
            <a:r>
              <a:rPr lang="el-GR" sz="3200" b="0" i="0" dirty="0">
                <a:solidFill>
                  <a:srgbClr val="000000"/>
                </a:solidFill>
                <a:effectLst/>
                <a:latin typeface="Times New Roman" panose="02020603050405020304" pitchFamily="18" charset="0"/>
              </a:rPr>
              <a:t> (αντίθεση φύσης-νόμου, συμπεριφορά ανθρώπων στον πόλεμο), </a:t>
            </a:r>
          </a:p>
          <a:p>
            <a:r>
              <a:rPr lang="el-GR" sz="3200" b="0" i="0" dirty="0">
                <a:solidFill>
                  <a:srgbClr val="000000"/>
                </a:solidFill>
                <a:effectLst/>
                <a:latin typeface="Times New Roman" panose="02020603050405020304" pitchFamily="18" charset="0"/>
              </a:rPr>
              <a:t>το </a:t>
            </a:r>
            <a:r>
              <a:rPr lang="el-GR" sz="3200" b="1" i="0" dirty="0">
                <a:solidFill>
                  <a:srgbClr val="000000"/>
                </a:solidFill>
                <a:effectLst/>
                <a:latin typeface="Times New Roman" panose="02020603050405020304" pitchFamily="18" charset="0"/>
              </a:rPr>
              <a:t>δράμα</a:t>
            </a:r>
            <a:r>
              <a:rPr lang="el-GR" sz="3200" b="0" i="0" dirty="0">
                <a:solidFill>
                  <a:srgbClr val="000000"/>
                </a:solidFill>
                <a:effectLst/>
                <a:latin typeface="Times New Roman" panose="02020603050405020304" pitchFamily="18" charset="0"/>
              </a:rPr>
              <a:t>, κυρίως την </a:t>
            </a:r>
            <a:r>
              <a:rPr lang="el-GR" sz="3200" b="1" i="0" dirty="0">
                <a:solidFill>
                  <a:srgbClr val="000000"/>
                </a:solidFill>
                <a:effectLst/>
                <a:latin typeface="Times New Roman" panose="02020603050405020304" pitchFamily="18" charset="0"/>
              </a:rPr>
              <a:t>τραγωδία</a:t>
            </a:r>
            <a:r>
              <a:rPr lang="el-GR" sz="3200" b="0" i="0" dirty="0">
                <a:solidFill>
                  <a:srgbClr val="000000"/>
                </a:solidFill>
                <a:effectLst/>
                <a:latin typeface="Times New Roman" panose="02020603050405020304" pitchFamily="18" charset="0"/>
              </a:rPr>
              <a:t>(τρόπος παρουσίασης και εξήγησης των δραματικών γεγονότων, διαγραφή ιστορικών χαρακτήρων) </a:t>
            </a:r>
          </a:p>
          <a:p>
            <a:r>
              <a:rPr lang="el-GR" sz="3200" b="0" i="0" dirty="0">
                <a:solidFill>
                  <a:srgbClr val="000000"/>
                </a:solidFill>
                <a:effectLst/>
                <a:latin typeface="Times New Roman" panose="02020603050405020304" pitchFamily="18" charset="0"/>
              </a:rPr>
              <a:t>και την </a:t>
            </a:r>
            <a:r>
              <a:rPr lang="el-GR" sz="3200" b="1" i="0" dirty="0">
                <a:solidFill>
                  <a:srgbClr val="000000"/>
                </a:solidFill>
                <a:effectLst/>
                <a:latin typeface="Times New Roman" panose="02020603050405020304" pitchFamily="18" charset="0"/>
              </a:rPr>
              <a:t>ιατρική επιστήμη </a:t>
            </a:r>
            <a:r>
              <a:rPr lang="el-GR" sz="3200" b="0" i="0" dirty="0">
                <a:solidFill>
                  <a:srgbClr val="000000"/>
                </a:solidFill>
                <a:effectLst/>
                <a:latin typeface="Times New Roman" panose="02020603050405020304" pitchFamily="18" charset="0"/>
              </a:rPr>
              <a:t>(αυστηρός καθορισμός θέματος, εξοικείωση με ιατρικούς όρους), που ακμάζει με τον </a:t>
            </a:r>
            <a:r>
              <a:rPr lang="el-GR" sz="3200" b="1" i="0" dirty="0">
                <a:solidFill>
                  <a:srgbClr val="000000"/>
                </a:solidFill>
                <a:effectLst/>
                <a:latin typeface="Times New Roman" panose="02020603050405020304" pitchFamily="18" charset="0"/>
              </a:rPr>
              <a:t>Ιπποκράτη</a:t>
            </a:r>
            <a:r>
              <a:rPr lang="el-GR" sz="3200" b="0" i="0" dirty="0">
                <a:solidFill>
                  <a:srgbClr val="000000"/>
                </a:solidFill>
                <a:effectLst/>
                <a:latin typeface="Times New Roman" panose="02020603050405020304" pitchFamily="18" charset="0"/>
              </a:rPr>
              <a:t>.</a:t>
            </a:r>
            <a:endParaRPr lang="el-GR" sz="3200" dirty="0"/>
          </a:p>
        </p:txBody>
      </p:sp>
    </p:spTree>
    <p:extLst>
      <p:ext uri="{BB962C8B-B14F-4D97-AF65-F5344CB8AC3E}">
        <p14:creationId xmlns:p14="http://schemas.microsoft.com/office/powerpoint/2010/main" val="2137986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752198-6132-ABC8-93E5-6DFC9E75DC22}"/>
              </a:ext>
            </a:extLst>
          </p:cNvPr>
          <p:cNvSpPr>
            <a:spLocks noGrp="1"/>
          </p:cNvSpPr>
          <p:nvPr>
            <p:ph type="title"/>
          </p:nvPr>
        </p:nvSpPr>
        <p:spPr>
          <a:solidFill>
            <a:schemeClr val="accent2">
              <a:lumMod val="20000"/>
              <a:lumOff val="80000"/>
            </a:schemeClr>
          </a:solidFill>
        </p:spPr>
        <p:txBody>
          <a:bodyPr/>
          <a:lstStyle/>
          <a:p>
            <a:pPr algn="ctr"/>
            <a:r>
              <a:rPr lang="el-GR" b="1" i="1" dirty="0" err="1">
                <a:solidFill>
                  <a:schemeClr val="tx1"/>
                </a:solidFill>
                <a:effectLst/>
                <a:latin typeface="Times New Roman" panose="02020603050405020304" pitchFamily="18" charset="0"/>
              </a:rPr>
              <a:t>ΔημηγορΙες</a:t>
            </a:r>
            <a:endParaRPr lang="el-GR" dirty="0">
              <a:solidFill>
                <a:schemeClr val="tx1"/>
              </a:solidFill>
            </a:endParaRPr>
          </a:p>
        </p:txBody>
      </p:sp>
      <p:sp>
        <p:nvSpPr>
          <p:cNvPr id="3" name="Θέση περιεχομένου 2">
            <a:extLst>
              <a:ext uri="{FF2B5EF4-FFF2-40B4-BE49-F238E27FC236}">
                <a16:creationId xmlns:a16="http://schemas.microsoft.com/office/drawing/2014/main" id="{B627AAF6-14CD-B98C-39FD-1ACBEF4BC414}"/>
              </a:ext>
            </a:extLst>
          </p:cNvPr>
          <p:cNvSpPr>
            <a:spLocks noGrp="1"/>
          </p:cNvSpPr>
          <p:nvPr>
            <p:ph idx="1"/>
          </p:nvPr>
        </p:nvSpPr>
        <p:spPr>
          <a:xfrm>
            <a:off x="1069848" y="2121408"/>
            <a:ext cx="10058400" cy="4251960"/>
          </a:xfrm>
          <a:solidFill>
            <a:schemeClr val="bg2"/>
          </a:solidFill>
        </p:spPr>
        <p:txBody>
          <a:bodyPr>
            <a:noAutofit/>
          </a:bodyPr>
          <a:lstStyle/>
          <a:p>
            <a:r>
              <a:rPr lang="el-GR" b="0" i="0" dirty="0">
                <a:solidFill>
                  <a:srgbClr val="000000"/>
                </a:solidFill>
                <a:effectLst/>
                <a:latin typeface="Times New Roman" panose="02020603050405020304" pitchFamily="18" charset="0"/>
                <a:cs typeface="Times New Roman" panose="02020603050405020304" pitchFamily="18" charset="0"/>
              </a:rPr>
              <a:t>Στα οκτώ βιβλία του Θουκυδίδη, με εξαίρεση το τελευταίο, εκτός από την αφήγηση των ιστορικών γεγονότων, υπάρχουν και </a:t>
            </a:r>
            <a:r>
              <a:rPr lang="el-GR" b="1" i="0" dirty="0">
                <a:solidFill>
                  <a:srgbClr val="000000"/>
                </a:solidFill>
                <a:effectLst/>
                <a:latin typeface="Times New Roman" panose="02020603050405020304" pitchFamily="18" charset="0"/>
                <a:cs typeface="Times New Roman" panose="02020603050405020304" pitchFamily="18" charset="0"/>
              </a:rPr>
              <a:t>δημηγορίες</a:t>
            </a:r>
            <a:r>
              <a:rPr lang="el-GR" b="0" i="0" dirty="0">
                <a:solidFill>
                  <a:srgbClr val="000000"/>
                </a:solidFill>
                <a:effectLst/>
                <a:latin typeface="Times New Roman" panose="02020603050405020304" pitchFamily="18" charset="0"/>
                <a:cs typeface="Times New Roman" panose="02020603050405020304" pitchFamily="18" charset="0"/>
              </a:rPr>
              <a:t>, </a:t>
            </a:r>
          </a:p>
          <a:p>
            <a:r>
              <a:rPr lang="el-GR" b="1" i="0" dirty="0">
                <a:solidFill>
                  <a:srgbClr val="000000"/>
                </a:solidFill>
                <a:effectLst/>
                <a:latin typeface="Times New Roman" panose="02020603050405020304" pitchFamily="18" charset="0"/>
                <a:cs typeface="Times New Roman" panose="02020603050405020304" pitchFamily="18" charset="0"/>
              </a:rPr>
              <a:t>λόγοι δηλαδή που εκφωνήθηκαν από διάφορα πολιτικά πρόσωπα σε συνελεύσεις λαού ή από στρατιωτικούς και πρεσβευτές προς στρατιώτες και πολίτες, αντίστοιχα, </a:t>
            </a:r>
            <a:r>
              <a:rPr lang="el-GR" b="0" i="0" dirty="0">
                <a:solidFill>
                  <a:srgbClr val="000000"/>
                </a:solidFill>
                <a:effectLst/>
                <a:latin typeface="Times New Roman" panose="02020603050405020304" pitchFamily="18" charset="0"/>
                <a:cs typeface="Times New Roman" panose="02020603050405020304" pitchFamily="18" charset="0"/>
              </a:rPr>
              <a:t>λόγοι που εκφωνήθηκαν δηλαδή από πολιτικούς και στρατιωτικούς κατά την προετοιμασία του πολέμου ή κατά τη διάρκεια των πολεμικών επιχειρήσεων . </a:t>
            </a:r>
          </a:p>
          <a:p>
            <a:r>
              <a:rPr lang="el-GR" b="0" i="0" dirty="0">
                <a:solidFill>
                  <a:srgbClr val="000000"/>
                </a:solidFill>
                <a:effectLst/>
                <a:latin typeface="Times New Roman" panose="02020603050405020304" pitchFamily="18" charset="0"/>
                <a:cs typeface="Times New Roman" panose="02020603050405020304" pitchFamily="18" charset="0"/>
              </a:rPr>
              <a:t>Για τους λόγους αυτούς η δήλωσή του είναι σαφής· η δυσκολία να παρατεθούν αυτολεξεί ήταν μεγάλη ακόμη και για τις περιπτώσεις που ο ίδιος ήταν ανάμεσα στο ακροατήριο (1.22.1).</a:t>
            </a:r>
          </a:p>
          <a:p>
            <a:r>
              <a:rPr lang="el-GR" b="0" i="0" dirty="0">
                <a:solidFill>
                  <a:srgbClr val="000000"/>
                </a:solidFill>
                <a:effectLst/>
                <a:latin typeface="Times New Roman" panose="02020603050405020304" pitchFamily="18" charset="0"/>
                <a:cs typeface="Times New Roman" panose="02020603050405020304" pitchFamily="18" charset="0"/>
              </a:rPr>
              <a:t>Ο ίδιος ο ιστορικός (Βιβλ. Α', 22) δηλώνει ότι διατύπωσε τους λόγους αυτούς </a:t>
            </a:r>
            <a:r>
              <a:rPr lang="el-GR" b="0" i="1" dirty="0">
                <a:solidFill>
                  <a:srgbClr val="000000"/>
                </a:solidFill>
                <a:effectLst/>
                <a:latin typeface="Times New Roman" panose="02020603050405020304" pitchFamily="18" charset="0"/>
                <a:cs typeface="Times New Roman" panose="02020603050405020304" pitchFamily="18" charset="0"/>
              </a:rPr>
              <a:t>«μένοντας όσο το δυνατόν πιο κοντά στη γενική έννοια αυτών που πραγματικά λέχθηκαν</a:t>
            </a:r>
            <a:r>
              <a:rPr lang="el-GR" b="0" i="0" dirty="0">
                <a:solidFill>
                  <a:srgbClr val="000000"/>
                </a:solidFill>
                <a:effectLst/>
                <a:latin typeface="Times New Roman" panose="02020603050405020304" pitchFamily="18" charset="0"/>
                <a:cs typeface="Times New Roman" panose="02020603050405020304" pitchFamily="18" charset="0"/>
              </a:rPr>
              <a:t>» </a:t>
            </a:r>
          </a:p>
          <a:p>
            <a:r>
              <a:rPr lang="el-GR" b="0" i="0" dirty="0">
                <a:solidFill>
                  <a:srgbClr val="000000"/>
                </a:solidFill>
                <a:effectLst/>
                <a:latin typeface="Times New Roman" panose="02020603050405020304" pitchFamily="18" charset="0"/>
                <a:cs typeface="Times New Roman" panose="02020603050405020304" pitchFamily="18" charset="0"/>
              </a:rPr>
              <a:t>και τονίζει παράλληλα ότι «</a:t>
            </a:r>
            <a:r>
              <a:rPr lang="el-GR" b="0" i="1" dirty="0">
                <a:solidFill>
                  <a:srgbClr val="000000"/>
                </a:solidFill>
                <a:effectLst/>
                <a:latin typeface="Times New Roman" panose="02020603050405020304" pitchFamily="18" charset="0"/>
                <a:cs typeface="Times New Roman" panose="02020603050405020304" pitchFamily="18" charset="0"/>
              </a:rPr>
              <a:t>ήταν δύσκολο να διατηρηθούν όπως ακριβώς λέχθηκαν στη μνήμη τόσο τη δική του, για όσα </a:t>
            </a:r>
            <a:r>
              <a:rPr lang="el-GR" b="0" i="0" dirty="0">
                <a:solidFill>
                  <a:srgbClr val="000000"/>
                </a:solidFill>
                <a:effectLst/>
                <a:latin typeface="Times New Roman" panose="02020603050405020304" pitchFamily="18" charset="0"/>
                <a:cs typeface="Times New Roman" panose="02020603050405020304" pitchFamily="18" charset="0"/>
              </a:rPr>
              <a:t>άκουσε </a:t>
            </a:r>
            <a:r>
              <a:rPr lang="el-GR" b="0" i="1" dirty="0">
                <a:solidFill>
                  <a:srgbClr val="000000"/>
                </a:solidFill>
                <a:effectLst/>
                <a:latin typeface="Times New Roman" panose="02020603050405020304" pitchFamily="18" charset="0"/>
                <a:cs typeface="Times New Roman" panose="02020603050405020304" pitchFamily="18" charset="0"/>
              </a:rPr>
              <a:t>ο ίδιος, όσο και των άλλων, για όσα του μετέδωσαν από τα διάφορα μέρη</a:t>
            </a:r>
            <a:r>
              <a:rPr lang="el-GR" b="0" i="0" dirty="0">
                <a:solidFill>
                  <a:srgbClr val="000000"/>
                </a:solidFill>
                <a:effectLst/>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337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C5E1AC-EB84-FCD0-D2AF-20912576ECB5}"/>
              </a:ext>
            </a:extLst>
          </p:cNvPr>
          <p:cNvSpPr>
            <a:spLocks noGrp="1"/>
          </p:cNvSpPr>
          <p:nvPr>
            <p:ph type="title"/>
          </p:nvPr>
        </p:nvSpPr>
        <p:spPr>
          <a:xfrm>
            <a:off x="1069848" y="484632"/>
            <a:ext cx="10058400" cy="980274"/>
          </a:xfrm>
          <a:solidFill>
            <a:schemeClr val="accent4">
              <a:lumMod val="20000"/>
              <a:lumOff val="80000"/>
            </a:schemeClr>
          </a:solidFill>
        </p:spPr>
        <p:txBody>
          <a:bodyPr/>
          <a:lstStyle/>
          <a:p>
            <a:pPr algn="ctr"/>
            <a:r>
              <a:rPr lang="el-GR" b="1" i="1" dirty="0"/>
              <a:t>ΔΗΜΗΓΟΡΙΕΣ</a:t>
            </a:r>
          </a:p>
        </p:txBody>
      </p:sp>
      <p:sp>
        <p:nvSpPr>
          <p:cNvPr id="3" name="Θέση περιεχομένου 2">
            <a:extLst>
              <a:ext uri="{FF2B5EF4-FFF2-40B4-BE49-F238E27FC236}">
                <a16:creationId xmlns:a16="http://schemas.microsoft.com/office/drawing/2014/main" id="{BC134C20-B4D0-4415-BAD3-26948DADB4BA}"/>
              </a:ext>
            </a:extLst>
          </p:cNvPr>
          <p:cNvSpPr>
            <a:spLocks noGrp="1"/>
          </p:cNvSpPr>
          <p:nvPr>
            <p:ph idx="1"/>
          </p:nvPr>
        </p:nvSpPr>
        <p:spPr>
          <a:xfrm>
            <a:off x="1069848" y="1464906"/>
            <a:ext cx="10058400" cy="4707294"/>
          </a:xfrm>
          <a:solidFill>
            <a:schemeClr val="accent2">
              <a:lumMod val="20000"/>
              <a:lumOff val="80000"/>
            </a:schemeClr>
          </a:solidFill>
        </p:spPr>
        <p:txBody>
          <a:bodyPr>
            <a:normAutofit lnSpcReduction="10000"/>
          </a:bodyPr>
          <a:lstStyle/>
          <a:p>
            <a:r>
              <a:rPr lang="el-GR" b="0" i="0" dirty="0">
                <a:solidFill>
                  <a:srgbClr val="000000"/>
                </a:solidFill>
                <a:effectLst/>
                <a:latin typeface="Times New Roman" panose="02020603050405020304" pitchFamily="18" charset="0"/>
              </a:rPr>
              <a:t>Παραθέτει περισσότερες από </a:t>
            </a:r>
            <a:r>
              <a:rPr lang="el-GR" b="1" i="0" dirty="0">
                <a:solidFill>
                  <a:srgbClr val="000000"/>
                </a:solidFill>
                <a:effectLst/>
                <a:latin typeface="Times New Roman" panose="02020603050405020304" pitchFamily="18" charset="0"/>
              </a:rPr>
              <a:t>σαράντα αγορεύσεις</a:t>
            </a:r>
            <a:r>
              <a:rPr lang="el-GR" b="0" i="0" dirty="0">
                <a:solidFill>
                  <a:srgbClr val="000000"/>
                </a:solidFill>
                <a:effectLst/>
                <a:latin typeface="Times New Roman" panose="02020603050405020304" pitchFamily="18" charset="0"/>
              </a:rPr>
              <a:t>, που καταλαμβάνουν το ένα πέμπτο του όλου έργου (180 κεφάλαια σε σύνολο 900 περίπου). </a:t>
            </a:r>
          </a:p>
          <a:p>
            <a:r>
              <a:rPr lang="el-GR" sz="2400" b="0" i="0" dirty="0">
                <a:solidFill>
                  <a:srgbClr val="000000"/>
                </a:solidFill>
                <a:effectLst/>
                <a:latin typeface="Times New Roman" panose="02020603050405020304" pitchFamily="18" charset="0"/>
              </a:rPr>
              <a:t>Τα δύο τρίτα σχεδόν των αγορεύσεων αυτών βρίσκονται στα τέσσερα πρώτα βιβλία, γεγονός που υποδηλώνει την </a:t>
            </a:r>
            <a:r>
              <a:rPr lang="el-GR" sz="2400" b="1" i="0" dirty="0">
                <a:solidFill>
                  <a:srgbClr val="000000"/>
                </a:solidFill>
                <a:effectLst/>
                <a:latin typeface="Times New Roman" panose="02020603050405020304" pitchFamily="18" charset="0"/>
              </a:rPr>
              <a:t>πρόθεση</a:t>
            </a:r>
            <a:r>
              <a:rPr lang="el-GR" sz="2400" b="0" i="0" dirty="0">
                <a:solidFill>
                  <a:srgbClr val="000000"/>
                </a:solidFill>
                <a:effectLst/>
                <a:latin typeface="Times New Roman" panose="02020603050405020304" pitchFamily="18" charset="0"/>
              </a:rPr>
              <a:t> των βιβλίων αυτών </a:t>
            </a:r>
            <a:r>
              <a:rPr lang="el-GR" sz="2400" b="1" i="0" dirty="0">
                <a:solidFill>
                  <a:srgbClr val="000000"/>
                </a:solidFill>
                <a:effectLst/>
                <a:latin typeface="Times New Roman" panose="02020603050405020304" pitchFamily="18" charset="0"/>
              </a:rPr>
              <a:t>να φέρουν στο φως την προϊστορία του πολέμου, τη φύση και τη διάθεση των αντίπαλων παρατάξεων</a:t>
            </a:r>
            <a:r>
              <a:rPr lang="el-GR" sz="2400" b="0" i="0" dirty="0">
                <a:solidFill>
                  <a:srgbClr val="000000"/>
                </a:solidFill>
                <a:effectLst/>
                <a:latin typeface="Times New Roman" panose="02020603050405020304" pitchFamily="18" charset="0"/>
              </a:rPr>
              <a:t>. </a:t>
            </a:r>
          </a:p>
          <a:p>
            <a:r>
              <a:rPr lang="el-GR" sz="2400" b="0" i="0" dirty="0">
                <a:solidFill>
                  <a:srgbClr val="000000"/>
                </a:solidFill>
                <a:effectLst/>
                <a:latin typeface="Times New Roman" panose="02020603050405020304" pitchFamily="18" charset="0"/>
              </a:rPr>
              <a:t>Άλλωστε, είναι φανερό πως εξυπηρετούν την ανάγκη </a:t>
            </a:r>
            <a:r>
              <a:rPr lang="el-GR" sz="2400" b="1" i="0" dirty="0">
                <a:solidFill>
                  <a:srgbClr val="000000"/>
                </a:solidFill>
                <a:effectLst/>
                <a:latin typeface="Times New Roman" panose="02020603050405020304" pitchFamily="18" charset="0"/>
              </a:rPr>
              <a:t>να διαφωτιστούν οι αιτίες των γεγονότων, τα κίνητρα, η προσωπικότητα, οι ιδέες των αγορητών και της εποχής γενικότερα, ώστε να διαφανεί καθαρά η αντικειμενικότητα των πραγμάτων</a:t>
            </a:r>
            <a:r>
              <a:rPr lang="el-GR" sz="2400" b="0" i="0" dirty="0">
                <a:solidFill>
                  <a:srgbClr val="000000"/>
                </a:solidFill>
                <a:effectLst/>
                <a:latin typeface="Times New Roman" panose="02020603050405020304" pitchFamily="18" charset="0"/>
              </a:rPr>
              <a:t>. </a:t>
            </a:r>
          </a:p>
          <a:p>
            <a:r>
              <a:rPr lang="el-GR" sz="2400" b="0" i="0" dirty="0">
                <a:solidFill>
                  <a:srgbClr val="000000"/>
                </a:solidFill>
                <a:effectLst/>
                <a:latin typeface="Times New Roman" panose="02020603050405020304" pitchFamily="18" charset="0"/>
              </a:rPr>
              <a:t>Ο στόχος αυτός επιτυγχάνεται κυρίως στις περιπτώσεις όπου οι δημηγορίες έχουν τη </a:t>
            </a:r>
            <a:r>
              <a:rPr lang="el-GR" sz="2400" b="1" i="0" dirty="0">
                <a:solidFill>
                  <a:srgbClr val="000000"/>
                </a:solidFill>
                <a:effectLst/>
                <a:latin typeface="Times New Roman" panose="02020603050405020304" pitchFamily="18" charset="0"/>
              </a:rPr>
              <a:t>μορφή λόγου – αντίλογου</a:t>
            </a:r>
            <a:r>
              <a:rPr lang="el-GR" sz="2400" b="0" i="0" dirty="0">
                <a:solidFill>
                  <a:srgbClr val="000000"/>
                </a:solidFill>
                <a:effectLst/>
                <a:latin typeface="Times New Roman" panose="02020603050405020304" pitchFamily="18" charset="0"/>
              </a:rPr>
              <a:t>, </a:t>
            </a:r>
            <a:r>
              <a:rPr lang="el-GR" b="0" i="0" dirty="0">
                <a:solidFill>
                  <a:srgbClr val="000000"/>
                </a:solidFill>
                <a:effectLst/>
                <a:latin typeface="Times New Roman" panose="02020603050405020304" pitchFamily="18" charset="0"/>
              </a:rPr>
              <a:t>όταν δηλαδή παρουσιάζονται οι εκπρόσωποι των αντίθετων παρατάξεων με τη ζευγαρωτή κατάθεση των επιχειρημάτων τους (επίδραση από τη σοφιστική και τους </a:t>
            </a:r>
            <a:r>
              <a:rPr lang="el-GR" b="0" i="1" dirty="0" err="1">
                <a:solidFill>
                  <a:srgbClr val="000000"/>
                </a:solidFill>
                <a:effectLst/>
                <a:latin typeface="Times New Roman" panose="02020603050405020304" pitchFamily="18" charset="0"/>
              </a:rPr>
              <a:t>δισσοὺς</a:t>
            </a:r>
            <a:r>
              <a:rPr lang="el-GR" b="0" i="1" dirty="0">
                <a:solidFill>
                  <a:srgbClr val="000000"/>
                </a:solidFill>
                <a:effectLst/>
                <a:latin typeface="Times New Roman" panose="02020603050405020304" pitchFamily="18" charset="0"/>
              </a:rPr>
              <a:t> λόγους</a:t>
            </a:r>
            <a:r>
              <a:rPr lang="el-GR" b="0" i="0" dirty="0">
                <a:solidFill>
                  <a:srgbClr val="000000"/>
                </a:solidFill>
                <a:effectLst/>
                <a:latin typeface="Times New Roman" panose="02020603050405020304" pitchFamily="18" charset="0"/>
              </a:rPr>
              <a:t> – διπλά επιχειρήματα: Πρωταγόρας, </a:t>
            </a:r>
            <a:r>
              <a:rPr lang="el-GR" b="0" i="1" dirty="0" err="1">
                <a:solidFill>
                  <a:srgbClr val="000000"/>
                </a:solidFill>
                <a:effectLst/>
                <a:latin typeface="Times New Roman" panose="02020603050405020304" pitchFamily="18" charset="0"/>
              </a:rPr>
              <a:t>Ἀντιλογίαι</a:t>
            </a:r>
            <a:r>
              <a:rPr lang="el-GR" b="0" i="0" dirty="0">
                <a:solidFill>
                  <a:srgbClr val="000000"/>
                </a:solidFill>
                <a:effectLst/>
                <a:latin typeface="Times New Roman" panose="02020603050405020304" pitchFamily="18" charset="0"/>
              </a:rPr>
              <a:t>).</a:t>
            </a:r>
            <a:endParaRPr lang="el-GR" dirty="0"/>
          </a:p>
        </p:txBody>
      </p:sp>
    </p:spTree>
    <p:extLst>
      <p:ext uri="{BB962C8B-B14F-4D97-AF65-F5344CB8AC3E}">
        <p14:creationId xmlns:p14="http://schemas.microsoft.com/office/powerpoint/2010/main" val="2834726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41B6E0-28D6-3F29-EE8C-D8EE3F4BD66B}"/>
              </a:ext>
            </a:extLst>
          </p:cNvPr>
          <p:cNvSpPr>
            <a:spLocks noGrp="1"/>
          </p:cNvSpPr>
          <p:nvPr>
            <p:ph type="title"/>
          </p:nvPr>
        </p:nvSpPr>
        <p:spPr>
          <a:xfrm>
            <a:off x="1069848" y="484632"/>
            <a:ext cx="10058400" cy="1609344"/>
          </a:xfrm>
        </p:spPr>
        <p:style>
          <a:lnRef idx="1">
            <a:schemeClr val="accent1"/>
          </a:lnRef>
          <a:fillRef idx="2">
            <a:schemeClr val="accent1"/>
          </a:fillRef>
          <a:effectRef idx="1">
            <a:schemeClr val="accent1"/>
          </a:effectRef>
          <a:fontRef idx="minor">
            <a:schemeClr val="dk1"/>
          </a:fontRef>
        </p:style>
        <p:txBody>
          <a:bodyPr>
            <a:normAutofit/>
          </a:bodyPr>
          <a:lstStyle/>
          <a:p>
            <a:r>
              <a:rPr lang="el-GR" b="1" i="1" dirty="0"/>
              <a:t>ΔΗΜΗΓΟΡΙΕΣ</a:t>
            </a:r>
            <a:endParaRPr lang="el-GR" dirty="0"/>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50CEF986-1A59-972E-337D-A910204FC51B}"/>
              </a:ext>
            </a:extLst>
          </p:cNvPr>
          <p:cNvGraphicFramePr>
            <a:graphicFrameLocks noGrp="1"/>
          </p:cNvGraphicFramePr>
          <p:nvPr>
            <p:ph idx="1"/>
            <p:extLst>
              <p:ext uri="{D42A27DB-BD31-4B8C-83A1-F6EECF244321}">
                <p14:modId xmlns:p14="http://schemas.microsoft.com/office/powerpoint/2010/main" val="58796303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7333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30FFC111-230D-0510-3F80-DADC6935195F}"/>
              </a:ext>
            </a:extLst>
          </p:cNvPr>
          <p:cNvSpPr>
            <a:spLocks noGrp="1"/>
          </p:cNvSpPr>
          <p:nvPr>
            <p:ph type="title"/>
          </p:nvPr>
        </p:nvSpPr>
        <p:spPr>
          <a:xfrm>
            <a:off x="1069848" y="484632"/>
            <a:ext cx="10058400" cy="1609344"/>
          </a:xfrm>
        </p:spPr>
        <p:txBody>
          <a:bodyPr>
            <a:normAutofit/>
          </a:bodyPr>
          <a:lstStyle/>
          <a:p>
            <a:r>
              <a:rPr lang="el-GR" b="1" dirty="0"/>
              <a:t>ΔΗΜΗΓΟΡΙΕΣ</a:t>
            </a:r>
          </a:p>
        </p:txBody>
      </p:sp>
      <p:sp>
        <p:nvSpPr>
          <p:cNvPr id="22" name="Θέση περιεχομένου 2">
            <a:extLst>
              <a:ext uri="{FF2B5EF4-FFF2-40B4-BE49-F238E27FC236}">
                <a16:creationId xmlns:a16="http://schemas.microsoft.com/office/drawing/2014/main" id="{D0F9E538-89CD-FB4B-3643-971C251FDDDD}"/>
              </a:ext>
            </a:extLst>
          </p:cNvPr>
          <p:cNvSpPr>
            <a:spLocks noGrp="1"/>
          </p:cNvSpPr>
          <p:nvPr>
            <p:ph idx="1"/>
          </p:nvPr>
        </p:nvSpPr>
        <p:spPr>
          <a:xfrm>
            <a:off x="1069848" y="2320412"/>
            <a:ext cx="10058400" cy="3851787"/>
          </a:xfrm>
        </p:spPr>
        <p:txBody>
          <a:bodyPr>
            <a:normAutofit/>
          </a:bodyPr>
          <a:lstStyle/>
          <a:p>
            <a:r>
              <a:rPr lang="el-GR" b="0" i="0">
                <a:effectLst/>
                <a:latin typeface="Tahoma" panose="020B0604030504040204" pitchFamily="34" charset="0"/>
              </a:rPr>
              <a:t>Οι δημηγορίες στο έργο του Θουκυδίδη αποδίδουν </a:t>
            </a:r>
          </a:p>
          <a:p>
            <a:r>
              <a:rPr lang="el-GR" b="0" i="0">
                <a:effectLst/>
                <a:latin typeface="Tahoma" panose="020B0604030504040204" pitchFamily="34" charset="0"/>
              </a:rPr>
              <a:t>τα </a:t>
            </a:r>
            <a:r>
              <a:rPr lang="el-GR" b="1" i="0">
                <a:effectLst/>
                <a:latin typeface="Tahoma" panose="020B0604030504040204" pitchFamily="34" charset="0"/>
              </a:rPr>
              <a:t>κίνητρα</a:t>
            </a:r>
            <a:r>
              <a:rPr lang="el-GR" b="0" i="0">
                <a:effectLst/>
                <a:latin typeface="Tahoma" panose="020B0604030504040204" pitchFamily="34" charset="0"/>
              </a:rPr>
              <a:t>, </a:t>
            </a:r>
          </a:p>
          <a:p>
            <a:r>
              <a:rPr lang="el-GR" b="0" i="0">
                <a:effectLst/>
                <a:latin typeface="Tahoma" panose="020B0604030504040204" pitchFamily="34" charset="0"/>
              </a:rPr>
              <a:t>τους </a:t>
            </a:r>
            <a:r>
              <a:rPr lang="el-GR" b="1" i="0">
                <a:effectLst/>
                <a:latin typeface="Tahoma" panose="020B0604030504040204" pitchFamily="34" charset="0"/>
              </a:rPr>
              <a:t>σχεδιασμούς</a:t>
            </a:r>
            <a:r>
              <a:rPr lang="el-GR" b="0" i="0">
                <a:effectLst/>
                <a:latin typeface="Tahoma" panose="020B0604030504040204" pitchFamily="34" charset="0"/>
              </a:rPr>
              <a:t>, </a:t>
            </a:r>
          </a:p>
          <a:p>
            <a:r>
              <a:rPr lang="el-GR" b="0" i="0">
                <a:effectLst/>
                <a:latin typeface="Tahoma" panose="020B0604030504040204" pitchFamily="34" charset="0"/>
              </a:rPr>
              <a:t>τους </a:t>
            </a:r>
            <a:r>
              <a:rPr lang="el-GR" b="1" i="0">
                <a:effectLst/>
                <a:latin typeface="Tahoma" panose="020B0604030504040204" pitchFamily="34" charset="0"/>
              </a:rPr>
              <a:t>στόχους</a:t>
            </a:r>
            <a:r>
              <a:rPr lang="el-GR" b="0" i="0">
                <a:effectLst/>
                <a:latin typeface="Tahoma" panose="020B0604030504040204" pitchFamily="34" charset="0"/>
              </a:rPr>
              <a:t> των ομιλητών </a:t>
            </a:r>
          </a:p>
          <a:p>
            <a:pPr marL="0" indent="0">
              <a:buNone/>
            </a:pPr>
            <a:r>
              <a:rPr lang="el-GR" b="0" i="0">
                <a:effectLst/>
                <a:latin typeface="Tahoma" panose="020B0604030504040204" pitchFamily="34" charset="0"/>
              </a:rPr>
              <a:t>και επίσης </a:t>
            </a:r>
          </a:p>
          <a:p>
            <a:r>
              <a:rPr lang="el-GR" b="0" i="0">
                <a:effectLst/>
                <a:latin typeface="Tahoma" panose="020B0604030504040204" pitchFamily="34" charset="0"/>
              </a:rPr>
              <a:t>την </a:t>
            </a:r>
            <a:r>
              <a:rPr lang="el-GR" b="1" i="0">
                <a:effectLst/>
                <a:latin typeface="Tahoma" panose="020B0604030504040204" pitchFamily="34" charset="0"/>
              </a:rPr>
              <a:t>προσωπικότητά</a:t>
            </a:r>
            <a:r>
              <a:rPr lang="el-GR" b="0" i="0">
                <a:effectLst/>
                <a:latin typeface="Tahoma" panose="020B0604030504040204" pitchFamily="34" charset="0"/>
              </a:rPr>
              <a:t> τους, </a:t>
            </a:r>
          </a:p>
          <a:p>
            <a:r>
              <a:rPr lang="el-GR" b="0" i="0">
                <a:effectLst/>
                <a:latin typeface="Tahoma" panose="020B0604030504040204" pitchFamily="34" charset="0"/>
              </a:rPr>
              <a:t>τις </a:t>
            </a:r>
            <a:r>
              <a:rPr lang="el-GR" b="1" i="0">
                <a:effectLst/>
                <a:latin typeface="Tahoma" panose="020B0604030504040204" pitchFamily="34" charset="0"/>
              </a:rPr>
              <a:t>ιδέες </a:t>
            </a:r>
            <a:r>
              <a:rPr lang="el-GR" b="0" i="0">
                <a:effectLst/>
                <a:latin typeface="Tahoma" panose="020B0604030504040204" pitchFamily="34" charset="0"/>
              </a:rPr>
              <a:t>τους, </a:t>
            </a:r>
          </a:p>
          <a:p>
            <a:r>
              <a:rPr lang="el-GR" b="0" i="0">
                <a:effectLst/>
                <a:latin typeface="Tahoma" panose="020B0604030504040204" pitchFamily="34" charset="0"/>
              </a:rPr>
              <a:t>το </a:t>
            </a:r>
            <a:r>
              <a:rPr lang="el-GR" b="1" i="0">
                <a:effectLst/>
                <a:latin typeface="Tahoma" panose="020B0604030504040204" pitchFamily="34" charset="0"/>
              </a:rPr>
              <a:t>ήθος</a:t>
            </a:r>
            <a:r>
              <a:rPr lang="el-GR" b="0" i="0">
                <a:effectLst/>
                <a:latin typeface="Tahoma" panose="020B0604030504040204" pitchFamily="34" charset="0"/>
              </a:rPr>
              <a:t> τους. </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3941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Τίτλος 1">
            <a:extLst>
              <a:ext uri="{FF2B5EF4-FFF2-40B4-BE49-F238E27FC236}">
                <a16:creationId xmlns:a16="http://schemas.microsoft.com/office/drawing/2014/main" id="{C63379F5-A95D-CB62-093C-F879FC69A842}"/>
              </a:ext>
            </a:extLst>
          </p:cNvPr>
          <p:cNvSpPr>
            <a:spLocks noGrp="1"/>
          </p:cNvSpPr>
          <p:nvPr>
            <p:ph type="title"/>
          </p:nvPr>
        </p:nvSpPr>
        <p:spPr>
          <a:xfrm>
            <a:off x="643468" y="643466"/>
            <a:ext cx="3686312" cy="5528734"/>
          </a:xfrm>
        </p:spPr>
        <p:txBody>
          <a:bodyPr>
            <a:normAutofit/>
          </a:bodyPr>
          <a:lstStyle/>
          <a:p>
            <a:pPr algn="r"/>
            <a:r>
              <a:rPr lang="el-GR" sz="4400" dirty="0" err="1">
                <a:solidFill>
                  <a:srgbClr val="FFFFFF"/>
                </a:solidFill>
              </a:rPr>
              <a:t>δημηγοριεσ</a:t>
            </a:r>
            <a:endParaRPr lang="el-GR" sz="4400" dirty="0">
              <a:solidFill>
                <a:srgbClr val="FFFFFF"/>
              </a:solidFill>
            </a:endParaRPr>
          </a:p>
        </p:txBody>
      </p:sp>
      <p:sp>
        <p:nvSpPr>
          <p:cNvPr id="7" name="Θέση περιεχομένου 2">
            <a:extLst>
              <a:ext uri="{FF2B5EF4-FFF2-40B4-BE49-F238E27FC236}">
                <a16:creationId xmlns:a16="http://schemas.microsoft.com/office/drawing/2014/main" id="{0668A013-1503-A112-A5DC-1020B14AF249}"/>
              </a:ext>
            </a:extLst>
          </p:cNvPr>
          <p:cNvSpPr>
            <a:spLocks noGrp="1"/>
          </p:cNvSpPr>
          <p:nvPr>
            <p:ph idx="1"/>
          </p:nvPr>
        </p:nvSpPr>
        <p:spPr>
          <a:xfrm>
            <a:off x="5053780" y="599768"/>
            <a:ext cx="6074467" cy="5572432"/>
          </a:xfrm>
        </p:spPr>
        <p:txBody>
          <a:bodyPr anchor="ctr">
            <a:normAutofit/>
          </a:bodyPr>
          <a:lstStyle/>
          <a:p>
            <a:r>
              <a:rPr lang="el-GR" sz="1700" b="0" i="0">
                <a:effectLst/>
                <a:latin typeface="Tahoma" panose="020B0604030504040204" pitchFamily="34" charset="0"/>
              </a:rPr>
              <a:t>Οι δημηγορίες αποτελούν σημαντικό στοιχείο στην επιστημονική ανάλυση των ιστορικών γεγονότων και μάλιστα καθώς </a:t>
            </a:r>
            <a:r>
              <a:rPr lang="el-GR" sz="1700" b="1" i="0">
                <a:effectLst/>
                <a:latin typeface="Tahoma" panose="020B0604030504040204" pitchFamily="34" charset="0"/>
              </a:rPr>
              <a:t>βρίσκονται σε αντιστοιχία </a:t>
            </a:r>
            <a:r>
              <a:rPr lang="el-GR" sz="1700" b="0" i="0">
                <a:effectLst/>
                <a:latin typeface="Tahoma" panose="020B0604030504040204" pitchFamily="34" charset="0"/>
              </a:rPr>
              <a:t>με τα μεγάλα </a:t>
            </a:r>
            <a:r>
              <a:rPr lang="el-GR" sz="1700" b="1" i="0">
                <a:effectLst/>
                <a:latin typeface="Tahoma" panose="020B0604030504040204" pitchFamily="34" charset="0"/>
              </a:rPr>
              <a:t>γεγονότα του πολέμου</a:t>
            </a:r>
            <a:r>
              <a:rPr lang="el-GR" sz="1700" b="0" i="0">
                <a:effectLst/>
                <a:latin typeface="Tahoma" panose="020B0604030504040204" pitchFamily="34" charset="0"/>
              </a:rPr>
              <a:t> αλλά και </a:t>
            </a:r>
            <a:r>
              <a:rPr lang="el-GR" sz="1700" b="1" i="0">
                <a:effectLst/>
                <a:latin typeface="Tahoma" panose="020B0604030504040204" pitchFamily="34" charset="0"/>
              </a:rPr>
              <a:t>μεταξύ τους </a:t>
            </a:r>
            <a:r>
              <a:rPr lang="el-GR" sz="1700" b="0" i="0">
                <a:effectLst/>
                <a:latin typeface="Tahoma" panose="020B0604030504040204" pitchFamily="34" charset="0"/>
              </a:rPr>
              <a:t>με το σχήμα </a:t>
            </a:r>
            <a:r>
              <a:rPr lang="el-GR" sz="1700" b="1" i="0">
                <a:effectLst/>
                <a:latin typeface="Tahoma" panose="020B0604030504040204" pitchFamily="34" charset="0"/>
              </a:rPr>
              <a:t>«θέση»-«αντίθεση», </a:t>
            </a:r>
            <a:r>
              <a:rPr lang="el-GR" sz="1700" b="0" i="0">
                <a:effectLst/>
                <a:latin typeface="Tahoma" panose="020B0604030504040204" pitchFamily="34" charset="0"/>
              </a:rPr>
              <a:t>με το οποίο κάθε ζήτημα εξετάζεται και από την αντίθετη άποψη. </a:t>
            </a:r>
          </a:p>
          <a:p>
            <a:r>
              <a:rPr lang="el-GR" sz="1700" b="0" i="0">
                <a:effectLst/>
                <a:latin typeface="Tahoma" panose="020B0604030504040204" pitchFamily="34" charset="0"/>
              </a:rPr>
              <a:t>Ο Θουκυδίδης δηλώνει ότι </a:t>
            </a:r>
            <a:r>
              <a:rPr lang="el-GR" sz="1700" b="1" i="0">
                <a:effectLst/>
                <a:latin typeface="Tahoma" panose="020B0604030504040204" pitchFamily="34" charset="0"/>
              </a:rPr>
              <a:t>δεν απομακρύνθηκε από την κεντρική ιδέα των λόγων </a:t>
            </a:r>
            <a:r>
              <a:rPr lang="el-GR" sz="1700" b="0" i="0">
                <a:effectLst/>
                <a:latin typeface="Tahoma" panose="020B0604030504040204" pitchFamily="34" charset="0"/>
              </a:rPr>
              <a:t>(«</a:t>
            </a:r>
            <a:r>
              <a:rPr lang="el-GR" sz="1700" b="0" i="1" err="1">
                <a:effectLst/>
                <a:latin typeface="Tahoma" panose="020B0604030504040204" pitchFamily="34" charset="0"/>
              </a:rPr>
              <a:t>ἐχομένῳ</a:t>
            </a:r>
            <a:r>
              <a:rPr lang="el-GR" sz="1700" b="0" i="1">
                <a:effectLst/>
                <a:latin typeface="Tahoma" panose="020B0604030504040204" pitchFamily="34" charset="0"/>
              </a:rPr>
              <a:t> </a:t>
            </a:r>
            <a:r>
              <a:rPr lang="el-GR" sz="1700" b="0" i="1" err="1">
                <a:effectLst/>
                <a:latin typeface="Tahoma" panose="020B0604030504040204" pitchFamily="34" charset="0"/>
              </a:rPr>
              <a:t>ὅτι</a:t>
            </a:r>
            <a:r>
              <a:rPr lang="el-GR" sz="1700" b="0" i="1">
                <a:effectLst/>
                <a:latin typeface="Tahoma" panose="020B0604030504040204" pitchFamily="34" charset="0"/>
              </a:rPr>
              <a:t> </a:t>
            </a:r>
            <a:r>
              <a:rPr lang="el-GR" sz="1700" b="0" i="1" err="1">
                <a:effectLst/>
                <a:latin typeface="Tahoma" panose="020B0604030504040204" pitchFamily="34" charset="0"/>
              </a:rPr>
              <a:t>ἐγγύτατα</a:t>
            </a:r>
            <a:r>
              <a:rPr lang="el-GR" sz="1700" b="0" i="1">
                <a:effectLst/>
                <a:latin typeface="Tahoma" panose="020B0604030504040204" pitchFamily="34" charset="0"/>
              </a:rPr>
              <a:t> </a:t>
            </a:r>
            <a:r>
              <a:rPr lang="el-GR" sz="1700" b="0" i="1" err="1">
                <a:effectLst/>
                <a:latin typeface="Tahoma" panose="020B0604030504040204" pitchFamily="34" charset="0"/>
              </a:rPr>
              <a:t>τῆς</a:t>
            </a:r>
            <a:r>
              <a:rPr lang="el-GR" sz="1700" b="0" i="1">
                <a:effectLst/>
                <a:latin typeface="Tahoma" panose="020B0604030504040204" pitchFamily="34" charset="0"/>
              </a:rPr>
              <a:t> </a:t>
            </a:r>
            <a:r>
              <a:rPr lang="el-GR" sz="1700" b="0" i="1" err="1">
                <a:effectLst/>
                <a:latin typeface="Tahoma" panose="020B0604030504040204" pitchFamily="34" charset="0"/>
              </a:rPr>
              <a:t>ξυμπάσης</a:t>
            </a:r>
            <a:r>
              <a:rPr lang="el-GR" sz="1700" b="0" i="1">
                <a:effectLst/>
                <a:latin typeface="Tahoma" panose="020B0604030504040204" pitchFamily="34" charset="0"/>
              </a:rPr>
              <a:t> γνώμης </a:t>
            </a:r>
            <a:r>
              <a:rPr lang="el-GR" sz="1700" b="0" i="1" err="1">
                <a:effectLst/>
                <a:latin typeface="Tahoma" panose="020B0604030504040204" pitchFamily="34" charset="0"/>
              </a:rPr>
              <a:t>τῶν</a:t>
            </a:r>
            <a:r>
              <a:rPr lang="el-GR" sz="1700" b="0" i="1">
                <a:effectLst/>
                <a:latin typeface="Tahoma" panose="020B0604030504040204" pitchFamily="34" charset="0"/>
              </a:rPr>
              <a:t> </a:t>
            </a:r>
            <a:r>
              <a:rPr lang="el-GR" sz="1700" b="0" i="1" err="1">
                <a:effectLst/>
                <a:latin typeface="Tahoma" panose="020B0604030504040204" pitchFamily="34" charset="0"/>
              </a:rPr>
              <a:t>ἀληθῶς</a:t>
            </a:r>
            <a:r>
              <a:rPr lang="el-GR" sz="1700" b="0" i="1">
                <a:effectLst/>
                <a:latin typeface="Tahoma" panose="020B0604030504040204" pitchFamily="34" charset="0"/>
              </a:rPr>
              <a:t> </a:t>
            </a:r>
            <a:r>
              <a:rPr lang="el-GR" sz="1700" b="0" i="1" err="1">
                <a:effectLst/>
                <a:latin typeface="Tahoma" panose="020B0604030504040204" pitchFamily="34" charset="0"/>
              </a:rPr>
              <a:t>λεχθέντων</a:t>
            </a:r>
            <a:r>
              <a:rPr lang="el-GR" sz="1700" b="0" i="0">
                <a:effectLst/>
                <a:latin typeface="Tahoma" panose="020B0604030504040204" pitchFamily="34" charset="0"/>
              </a:rPr>
              <a:t>», 1.22.1) και,</a:t>
            </a:r>
          </a:p>
          <a:p>
            <a:r>
              <a:rPr lang="el-GR" sz="1700" b="0" i="0">
                <a:effectLst/>
                <a:latin typeface="Tahoma" panose="020B0604030504040204" pitchFamily="34" charset="0"/>
              </a:rPr>
              <a:t> εφόσον ήταν αδύνατο να τους παραθέσει αυτολεξεί, </a:t>
            </a:r>
            <a:r>
              <a:rPr lang="el-GR" sz="1700" b="1" i="0">
                <a:effectLst/>
                <a:latin typeface="Tahoma" panose="020B0604030504040204" pitchFamily="34" charset="0"/>
              </a:rPr>
              <a:t>έγραψε σύμφωνα με τη δική του κρίση ό,τι ήταν προσφορότερο να λεχθεί στην κάθε περίπτωση</a:t>
            </a:r>
            <a:r>
              <a:rPr lang="el-GR" sz="1700" b="0" i="0">
                <a:effectLst/>
                <a:latin typeface="Tahoma" panose="020B0604030504040204" pitchFamily="34" charset="0"/>
              </a:rPr>
              <a:t>. </a:t>
            </a:r>
          </a:p>
          <a:p>
            <a:r>
              <a:rPr lang="el-GR" sz="1700" b="0" i="0">
                <a:effectLst/>
                <a:latin typeface="Tahoma" panose="020B0604030504040204" pitchFamily="34" charset="0"/>
              </a:rPr>
              <a:t>Στις δημηγορίες, στην παρουσίαση των απόψεων, στη δομή, στην επιχειρηματολογία </a:t>
            </a:r>
            <a:r>
              <a:rPr lang="el-GR" sz="1700" b="1" i="0">
                <a:effectLst/>
                <a:latin typeface="Tahoma" panose="020B0604030504040204" pitchFamily="34" charset="0"/>
              </a:rPr>
              <a:t>φαίνεται και η ικανότητα του ιστορικού να αναλύει τα γεγονότα και το βάθος της σκέψης του. </a:t>
            </a:r>
          </a:p>
          <a:p>
            <a:r>
              <a:rPr lang="el-GR" sz="1700" b="0" i="0">
                <a:effectLst/>
                <a:latin typeface="Tahoma" panose="020B0604030504040204" pitchFamily="34" charset="0"/>
              </a:rPr>
              <a:t>Από τον τρόπο που δηλώνει ότι προχώρησε στη σύνθεση των δημηγοριών, </a:t>
            </a:r>
            <a:r>
              <a:rPr lang="el-GR" sz="1700" b="1" i="0">
                <a:effectLst/>
                <a:latin typeface="Tahoma" panose="020B0604030504040204" pitchFamily="34" charset="0"/>
              </a:rPr>
              <a:t>δεν πρέπει να περιμένει κανείς «φυσικότητα» ως προς διαλεκτικές διαφοροποιήσεις των ομιλητών ανάλογα με τον τόπο καταγωγής τους.</a:t>
            </a:r>
            <a:endParaRPr lang="el-GR" sz="1700" b="1"/>
          </a:p>
          <a:p>
            <a:endParaRPr lang="el-GR" sz="170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872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9A0568-407A-F195-A691-BAD0AF71B987}"/>
              </a:ext>
            </a:extLst>
          </p:cNvPr>
          <p:cNvSpPr>
            <a:spLocks noGrp="1"/>
          </p:cNvSpPr>
          <p:nvPr>
            <p:ph type="title"/>
          </p:nvPr>
        </p:nvSpPr>
        <p:spPr>
          <a:solidFill>
            <a:schemeClr val="accent2"/>
          </a:solidFill>
          <a:ln>
            <a:noFill/>
          </a:ln>
        </p:spPr>
        <p:style>
          <a:lnRef idx="0">
            <a:scrgbClr r="0" g="0" b="0"/>
          </a:lnRef>
          <a:fillRef idx="0">
            <a:scrgbClr r="0" g="0" b="0"/>
          </a:fillRef>
          <a:effectRef idx="0">
            <a:scrgbClr r="0" g="0" b="0"/>
          </a:effectRef>
          <a:fontRef idx="minor">
            <a:schemeClr val="lt1"/>
          </a:fontRef>
        </p:style>
        <p:txBody>
          <a:bodyPr/>
          <a:lstStyle/>
          <a:p>
            <a:r>
              <a:rPr lang="en-US" b="1" i="1" dirty="0">
                <a:solidFill>
                  <a:srgbClr val="AF8C43"/>
                </a:solidFill>
                <a:effectLst/>
                <a:latin typeface="Times New Roman" panose="02020603050405020304" pitchFamily="18" charset="0"/>
              </a:rPr>
              <a:t>X</a:t>
            </a:r>
            <a:r>
              <a:rPr lang="el-GR" b="1" i="1" dirty="0" err="1">
                <a:solidFill>
                  <a:srgbClr val="AF8C43"/>
                </a:solidFill>
                <a:effectLst/>
                <a:latin typeface="Times New Roman" panose="02020603050405020304" pitchFamily="18" charset="0"/>
              </a:rPr>
              <a:t>ρονολογικΟ</a:t>
            </a:r>
            <a:r>
              <a:rPr lang="el-GR" b="1" i="1" dirty="0">
                <a:solidFill>
                  <a:srgbClr val="AF8C43"/>
                </a:solidFill>
                <a:effectLst/>
                <a:latin typeface="Times New Roman" panose="02020603050405020304" pitchFamily="18" charset="0"/>
              </a:rPr>
              <a:t> </a:t>
            </a:r>
            <a:r>
              <a:rPr lang="el-GR" b="1" i="1" dirty="0" err="1">
                <a:solidFill>
                  <a:srgbClr val="AF8C43"/>
                </a:solidFill>
                <a:effectLst/>
                <a:latin typeface="Times New Roman" panose="02020603050405020304" pitchFamily="18" charset="0"/>
              </a:rPr>
              <a:t>σΥστημα</a:t>
            </a:r>
            <a:endParaRPr lang="el-GR" dirty="0"/>
          </a:p>
        </p:txBody>
      </p:sp>
      <p:sp>
        <p:nvSpPr>
          <p:cNvPr id="3" name="Θέση περιεχομένου 2">
            <a:extLst>
              <a:ext uri="{FF2B5EF4-FFF2-40B4-BE49-F238E27FC236}">
                <a16:creationId xmlns:a16="http://schemas.microsoft.com/office/drawing/2014/main" id="{6FA39F3D-E63C-E52F-70A1-4E9695FA80BF}"/>
              </a:ext>
            </a:extLst>
          </p:cNvPr>
          <p:cNvSpPr>
            <a:spLocks noGrp="1"/>
          </p:cNvSpPr>
          <p:nvPr>
            <p:ph idx="1"/>
          </p:nvPr>
        </p:nvSpPr>
        <p:spPr>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20000"/>
          </a:bodyPr>
          <a:lstStyle/>
          <a:p>
            <a:r>
              <a:rPr lang="el-GR" b="0" i="0" dirty="0">
                <a:solidFill>
                  <a:srgbClr val="000000"/>
                </a:solidFill>
                <a:effectLst/>
                <a:latin typeface="+mj-lt"/>
              </a:rPr>
              <a:t>Στην προσπάθειά του για χρονολογική ακρίβεια στην έκθεση των γεγονότων οι δυσκολίες ήταν μεγάλες. Οι ελληνικές πόλεις - κράτη </a:t>
            </a:r>
            <a:r>
              <a:rPr lang="el-GR" b="1" i="0" dirty="0">
                <a:solidFill>
                  <a:srgbClr val="000000"/>
                </a:solidFill>
                <a:effectLst/>
                <a:latin typeface="+mj-lt"/>
              </a:rPr>
              <a:t>δεν είχαν ενιαίο χρονολογικό σύστημα</a:t>
            </a:r>
            <a:r>
              <a:rPr lang="el-GR" b="0" i="0" dirty="0">
                <a:solidFill>
                  <a:srgbClr val="000000"/>
                </a:solidFill>
                <a:effectLst/>
                <a:latin typeface="+mj-lt"/>
              </a:rPr>
              <a:t>, </a:t>
            </a:r>
            <a:r>
              <a:rPr lang="el-GR" b="1" i="0" dirty="0">
                <a:solidFill>
                  <a:srgbClr val="000000"/>
                </a:solidFill>
                <a:effectLst/>
                <a:latin typeface="+mj-lt"/>
              </a:rPr>
              <a:t>ούτε είχαν κοινές ονομασίες για τους μήνες του σεληνιακού έτους</a:t>
            </a:r>
            <a:r>
              <a:rPr lang="el-GR" b="0" i="0" dirty="0">
                <a:solidFill>
                  <a:srgbClr val="000000"/>
                </a:solidFill>
                <a:effectLst/>
                <a:latin typeface="+mj-lt"/>
              </a:rPr>
              <a:t>. </a:t>
            </a:r>
          </a:p>
          <a:p>
            <a:r>
              <a:rPr lang="el-GR" b="0" i="0" dirty="0">
                <a:solidFill>
                  <a:srgbClr val="000000"/>
                </a:solidFill>
                <a:effectLst/>
                <a:latin typeface="+mj-lt"/>
              </a:rPr>
              <a:t>Η επιμονή του να καταγράψει με απόλυτη ακρίβεια το χρόνο των γεγονότων είναι προφανής.</a:t>
            </a:r>
          </a:p>
          <a:p>
            <a:r>
              <a:rPr lang="el-GR" b="0" i="0" dirty="0">
                <a:solidFill>
                  <a:srgbClr val="000000"/>
                </a:solidFill>
                <a:effectLst/>
                <a:latin typeface="+mj-lt"/>
              </a:rPr>
              <a:t>Ακολουθώντας τον τρόπο χρονολογικής έκθεσης που χρησιμοποίησε ο </a:t>
            </a:r>
            <a:r>
              <a:rPr lang="el-GR" b="1" i="0" dirty="0">
                <a:solidFill>
                  <a:srgbClr val="000000"/>
                </a:solidFill>
                <a:effectLst/>
                <a:latin typeface="+mj-lt"/>
              </a:rPr>
              <a:t>Ελλάνικος ο Μυτιληναίος </a:t>
            </a:r>
          </a:p>
          <a:p>
            <a:r>
              <a:rPr lang="el-GR" b="0" i="0" dirty="0">
                <a:solidFill>
                  <a:srgbClr val="000000"/>
                </a:solidFill>
                <a:effectLst/>
                <a:latin typeface="+mj-lt"/>
              </a:rPr>
              <a:t>εξιστορεί τα γεγονότα </a:t>
            </a:r>
            <a:r>
              <a:rPr lang="el-GR" b="1" i="0" dirty="0">
                <a:solidFill>
                  <a:srgbClr val="000000"/>
                </a:solidFill>
                <a:effectLst/>
                <a:latin typeface="+mj-lt"/>
              </a:rPr>
              <a:t>κατά χρονολογική σειρά </a:t>
            </a:r>
            <a:r>
              <a:rPr lang="el-GR" b="0" i="0" dirty="0">
                <a:solidFill>
                  <a:srgbClr val="000000"/>
                </a:solidFill>
                <a:effectLst/>
                <a:latin typeface="+mj-lt"/>
              </a:rPr>
              <a:t>και όχι κατά θεματικές ενότητες, και μάλιστα χρόνο με χρόνο, </a:t>
            </a:r>
          </a:p>
          <a:p>
            <a:r>
              <a:rPr lang="el-GR" b="1" i="0" dirty="0">
                <a:solidFill>
                  <a:srgbClr val="000000"/>
                </a:solidFill>
                <a:effectLst/>
                <a:latin typeface="+mj-lt"/>
              </a:rPr>
              <a:t>αριθμεί αυτόνομα τα έτη του πολέμου </a:t>
            </a:r>
            <a:r>
              <a:rPr lang="el-GR" b="0" i="0" dirty="0">
                <a:solidFill>
                  <a:srgbClr val="000000"/>
                </a:solidFill>
                <a:effectLst/>
                <a:latin typeface="+mj-lt"/>
              </a:rPr>
              <a:t>(τέλος του πρώτου έτους, του δεύτερου κτλ.),</a:t>
            </a:r>
          </a:p>
          <a:p>
            <a:r>
              <a:rPr lang="el-GR" b="1" i="0" dirty="0">
                <a:solidFill>
                  <a:srgbClr val="000000"/>
                </a:solidFill>
                <a:effectLst/>
                <a:latin typeface="+mj-lt"/>
              </a:rPr>
              <a:t> χρησιμοποιεί το ηλιακό έτος </a:t>
            </a:r>
            <a:r>
              <a:rPr lang="el-GR" b="0" i="0" dirty="0">
                <a:solidFill>
                  <a:srgbClr val="000000"/>
                </a:solidFill>
                <a:effectLst/>
                <a:latin typeface="+mj-lt"/>
              </a:rPr>
              <a:t>και το υποδιαιρεί σε </a:t>
            </a:r>
            <a:r>
              <a:rPr lang="el-GR" b="1" i="1" dirty="0">
                <a:solidFill>
                  <a:srgbClr val="000000"/>
                </a:solidFill>
                <a:effectLst/>
                <a:latin typeface="+mj-lt"/>
              </a:rPr>
              <a:t>θέρος</a:t>
            </a:r>
            <a:r>
              <a:rPr lang="el-GR" b="1" i="0" dirty="0">
                <a:solidFill>
                  <a:srgbClr val="000000"/>
                </a:solidFill>
                <a:effectLst/>
                <a:latin typeface="+mj-lt"/>
              </a:rPr>
              <a:t> (8 μήνες </a:t>
            </a:r>
            <a:r>
              <a:rPr lang="el-GR" b="0" i="0" dirty="0">
                <a:solidFill>
                  <a:srgbClr val="000000"/>
                </a:solidFill>
                <a:effectLst/>
                <a:latin typeface="+mj-lt"/>
              </a:rPr>
              <a:t>στρατιωτικών επιχειρήσεων) και σε </a:t>
            </a:r>
            <a:r>
              <a:rPr lang="el-GR" b="1" i="1" dirty="0">
                <a:solidFill>
                  <a:srgbClr val="000000"/>
                </a:solidFill>
                <a:effectLst/>
                <a:latin typeface="+mj-lt"/>
              </a:rPr>
              <a:t>χειμώνα</a:t>
            </a:r>
            <a:r>
              <a:rPr lang="el-GR" b="1" i="0" dirty="0">
                <a:solidFill>
                  <a:srgbClr val="000000"/>
                </a:solidFill>
                <a:effectLst/>
                <a:latin typeface="+mj-lt"/>
              </a:rPr>
              <a:t> (4 μήνες</a:t>
            </a:r>
            <a:r>
              <a:rPr lang="el-GR" b="0" i="0" dirty="0">
                <a:solidFill>
                  <a:srgbClr val="000000"/>
                </a:solidFill>
                <a:effectLst/>
                <a:latin typeface="+mj-lt"/>
              </a:rPr>
              <a:t>, κατά τη διάρκεια των οποίων γίνονται οι πολεμικές προετοιμασίες). </a:t>
            </a:r>
          </a:p>
          <a:p>
            <a:r>
              <a:rPr lang="el-GR" b="0" i="0" dirty="0" err="1">
                <a:solidFill>
                  <a:srgbClr val="000000"/>
                </a:solidFill>
                <a:effectLst/>
                <a:latin typeface="+mj-lt"/>
              </a:rPr>
              <a:t>Tέλος</a:t>
            </a:r>
            <a:r>
              <a:rPr lang="el-GR" b="0" i="0" dirty="0">
                <a:solidFill>
                  <a:srgbClr val="000000"/>
                </a:solidFill>
                <a:effectLst/>
                <a:latin typeface="+mj-lt"/>
              </a:rPr>
              <a:t>, χρησιμοποιεί </a:t>
            </a:r>
            <a:r>
              <a:rPr lang="el-GR" b="1" i="0" dirty="0">
                <a:solidFill>
                  <a:srgbClr val="000000"/>
                </a:solidFill>
                <a:effectLst/>
                <a:latin typeface="+mj-lt"/>
              </a:rPr>
              <a:t>ειδικότερους χρονικούς προσδιορισμούς</a:t>
            </a:r>
            <a:r>
              <a:rPr lang="el-GR" b="0" i="0" dirty="0">
                <a:solidFill>
                  <a:srgbClr val="000000"/>
                </a:solidFill>
                <a:effectLst/>
                <a:latin typeface="+mj-lt"/>
              </a:rPr>
              <a:t>, π.χ. την αρχή ή το τέλος των γεωργικών εργασιών κ.ά.</a:t>
            </a:r>
            <a:endParaRPr lang="el-GR" dirty="0">
              <a:latin typeface="+mj-lt"/>
            </a:endParaRPr>
          </a:p>
        </p:txBody>
      </p:sp>
    </p:spTree>
    <p:extLst>
      <p:ext uri="{BB962C8B-B14F-4D97-AF65-F5344CB8AC3E}">
        <p14:creationId xmlns:p14="http://schemas.microsoft.com/office/powerpoint/2010/main" val="2802139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9D2AEDCB-3859-4EAD-AA65-4BDD2802A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9">
            <a:extLst>
              <a:ext uri="{FF2B5EF4-FFF2-40B4-BE49-F238E27FC236}">
                <a16:creationId xmlns:a16="http://schemas.microsoft.com/office/drawing/2014/main" id="{0B2AA709-28A2-4289-A11E-FD3AA53F0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7" name="Rectangle 11">
            <a:extLst>
              <a:ext uri="{FF2B5EF4-FFF2-40B4-BE49-F238E27FC236}">
                <a16:creationId xmlns:a16="http://schemas.microsoft.com/office/drawing/2014/main" id="{1608D5D4-689C-423B-9974-4733A30A4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Τίτλος 1">
            <a:extLst>
              <a:ext uri="{FF2B5EF4-FFF2-40B4-BE49-F238E27FC236}">
                <a16:creationId xmlns:a16="http://schemas.microsoft.com/office/drawing/2014/main" id="{F3A09EA1-F607-0F3A-32F0-A9CC0F5046CE}"/>
              </a:ext>
            </a:extLst>
          </p:cNvPr>
          <p:cNvSpPr>
            <a:spLocks noGrp="1"/>
          </p:cNvSpPr>
          <p:nvPr>
            <p:ph type="title"/>
          </p:nvPr>
        </p:nvSpPr>
        <p:spPr>
          <a:xfrm>
            <a:off x="1947672" y="1060704"/>
            <a:ext cx="3630168" cy="4736592"/>
          </a:xfrm>
        </p:spPr>
        <p:txBody>
          <a:bodyPr>
            <a:normAutofit/>
          </a:bodyPr>
          <a:lstStyle/>
          <a:p>
            <a:r>
              <a:rPr lang="el-GR" sz="3600">
                <a:solidFill>
                  <a:schemeClr val="bg1"/>
                </a:solidFill>
              </a:rPr>
              <a:t>Η δομη του εργου του</a:t>
            </a:r>
          </a:p>
        </p:txBody>
      </p:sp>
      <p:sp>
        <p:nvSpPr>
          <p:cNvPr id="28" name="Θέση περιεχομένου 2">
            <a:extLst>
              <a:ext uri="{FF2B5EF4-FFF2-40B4-BE49-F238E27FC236}">
                <a16:creationId xmlns:a16="http://schemas.microsoft.com/office/drawing/2014/main" id="{B9559B0B-0244-27D3-CC34-58E51846E89D}"/>
              </a:ext>
            </a:extLst>
          </p:cNvPr>
          <p:cNvSpPr>
            <a:spLocks noGrp="1"/>
          </p:cNvSpPr>
          <p:nvPr>
            <p:ph idx="1"/>
          </p:nvPr>
        </p:nvSpPr>
        <p:spPr>
          <a:xfrm>
            <a:off x="6548284" y="1"/>
            <a:ext cx="5093110" cy="6657688"/>
          </a:xfrm>
        </p:spPr>
        <p:txBody>
          <a:bodyPr anchor="ctr">
            <a:normAutofit/>
          </a:bodyPr>
          <a:lstStyle/>
          <a:p>
            <a:r>
              <a:rPr lang="el-GR" b="0" i="0" dirty="0">
                <a:effectLst/>
                <a:latin typeface="Tahoma" panose="020B0604030504040204" pitchFamily="34" charset="0"/>
              </a:rPr>
              <a:t>Η διαίρεση του έργου σε οκτώ βιβλία είναι μεταγενέστερη. </a:t>
            </a:r>
          </a:p>
          <a:p>
            <a:r>
              <a:rPr lang="el-GR" b="0" i="0" dirty="0">
                <a:effectLst/>
                <a:latin typeface="Tahoma" panose="020B0604030504040204" pitchFamily="34" charset="0"/>
              </a:rPr>
              <a:t>Στο </a:t>
            </a:r>
            <a:r>
              <a:rPr lang="el-GR" b="1" i="0" dirty="0">
                <a:effectLst/>
                <a:latin typeface="Tahoma" panose="020B0604030504040204" pitchFamily="34" charset="0"/>
              </a:rPr>
              <a:t>1ο βιβλίο </a:t>
            </a:r>
            <a:r>
              <a:rPr lang="el-GR" b="0" i="0" dirty="0">
                <a:effectLst/>
                <a:latin typeface="Tahoma" panose="020B0604030504040204" pitchFamily="34" charset="0"/>
              </a:rPr>
              <a:t>εξετάζονται </a:t>
            </a:r>
          </a:p>
          <a:p>
            <a:r>
              <a:rPr lang="el-GR" b="0" i="0" dirty="0">
                <a:effectLst/>
                <a:latin typeface="Tahoma" panose="020B0604030504040204" pitchFamily="34" charset="0"/>
              </a:rPr>
              <a:t>τα </a:t>
            </a:r>
            <a:r>
              <a:rPr lang="el-GR" b="1" i="0" dirty="0">
                <a:effectLst/>
                <a:latin typeface="Tahoma" panose="020B0604030504040204" pitchFamily="34" charset="0"/>
              </a:rPr>
              <a:t>αίτια</a:t>
            </a:r>
            <a:r>
              <a:rPr lang="el-GR" b="0" i="0" dirty="0">
                <a:effectLst/>
                <a:latin typeface="Tahoma" panose="020B0604030504040204" pitchFamily="34" charset="0"/>
              </a:rPr>
              <a:t> του πολέμου, </a:t>
            </a:r>
          </a:p>
          <a:p>
            <a:r>
              <a:rPr lang="el-GR" b="0" i="0" dirty="0" err="1">
                <a:effectLst/>
                <a:latin typeface="Tahoma" panose="020B0604030504040204" pitchFamily="34" charset="0"/>
              </a:rPr>
              <a:t>εξαίρεται</a:t>
            </a:r>
            <a:r>
              <a:rPr lang="el-GR" b="0" i="0" dirty="0">
                <a:effectLst/>
                <a:latin typeface="Tahoma" panose="020B0604030504040204" pitchFamily="34" charset="0"/>
              </a:rPr>
              <a:t> η </a:t>
            </a:r>
            <a:r>
              <a:rPr lang="el-GR" b="1" i="0" dirty="0">
                <a:effectLst/>
                <a:latin typeface="Tahoma" panose="020B0604030504040204" pitchFamily="34" charset="0"/>
              </a:rPr>
              <a:t>σημασία</a:t>
            </a:r>
            <a:r>
              <a:rPr lang="el-GR" b="0" i="0" dirty="0">
                <a:effectLst/>
                <a:latin typeface="Tahoma" panose="020B0604030504040204" pitchFamily="34" charset="0"/>
              </a:rPr>
              <a:t> του, </a:t>
            </a:r>
          </a:p>
          <a:p>
            <a:r>
              <a:rPr lang="el-GR" b="0" i="0" dirty="0">
                <a:effectLst/>
                <a:latin typeface="Tahoma" panose="020B0604030504040204" pitchFamily="34" charset="0"/>
              </a:rPr>
              <a:t>εκτίθεται η </a:t>
            </a:r>
            <a:r>
              <a:rPr lang="el-GR" b="1" i="0" dirty="0">
                <a:effectLst/>
                <a:latin typeface="Tahoma" panose="020B0604030504040204" pitchFamily="34" charset="0"/>
              </a:rPr>
              <a:t>μέθοδος του συγγραφέα </a:t>
            </a:r>
            <a:r>
              <a:rPr lang="el-GR" b="0" i="0" dirty="0">
                <a:effectLst/>
                <a:latin typeface="Tahoma" panose="020B0604030504040204" pitchFamily="34" charset="0"/>
              </a:rPr>
              <a:t>(κεφ. 1, 20-22), </a:t>
            </a:r>
          </a:p>
          <a:p>
            <a:r>
              <a:rPr lang="el-GR" b="0" i="0" dirty="0">
                <a:effectLst/>
                <a:latin typeface="Tahoma" panose="020B0604030504040204" pitchFamily="34" charset="0"/>
              </a:rPr>
              <a:t>ερευνώνται οι </a:t>
            </a:r>
            <a:r>
              <a:rPr lang="el-GR" b="1" i="0" dirty="0">
                <a:effectLst/>
                <a:latin typeface="Tahoma" panose="020B0604030504040204" pitchFamily="34" charset="0"/>
              </a:rPr>
              <a:t>ιστορικές εξελίξεις </a:t>
            </a:r>
            <a:r>
              <a:rPr lang="el-GR" b="0" i="0" dirty="0">
                <a:effectLst/>
                <a:latin typeface="Tahoma" panose="020B0604030504040204" pitchFamily="34" charset="0"/>
              </a:rPr>
              <a:t>από το μακρινό παρελθόν ως τις παραμονές του πολέμου </a:t>
            </a:r>
            <a:r>
              <a:rPr lang="el-GR" b="0" i="1" dirty="0">
                <a:effectLst/>
                <a:latin typeface="Tahoma" panose="020B0604030504040204" pitchFamily="34" charset="0"/>
              </a:rPr>
              <a:t>(«Αρχαιολογία»</a:t>
            </a:r>
            <a:r>
              <a:rPr lang="el-GR" b="0" i="0" dirty="0">
                <a:effectLst/>
                <a:latin typeface="Tahoma" panose="020B0604030504040204" pitchFamily="34" charset="0"/>
              </a:rPr>
              <a:t>, κεφ. 2-19), </a:t>
            </a:r>
          </a:p>
          <a:p>
            <a:r>
              <a:rPr lang="el-GR" b="0" i="0" dirty="0">
                <a:effectLst/>
                <a:latin typeface="Tahoma" panose="020B0604030504040204" pitchFamily="34" charset="0"/>
              </a:rPr>
              <a:t>η </a:t>
            </a:r>
            <a:r>
              <a:rPr lang="el-GR" b="1" i="0" dirty="0">
                <a:effectLst/>
                <a:latin typeface="Tahoma" panose="020B0604030504040204" pitchFamily="34" charset="0"/>
              </a:rPr>
              <a:t>ανάπτυξη της αθηναϊκής δύναμης κατά την «πεντηκονταετία», 479-432 π.Χ. </a:t>
            </a:r>
            <a:r>
              <a:rPr lang="el-GR" b="0" i="0" dirty="0">
                <a:effectLst/>
                <a:latin typeface="Tahoma" panose="020B0604030504040204" pitchFamily="34" charset="0"/>
              </a:rPr>
              <a:t>(κεφ. 89-117), </a:t>
            </a:r>
          </a:p>
          <a:p>
            <a:r>
              <a:rPr lang="el-GR" b="0" i="0" dirty="0">
                <a:effectLst/>
                <a:latin typeface="Tahoma" panose="020B0604030504040204" pitchFamily="34" charset="0"/>
              </a:rPr>
              <a:t>οι </a:t>
            </a:r>
            <a:r>
              <a:rPr lang="el-GR" b="1" i="0" dirty="0">
                <a:effectLst/>
                <a:latin typeface="Tahoma" panose="020B0604030504040204" pitchFamily="34" charset="0"/>
              </a:rPr>
              <a:t>τελευταίες διπλωματικές προσπάθειες</a:t>
            </a:r>
            <a:r>
              <a:rPr lang="el-GR" b="0" i="0" dirty="0">
                <a:effectLst/>
                <a:latin typeface="Tahoma" panose="020B0604030504040204" pitchFamily="34" charset="0"/>
              </a:rPr>
              <a:t>, </a:t>
            </a:r>
          </a:p>
          <a:p>
            <a:r>
              <a:rPr lang="el-GR" b="0" i="0" dirty="0">
                <a:effectLst/>
                <a:latin typeface="Tahoma" panose="020B0604030504040204" pitchFamily="34" charset="0"/>
              </a:rPr>
              <a:t>οι </a:t>
            </a:r>
            <a:r>
              <a:rPr lang="el-GR" b="1" i="0" dirty="0">
                <a:effectLst/>
                <a:latin typeface="Tahoma" panose="020B0604030504040204" pitchFamily="34" charset="0"/>
              </a:rPr>
              <a:t>δυνάμεις των αντιπάλων</a:t>
            </a:r>
            <a:r>
              <a:rPr lang="el-GR" b="0" i="0" dirty="0">
                <a:effectLst/>
                <a:latin typeface="Tahoma" panose="020B0604030504040204" pitchFamily="34" charset="0"/>
              </a:rPr>
              <a:t>.</a:t>
            </a:r>
            <a:endParaRPr lang="el-GR" dirty="0"/>
          </a:p>
        </p:txBody>
      </p:sp>
      <p:sp>
        <p:nvSpPr>
          <p:cNvPr id="29" name="Oval 13">
            <a:extLst>
              <a:ext uri="{FF2B5EF4-FFF2-40B4-BE49-F238E27FC236}">
                <a16:creationId xmlns:a16="http://schemas.microsoft.com/office/drawing/2014/main" id="{4A8673E8-250A-46DB-9A53-00144B5AB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6323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6F8E14-C612-89F5-339C-B84F1CB11492}"/>
              </a:ext>
            </a:extLst>
          </p:cNvPr>
          <p:cNvSpPr>
            <a:spLocks noGrp="1"/>
          </p:cNvSpPr>
          <p:nvPr>
            <p:ph type="title"/>
          </p:nvPr>
        </p:nvSpPr>
        <p:spPr>
          <a:solidFill>
            <a:schemeClr val="tx2">
              <a:lumMod val="20000"/>
              <a:lumOff val="80000"/>
            </a:schemeClr>
          </a:solidFill>
        </p:spPr>
        <p:txBody>
          <a:bodyPr/>
          <a:lstStyle/>
          <a:p>
            <a:r>
              <a:rPr lang="el-GR" dirty="0"/>
              <a:t>ΔΟΜΗ ΤΟΥ ΕΡΓΟΥ ΤΟΥ</a:t>
            </a:r>
          </a:p>
        </p:txBody>
      </p:sp>
      <p:sp>
        <p:nvSpPr>
          <p:cNvPr id="3" name="Θέση περιεχομένου 2">
            <a:extLst>
              <a:ext uri="{FF2B5EF4-FFF2-40B4-BE49-F238E27FC236}">
                <a16:creationId xmlns:a16="http://schemas.microsoft.com/office/drawing/2014/main" id="{6A990C49-74D1-F174-6607-65B66778C88C}"/>
              </a:ext>
            </a:extLst>
          </p:cNvPr>
          <p:cNvSpPr>
            <a:spLocks noGrp="1"/>
          </p:cNvSpPr>
          <p:nvPr>
            <p:ph idx="1"/>
          </p:nvPr>
        </p:nvSpPr>
        <p:spPr/>
        <p:txBody>
          <a:bodyPr/>
          <a:lstStyle/>
          <a:p>
            <a:r>
              <a:rPr lang="el-GR" dirty="0">
                <a:solidFill>
                  <a:srgbClr val="000000"/>
                </a:solidFill>
                <a:latin typeface="Tahoma" panose="020B0604030504040204" pitchFamily="34" charset="0"/>
              </a:rPr>
              <a:t>Α</a:t>
            </a:r>
            <a:r>
              <a:rPr lang="el-GR" b="0" i="0" dirty="0">
                <a:solidFill>
                  <a:srgbClr val="000000"/>
                </a:solidFill>
                <a:effectLst/>
                <a:latin typeface="Tahoma" panose="020B0604030504040204" pitchFamily="34" charset="0"/>
              </a:rPr>
              <a:t>πό την αρχή του 2ου Βιβλίου ως το 24ο κεφάλαιο του 5ου καταγράφονται τα γεγονότα της πρώτης δεκαετίας του πολέμου (</a:t>
            </a:r>
            <a:r>
              <a:rPr lang="el-GR" b="1" i="0" dirty="0">
                <a:solidFill>
                  <a:srgbClr val="000000"/>
                </a:solidFill>
                <a:effectLst/>
                <a:latin typeface="Tahoma" panose="020B0604030504040204" pitchFamily="34" charset="0"/>
              </a:rPr>
              <a:t>431-421 π.Χ</a:t>
            </a:r>
            <a:r>
              <a:rPr lang="el-GR" b="0" i="0" dirty="0">
                <a:solidFill>
                  <a:srgbClr val="000000"/>
                </a:solidFill>
                <a:effectLst/>
                <a:latin typeface="Tahoma" panose="020B0604030504040204" pitchFamily="34" charset="0"/>
              </a:rPr>
              <a:t>.), με λεπτομερή έκθεση των όρων της </a:t>
            </a:r>
            <a:r>
              <a:rPr lang="el-GR" b="1" i="0" dirty="0">
                <a:solidFill>
                  <a:srgbClr val="000000"/>
                </a:solidFill>
                <a:effectLst/>
                <a:latin typeface="Tahoma" panose="020B0604030504040204" pitchFamily="34" charset="0"/>
              </a:rPr>
              <a:t>ειρήνης του Νικία</a:t>
            </a:r>
            <a:r>
              <a:rPr lang="el-GR" b="0" i="0" dirty="0">
                <a:solidFill>
                  <a:srgbClr val="000000"/>
                </a:solidFill>
                <a:effectLst/>
                <a:latin typeface="Tahoma" panose="020B0604030504040204" pitchFamily="34" charset="0"/>
              </a:rPr>
              <a:t>. </a:t>
            </a:r>
          </a:p>
          <a:p>
            <a:r>
              <a:rPr lang="el-GR" b="0" i="0" dirty="0">
                <a:solidFill>
                  <a:srgbClr val="000000"/>
                </a:solidFill>
                <a:effectLst/>
                <a:latin typeface="Tahoma" panose="020B0604030504040204" pitchFamily="34" charset="0"/>
              </a:rPr>
              <a:t>Οι συγκρούσεις δεν άργησαν να ξαναρχίσουν. Ο Θουκυδίδης συνθέτει ένα </a:t>
            </a:r>
            <a:r>
              <a:rPr lang="el-GR" b="1" i="0" dirty="0">
                <a:solidFill>
                  <a:srgbClr val="000000"/>
                </a:solidFill>
                <a:effectLst/>
                <a:latin typeface="Tahoma" panose="020B0604030504040204" pitchFamily="34" charset="0"/>
              </a:rPr>
              <a:t>δεύτερο προοίμιο (5.26) </a:t>
            </a:r>
            <a:r>
              <a:rPr lang="el-GR" b="0" i="0" dirty="0">
                <a:solidFill>
                  <a:srgbClr val="000000"/>
                </a:solidFill>
                <a:effectLst/>
                <a:latin typeface="Tahoma" panose="020B0604030504040204" pitchFamily="34" charset="0"/>
              </a:rPr>
              <a:t>για να υποστηρίξει ότι δεν πρόκειται για νέο πόλεμο αλλά για συνέχιση του μεγάλου πολέμου. </a:t>
            </a:r>
          </a:p>
          <a:p>
            <a:r>
              <a:rPr lang="el-GR" b="0" i="0" dirty="0">
                <a:solidFill>
                  <a:srgbClr val="000000"/>
                </a:solidFill>
                <a:effectLst/>
                <a:latin typeface="Tahoma" panose="020B0604030504040204" pitchFamily="34" charset="0"/>
              </a:rPr>
              <a:t>Στο </a:t>
            </a:r>
            <a:r>
              <a:rPr lang="el-GR" b="1" i="0" dirty="0">
                <a:solidFill>
                  <a:srgbClr val="000000"/>
                </a:solidFill>
                <a:effectLst/>
                <a:latin typeface="Tahoma" panose="020B0604030504040204" pitchFamily="34" charset="0"/>
              </a:rPr>
              <a:t>5ο βιβλίο </a:t>
            </a:r>
            <a:r>
              <a:rPr lang="el-GR" b="0" i="0" dirty="0">
                <a:solidFill>
                  <a:srgbClr val="000000"/>
                </a:solidFill>
                <a:effectLst/>
                <a:latin typeface="Tahoma" panose="020B0604030504040204" pitchFamily="34" charset="0"/>
              </a:rPr>
              <a:t>εκτίθενται τα γεγονότα </a:t>
            </a:r>
            <a:r>
              <a:rPr lang="el-GR" b="1" i="0" dirty="0">
                <a:solidFill>
                  <a:srgbClr val="000000"/>
                </a:solidFill>
                <a:effectLst/>
                <a:latin typeface="Tahoma" panose="020B0604030504040204" pitchFamily="34" charset="0"/>
              </a:rPr>
              <a:t>ως το 415 π.Χ. </a:t>
            </a:r>
            <a:r>
              <a:rPr lang="el-GR" b="0" i="0" dirty="0">
                <a:solidFill>
                  <a:srgbClr val="000000"/>
                </a:solidFill>
                <a:effectLst/>
                <a:latin typeface="Tahoma" panose="020B0604030504040204" pitchFamily="34" charset="0"/>
              </a:rPr>
              <a:t>και ο συνταρακτικός </a:t>
            </a:r>
            <a:r>
              <a:rPr lang="el-GR" b="1" i="0" dirty="0">
                <a:solidFill>
                  <a:srgbClr val="000000"/>
                </a:solidFill>
                <a:effectLst/>
                <a:latin typeface="Tahoma" panose="020B0604030504040204" pitchFamily="34" charset="0"/>
              </a:rPr>
              <a:t>«διάλογος» των Αθηναίων με τους </a:t>
            </a:r>
            <a:r>
              <a:rPr lang="el-GR" b="1" i="0" dirty="0" err="1">
                <a:solidFill>
                  <a:srgbClr val="000000"/>
                </a:solidFill>
                <a:effectLst/>
                <a:latin typeface="Tahoma" panose="020B0604030504040204" pitchFamily="34" charset="0"/>
              </a:rPr>
              <a:t>πολιορκημένους</a:t>
            </a:r>
            <a:r>
              <a:rPr lang="el-GR" b="1" i="0" dirty="0">
                <a:solidFill>
                  <a:srgbClr val="000000"/>
                </a:solidFill>
                <a:effectLst/>
                <a:latin typeface="Tahoma" panose="020B0604030504040204" pitchFamily="34" charset="0"/>
              </a:rPr>
              <a:t> κατοίκους της Μήλου </a:t>
            </a:r>
            <a:r>
              <a:rPr lang="el-GR" b="0" i="0" dirty="0">
                <a:solidFill>
                  <a:srgbClr val="000000"/>
                </a:solidFill>
                <a:effectLst/>
                <a:latin typeface="Tahoma" panose="020B0604030504040204" pitchFamily="34" charset="0"/>
              </a:rPr>
              <a:t>για το δίκαιο του </a:t>
            </a:r>
            <a:r>
              <a:rPr lang="el-GR" b="0" i="0" dirty="0" err="1">
                <a:solidFill>
                  <a:srgbClr val="000000"/>
                </a:solidFill>
                <a:effectLst/>
                <a:latin typeface="Tahoma" panose="020B0604030504040204" pitchFamily="34" charset="0"/>
              </a:rPr>
              <a:t>ισχυροτέρου</a:t>
            </a:r>
            <a:r>
              <a:rPr lang="el-GR" b="0" i="0" dirty="0">
                <a:solidFill>
                  <a:srgbClr val="000000"/>
                </a:solidFill>
                <a:effectLst/>
                <a:latin typeface="Tahoma" panose="020B0604030504040204" pitchFamily="34" charset="0"/>
              </a:rPr>
              <a:t>. </a:t>
            </a:r>
            <a:endParaRPr lang="el-GR" dirty="0"/>
          </a:p>
        </p:txBody>
      </p:sp>
    </p:spTree>
    <p:extLst>
      <p:ext uri="{BB962C8B-B14F-4D97-AF65-F5344CB8AC3E}">
        <p14:creationId xmlns:p14="http://schemas.microsoft.com/office/powerpoint/2010/main" val="2806678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3A9535F-EEDD-B8A6-4505-40AB29D32773}"/>
              </a:ext>
            </a:extLst>
          </p:cNvPr>
          <p:cNvSpPr>
            <a:spLocks noGrp="1"/>
          </p:cNvSpPr>
          <p:nvPr>
            <p:ph type="title"/>
          </p:nvPr>
        </p:nvSpPr>
        <p:spPr>
          <a:xfrm>
            <a:off x="643466" y="643466"/>
            <a:ext cx="3682727" cy="5571067"/>
          </a:xfrm>
        </p:spPr>
        <p:txBody>
          <a:bodyPr>
            <a:normAutofit/>
          </a:bodyPr>
          <a:lstStyle/>
          <a:p>
            <a:pPr algn="r"/>
            <a:r>
              <a:rPr lang="el-GR" sz="4800" dirty="0">
                <a:solidFill>
                  <a:srgbClr val="FFFFFF"/>
                </a:solidFill>
              </a:rPr>
              <a:t>ΔΟΜΗ ΤΟΥ ΕΡΓΟΥ ΤΟΥ</a:t>
            </a:r>
          </a:p>
        </p:txBody>
      </p:sp>
      <p:sp>
        <p:nvSpPr>
          <p:cNvPr id="12" name="Oval 11">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Θέση περιεχομένου 2">
            <a:extLst>
              <a:ext uri="{FF2B5EF4-FFF2-40B4-BE49-F238E27FC236}">
                <a16:creationId xmlns:a16="http://schemas.microsoft.com/office/drawing/2014/main" id="{80BD1CE8-76B4-52CC-CF09-7F662E9AE85C}"/>
              </a:ext>
            </a:extLst>
          </p:cNvPr>
          <p:cNvSpPr>
            <a:spLocks noGrp="1"/>
          </p:cNvSpPr>
          <p:nvPr>
            <p:ph idx="1"/>
          </p:nvPr>
        </p:nvSpPr>
        <p:spPr>
          <a:xfrm>
            <a:off x="4932557" y="643465"/>
            <a:ext cx="6469168" cy="5586215"/>
          </a:xfrm>
        </p:spPr>
        <p:txBody>
          <a:bodyPr anchor="ctr">
            <a:normAutofit/>
          </a:bodyPr>
          <a:lstStyle/>
          <a:p>
            <a:r>
              <a:rPr lang="el-GR" b="0" i="0">
                <a:effectLst/>
                <a:latin typeface="Tahoma" panose="020B0604030504040204" pitchFamily="34" charset="0"/>
              </a:rPr>
              <a:t>Το </a:t>
            </a:r>
            <a:r>
              <a:rPr lang="el-GR" b="1" i="0">
                <a:effectLst/>
                <a:latin typeface="Tahoma" panose="020B0604030504040204" pitchFamily="34" charset="0"/>
              </a:rPr>
              <a:t>6ο και το 7ο βιβλίο </a:t>
            </a:r>
            <a:r>
              <a:rPr lang="el-GR" b="0" i="0">
                <a:effectLst/>
                <a:latin typeface="Tahoma" panose="020B0604030504040204" pitchFamily="34" charset="0"/>
              </a:rPr>
              <a:t>είναι αφιερωμένα στη </a:t>
            </a:r>
            <a:r>
              <a:rPr lang="el-GR" b="1" i="0">
                <a:effectLst/>
                <a:latin typeface="Tahoma" panose="020B0604030504040204" pitchFamily="34" charset="0"/>
              </a:rPr>
              <a:t>Σικελική εκστρατεία</a:t>
            </a:r>
            <a:r>
              <a:rPr lang="el-GR" b="0" i="0">
                <a:effectLst/>
                <a:latin typeface="Tahoma" panose="020B0604030504040204" pitchFamily="34" charset="0"/>
              </a:rPr>
              <a:t>. </a:t>
            </a:r>
          </a:p>
          <a:p>
            <a:r>
              <a:rPr lang="el-GR" b="0" i="0">
                <a:effectLst/>
                <a:latin typeface="Tahoma" panose="020B0604030504040204" pitchFamily="34" charset="0"/>
              </a:rPr>
              <a:t>Στο </a:t>
            </a:r>
            <a:r>
              <a:rPr lang="el-GR" b="1" i="0">
                <a:effectLst/>
                <a:latin typeface="Tahoma" panose="020B0604030504040204" pitchFamily="34" charset="0"/>
              </a:rPr>
              <a:t>8ο </a:t>
            </a:r>
            <a:r>
              <a:rPr lang="el-GR" b="0" i="0">
                <a:effectLst/>
                <a:latin typeface="Tahoma" panose="020B0604030504040204" pitchFamily="34" charset="0"/>
              </a:rPr>
              <a:t>καταγράφεται </a:t>
            </a:r>
          </a:p>
          <a:p>
            <a:r>
              <a:rPr lang="el-GR" b="0" i="0">
                <a:effectLst/>
                <a:latin typeface="Tahoma" panose="020B0604030504040204" pitchFamily="34" charset="0"/>
              </a:rPr>
              <a:t>η αρχή της τρίτης περιόδου του πολέμου, </a:t>
            </a:r>
          </a:p>
          <a:p>
            <a:r>
              <a:rPr lang="el-GR" b="0" i="0">
                <a:effectLst/>
                <a:latin typeface="Tahoma" panose="020B0604030504040204" pitchFamily="34" charset="0"/>
              </a:rPr>
              <a:t>η εγκατάσταση μόνιμου σπαρτιατικού στρατοπέδου στη Δεκέλεια, </a:t>
            </a:r>
          </a:p>
          <a:p>
            <a:r>
              <a:rPr lang="el-GR" b="0" i="0">
                <a:effectLst/>
                <a:latin typeface="Tahoma" panose="020B0604030504040204" pitchFamily="34" charset="0"/>
              </a:rPr>
              <a:t>η ανάμιξη των Περσών στην ελληνική σύγκρουση, </a:t>
            </a:r>
          </a:p>
          <a:p>
            <a:r>
              <a:rPr lang="el-GR" b="0" i="0">
                <a:effectLst/>
                <a:latin typeface="Tahoma" panose="020B0604030504040204" pitchFamily="34" charset="0"/>
              </a:rPr>
              <a:t>η κατάλυση του δημοκρατικού πολιτεύματος της Αθήνας ως το 411 π.Χ.</a:t>
            </a:r>
            <a:endParaRPr lang="el-GR" dirty="0"/>
          </a:p>
        </p:txBody>
      </p:sp>
      <p:sp>
        <p:nvSpPr>
          <p:cNvPr id="14" name="Oval 13">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0403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FD750762-6144-FF41-2C19-C5EC91B53328}"/>
              </a:ext>
            </a:extLst>
          </p:cNvPr>
          <p:cNvSpPr>
            <a:spLocks noGrp="1"/>
          </p:cNvSpPr>
          <p:nvPr>
            <p:ph type="body" sz="half" idx="2"/>
          </p:nvPr>
        </p:nvSpPr>
        <p:spPr>
          <a:xfrm>
            <a:off x="8549640" y="326571"/>
            <a:ext cx="3200400" cy="5388429"/>
          </a:xfrm>
        </p:spPr>
        <p:txBody>
          <a:bodyPr>
            <a:noAutofit/>
          </a:bodyPr>
          <a:lstStyle/>
          <a:p>
            <a:r>
              <a:rPr lang="el-GR" sz="3200" b="0" i="0" dirty="0">
                <a:solidFill>
                  <a:srgbClr val="000000"/>
                </a:solidFill>
                <a:effectLst/>
                <a:latin typeface="Times New Roman" panose="02020603050405020304" pitchFamily="18" charset="0"/>
              </a:rPr>
              <a:t>Η παιδική και η εφηβική ηλικία του συμπίπτουν με τα χρόνια της ακμής της Αθήνας, της ακμής του Περικλή, τον οποίο θαυμάζει και εγκωμιάζει στο έργο του. </a:t>
            </a:r>
            <a:endParaRPr lang="el-GR" sz="3200" dirty="0"/>
          </a:p>
        </p:txBody>
      </p:sp>
      <p:pic>
        <p:nvPicPr>
          <p:cNvPr id="2050" name="Picture 2" descr="Κλασσική Εποχή – Η εποχή του Περικλή | Η ΓΝΩΣΗ ΕΙΝΑΙ ΔΥΝΑΜΗ">
            <a:extLst>
              <a:ext uri="{FF2B5EF4-FFF2-40B4-BE49-F238E27FC236}">
                <a16:creationId xmlns:a16="http://schemas.microsoft.com/office/drawing/2014/main" id="{8CABF28B-3DEE-9E19-A405-BE8B1D5393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226" y="326571"/>
            <a:ext cx="7511142" cy="607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041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9" name="Rectangle 28">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EBBA23A-17A9-FFD7-0372-81E74A5BA807}"/>
              </a:ext>
            </a:extLst>
          </p:cNvPr>
          <p:cNvSpPr>
            <a:spLocks noGrp="1"/>
          </p:cNvSpPr>
          <p:nvPr>
            <p:ph type="title"/>
          </p:nvPr>
        </p:nvSpPr>
        <p:spPr>
          <a:xfrm>
            <a:off x="2082119" y="643466"/>
            <a:ext cx="3348017" cy="5571067"/>
          </a:xfrm>
        </p:spPr>
        <p:txBody>
          <a:bodyPr>
            <a:normAutofit/>
          </a:bodyPr>
          <a:lstStyle/>
          <a:p>
            <a:r>
              <a:rPr lang="el-GR" sz="4800">
                <a:solidFill>
                  <a:schemeClr val="tx1"/>
                </a:solidFill>
              </a:rPr>
              <a:t>ΧΡΟΝΟΣ ΣΥΝΘΕΣΗΣ ΤΟΥ ΕΡΓΟΥ</a:t>
            </a:r>
          </a:p>
        </p:txBody>
      </p:sp>
      <p:sp>
        <p:nvSpPr>
          <p:cNvPr id="20" name="Θέση περιεχομένου 2">
            <a:extLst>
              <a:ext uri="{FF2B5EF4-FFF2-40B4-BE49-F238E27FC236}">
                <a16:creationId xmlns:a16="http://schemas.microsoft.com/office/drawing/2014/main" id="{887A6948-CEBA-1B49-CCD2-FC6FAC525027}"/>
              </a:ext>
            </a:extLst>
          </p:cNvPr>
          <p:cNvSpPr>
            <a:spLocks noGrp="1"/>
          </p:cNvSpPr>
          <p:nvPr>
            <p:ph idx="1"/>
          </p:nvPr>
        </p:nvSpPr>
        <p:spPr>
          <a:xfrm>
            <a:off x="6772315" y="643467"/>
            <a:ext cx="4534781" cy="5571066"/>
          </a:xfrm>
        </p:spPr>
        <p:txBody>
          <a:bodyPr anchor="ctr">
            <a:normAutofit/>
          </a:bodyPr>
          <a:lstStyle/>
          <a:p>
            <a:r>
              <a:rPr lang="el-GR" sz="1800" b="0" i="0">
                <a:effectLst/>
                <a:latin typeface="Tahoma" panose="020B0604030504040204" pitchFamily="34" charset="0"/>
              </a:rPr>
              <a:t>Οι ελάχιστες «εσωτερικές μαρτυρίες» στο έργο και οι υφολογικές παρατηρήσεις των μελετητών δεν αρκούν για να οδηγήσουν σε ακλόνητα συμπεράσματα για το πότε συνέθεσε ο Θουκυδίδης το έργο του. </a:t>
            </a:r>
          </a:p>
          <a:p>
            <a:r>
              <a:rPr lang="el-GR" sz="1800" b="0" i="0">
                <a:effectLst/>
                <a:latin typeface="Tahoma" panose="020B0604030504040204" pitchFamily="34" charset="0"/>
              </a:rPr>
              <a:t>Η δήλωσή του ότι άρχισε να γράφει αμέσως μόλις ξέσπασε ο πόλεμος («</a:t>
            </a:r>
            <a:r>
              <a:rPr lang="el-GR" sz="1800" b="0" i="1">
                <a:effectLst/>
                <a:latin typeface="Tahoma" panose="020B0604030504040204" pitchFamily="34" charset="0"/>
              </a:rPr>
              <a:t>ἀρξάμενος εὐθὺς καθισταμένου</a:t>
            </a:r>
            <a:r>
              <a:rPr lang="el-GR" sz="1800" b="0" i="0">
                <a:effectLst/>
                <a:latin typeface="Tahoma" panose="020B0604030504040204" pitchFamily="34" charset="0"/>
              </a:rPr>
              <a:t>» 1.1.1) δεν ξεκαθαρίζει αν άρχισε να δίνει στο κείμενο του οριστική μορφή ή αν άρχισε να συγκεντρώνει το υλικό του και να κρατάει σημειώσεις.</a:t>
            </a:r>
          </a:p>
          <a:p>
            <a:r>
              <a:rPr lang="el-GR" sz="1800" b="0" i="0">
                <a:effectLst/>
                <a:latin typeface="Tahoma" panose="020B0604030504040204" pitchFamily="34" charset="0"/>
              </a:rPr>
              <a:t> Μολονότι </a:t>
            </a:r>
            <a:r>
              <a:rPr lang="el-GR" sz="1800" b="1" i="0">
                <a:effectLst/>
                <a:latin typeface="Tahoma" panose="020B0604030504040204" pitchFamily="34" charset="0"/>
              </a:rPr>
              <a:t>η εξιστόρηση των γεγονότων διακόπτεται στο 411 π.Χ</a:t>
            </a:r>
            <a:r>
              <a:rPr lang="el-GR" sz="1800" b="0" i="0">
                <a:effectLst/>
                <a:latin typeface="Tahoma" panose="020B0604030504040204" pitchFamily="34" charset="0"/>
              </a:rPr>
              <a:t>. είναι βέβαιο ότι </a:t>
            </a:r>
            <a:r>
              <a:rPr lang="el-GR" sz="1800" b="1" i="0">
                <a:effectLst/>
                <a:latin typeface="Tahoma" panose="020B0604030504040204" pitchFamily="34" charset="0"/>
              </a:rPr>
              <a:t>ορισμένα τμήματα έχουν γραφτεί μετά το 404 π.Χ. </a:t>
            </a:r>
            <a:r>
              <a:rPr lang="el-GR" sz="1800" b="0" i="0">
                <a:effectLst/>
                <a:latin typeface="Tahoma" panose="020B0604030504040204" pitchFamily="34" charset="0"/>
              </a:rPr>
              <a:t>(βλ. 1.23. 1 και 5.26.1,5).</a:t>
            </a:r>
            <a:endParaRPr lang="el-GR" sz="1800"/>
          </a:p>
        </p:txBody>
      </p:sp>
      <p:grpSp>
        <p:nvGrpSpPr>
          <p:cNvPr id="31" name="Group 30">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32" name="Oval 31">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25994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Τίτλος 1">
            <a:extLst>
              <a:ext uri="{FF2B5EF4-FFF2-40B4-BE49-F238E27FC236}">
                <a16:creationId xmlns:a16="http://schemas.microsoft.com/office/drawing/2014/main" id="{73990724-C89C-37CD-E739-48DDABA30CE6}"/>
              </a:ext>
            </a:extLst>
          </p:cNvPr>
          <p:cNvSpPr>
            <a:spLocks noGrp="1"/>
          </p:cNvSpPr>
          <p:nvPr>
            <p:ph type="title"/>
          </p:nvPr>
        </p:nvSpPr>
        <p:spPr>
          <a:xfrm>
            <a:off x="1490145" y="2376862"/>
            <a:ext cx="2640646" cy="2104273"/>
          </a:xfrm>
          <a:noFill/>
        </p:spPr>
        <p:txBody>
          <a:bodyPr>
            <a:normAutofit/>
          </a:bodyPr>
          <a:lstStyle/>
          <a:p>
            <a:pPr algn="ctr"/>
            <a:r>
              <a:rPr lang="el-GR" sz="3000" b="1" i="1">
                <a:solidFill>
                  <a:srgbClr val="FFFFFF"/>
                </a:solidFill>
                <a:effectLst/>
                <a:latin typeface="Times New Roman" panose="02020603050405020304" pitchFamily="18" charset="0"/>
              </a:rPr>
              <a:t>ΓλΩσσα και Υφος</a:t>
            </a:r>
            <a:endParaRPr lang="el-GR" sz="3000">
              <a:solidFill>
                <a:srgbClr val="FFFFFF"/>
              </a:solidFill>
            </a:endParaRP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Θέση περιεχομένου 2">
            <a:extLst>
              <a:ext uri="{FF2B5EF4-FFF2-40B4-BE49-F238E27FC236}">
                <a16:creationId xmlns:a16="http://schemas.microsoft.com/office/drawing/2014/main" id="{7CB15634-971C-AFB9-5117-79664CF79F44}"/>
              </a:ext>
            </a:extLst>
          </p:cNvPr>
          <p:cNvGraphicFramePr>
            <a:graphicFrameLocks noGrp="1"/>
          </p:cNvGraphicFramePr>
          <p:nvPr>
            <p:ph idx="1"/>
            <p:extLst>
              <p:ext uri="{D42A27DB-BD31-4B8C-83A1-F6EECF244321}">
                <p14:modId xmlns:p14="http://schemas.microsoft.com/office/powerpoint/2010/main" val="331855469"/>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14995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128B02-02B8-6A2F-6ECF-23CCA71170FA}"/>
              </a:ext>
            </a:extLst>
          </p:cNvPr>
          <p:cNvSpPr>
            <a:spLocks noGrp="1"/>
          </p:cNvSpPr>
          <p:nvPr>
            <p:ph type="title"/>
          </p:nvPr>
        </p:nvSpPr>
        <p:spPr>
          <a:solidFill>
            <a:schemeClr val="accent1">
              <a:lumMod val="20000"/>
              <a:lumOff val="80000"/>
            </a:schemeClr>
          </a:solidFill>
          <a:effectLst>
            <a:innerShdw blurRad="63500" dist="50800" dir="16200000">
              <a:prstClr val="black">
                <a:alpha val="50000"/>
              </a:prstClr>
            </a:innerShdw>
          </a:effectLst>
        </p:spPr>
        <p:txBody>
          <a:bodyPr/>
          <a:lstStyle/>
          <a:p>
            <a:pPr algn="ctr"/>
            <a:r>
              <a:rPr lang="el-GR" b="1" dirty="0"/>
              <a:t>ΓΛΩΣΣΑ</a:t>
            </a:r>
          </a:p>
        </p:txBody>
      </p:sp>
      <p:sp>
        <p:nvSpPr>
          <p:cNvPr id="3" name="Θέση περιεχομένου 2">
            <a:extLst>
              <a:ext uri="{FF2B5EF4-FFF2-40B4-BE49-F238E27FC236}">
                <a16:creationId xmlns:a16="http://schemas.microsoft.com/office/drawing/2014/main" id="{46817BA3-5425-B45D-CF36-E14B2A044E97}"/>
              </a:ext>
            </a:extLst>
          </p:cNvPr>
          <p:cNvSpPr>
            <a:spLocks noGrp="1"/>
          </p:cNvSpPr>
          <p:nvPr>
            <p:ph idx="1"/>
          </p:nvPr>
        </p:nvSpPr>
        <p:spPr>
          <a:solidFill>
            <a:schemeClr val="accent6">
              <a:lumMod val="40000"/>
              <a:lumOff val="60000"/>
            </a:schemeClr>
          </a:solidFill>
        </p:spPr>
        <p:txBody>
          <a:bodyPr>
            <a:normAutofit fontScale="92500" lnSpcReduction="20000"/>
          </a:bodyPr>
          <a:lstStyle/>
          <a:p>
            <a:r>
              <a:rPr lang="el-GR" b="0" i="0" dirty="0">
                <a:solidFill>
                  <a:srgbClr val="000000"/>
                </a:solidFill>
                <a:effectLst/>
                <a:latin typeface="+mj-lt"/>
              </a:rPr>
              <a:t>Η γλώσσα του είναι </a:t>
            </a:r>
            <a:r>
              <a:rPr lang="el-GR" b="1" i="0" dirty="0">
                <a:solidFill>
                  <a:srgbClr val="000000"/>
                </a:solidFill>
                <a:effectLst/>
                <a:latin typeface="+mj-lt"/>
              </a:rPr>
              <a:t>η αρχαία αττική διάλεκτος </a:t>
            </a:r>
            <a:r>
              <a:rPr lang="el-GR" b="0" i="0" dirty="0">
                <a:solidFill>
                  <a:srgbClr val="000000"/>
                </a:solidFill>
                <a:effectLst/>
                <a:latin typeface="+mj-lt"/>
              </a:rPr>
              <a:t>με κάποιους </a:t>
            </a:r>
            <a:r>
              <a:rPr lang="el-GR" b="1" i="0" dirty="0">
                <a:solidFill>
                  <a:srgbClr val="000000"/>
                </a:solidFill>
                <a:effectLst/>
                <a:latin typeface="+mj-lt"/>
              </a:rPr>
              <a:t>ιωνικούς τύπους</a:t>
            </a:r>
            <a:r>
              <a:rPr lang="el-GR" b="0" i="0" dirty="0">
                <a:solidFill>
                  <a:srgbClr val="000000"/>
                </a:solidFill>
                <a:effectLst/>
                <a:latin typeface="+mj-lt"/>
              </a:rPr>
              <a:t>· </a:t>
            </a:r>
          </a:p>
          <a:p>
            <a:r>
              <a:rPr lang="el-GR" b="0" i="0" dirty="0">
                <a:solidFill>
                  <a:srgbClr val="000000"/>
                </a:solidFill>
                <a:effectLst/>
                <a:latin typeface="+mj-lt"/>
              </a:rPr>
              <a:t>Χρησιμοποιεί πολλές </a:t>
            </a:r>
            <a:r>
              <a:rPr lang="el-GR" b="1" i="0" dirty="0">
                <a:solidFill>
                  <a:srgbClr val="000000"/>
                </a:solidFill>
                <a:effectLst/>
                <a:latin typeface="+mj-lt"/>
              </a:rPr>
              <a:t>αρχαιοπρεπείς ποιητικές λέξεις </a:t>
            </a:r>
            <a:r>
              <a:rPr lang="el-GR" b="0" i="0" dirty="0">
                <a:solidFill>
                  <a:srgbClr val="000000"/>
                </a:solidFill>
                <a:effectLst/>
                <a:latin typeface="+mj-lt"/>
              </a:rPr>
              <a:t>(</a:t>
            </a:r>
            <a:r>
              <a:rPr lang="el-GR" b="0" i="1" dirty="0" err="1">
                <a:solidFill>
                  <a:srgbClr val="000000"/>
                </a:solidFill>
                <a:effectLst/>
                <a:latin typeface="+mj-lt"/>
              </a:rPr>
              <a:t>πύστις</a:t>
            </a:r>
            <a:r>
              <a:rPr lang="el-GR" b="0" i="0" dirty="0">
                <a:solidFill>
                  <a:srgbClr val="000000"/>
                </a:solidFill>
                <a:effectLst/>
                <a:latin typeface="+mj-lt"/>
              </a:rPr>
              <a:t>, </a:t>
            </a:r>
            <a:r>
              <a:rPr lang="el-GR" b="0" i="1" dirty="0" err="1">
                <a:solidFill>
                  <a:srgbClr val="000000"/>
                </a:solidFill>
                <a:effectLst/>
                <a:latin typeface="+mj-lt"/>
              </a:rPr>
              <a:t>ἐξαπιναίως</a:t>
            </a:r>
            <a:r>
              <a:rPr lang="el-GR" b="0" i="0" dirty="0">
                <a:solidFill>
                  <a:srgbClr val="000000"/>
                </a:solidFill>
                <a:effectLst/>
                <a:latin typeface="+mj-lt"/>
              </a:rPr>
              <a:t>…), </a:t>
            </a:r>
          </a:p>
          <a:p>
            <a:r>
              <a:rPr lang="el-GR" b="0" i="0" dirty="0">
                <a:solidFill>
                  <a:srgbClr val="000000"/>
                </a:solidFill>
                <a:effectLst/>
                <a:latin typeface="+mj-lt"/>
              </a:rPr>
              <a:t>καθώς και </a:t>
            </a:r>
            <a:r>
              <a:rPr lang="el-GR" b="1" i="0" dirty="0">
                <a:solidFill>
                  <a:srgbClr val="000000"/>
                </a:solidFill>
                <a:effectLst/>
                <a:latin typeface="+mj-lt"/>
              </a:rPr>
              <a:t>νέες λέξεις </a:t>
            </a:r>
            <a:r>
              <a:rPr lang="el-GR" b="0" i="0" dirty="0">
                <a:solidFill>
                  <a:srgbClr val="000000"/>
                </a:solidFill>
                <a:effectLst/>
                <a:latin typeface="+mj-lt"/>
              </a:rPr>
              <a:t>(</a:t>
            </a:r>
            <a:r>
              <a:rPr lang="el-GR" b="0" i="1" dirty="0" err="1">
                <a:solidFill>
                  <a:srgbClr val="000000"/>
                </a:solidFill>
                <a:effectLst/>
                <a:latin typeface="+mj-lt"/>
              </a:rPr>
              <a:t>ἀγώνισις</a:t>
            </a:r>
            <a:r>
              <a:rPr lang="el-GR" b="0" i="0" dirty="0">
                <a:solidFill>
                  <a:srgbClr val="000000"/>
                </a:solidFill>
                <a:effectLst/>
                <a:latin typeface="+mj-lt"/>
              </a:rPr>
              <a:t>, </a:t>
            </a:r>
            <a:r>
              <a:rPr lang="el-GR" b="0" i="1" dirty="0" err="1">
                <a:solidFill>
                  <a:srgbClr val="000000"/>
                </a:solidFill>
                <a:effectLst/>
                <a:latin typeface="+mj-lt"/>
              </a:rPr>
              <a:t>νόμισις</a:t>
            </a:r>
            <a:r>
              <a:rPr lang="el-GR" b="0" i="0" dirty="0">
                <a:solidFill>
                  <a:srgbClr val="000000"/>
                </a:solidFill>
                <a:effectLst/>
                <a:latin typeface="+mj-lt"/>
              </a:rPr>
              <a:t> κ.ά.), ή δικές του επινοήσεις. </a:t>
            </a:r>
          </a:p>
          <a:p>
            <a:r>
              <a:rPr lang="el-GR" b="0" i="0" dirty="0">
                <a:solidFill>
                  <a:srgbClr val="000000"/>
                </a:solidFill>
                <a:effectLst/>
                <a:latin typeface="+mj-lt"/>
              </a:rPr>
              <a:t>Προσηλωμένος σταθερά στο παρελθόν, χρησιμοποίησε την </a:t>
            </a:r>
            <a:r>
              <a:rPr lang="el-GR" b="1" i="0" dirty="0">
                <a:solidFill>
                  <a:srgbClr val="000000"/>
                </a:solidFill>
                <a:effectLst/>
                <a:latin typeface="+mj-lt"/>
              </a:rPr>
              <a:t>αρχαία αττική διάλεκτο </a:t>
            </a:r>
            <a:r>
              <a:rPr lang="el-GR" b="0" i="0" dirty="0">
                <a:solidFill>
                  <a:srgbClr val="000000"/>
                </a:solidFill>
                <a:effectLst/>
                <a:latin typeface="+mj-lt"/>
              </a:rPr>
              <a:t>(</a:t>
            </a:r>
            <a:r>
              <a:rPr lang="el-GR" b="0" i="1" dirty="0" err="1">
                <a:solidFill>
                  <a:srgbClr val="000000"/>
                </a:solidFill>
                <a:effectLst/>
                <a:latin typeface="+mj-lt"/>
              </a:rPr>
              <a:t>ἀρχαία</a:t>
            </a:r>
            <a:r>
              <a:rPr lang="el-GR" b="0" i="1" dirty="0">
                <a:solidFill>
                  <a:srgbClr val="000000"/>
                </a:solidFill>
                <a:effectLst/>
                <a:latin typeface="+mj-lt"/>
              </a:rPr>
              <a:t> </a:t>
            </a:r>
            <a:r>
              <a:rPr lang="el-GR" b="0" i="1" dirty="0" err="1">
                <a:solidFill>
                  <a:srgbClr val="000000"/>
                </a:solidFill>
                <a:effectLst/>
                <a:latin typeface="+mj-lt"/>
              </a:rPr>
              <a:t>ἀτθίς</a:t>
            </a:r>
            <a:r>
              <a:rPr lang="el-GR" b="0" i="0" dirty="0">
                <a:solidFill>
                  <a:srgbClr val="000000"/>
                </a:solidFill>
                <a:effectLst/>
                <a:latin typeface="+mj-lt"/>
              </a:rPr>
              <a:t>) </a:t>
            </a:r>
          </a:p>
          <a:p>
            <a:r>
              <a:rPr lang="el-GR" b="0" i="0" dirty="0">
                <a:solidFill>
                  <a:srgbClr val="000000"/>
                </a:solidFill>
                <a:effectLst/>
                <a:latin typeface="+mj-lt"/>
              </a:rPr>
              <a:t>με τις προθέσεις </a:t>
            </a:r>
            <a:r>
              <a:rPr lang="el-GR" b="1" i="1" dirty="0" err="1">
                <a:solidFill>
                  <a:srgbClr val="000000"/>
                </a:solidFill>
                <a:effectLst/>
                <a:latin typeface="+mj-lt"/>
              </a:rPr>
              <a:t>ξὺν</a:t>
            </a:r>
            <a:r>
              <a:rPr lang="el-GR" b="1" i="0" dirty="0">
                <a:solidFill>
                  <a:srgbClr val="000000"/>
                </a:solidFill>
                <a:effectLst/>
                <a:latin typeface="+mj-lt"/>
              </a:rPr>
              <a:t> και </a:t>
            </a:r>
            <a:r>
              <a:rPr lang="el-GR" b="1" i="1" dirty="0" err="1">
                <a:solidFill>
                  <a:srgbClr val="000000"/>
                </a:solidFill>
                <a:effectLst/>
                <a:latin typeface="+mj-lt"/>
              </a:rPr>
              <a:t>ἐς</a:t>
            </a:r>
            <a:r>
              <a:rPr lang="el-GR" b="1" i="0" dirty="0">
                <a:solidFill>
                  <a:srgbClr val="000000"/>
                </a:solidFill>
                <a:effectLst/>
                <a:latin typeface="+mj-lt"/>
              </a:rPr>
              <a:t> </a:t>
            </a:r>
            <a:r>
              <a:rPr lang="el-GR" b="0" i="0" dirty="0">
                <a:solidFill>
                  <a:srgbClr val="000000"/>
                </a:solidFill>
                <a:effectLst/>
                <a:latin typeface="+mj-lt"/>
              </a:rPr>
              <a:t>αντί των </a:t>
            </a:r>
            <a:r>
              <a:rPr lang="el-GR" b="0" i="1" dirty="0" err="1">
                <a:solidFill>
                  <a:srgbClr val="000000"/>
                </a:solidFill>
                <a:effectLst/>
                <a:latin typeface="+mj-lt"/>
              </a:rPr>
              <a:t>σὺν</a:t>
            </a:r>
            <a:r>
              <a:rPr lang="el-GR" b="0" i="0" dirty="0">
                <a:solidFill>
                  <a:srgbClr val="000000"/>
                </a:solidFill>
                <a:effectLst/>
                <a:latin typeface="+mj-lt"/>
              </a:rPr>
              <a:t> και </a:t>
            </a:r>
            <a:r>
              <a:rPr lang="el-GR" b="0" i="1" dirty="0" err="1">
                <a:solidFill>
                  <a:srgbClr val="000000"/>
                </a:solidFill>
                <a:effectLst/>
                <a:latin typeface="+mj-lt"/>
              </a:rPr>
              <a:t>εἰς</a:t>
            </a:r>
            <a:r>
              <a:rPr lang="el-GR" b="0" i="0" dirty="0">
                <a:solidFill>
                  <a:srgbClr val="000000"/>
                </a:solidFill>
                <a:effectLst/>
                <a:latin typeface="+mj-lt"/>
              </a:rPr>
              <a:t>, (</a:t>
            </a:r>
            <a:r>
              <a:rPr lang="el-GR" b="0" i="1" dirty="0" err="1">
                <a:solidFill>
                  <a:srgbClr val="000000"/>
                </a:solidFill>
                <a:effectLst/>
                <a:latin typeface="+mj-lt"/>
              </a:rPr>
              <a:t>π.χ.ξυνέγραψε</a:t>
            </a:r>
            <a:r>
              <a:rPr lang="el-GR" b="0" i="1" dirty="0">
                <a:solidFill>
                  <a:srgbClr val="000000"/>
                </a:solidFill>
                <a:effectLst/>
                <a:latin typeface="+mj-lt"/>
              </a:rPr>
              <a:t> αντί συνέγραψε</a:t>
            </a:r>
            <a:r>
              <a:rPr lang="el-GR" b="0" i="0" dirty="0">
                <a:solidFill>
                  <a:srgbClr val="000000"/>
                </a:solidFill>
                <a:effectLst/>
                <a:latin typeface="+mj-lt"/>
              </a:rPr>
              <a:t>)</a:t>
            </a:r>
          </a:p>
          <a:p>
            <a:r>
              <a:rPr lang="el-GR" b="1" i="0" dirty="0" err="1">
                <a:solidFill>
                  <a:srgbClr val="000000"/>
                </a:solidFill>
                <a:effectLst/>
                <a:latin typeface="+mj-lt"/>
              </a:rPr>
              <a:t>Αρχαϊκότεροι</a:t>
            </a:r>
            <a:r>
              <a:rPr lang="el-GR" b="1" i="0" dirty="0">
                <a:solidFill>
                  <a:srgbClr val="000000"/>
                </a:solidFill>
                <a:effectLst/>
                <a:latin typeface="+mj-lt"/>
              </a:rPr>
              <a:t> τύποι λέξεων</a:t>
            </a:r>
            <a:r>
              <a:rPr lang="el-GR" b="0" i="0" dirty="0">
                <a:solidFill>
                  <a:srgbClr val="000000"/>
                </a:solidFill>
                <a:effectLst/>
                <a:latin typeface="+mj-lt"/>
              </a:rPr>
              <a:t>: το επίρρημα</a:t>
            </a:r>
            <a:r>
              <a:rPr lang="el-GR" b="0" i="1" dirty="0">
                <a:solidFill>
                  <a:srgbClr val="000000"/>
                </a:solidFill>
                <a:effectLst/>
                <a:latin typeface="+mj-lt"/>
              </a:rPr>
              <a:t> </a:t>
            </a:r>
            <a:r>
              <a:rPr lang="el-GR" b="1" i="1" dirty="0" err="1">
                <a:solidFill>
                  <a:srgbClr val="000000"/>
                </a:solidFill>
                <a:effectLst/>
                <a:latin typeface="+mj-lt"/>
              </a:rPr>
              <a:t>αἰεὶ</a:t>
            </a:r>
            <a:r>
              <a:rPr lang="el-GR" b="1" i="0" dirty="0">
                <a:solidFill>
                  <a:srgbClr val="000000"/>
                </a:solidFill>
                <a:effectLst/>
                <a:latin typeface="+mj-lt"/>
              </a:rPr>
              <a:t> </a:t>
            </a:r>
            <a:r>
              <a:rPr lang="el-GR" b="0" i="0" dirty="0">
                <a:solidFill>
                  <a:srgbClr val="000000"/>
                </a:solidFill>
                <a:effectLst/>
                <a:latin typeface="+mj-lt"/>
              </a:rPr>
              <a:t>αντί του</a:t>
            </a:r>
            <a:r>
              <a:rPr lang="el-GR" b="0" i="1" dirty="0">
                <a:solidFill>
                  <a:srgbClr val="000000"/>
                </a:solidFill>
                <a:effectLst/>
                <a:latin typeface="+mj-lt"/>
              </a:rPr>
              <a:t> </a:t>
            </a:r>
            <a:r>
              <a:rPr lang="el-GR" b="0" i="1" dirty="0" err="1">
                <a:solidFill>
                  <a:srgbClr val="000000"/>
                </a:solidFill>
                <a:effectLst/>
                <a:latin typeface="+mj-lt"/>
              </a:rPr>
              <a:t>ἀεί</a:t>
            </a:r>
            <a:r>
              <a:rPr lang="el-GR" b="0" i="0" dirty="0">
                <a:solidFill>
                  <a:srgbClr val="000000"/>
                </a:solidFill>
                <a:effectLst/>
                <a:latin typeface="+mj-lt"/>
              </a:rPr>
              <a:t>, </a:t>
            </a:r>
            <a:r>
              <a:rPr lang="el-GR" b="1" i="0" dirty="0" err="1">
                <a:solidFill>
                  <a:srgbClr val="000000"/>
                </a:solidFill>
                <a:effectLst/>
                <a:latin typeface="+mj-lt"/>
              </a:rPr>
              <a:t>ὠφελία</a:t>
            </a:r>
            <a:r>
              <a:rPr lang="el-GR" dirty="0">
                <a:solidFill>
                  <a:srgbClr val="000000"/>
                </a:solidFill>
                <a:latin typeface="+mj-lt"/>
              </a:rPr>
              <a:t> αντί του </a:t>
            </a:r>
            <a:r>
              <a:rPr lang="el-GR" b="0" i="0" dirty="0" err="1">
                <a:solidFill>
                  <a:srgbClr val="000000"/>
                </a:solidFill>
                <a:effectLst/>
                <a:latin typeface="+mj-lt"/>
              </a:rPr>
              <a:t>ὠφέλεια</a:t>
            </a:r>
            <a:r>
              <a:rPr lang="el-GR" b="0" i="0" dirty="0">
                <a:solidFill>
                  <a:srgbClr val="000000"/>
                </a:solidFill>
                <a:effectLst/>
                <a:latin typeface="+mj-lt"/>
              </a:rPr>
              <a:t>, 1.26.1,</a:t>
            </a:r>
            <a:r>
              <a:rPr lang="el-GR" b="1" i="0" dirty="0">
                <a:solidFill>
                  <a:srgbClr val="000000"/>
                </a:solidFill>
                <a:effectLst/>
                <a:latin typeface="+mj-lt"/>
              </a:rPr>
              <a:t> </a:t>
            </a:r>
            <a:r>
              <a:rPr lang="el-GR" b="1" i="0" dirty="0" err="1">
                <a:solidFill>
                  <a:srgbClr val="000000"/>
                </a:solidFill>
                <a:effectLst/>
                <a:latin typeface="+mj-lt"/>
              </a:rPr>
              <a:t>ἐξαπιναίως</a:t>
            </a:r>
            <a:r>
              <a:rPr lang="el-GR" dirty="0">
                <a:solidFill>
                  <a:srgbClr val="000000"/>
                </a:solidFill>
                <a:latin typeface="+mj-lt"/>
              </a:rPr>
              <a:t> αντί </a:t>
            </a:r>
            <a:r>
              <a:rPr lang="el-GR" b="0" i="0" dirty="0" err="1">
                <a:solidFill>
                  <a:srgbClr val="000000"/>
                </a:solidFill>
                <a:effectLst/>
                <a:latin typeface="+mj-lt"/>
              </a:rPr>
              <a:t>ἐξαπίνης</a:t>
            </a:r>
            <a:r>
              <a:rPr lang="el-GR" b="0" i="0" dirty="0">
                <a:solidFill>
                  <a:srgbClr val="000000"/>
                </a:solidFill>
                <a:effectLst/>
                <a:latin typeface="+mj-lt"/>
              </a:rPr>
              <a:t>, 3.70.6.</a:t>
            </a:r>
          </a:p>
          <a:p>
            <a:r>
              <a:rPr lang="el-GR" b="0" i="0" dirty="0">
                <a:solidFill>
                  <a:srgbClr val="000000"/>
                </a:solidFill>
                <a:effectLst/>
                <a:latin typeface="+mj-lt"/>
              </a:rPr>
              <a:t>Χρησιμοποίηση γνωστών λέξεων με σπάνια σημασία: </a:t>
            </a:r>
            <a:r>
              <a:rPr lang="el-GR" b="1" i="0" dirty="0" err="1">
                <a:solidFill>
                  <a:srgbClr val="000000"/>
                </a:solidFill>
                <a:effectLst/>
                <a:latin typeface="+mj-lt"/>
              </a:rPr>
              <a:t>οἰκήτωρ</a:t>
            </a:r>
            <a:r>
              <a:rPr lang="el-GR" b="0" i="0" dirty="0">
                <a:solidFill>
                  <a:srgbClr val="000000"/>
                </a:solidFill>
                <a:effectLst/>
                <a:latin typeface="+mj-lt"/>
              </a:rPr>
              <a:t>: </a:t>
            </a:r>
            <a:r>
              <a:rPr lang="el-GR" b="0" i="1" dirty="0">
                <a:solidFill>
                  <a:srgbClr val="000000"/>
                </a:solidFill>
                <a:effectLst/>
                <a:latin typeface="+mj-lt"/>
              </a:rPr>
              <a:t>άποικος</a:t>
            </a:r>
            <a:r>
              <a:rPr lang="el-GR" b="0" i="0" dirty="0">
                <a:solidFill>
                  <a:srgbClr val="000000"/>
                </a:solidFill>
                <a:effectLst/>
                <a:latin typeface="+mj-lt"/>
              </a:rPr>
              <a:t> (και όχι </a:t>
            </a:r>
            <a:r>
              <a:rPr lang="el-GR" b="0" i="1" dirty="0">
                <a:solidFill>
                  <a:srgbClr val="000000"/>
                </a:solidFill>
                <a:effectLst/>
                <a:latin typeface="+mj-lt"/>
              </a:rPr>
              <a:t>κάτοικος</a:t>
            </a:r>
            <a:r>
              <a:rPr lang="el-GR" b="0" i="0" dirty="0">
                <a:solidFill>
                  <a:srgbClr val="000000"/>
                </a:solidFill>
                <a:effectLst/>
                <a:latin typeface="+mj-lt"/>
              </a:rPr>
              <a:t>), 1.26.3.</a:t>
            </a:r>
          </a:p>
          <a:p>
            <a:r>
              <a:rPr lang="el-GR" b="0" i="0" dirty="0">
                <a:solidFill>
                  <a:srgbClr val="000000"/>
                </a:solidFill>
                <a:effectLst/>
                <a:latin typeface="+mj-lt"/>
              </a:rPr>
              <a:t>την κατάληξη </a:t>
            </a:r>
            <a:r>
              <a:rPr lang="el-GR" b="1" i="0" dirty="0">
                <a:solidFill>
                  <a:srgbClr val="000000"/>
                </a:solidFill>
                <a:effectLst/>
                <a:latin typeface="+mj-lt"/>
              </a:rPr>
              <a:t>-</a:t>
            </a:r>
            <a:r>
              <a:rPr lang="el-GR" b="1" i="1" dirty="0" err="1">
                <a:solidFill>
                  <a:srgbClr val="000000"/>
                </a:solidFill>
                <a:effectLst/>
                <a:latin typeface="+mj-lt"/>
              </a:rPr>
              <a:t>ῆς</a:t>
            </a:r>
            <a:r>
              <a:rPr lang="el-GR" b="1" i="0" dirty="0">
                <a:solidFill>
                  <a:srgbClr val="000000"/>
                </a:solidFill>
                <a:effectLst/>
                <a:latin typeface="+mj-lt"/>
              </a:rPr>
              <a:t> </a:t>
            </a:r>
            <a:r>
              <a:rPr lang="el-GR" b="0" i="0" dirty="0">
                <a:solidFill>
                  <a:srgbClr val="000000"/>
                </a:solidFill>
                <a:effectLst/>
                <a:latin typeface="+mj-lt"/>
              </a:rPr>
              <a:t>αντί </a:t>
            </a:r>
            <a:r>
              <a:rPr lang="el-GR" b="0" i="1" dirty="0">
                <a:solidFill>
                  <a:srgbClr val="000000"/>
                </a:solidFill>
                <a:effectLst/>
                <a:latin typeface="+mj-lt"/>
              </a:rPr>
              <a:t>-</a:t>
            </a:r>
            <a:r>
              <a:rPr lang="el-GR" b="0" i="1" dirty="0" err="1">
                <a:solidFill>
                  <a:srgbClr val="000000"/>
                </a:solidFill>
                <a:effectLst/>
                <a:latin typeface="+mj-lt"/>
              </a:rPr>
              <a:t>εῖς</a:t>
            </a:r>
            <a:r>
              <a:rPr lang="el-GR" b="0" i="0" dirty="0">
                <a:solidFill>
                  <a:srgbClr val="000000"/>
                </a:solidFill>
                <a:effectLst/>
                <a:latin typeface="+mj-lt"/>
              </a:rPr>
              <a:t> (</a:t>
            </a:r>
            <a:r>
              <a:rPr lang="el-GR" b="0" i="1" dirty="0" err="1">
                <a:solidFill>
                  <a:srgbClr val="000000"/>
                </a:solidFill>
                <a:effectLst/>
                <a:latin typeface="+mj-lt"/>
              </a:rPr>
              <a:t>Μεγαρῆς</a:t>
            </a:r>
            <a:r>
              <a:rPr lang="el-GR" b="0" i="0" dirty="0">
                <a:solidFill>
                  <a:srgbClr val="000000"/>
                </a:solidFill>
                <a:effectLst/>
                <a:latin typeface="+mj-lt"/>
              </a:rPr>
              <a:t>), </a:t>
            </a:r>
          </a:p>
          <a:p>
            <a:r>
              <a:rPr lang="el-GR" b="0" i="0" dirty="0">
                <a:solidFill>
                  <a:srgbClr val="000000"/>
                </a:solidFill>
                <a:effectLst/>
                <a:latin typeface="+mj-lt"/>
              </a:rPr>
              <a:t>τα συμπλέγματα </a:t>
            </a:r>
            <a:r>
              <a:rPr lang="el-GR" b="1" i="1" dirty="0">
                <a:solidFill>
                  <a:srgbClr val="000000"/>
                </a:solidFill>
                <a:effectLst/>
                <a:latin typeface="+mj-lt"/>
              </a:rPr>
              <a:t>-</a:t>
            </a:r>
            <a:r>
              <a:rPr lang="el-GR" b="1" i="1" dirty="0" err="1">
                <a:solidFill>
                  <a:srgbClr val="000000"/>
                </a:solidFill>
                <a:effectLst/>
                <a:latin typeface="+mj-lt"/>
              </a:rPr>
              <a:t>ρσ</a:t>
            </a:r>
            <a:r>
              <a:rPr lang="el-GR" b="1" i="0" dirty="0">
                <a:solidFill>
                  <a:srgbClr val="000000"/>
                </a:solidFill>
                <a:effectLst/>
                <a:latin typeface="+mj-lt"/>
              </a:rPr>
              <a:t>- και </a:t>
            </a:r>
            <a:r>
              <a:rPr lang="el-GR" b="1" i="1" dirty="0">
                <a:solidFill>
                  <a:srgbClr val="000000"/>
                </a:solidFill>
                <a:effectLst/>
                <a:latin typeface="+mj-lt"/>
              </a:rPr>
              <a:t>-</a:t>
            </a:r>
            <a:r>
              <a:rPr lang="el-GR" b="1" i="1" dirty="0" err="1">
                <a:solidFill>
                  <a:srgbClr val="000000"/>
                </a:solidFill>
                <a:effectLst/>
                <a:latin typeface="+mj-lt"/>
              </a:rPr>
              <a:t>σσ</a:t>
            </a:r>
            <a:r>
              <a:rPr lang="el-GR" b="1" i="0" dirty="0">
                <a:solidFill>
                  <a:srgbClr val="000000"/>
                </a:solidFill>
                <a:effectLst/>
                <a:latin typeface="+mj-lt"/>
              </a:rPr>
              <a:t>- </a:t>
            </a:r>
            <a:r>
              <a:rPr lang="el-GR" b="0" i="0" dirty="0">
                <a:solidFill>
                  <a:srgbClr val="000000"/>
                </a:solidFill>
                <a:effectLst/>
                <a:latin typeface="+mj-lt"/>
              </a:rPr>
              <a:t>αντί </a:t>
            </a:r>
            <a:r>
              <a:rPr lang="el-GR" b="0" i="1" dirty="0">
                <a:solidFill>
                  <a:srgbClr val="000000"/>
                </a:solidFill>
                <a:effectLst/>
                <a:latin typeface="+mj-lt"/>
              </a:rPr>
              <a:t>-</a:t>
            </a:r>
            <a:r>
              <a:rPr lang="el-GR" b="0" i="1" dirty="0" err="1">
                <a:solidFill>
                  <a:srgbClr val="000000"/>
                </a:solidFill>
                <a:effectLst/>
                <a:latin typeface="+mj-lt"/>
              </a:rPr>
              <a:t>ρρ</a:t>
            </a:r>
            <a:r>
              <a:rPr lang="el-GR" b="0" i="1" dirty="0">
                <a:solidFill>
                  <a:srgbClr val="000000"/>
                </a:solidFill>
                <a:effectLst/>
                <a:latin typeface="+mj-lt"/>
              </a:rPr>
              <a:t>-</a:t>
            </a:r>
            <a:r>
              <a:rPr lang="el-GR" b="0" i="0" dirty="0">
                <a:solidFill>
                  <a:srgbClr val="000000"/>
                </a:solidFill>
                <a:effectLst/>
                <a:latin typeface="+mj-lt"/>
              </a:rPr>
              <a:t> και </a:t>
            </a:r>
            <a:r>
              <a:rPr lang="el-GR" b="0" i="1" dirty="0">
                <a:solidFill>
                  <a:srgbClr val="000000"/>
                </a:solidFill>
                <a:effectLst/>
                <a:latin typeface="+mj-lt"/>
              </a:rPr>
              <a:t>-</a:t>
            </a:r>
            <a:r>
              <a:rPr lang="el-GR" b="0" i="1" dirty="0" err="1">
                <a:solidFill>
                  <a:srgbClr val="000000"/>
                </a:solidFill>
                <a:effectLst/>
                <a:latin typeface="+mj-lt"/>
              </a:rPr>
              <a:t>ττ</a:t>
            </a:r>
            <a:r>
              <a:rPr lang="el-GR" b="0" i="1" dirty="0">
                <a:solidFill>
                  <a:srgbClr val="000000"/>
                </a:solidFill>
                <a:effectLst/>
                <a:latin typeface="+mj-lt"/>
              </a:rPr>
              <a:t>- </a:t>
            </a:r>
            <a:r>
              <a:rPr lang="el-GR" b="0" i="0" dirty="0">
                <a:solidFill>
                  <a:srgbClr val="000000"/>
                </a:solidFill>
                <a:effectLst/>
                <a:latin typeface="+mj-lt"/>
              </a:rPr>
              <a:t>(</a:t>
            </a:r>
            <a:r>
              <a:rPr lang="el-GR" b="0" i="1" dirty="0" err="1">
                <a:solidFill>
                  <a:srgbClr val="000000"/>
                </a:solidFill>
                <a:effectLst/>
                <a:latin typeface="+mj-lt"/>
              </a:rPr>
              <a:t>θάρσος</a:t>
            </a:r>
            <a:r>
              <a:rPr lang="el-GR" b="0" i="0" dirty="0">
                <a:solidFill>
                  <a:srgbClr val="000000"/>
                </a:solidFill>
                <a:effectLst/>
                <a:latin typeface="+mj-lt"/>
              </a:rPr>
              <a:t>, </a:t>
            </a:r>
            <a:r>
              <a:rPr lang="el-GR" b="0" i="1" dirty="0" err="1">
                <a:solidFill>
                  <a:srgbClr val="000000"/>
                </a:solidFill>
                <a:effectLst/>
                <a:latin typeface="+mj-lt"/>
              </a:rPr>
              <a:t>πράσσω</a:t>
            </a:r>
            <a:r>
              <a:rPr lang="el-GR" b="0" i="0" dirty="0">
                <a:solidFill>
                  <a:srgbClr val="000000"/>
                </a:solidFill>
                <a:effectLst/>
                <a:latin typeface="+mj-lt"/>
              </a:rPr>
              <a:t>) κ.ά.</a:t>
            </a:r>
            <a:endParaRPr lang="el-GR" dirty="0">
              <a:latin typeface="+mj-lt"/>
            </a:endParaRPr>
          </a:p>
        </p:txBody>
      </p:sp>
    </p:spTree>
    <p:extLst>
      <p:ext uri="{BB962C8B-B14F-4D97-AF65-F5344CB8AC3E}">
        <p14:creationId xmlns:p14="http://schemas.microsoft.com/office/powerpoint/2010/main" val="424254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FFBAC4-62E1-069F-5393-0E80866EEEEF}"/>
              </a:ext>
            </a:extLst>
          </p:cNvPr>
          <p:cNvSpPr>
            <a:spLocks noGrp="1"/>
          </p:cNvSpPr>
          <p:nvPr>
            <p:ph type="title"/>
          </p:nvPr>
        </p:nvSpPr>
        <p:spPr>
          <a:solidFill>
            <a:schemeClr val="bg2"/>
          </a:solidFill>
          <a:ln>
            <a:solidFill>
              <a:schemeClr val="accent1"/>
            </a:solidFill>
          </a:ln>
          <a:effectLst>
            <a:innerShdw blurRad="63500" dist="50800" dir="13500000">
              <a:prstClr val="black">
                <a:alpha val="50000"/>
              </a:prstClr>
            </a:innerShdw>
            <a:reflection blurRad="6350" stA="52000" endA="300" endPos="35000" dir="5400000" sy="-100000" algn="bl" rotWithShape="0"/>
          </a:effectLst>
        </p:spPr>
        <p:txBody>
          <a:bodyPr/>
          <a:lstStyle/>
          <a:p>
            <a:pPr algn="ctr"/>
            <a:r>
              <a:rPr lang="el-GR" b="1" dirty="0"/>
              <a:t>ΓΛΩΣΣΑ</a:t>
            </a:r>
            <a:r>
              <a:rPr lang="el-GR" dirty="0"/>
              <a:t> </a:t>
            </a:r>
          </a:p>
        </p:txBody>
      </p:sp>
      <p:sp>
        <p:nvSpPr>
          <p:cNvPr id="3" name="Θέση περιεχομένου 2">
            <a:extLst>
              <a:ext uri="{FF2B5EF4-FFF2-40B4-BE49-F238E27FC236}">
                <a16:creationId xmlns:a16="http://schemas.microsoft.com/office/drawing/2014/main" id="{F829DEAB-25DF-06EB-DD7C-B2DD6407F7EF}"/>
              </a:ext>
            </a:extLst>
          </p:cNvPr>
          <p:cNvSpPr>
            <a:spLocks noGrp="1"/>
          </p:cNvSpPr>
          <p:nvPr>
            <p:ph idx="1"/>
          </p:nvPr>
        </p:nvSpPr>
        <p:spPr>
          <a:solidFill>
            <a:schemeClr val="accent1">
              <a:lumMod val="20000"/>
              <a:lumOff val="80000"/>
            </a:schemeClr>
          </a:solidFill>
          <a:effectLst>
            <a:outerShdw blurRad="50800" dist="38100" dir="2700000" algn="tl" rotWithShape="0">
              <a:prstClr val="black">
                <a:alpha val="40000"/>
              </a:prstClr>
            </a:outerShdw>
          </a:effectLst>
        </p:spPr>
        <p:txBody>
          <a:bodyPr>
            <a:normAutofit lnSpcReduction="10000"/>
          </a:bodyPr>
          <a:lstStyle/>
          <a:p>
            <a:r>
              <a:rPr lang="el-GR" b="0" i="0" dirty="0">
                <a:solidFill>
                  <a:srgbClr val="000000"/>
                </a:solidFill>
                <a:effectLst/>
                <a:latin typeface="+mj-lt"/>
              </a:rPr>
              <a:t>Χρησιμοποιεί πολλές </a:t>
            </a:r>
            <a:r>
              <a:rPr lang="el-GR" b="1" i="0" dirty="0">
                <a:solidFill>
                  <a:srgbClr val="000000"/>
                </a:solidFill>
                <a:effectLst/>
                <a:latin typeface="+mj-lt"/>
              </a:rPr>
              <a:t>αφηρημένες λέξεις</a:t>
            </a:r>
            <a:r>
              <a:rPr lang="el-GR" b="0" i="0" dirty="0">
                <a:solidFill>
                  <a:srgbClr val="000000"/>
                </a:solidFill>
                <a:effectLst/>
                <a:latin typeface="+mj-lt"/>
              </a:rPr>
              <a:t>, </a:t>
            </a:r>
            <a:r>
              <a:rPr lang="el-GR" b="1" i="0" dirty="0" err="1">
                <a:solidFill>
                  <a:srgbClr val="000000"/>
                </a:solidFill>
                <a:effectLst/>
                <a:latin typeface="+mj-lt"/>
              </a:rPr>
              <a:t>ουσιαστικοποιημένα</a:t>
            </a:r>
            <a:r>
              <a:rPr lang="el-GR" b="1" i="0" dirty="0">
                <a:solidFill>
                  <a:srgbClr val="000000"/>
                </a:solidFill>
                <a:effectLst/>
                <a:latin typeface="+mj-lt"/>
              </a:rPr>
              <a:t> απαρέμφατα και μετοχές </a:t>
            </a:r>
          </a:p>
          <a:p>
            <a:r>
              <a:rPr lang="el-GR" b="0" i="0" dirty="0">
                <a:solidFill>
                  <a:srgbClr val="000000"/>
                </a:solidFill>
                <a:effectLst/>
                <a:latin typeface="+mj-lt"/>
              </a:rPr>
              <a:t>και </a:t>
            </a:r>
            <a:r>
              <a:rPr lang="el-GR" b="1" i="0" dirty="0">
                <a:solidFill>
                  <a:srgbClr val="000000"/>
                </a:solidFill>
                <a:effectLst/>
                <a:latin typeface="+mj-lt"/>
              </a:rPr>
              <a:t>ουδέτερα επιθέτων και μετοχών αντί για αφηρημένα ουσιαστικά </a:t>
            </a:r>
            <a:r>
              <a:rPr lang="el-GR" b="0" i="0" dirty="0">
                <a:solidFill>
                  <a:srgbClr val="000000"/>
                </a:solidFill>
                <a:effectLst/>
                <a:latin typeface="+mj-lt"/>
              </a:rPr>
              <a:t>(</a:t>
            </a:r>
            <a:r>
              <a:rPr lang="el-GR" b="0" i="1" dirty="0" err="1">
                <a:solidFill>
                  <a:srgbClr val="000000"/>
                </a:solidFill>
                <a:effectLst/>
                <a:latin typeface="+mj-lt"/>
              </a:rPr>
              <a:t>δεδιὸς</a:t>
            </a:r>
            <a:r>
              <a:rPr lang="el-GR" b="0" i="0" dirty="0">
                <a:solidFill>
                  <a:srgbClr val="000000"/>
                </a:solidFill>
                <a:effectLst/>
                <a:latin typeface="+mj-lt"/>
              </a:rPr>
              <a:t> αντί </a:t>
            </a:r>
            <a:r>
              <a:rPr lang="el-GR" b="0" i="1" dirty="0">
                <a:solidFill>
                  <a:srgbClr val="000000"/>
                </a:solidFill>
                <a:effectLst/>
                <a:latin typeface="+mj-lt"/>
              </a:rPr>
              <a:t>δέος</a:t>
            </a:r>
            <a:r>
              <a:rPr lang="el-GR" b="0" i="0" dirty="0">
                <a:solidFill>
                  <a:srgbClr val="000000"/>
                </a:solidFill>
                <a:effectLst/>
                <a:latin typeface="+mj-lt"/>
              </a:rPr>
              <a:t>, </a:t>
            </a:r>
            <a:r>
              <a:rPr lang="el-GR" b="0" i="1" dirty="0" err="1">
                <a:solidFill>
                  <a:srgbClr val="000000"/>
                </a:solidFill>
                <a:effectLst/>
                <a:latin typeface="+mj-lt"/>
              </a:rPr>
              <a:t>θαρσοῦν</a:t>
            </a:r>
            <a:r>
              <a:rPr lang="el-GR" b="0" i="0" dirty="0">
                <a:solidFill>
                  <a:srgbClr val="000000"/>
                </a:solidFill>
                <a:effectLst/>
                <a:latin typeface="+mj-lt"/>
              </a:rPr>
              <a:t> αντί </a:t>
            </a:r>
            <a:r>
              <a:rPr lang="el-GR" b="0" i="1" dirty="0">
                <a:solidFill>
                  <a:srgbClr val="000000"/>
                </a:solidFill>
                <a:effectLst/>
                <a:latin typeface="+mj-lt"/>
              </a:rPr>
              <a:t>θάρρος,</a:t>
            </a:r>
            <a:r>
              <a:rPr lang="el-GR" b="0" i="0" dirty="0">
                <a:solidFill>
                  <a:srgbClr val="000000"/>
                </a:solidFill>
                <a:effectLst/>
                <a:latin typeface="+mj-lt"/>
              </a:rPr>
              <a:t> «</a:t>
            </a:r>
            <a:r>
              <a:rPr lang="el-GR" b="0" i="1" dirty="0" err="1">
                <a:solidFill>
                  <a:srgbClr val="000000"/>
                </a:solidFill>
                <a:effectLst/>
                <a:latin typeface="+mj-lt"/>
              </a:rPr>
              <a:t>τὸ</a:t>
            </a:r>
            <a:r>
              <a:rPr lang="el-GR" b="0" i="1" dirty="0">
                <a:solidFill>
                  <a:srgbClr val="000000"/>
                </a:solidFill>
                <a:effectLst/>
                <a:latin typeface="+mj-lt"/>
              </a:rPr>
              <a:t> </a:t>
            </a:r>
            <a:r>
              <a:rPr lang="el-GR" b="0" i="1" dirty="0" err="1">
                <a:solidFill>
                  <a:srgbClr val="000000"/>
                </a:solidFill>
                <a:effectLst/>
                <a:latin typeface="+mj-lt"/>
              </a:rPr>
              <a:t>εὔδαιμον</a:t>
            </a:r>
            <a:r>
              <a:rPr lang="el-GR" b="0" i="1" dirty="0">
                <a:solidFill>
                  <a:srgbClr val="000000"/>
                </a:solidFill>
                <a:effectLst/>
                <a:latin typeface="+mj-lt"/>
              </a:rPr>
              <a:t> </a:t>
            </a:r>
            <a:r>
              <a:rPr lang="el-GR" b="0" i="0" dirty="0">
                <a:solidFill>
                  <a:srgbClr val="000000"/>
                </a:solidFill>
                <a:effectLst/>
                <a:latin typeface="+mj-lt"/>
              </a:rPr>
              <a:t>(= ἡ </a:t>
            </a:r>
            <a:r>
              <a:rPr lang="el-GR" b="0" i="0" dirty="0" err="1">
                <a:solidFill>
                  <a:srgbClr val="000000"/>
                </a:solidFill>
                <a:effectLst/>
                <a:latin typeface="+mj-lt"/>
              </a:rPr>
              <a:t>εὐδαιμονία</a:t>
            </a:r>
            <a:r>
              <a:rPr lang="el-GR" b="0" i="0" dirty="0">
                <a:solidFill>
                  <a:srgbClr val="000000"/>
                </a:solidFill>
                <a:effectLst/>
                <a:latin typeface="+mj-lt"/>
              </a:rPr>
              <a:t>)</a:t>
            </a:r>
            <a:r>
              <a:rPr lang="el-GR" b="0" i="1" dirty="0">
                <a:solidFill>
                  <a:srgbClr val="000000"/>
                </a:solidFill>
                <a:effectLst/>
                <a:latin typeface="+mj-lt"/>
              </a:rPr>
              <a:t> </a:t>
            </a:r>
            <a:r>
              <a:rPr lang="el-GR" b="0" i="1" dirty="0" err="1">
                <a:solidFill>
                  <a:srgbClr val="000000"/>
                </a:solidFill>
                <a:effectLst/>
                <a:latin typeface="+mj-lt"/>
              </a:rPr>
              <a:t>τὸ</a:t>
            </a:r>
            <a:r>
              <a:rPr lang="el-GR" b="0" i="1" dirty="0">
                <a:solidFill>
                  <a:srgbClr val="000000"/>
                </a:solidFill>
                <a:effectLst/>
                <a:latin typeface="+mj-lt"/>
              </a:rPr>
              <a:t> </a:t>
            </a:r>
            <a:r>
              <a:rPr lang="el-GR" b="0" i="1" dirty="0" err="1">
                <a:solidFill>
                  <a:srgbClr val="000000"/>
                </a:solidFill>
                <a:effectLst/>
                <a:latin typeface="+mj-lt"/>
              </a:rPr>
              <a:t>ἐλεύθερον</a:t>
            </a:r>
            <a:r>
              <a:rPr lang="el-GR" b="0" i="0" dirty="0">
                <a:solidFill>
                  <a:srgbClr val="000000"/>
                </a:solidFill>
                <a:effectLst/>
                <a:latin typeface="+mj-lt"/>
              </a:rPr>
              <a:t> (= ἡ </a:t>
            </a:r>
            <a:r>
              <a:rPr lang="el-GR" b="0" i="0" dirty="0" err="1">
                <a:solidFill>
                  <a:srgbClr val="000000"/>
                </a:solidFill>
                <a:effectLst/>
                <a:latin typeface="+mj-lt"/>
              </a:rPr>
              <a:t>ἐλευθερία</a:t>
            </a:r>
            <a:r>
              <a:rPr lang="el-GR" b="0" i="0" dirty="0">
                <a:solidFill>
                  <a:srgbClr val="000000"/>
                </a:solidFill>
                <a:effectLst/>
                <a:latin typeface="+mj-lt"/>
              </a:rPr>
              <a:t>) </a:t>
            </a:r>
            <a:r>
              <a:rPr lang="el-GR" b="0" i="0" dirty="0" err="1">
                <a:solidFill>
                  <a:srgbClr val="000000"/>
                </a:solidFill>
                <a:effectLst/>
                <a:latin typeface="+mj-lt"/>
              </a:rPr>
              <a:t>τὸ</a:t>
            </a:r>
            <a:r>
              <a:rPr lang="el-GR" b="0" i="0" dirty="0">
                <a:solidFill>
                  <a:srgbClr val="000000"/>
                </a:solidFill>
                <a:effectLst/>
                <a:latin typeface="+mj-lt"/>
              </a:rPr>
              <a:t> </a:t>
            </a:r>
            <a:r>
              <a:rPr lang="el-GR" b="0" i="1" dirty="0">
                <a:solidFill>
                  <a:srgbClr val="000000"/>
                </a:solidFill>
                <a:effectLst/>
                <a:latin typeface="+mj-lt"/>
              </a:rPr>
              <a:t>δ' </a:t>
            </a:r>
            <a:r>
              <a:rPr lang="el-GR" b="0" i="1" dirty="0" err="1">
                <a:solidFill>
                  <a:srgbClr val="000000"/>
                </a:solidFill>
                <a:effectLst/>
                <a:latin typeface="+mj-lt"/>
              </a:rPr>
              <a:t>ἐλεύθερον</a:t>
            </a:r>
            <a:r>
              <a:rPr lang="el-GR" b="0" i="1" dirty="0">
                <a:solidFill>
                  <a:srgbClr val="000000"/>
                </a:solidFill>
                <a:effectLst/>
                <a:latin typeface="+mj-lt"/>
              </a:rPr>
              <a:t> </a:t>
            </a:r>
            <a:r>
              <a:rPr lang="el-GR" b="0" i="1" dirty="0" err="1">
                <a:solidFill>
                  <a:srgbClr val="000000"/>
                </a:solidFill>
                <a:effectLst/>
                <a:latin typeface="+mj-lt"/>
              </a:rPr>
              <a:t>τὸ</a:t>
            </a:r>
            <a:r>
              <a:rPr lang="el-GR" b="0" i="1" dirty="0">
                <a:solidFill>
                  <a:srgbClr val="000000"/>
                </a:solidFill>
                <a:effectLst/>
                <a:latin typeface="+mj-lt"/>
              </a:rPr>
              <a:t> </a:t>
            </a:r>
            <a:r>
              <a:rPr lang="el-GR" b="0" i="1" dirty="0" err="1">
                <a:solidFill>
                  <a:srgbClr val="000000"/>
                </a:solidFill>
                <a:effectLst/>
                <a:latin typeface="+mj-lt"/>
              </a:rPr>
              <a:t>εὔψυχον</a:t>
            </a:r>
            <a:r>
              <a:rPr lang="el-GR" b="0" i="1" dirty="0">
                <a:solidFill>
                  <a:srgbClr val="000000"/>
                </a:solidFill>
                <a:effectLst/>
                <a:latin typeface="+mj-lt"/>
              </a:rPr>
              <a:t> </a:t>
            </a:r>
            <a:r>
              <a:rPr lang="el-GR" b="0" i="0" dirty="0">
                <a:solidFill>
                  <a:srgbClr val="000000"/>
                </a:solidFill>
                <a:effectLst/>
                <a:latin typeface="+mj-lt"/>
              </a:rPr>
              <a:t>(= ἡ </a:t>
            </a:r>
            <a:r>
              <a:rPr lang="el-GR" b="0" i="0" dirty="0" err="1">
                <a:solidFill>
                  <a:srgbClr val="000000"/>
                </a:solidFill>
                <a:effectLst/>
                <a:latin typeface="+mj-lt"/>
              </a:rPr>
              <a:t>εὐψυχία</a:t>
            </a:r>
            <a:r>
              <a:rPr lang="el-GR" b="0" i="0" dirty="0">
                <a:solidFill>
                  <a:srgbClr val="000000"/>
                </a:solidFill>
                <a:effectLst/>
                <a:latin typeface="+mj-lt"/>
              </a:rPr>
              <a:t>)» 2.43.4). </a:t>
            </a:r>
          </a:p>
          <a:p>
            <a:r>
              <a:rPr lang="el-GR" b="1" i="0" dirty="0">
                <a:solidFill>
                  <a:srgbClr val="000000"/>
                </a:solidFill>
                <a:effectLst/>
                <a:latin typeface="+mj-lt"/>
              </a:rPr>
              <a:t>Το ουδέτερο πληθυντικού</a:t>
            </a:r>
            <a:r>
              <a:rPr lang="el-GR" b="0" i="0" dirty="0">
                <a:solidFill>
                  <a:srgbClr val="000000"/>
                </a:solidFill>
                <a:effectLst/>
                <a:latin typeface="+mj-lt"/>
              </a:rPr>
              <a:t>, με άρθρο ή χωρίς άρθρο, αντί για επίρρημα: «</a:t>
            </a:r>
            <a:r>
              <a:rPr lang="el-GR" b="0" i="1" dirty="0">
                <a:solidFill>
                  <a:srgbClr val="000000"/>
                </a:solidFill>
                <a:effectLst/>
                <a:latin typeface="+mj-lt"/>
              </a:rPr>
              <a:t>δυνάμει </a:t>
            </a:r>
            <a:r>
              <a:rPr lang="el-GR" b="0" i="1" dirty="0" err="1">
                <a:solidFill>
                  <a:srgbClr val="000000"/>
                </a:solidFill>
                <a:effectLst/>
                <a:latin typeface="+mj-lt"/>
              </a:rPr>
              <a:t>ὄντες</a:t>
            </a:r>
            <a:r>
              <a:rPr lang="el-GR" b="0" i="1" dirty="0">
                <a:solidFill>
                  <a:srgbClr val="000000"/>
                </a:solidFill>
                <a:effectLst/>
                <a:latin typeface="+mj-lt"/>
              </a:rPr>
              <a:t>... </a:t>
            </a:r>
            <a:r>
              <a:rPr lang="el-GR" b="1" i="1" dirty="0" err="1">
                <a:solidFill>
                  <a:srgbClr val="000000"/>
                </a:solidFill>
                <a:effectLst/>
                <a:latin typeface="+mj-lt"/>
              </a:rPr>
              <a:t>ὁμοῖα</a:t>
            </a:r>
            <a:r>
              <a:rPr lang="el-GR" b="0" i="0" dirty="0">
                <a:solidFill>
                  <a:srgbClr val="000000"/>
                </a:solidFill>
                <a:effectLst/>
                <a:latin typeface="+mj-lt"/>
              </a:rPr>
              <a:t> (= </a:t>
            </a:r>
            <a:r>
              <a:rPr lang="el-GR" b="0" i="0" dirty="0" err="1">
                <a:solidFill>
                  <a:srgbClr val="000000"/>
                </a:solidFill>
                <a:effectLst/>
                <a:latin typeface="+mj-lt"/>
              </a:rPr>
              <a:t>ὁμοίως</a:t>
            </a:r>
            <a:r>
              <a:rPr lang="el-GR" b="0" i="0" dirty="0">
                <a:solidFill>
                  <a:srgbClr val="000000"/>
                </a:solidFill>
                <a:effectLst/>
                <a:latin typeface="+mj-lt"/>
              </a:rPr>
              <a:t>)</a:t>
            </a:r>
            <a:r>
              <a:rPr lang="el-GR" b="0" i="1" dirty="0">
                <a:solidFill>
                  <a:srgbClr val="000000"/>
                </a:solidFill>
                <a:effectLst/>
                <a:latin typeface="+mj-lt"/>
              </a:rPr>
              <a:t> </a:t>
            </a:r>
            <a:r>
              <a:rPr lang="el-GR" b="0" i="1" dirty="0" err="1">
                <a:solidFill>
                  <a:srgbClr val="000000"/>
                </a:solidFill>
                <a:effectLst/>
                <a:latin typeface="+mj-lt"/>
              </a:rPr>
              <a:t>τοῖς</a:t>
            </a:r>
            <a:r>
              <a:rPr lang="el-GR" b="0" i="1" dirty="0">
                <a:solidFill>
                  <a:srgbClr val="000000"/>
                </a:solidFill>
                <a:effectLst/>
                <a:latin typeface="+mj-lt"/>
              </a:rPr>
              <a:t> </a:t>
            </a:r>
            <a:r>
              <a:rPr lang="el-GR" b="0" i="1" dirty="0" err="1">
                <a:solidFill>
                  <a:srgbClr val="000000"/>
                </a:solidFill>
                <a:effectLst/>
                <a:latin typeface="+mj-lt"/>
              </a:rPr>
              <a:t>Ἑλλήνων</a:t>
            </a:r>
            <a:r>
              <a:rPr lang="el-GR" b="0" i="1" dirty="0">
                <a:solidFill>
                  <a:srgbClr val="000000"/>
                </a:solidFill>
                <a:effectLst/>
                <a:latin typeface="+mj-lt"/>
              </a:rPr>
              <a:t> </a:t>
            </a:r>
            <a:r>
              <a:rPr lang="el-GR" b="0" i="1" dirty="0" err="1">
                <a:solidFill>
                  <a:srgbClr val="000000"/>
                </a:solidFill>
                <a:effectLst/>
                <a:latin typeface="+mj-lt"/>
              </a:rPr>
              <a:t>πλουσιωτάτοις</a:t>
            </a:r>
            <a:r>
              <a:rPr lang="el-GR" b="0" i="0" dirty="0">
                <a:solidFill>
                  <a:srgbClr val="000000"/>
                </a:solidFill>
                <a:effectLst/>
                <a:latin typeface="+mj-lt"/>
              </a:rPr>
              <a:t>», 1.25.4, «</a:t>
            </a:r>
            <a:r>
              <a:rPr lang="el-GR" b="0" i="1" dirty="0" err="1">
                <a:solidFill>
                  <a:srgbClr val="000000"/>
                </a:solidFill>
                <a:effectLst/>
                <a:latin typeface="+mj-lt"/>
              </a:rPr>
              <a:t>Κερκυραίοις</a:t>
            </a:r>
            <a:r>
              <a:rPr lang="el-GR" b="0" i="1" dirty="0">
                <a:solidFill>
                  <a:srgbClr val="000000"/>
                </a:solidFill>
                <a:effectLst/>
                <a:latin typeface="+mj-lt"/>
              </a:rPr>
              <a:t> </a:t>
            </a:r>
            <a:r>
              <a:rPr lang="el-GR" b="1" i="1" dirty="0" err="1">
                <a:solidFill>
                  <a:srgbClr val="000000"/>
                </a:solidFill>
                <a:effectLst/>
                <a:latin typeface="+mj-lt"/>
              </a:rPr>
              <a:t>ἐναντία</a:t>
            </a:r>
            <a:r>
              <a:rPr lang="el-GR" b="0" i="0" dirty="0">
                <a:solidFill>
                  <a:srgbClr val="000000"/>
                </a:solidFill>
                <a:effectLst/>
                <a:latin typeface="+mj-lt"/>
              </a:rPr>
              <a:t> (= </a:t>
            </a:r>
            <a:r>
              <a:rPr lang="el-GR" b="0" i="0" dirty="0" err="1">
                <a:solidFill>
                  <a:srgbClr val="000000"/>
                </a:solidFill>
                <a:effectLst/>
                <a:latin typeface="+mj-lt"/>
              </a:rPr>
              <a:t>ἐναντίον</a:t>
            </a:r>
            <a:r>
              <a:rPr lang="el-GR" b="0" i="0" dirty="0">
                <a:solidFill>
                  <a:srgbClr val="000000"/>
                </a:solidFill>
                <a:effectLst/>
                <a:latin typeface="+mj-lt"/>
              </a:rPr>
              <a:t>) </a:t>
            </a:r>
            <a:r>
              <a:rPr lang="el-GR" b="0" i="1" dirty="0" err="1">
                <a:solidFill>
                  <a:srgbClr val="000000"/>
                </a:solidFill>
                <a:effectLst/>
                <a:latin typeface="+mj-lt"/>
              </a:rPr>
              <a:t>πολεμήσοντες</a:t>
            </a:r>
            <a:r>
              <a:rPr lang="el-GR" b="0" i="0" dirty="0">
                <a:solidFill>
                  <a:srgbClr val="000000"/>
                </a:solidFill>
                <a:effectLst/>
                <a:latin typeface="+mj-lt"/>
              </a:rPr>
              <a:t>», 1.28.1, «</a:t>
            </a:r>
            <a:r>
              <a:rPr lang="el-GR" b="0" i="1" dirty="0" err="1">
                <a:solidFill>
                  <a:srgbClr val="000000"/>
                </a:solidFill>
                <a:effectLst/>
                <a:latin typeface="+mj-lt"/>
              </a:rPr>
              <a:t>παρεσκευάζοντο</a:t>
            </a:r>
            <a:r>
              <a:rPr lang="el-GR" b="0" i="1" dirty="0">
                <a:solidFill>
                  <a:srgbClr val="000000"/>
                </a:solidFill>
                <a:effectLst/>
                <a:latin typeface="+mj-lt"/>
              </a:rPr>
              <a:t> </a:t>
            </a:r>
            <a:r>
              <a:rPr lang="el-GR" b="0" i="1" dirty="0" err="1">
                <a:solidFill>
                  <a:srgbClr val="000000"/>
                </a:solidFill>
                <a:effectLst/>
                <a:latin typeface="+mj-lt"/>
              </a:rPr>
              <a:t>τὰ</a:t>
            </a:r>
            <a:r>
              <a:rPr lang="el-GR" b="0" i="1" dirty="0">
                <a:solidFill>
                  <a:srgbClr val="000000"/>
                </a:solidFill>
                <a:effectLst/>
                <a:latin typeface="+mj-lt"/>
              </a:rPr>
              <a:t> </a:t>
            </a:r>
            <a:r>
              <a:rPr lang="el-GR" b="0" i="1" dirty="0" err="1">
                <a:solidFill>
                  <a:srgbClr val="000000"/>
                </a:solidFill>
                <a:effectLst/>
                <a:latin typeface="+mj-lt"/>
              </a:rPr>
              <a:t>κράτιστα</a:t>
            </a:r>
            <a:r>
              <a:rPr lang="el-GR" b="0" i="0" dirty="0">
                <a:solidFill>
                  <a:srgbClr val="000000"/>
                </a:solidFill>
                <a:effectLst/>
                <a:latin typeface="+mj-lt"/>
              </a:rPr>
              <a:t> (= </a:t>
            </a:r>
            <a:r>
              <a:rPr lang="el-GR" b="0" i="0" dirty="0" err="1">
                <a:solidFill>
                  <a:srgbClr val="000000"/>
                </a:solidFill>
                <a:effectLst/>
                <a:latin typeface="+mj-lt"/>
              </a:rPr>
              <a:t>κράτιστα</a:t>
            </a:r>
            <a:r>
              <a:rPr lang="el-GR" b="0" i="0" dirty="0">
                <a:solidFill>
                  <a:srgbClr val="000000"/>
                </a:solidFill>
                <a:effectLst/>
                <a:latin typeface="+mj-lt"/>
              </a:rPr>
              <a:t>) </a:t>
            </a:r>
            <a:r>
              <a:rPr lang="el-GR" b="0" i="1" dirty="0" err="1">
                <a:solidFill>
                  <a:srgbClr val="000000"/>
                </a:solidFill>
                <a:effectLst/>
                <a:latin typeface="+mj-lt"/>
              </a:rPr>
              <a:t>νεῶν</a:t>
            </a:r>
            <a:r>
              <a:rPr lang="el-GR" b="0" i="1" dirty="0">
                <a:solidFill>
                  <a:srgbClr val="000000"/>
                </a:solidFill>
                <a:effectLst/>
                <a:latin typeface="+mj-lt"/>
              </a:rPr>
              <a:t> </a:t>
            </a:r>
            <a:r>
              <a:rPr lang="el-GR" b="0" i="1" dirty="0" err="1">
                <a:solidFill>
                  <a:srgbClr val="000000"/>
                </a:solidFill>
                <a:effectLst/>
                <a:latin typeface="+mj-lt"/>
              </a:rPr>
              <a:t>στόλον</a:t>
            </a:r>
            <a:r>
              <a:rPr lang="el-GR" b="0" i="0" dirty="0">
                <a:solidFill>
                  <a:srgbClr val="000000"/>
                </a:solidFill>
                <a:effectLst/>
                <a:latin typeface="+mj-lt"/>
              </a:rPr>
              <a:t>», 1.31.1.</a:t>
            </a:r>
          </a:p>
          <a:p>
            <a:r>
              <a:rPr lang="el-GR" b="1" i="0" dirty="0">
                <a:solidFill>
                  <a:srgbClr val="000000"/>
                </a:solidFill>
                <a:effectLst/>
                <a:latin typeface="+mj-lt"/>
              </a:rPr>
              <a:t>Ρήματα σύνθετα</a:t>
            </a:r>
            <a:r>
              <a:rPr lang="el-GR" b="0" i="0" dirty="0">
                <a:solidFill>
                  <a:srgbClr val="000000"/>
                </a:solidFill>
                <a:effectLst/>
                <a:latin typeface="+mj-lt"/>
              </a:rPr>
              <a:t> (ενώ συνήθως χρησιμοποιούνται απλά, </a:t>
            </a:r>
            <a:r>
              <a:rPr lang="el-GR" b="1" i="0" dirty="0" err="1">
                <a:solidFill>
                  <a:srgbClr val="000000"/>
                </a:solidFill>
                <a:effectLst/>
                <a:latin typeface="+mj-lt"/>
              </a:rPr>
              <a:t>κατακληθείς</a:t>
            </a:r>
            <a:r>
              <a:rPr lang="el-GR" b="1" i="0" dirty="0">
                <a:solidFill>
                  <a:srgbClr val="000000"/>
                </a:solidFill>
                <a:effectLst/>
                <a:latin typeface="+mj-lt"/>
              </a:rPr>
              <a:t> </a:t>
            </a:r>
            <a:r>
              <a:rPr lang="el-GR" b="0" i="0" dirty="0">
                <a:solidFill>
                  <a:srgbClr val="000000"/>
                </a:solidFill>
                <a:effectLst/>
                <a:latin typeface="+mj-lt"/>
              </a:rPr>
              <a:t>1.24.2) και με δύο ή και τρεις προθέσεις για να δηλωθούν βραχυλογικά και πυκνά δύο ή περισσότερες επιρρηματικές σχέσεις του υποκειμένου, ή του αντικειμένου, με τη ρηματική ενέργεια: </a:t>
            </a:r>
            <a:r>
              <a:rPr lang="el-GR" b="1" i="0" dirty="0" err="1">
                <a:solidFill>
                  <a:srgbClr val="000000"/>
                </a:solidFill>
                <a:effectLst/>
                <a:latin typeface="+mj-lt"/>
              </a:rPr>
              <a:t>προκατ</a:t>
            </a:r>
            <a:r>
              <a:rPr lang="el-GR" b="0" i="0" dirty="0" err="1">
                <a:solidFill>
                  <a:srgbClr val="000000"/>
                </a:solidFill>
                <a:effectLst/>
                <a:latin typeface="+mj-lt"/>
              </a:rPr>
              <a:t>αρχόμενοι</a:t>
            </a:r>
            <a:r>
              <a:rPr lang="el-GR" b="0" i="0" dirty="0">
                <a:solidFill>
                  <a:srgbClr val="000000"/>
                </a:solidFill>
                <a:effectLst/>
                <a:latin typeface="+mj-lt"/>
              </a:rPr>
              <a:t> (= </a:t>
            </a:r>
            <a:r>
              <a:rPr lang="el-GR" b="0" i="0" dirty="0" err="1">
                <a:solidFill>
                  <a:srgbClr val="000000"/>
                </a:solidFill>
                <a:effectLst/>
                <a:latin typeface="+mj-lt"/>
              </a:rPr>
              <a:t>διδόντες</a:t>
            </a:r>
            <a:r>
              <a:rPr lang="el-GR" b="0" i="0" dirty="0">
                <a:solidFill>
                  <a:srgbClr val="000000"/>
                </a:solidFill>
                <a:effectLst/>
                <a:latin typeface="+mj-lt"/>
              </a:rPr>
              <a:t> πρότερον ἤ </a:t>
            </a:r>
            <a:r>
              <a:rPr lang="el-GR" b="0" i="0" dirty="0" err="1">
                <a:solidFill>
                  <a:srgbClr val="000000"/>
                </a:solidFill>
                <a:effectLst/>
                <a:latin typeface="+mj-lt"/>
              </a:rPr>
              <a:t>τοῖς</a:t>
            </a:r>
            <a:r>
              <a:rPr lang="el-GR" b="0" i="0" dirty="0">
                <a:solidFill>
                  <a:srgbClr val="000000"/>
                </a:solidFill>
                <a:effectLst/>
                <a:latin typeface="+mj-lt"/>
              </a:rPr>
              <a:t> </a:t>
            </a:r>
            <a:r>
              <a:rPr lang="el-GR" b="0" i="0" dirty="0" err="1">
                <a:solidFill>
                  <a:srgbClr val="000000"/>
                </a:solidFill>
                <a:effectLst/>
                <a:latin typeface="+mj-lt"/>
              </a:rPr>
              <a:t>ἄλλοις</a:t>
            </a:r>
            <a:r>
              <a:rPr lang="el-GR" b="0" i="0" dirty="0">
                <a:solidFill>
                  <a:srgbClr val="000000"/>
                </a:solidFill>
                <a:effectLst/>
                <a:latin typeface="+mj-lt"/>
              </a:rPr>
              <a:t> </a:t>
            </a:r>
            <a:r>
              <a:rPr lang="el-GR" b="0" i="0" dirty="0" err="1">
                <a:solidFill>
                  <a:srgbClr val="000000"/>
                </a:solidFill>
                <a:effectLst/>
                <a:latin typeface="+mj-lt"/>
              </a:rPr>
              <a:t>τὰς</a:t>
            </a:r>
            <a:r>
              <a:rPr lang="el-GR" b="0" i="0" dirty="0">
                <a:solidFill>
                  <a:srgbClr val="000000"/>
                </a:solidFill>
                <a:effectLst/>
                <a:latin typeface="+mj-lt"/>
              </a:rPr>
              <a:t> </a:t>
            </a:r>
            <a:r>
              <a:rPr lang="el-GR" b="1" i="0" dirty="0">
                <a:solidFill>
                  <a:srgbClr val="000000"/>
                </a:solidFill>
                <a:effectLst/>
                <a:latin typeface="+mj-lt"/>
              </a:rPr>
              <a:t>κατ</a:t>
            </a:r>
            <a:r>
              <a:rPr lang="el-GR" b="0" i="0" dirty="0">
                <a:solidFill>
                  <a:srgbClr val="000000"/>
                </a:solidFill>
                <a:effectLst/>
                <a:latin typeface="+mj-lt"/>
              </a:rPr>
              <a:t>αρχάς), 1.25.4, </a:t>
            </a:r>
            <a:r>
              <a:rPr lang="el-GR" b="1" i="0" dirty="0" err="1">
                <a:solidFill>
                  <a:srgbClr val="000000"/>
                </a:solidFill>
                <a:effectLst/>
                <a:latin typeface="+mj-lt"/>
              </a:rPr>
              <a:t>ξυμπρο</a:t>
            </a:r>
            <a:r>
              <a:rPr lang="el-GR" b="0" i="0" dirty="0" err="1">
                <a:solidFill>
                  <a:srgbClr val="000000"/>
                </a:solidFill>
                <a:effectLst/>
                <a:latin typeface="+mj-lt"/>
              </a:rPr>
              <a:t>πέμψαι</a:t>
            </a:r>
            <a:r>
              <a:rPr lang="el-GR" b="0" i="0" dirty="0">
                <a:solidFill>
                  <a:srgbClr val="000000"/>
                </a:solidFill>
                <a:effectLst/>
                <a:latin typeface="+mj-lt"/>
              </a:rPr>
              <a:t>, 1.27.2, </a:t>
            </a:r>
            <a:r>
              <a:rPr lang="el-GR" b="1" i="0" dirty="0" err="1">
                <a:solidFill>
                  <a:srgbClr val="000000"/>
                </a:solidFill>
                <a:effectLst/>
                <a:latin typeface="+mj-lt"/>
              </a:rPr>
              <a:t>ἀνταν</a:t>
            </a:r>
            <a:r>
              <a:rPr lang="el-GR" b="0" i="0" dirty="0" err="1">
                <a:solidFill>
                  <a:srgbClr val="000000"/>
                </a:solidFill>
                <a:effectLst/>
                <a:latin typeface="+mj-lt"/>
              </a:rPr>
              <a:t>αγόμενοι</a:t>
            </a:r>
            <a:r>
              <a:rPr lang="el-GR" b="0" i="0" dirty="0">
                <a:solidFill>
                  <a:srgbClr val="000000"/>
                </a:solidFill>
                <a:effectLst/>
                <a:latin typeface="+mj-lt"/>
              </a:rPr>
              <a:t>, 1.29.4.</a:t>
            </a:r>
          </a:p>
        </p:txBody>
      </p:sp>
    </p:spTree>
    <p:extLst>
      <p:ext uri="{BB962C8B-B14F-4D97-AF65-F5344CB8AC3E}">
        <p14:creationId xmlns:p14="http://schemas.microsoft.com/office/powerpoint/2010/main" val="1698602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A670FB-EF9E-FC74-E519-FAA91E75D1D1}"/>
              </a:ext>
            </a:extLst>
          </p:cNvPr>
          <p:cNvSpPr>
            <a:spLocks noGrp="1"/>
          </p:cNvSpPr>
          <p:nvPr>
            <p:ph type="title"/>
          </p:nvPr>
        </p:nvSpPr>
        <p:spPr>
          <a:xfrm>
            <a:off x="1069848" y="512064"/>
            <a:ext cx="10058400" cy="1609344"/>
          </a:xfrm>
        </p:spPr>
        <p:style>
          <a:lnRef idx="1">
            <a:schemeClr val="accent3"/>
          </a:lnRef>
          <a:fillRef idx="2">
            <a:schemeClr val="accent3"/>
          </a:fillRef>
          <a:effectRef idx="1">
            <a:schemeClr val="accent3"/>
          </a:effectRef>
          <a:fontRef idx="minor">
            <a:schemeClr val="dk1"/>
          </a:fontRef>
        </p:style>
        <p:txBody>
          <a:bodyPr/>
          <a:lstStyle/>
          <a:p>
            <a:pPr algn="ctr"/>
            <a:r>
              <a:rPr lang="el-GR" b="1" dirty="0"/>
              <a:t>ΓΛΩΣΣΑ-ΥΦΟΣ</a:t>
            </a:r>
          </a:p>
        </p:txBody>
      </p:sp>
      <p:sp>
        <p:nvSpPr>
          <p:cNvPr id="3" name="Θέση περιεχομένου 2">
            <a:extLst>
              <a:ext uri="{FF2B5EF4-FFF2-40B4-BE49-F238E27FC236}">
                <a16:creationId xmlns:a16="http://schemas.microsoft.com/office/drawing/2014/main" id="{F434CE7C-FBBE-2731-C58F-3103778B289A}"/>
              </a:ext>
            </a:extLst>
          </p:cNvPr>
          <p:cNvSpPr>
            <a:spLocks noGrp="1"/>
          </p:cNvSpPr>
          <p:nvPr>
            <p:ph idx="1"/>
          </p:nvPr>
        </p:nvSpPr>
        <p:spPr>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just"/>
            <a:r>
              <a:rPr lang="el-GR" b="0" i="0" dirty="0">
                <a:solidFill>
                  <a:srgbClr val="000000"/>
                </a:solidFill>
                <a:effectLst/>
                <a:latin typeface="Times New Roman" panose="02020603050405020304" pitchFamily="18" charset="0"/>
              </a:rPr>
              <a:t>Την ίδια </a:t>
            </a:r>
            <a:r>
              <a:rPr lang="el-GR" b="1" i="0" dirty="0">
                <a:solidFill>
                  <a:srgbClr val="000000"/>
                </a:solidFill>
                <a:effectLst/>
                <a:latin typeface="Times New Roman" panose="02020603050405020304" pitchFamily="18" charset="0"/>
              </a:rPr>
              <a:t>ελευθερία </a:t>
            </a:r>
            <a:r>
              <a:rPr lang="el-GR" b="0" i="0" dirty="0">
                <a:solidFill>
                  <a:srgbClr val="000000"/>
                </a:solidFill>
                <a:effectLst/>
                <a:latin typeface="Times New Roman" panose="02020603050405020304" pitchFamily="18" charset="0"/>
              </a:rPr>
              <a:t>παρουσιάζει και </a:t>
            </a:r>
            <a:r>
              <a:rPr lang="el-GR" b="1" i="0" dirty="0">
                <a:solidFill>
                  <a:srgbClr val="000000"/>
                </a:solidFill>
                <a:effectLst/>
                <a:latin typeface="Times New Roman" panose="02020603050405020304" pitchFamily="18" charset="0"/>
              </a:rPr>
              <a:t>στη σύνταξη</a:t>
            </a:r>
            <a:r>
              <a:rPr lang="el-GR" b="0" i="0" dirty="0">
                <a:solidFill>
                  <a:srgbClr val="000000"/>
                </a:solidFill>
                <a:effectLst/>
                <a:latin typeface="Times New Roman" panose="02020603050405020304" pitchFamily="18" charset="0"/>
              </a:rPr>
              <a:t>, με αποτέλεσμα ο </a:t>
            </a:r>
            <a:r>
              <a:rPr lang="el-GR" b="1" i="0" dirty="0">
                <a:solidFill>
                  <a:srgbClr val="000000"/>
                </a:solidFill>
                <a:effectLst/>
                <a:latin typeface="Times New Roman" panose="02020603050405020304" pitchFamily="18" charset="0"/>
              </a:rPr>
              <a:t>λόγος</a:t>
            </a:r>
            <a:r>
              <a:rPr lang="el-GR" b="0" i="0" dirty="0">
                <a:solidFill>
                  <a:srgbClr val="000000"/>
                </a:solidFill>
                <a:effectLst/>
                <a:latin typeface="Times New Roman" panose="02020603050405020304" pitchFamily="18" charset="0"/>
              </a:rPr>
              <a:t> του να γίνεται </a:t>
            </a:r>
            <a:r>
              <a:rPr lang="el-GR" b="1" i="0" dirty="0">
                <a:solidFill>
                  <a:srgbClr val="000000"/>
                </a:solidFill>
                <a:effectLst/>
                <a:latin typeface="Times New Roman" panose="02020603050405020304" pitchFamily="18" charset="0"/>
              </a:rPr>
              <a:t>πυκνός και βαθύς και συχνά σκοτεινός</a:t>
            </a:r>
            <a:r>
              <a:rPr lang="el-GR" b="0" i="0" dirty="0">
                <a:solidFill>
                  <a:srgbClr val="000000"/>
                </a:solidFill>
                <a:effectLst/>
                <a:latin typeface="Times New Roman" panose="02020603050405020304" pitchFamily="18" charset="0"/>
              </a:rPr>
              <a:t>. </a:t>
            </a:r>
          </a:p>
          <a:p>
            <a:pPr algn="just"/>
            <a:r>
              <a:rPr lang="el-GR" b="0" i="0" dirty="0">
                <a:solidFill>
                  <a:srgbClr val="000000"/>
                </a:solidFill>
                <a:effectLst/>
                <a:latin typeface="Times New Roman" panose="02020603050405020304" pitchFamily="18" charset="0"/>
              </a:rPr>
              <a:t>Από τις ιδιορρυθμίες του η πιο χαρακτηριστική είναι η </a:t>
            </a:r>
            <a:r>
              <a:rPr lang="el-GR" b="1" i="0" dirty="0">
                <a:solidFill>
                  <a:srgbClr val="000000"/>
                </a:solidFill>
                <a:effectLst/>
                <a:latin typeface="Times New Roman" panose="02020603050405020304" pitchFamily="18" charset="0"/>
              </a:rPr>
              <a:t>χρήση μακροπερίοδου λόγου</a:t>
            </a:r>
            <a:r>
              <a:rPr lang="el-GR" b="0" i="0" dirty="0">
                <a:solidFill>
                  <a:srgbClr val="000000"/>
                </a:solidFill>
                <a:effectLst/>
                <a:latin typeface="Times New Roman" panose="02020603050405020304" pitchFamily="18" charset="0"/>
              </a:rPr>
              <a:t>: γύρω από την κύρια πρόταση πλέκονται πολλές δευτερεύουσες, πολλοί προσδιορισμοί και επεξηγήσεις.</a:t>
            </a:r>
          </a:p>
          <a:p>
            <a:pPr algn="just"/>
            <a:r>
              <a:rPr lang="el-GR" b="0" i="0" dirty="0">
                <a:solidFill>
                  <a:srgbClr val="000000"/>
                </a:solidFill>
                <a:effectLst/>
                <a:latin typeface="Times New Roman" panose="02020603050405020304" pitchFamily="18" charset="0"/>
              </a:rPr>
              <a:t>Η </a:t>
            </a:r>
            <a:r>
              <a:rPr lang="el-GR" b="1" i="0" dirty="0">
                <a:solidFill>
                  <a:srgbClr val="000000"/>
                </a:solidFill>
                <a:effectLst/>
                <a:latin typeface="Times New Roman" panose="02020603050405020304" pitchFamily="18" charset="0"/>
              </a:rPr>
              <a:t>περιγραφική του ικανότητα είναι πολύ μεγάλη</a:t>
            </a:r>
            <a:r>
              <a:rPr lang="el-GR" b="0" i="0" dirty="0">
                <a:solidFill>
                  <a:srgbClr val="000000"/>
                </a:solidFill>
                <a:effectLst/>
                <a:latin typeface="Times New Roman" panose="02020603050405020304" pitchFamily="18" charset="0"/>
              </a:rPr>
              <a:t>, </a:t>
            </a:r>
          </a:p>
          <a:p>
            <a:pPr algn="just"/>
            <a:r>
              <a:rPr lang="el-GR" b="0" i="0" dirty="0">
                <a:solidFill>
                  <a:srgbClr val="000000"/>
                </a:solidFill>
                <a:effectLst/>
                <a:latin typeface="Times New Roman" panose="02020603050405020304" pitchFamily="18" charset="0"/>
              </a:rPr>
              <a:t>το ίδιο και η δεξιότητά του να </a:t>
            </a:r>
            <a:r>
              <a:rPr lang="el-GR" b="1" i="0" dirty="0">
                <a:solidFill>
                  <a:srgbClr val="000000"/>
                </a:solidFill>
                <a:effectLst/>
                <a:latin typeface="Times New Roman" panose="02020603050405020304" pitchFamily="18" charset="0"/>
              </a:rPr>
              <a:t>διαγράφει με σαφήνεια τους χαρακτήρες </a:t>
            </a:r>
            <a:r>
              <a:rPr lang="el-GR" b="0" i="0" dirty="0">
                <a:solidFill>
                  <a:srgbClr val="000000"/>
                </a:solidFill>
                <a:effectLst/>
                <a:latin typeface="Times New Roman" panose="02020603050405020304" pitchFamily="18" charset="0"/>
              </a:rPr>
              <a:t>με λίγα μόνο γνωρίσματα.</a:t>
            </a:r>
          </a:p>
          <a:p>
            <a:pPr marL="0" indent="0" algn="just">
              <a:buNone/>
            </a:pPr>
            <a:endParaRPr lang="el-GR" b="0" i="0" dirty="0">
              <a:solidFill>
                <a:srgbClr val="000000"/>
              </a:solidFill>
              <a:effectLst/>
              <a:latin typeface="Times New Roman" panose="02020603050405020304" pitchFamily="18" charset="0"/>
            </a:endParaRPr>
          </a:p>
          <a:p>
            <a:endParaRPr lang="el-GR" dirty="0"/>
          </a:p>
        </p:txBody>
      </p:sp>
    </p:spTree>
    <p:extLst>
      <p:ext uri="{BB962C8B-B14F-4D97-AF65-F5344CB8AC3E}">
        <p14:creationId xmlns:p14="http://schemas.microsoft.com/office/powerpoint/2010/main" val="3452547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1D2997-082A-222C-EB13-C125AA8ED626}"/>
              </a:ext>
            </a:extLst>
          </p:cNvPr>
          <p:cNvSpPr>
            <a:spLocks noGrp="1"/>
          </p:cNvSpPr>
          <p:nvPr>
            <p:ph type="title"/>
          </p:nvPr>
        </p:nvSpPr>
        <p:spPr>
          <a:solidFill>
            <a:schemeClr val="accent4">
              <a:lumMod val="20000"/>
              <a:lumOff val="80000"/>
            </a:schemeClr>
          </a:solidFill>
        </p:spPr>
        <p:txBody>
          <a:bodyPr/>
          <a:lstStyle/>
          <a:p>
            <a:r>
              <a:rPr lang="el-GR" b="1" dirty="0"/>
              <a:t>ΓΛΩΣΣΑ-ΥΦΟΣ</a:t>
            </a:r>
            <a:endParaRPr lang="el-GR" dirty="0"/>
          </a:p>
        </p:txBody>
      </p:sp>
      <p:sp>
        <p:nvSpPr>
          <p:cNvPr id="3" name="Θέση περιεχομένου 2">
            <a:extLst>
              <a:ext uri="{FF2B5EF4-FFF2-40B4-BE49-F238E27FC236}">
                <a16:creationId xmlns:a16="http://schemas.microsoft.com/office/drawing/2014/main" id="{90DD5A3E-A4F3-73D8-717B-F1CA297A735B}"/>
              </a:ext>
            </a:extLst>
          </p:cNvPr>
          <p:cNvSpPr>
            <a:spLocks noGrp="1"/>
          </p:cNvSpPr>
          <p:nvPr>
            <p:ph idx="1"/>
          </p:nvPr>
        </p:nvSpPr>
        <p:spPr>
          <a:solidFill>
            <a:schemeClr val="tx2">
              <a:lumMod val="40000"/>
              <a:lumOff val="60000"/>
            </a:schemeClr>
          </a:solidFill>
        </p:spPr>
        <p:txBody>
          <a:bodyPr>
            <a:normAutofit fontScale="85000" lnSpcReduction="10000"/>
          </a:bodyPr>
          <a:lstStyle/>
          <a:p>
            <a:r>
              <a:rPr lang="el-GR" b="1" i="0" dirty="0">
                <a:solidFill>
                  <a:srgbClr val="000000"/>
                </a:solidFill>
                <a:effectLst/>
                <a:latin typeface="Tahoma" panose="020B0604030504040204" pitchFamily="34" charset="0"/>
              </a:rPr>
              <a:t>Η επισώρευση αιτιολογικών προτάσεων</a:t>
            </a:r>
            <a:r>
              <a:rPr lang="el-GR" b="0" i="0" dirty="0">
                <a:solidFill>
                  <a:srgbClr val="000000"/>
                </a:solidFill>
                <a:effectLst/>
                <a:latin typeface="Tahoma" panose="020B0604030504040204" pitchFamily="34" charset="0"/>
              </a:rPr>
              <a:t> και προσδιορισμών φανερώνει την </a:t>
            </a:r>
            <a:r>
              <a:rPr lang="el-GR" b="1" i="0" dirty="0">
                <a:solidFill>
                  <a:srgbClr val="000000"/>
                </a:solidFill>
                <a:effectLst/>
                <a:latin typeface="Tahoma" panose="020B0604030504040204" pitchFamily="34" charset="0"/>
              </a:rPr>
              <a:t>προσπάθεια του ιστορικού να διαφωτίσει πλήρως τα αίτια των γεγονότων:</a:t>
            </a:r>
            <a:br>
              <a:rPr lang="el-GR" b="1" dirty="0"/>
            </a:br>
            <a:r>
              <a:rPr lang="el-GR" b="0" i="0" dirty="0">
                <a:solidFill>
                  <a:srgbClr val="000000"/>
                </a:solidFill>
                <a:effectLst/>
                <a:latin typeface="Tahoma" panose="020B0604030504040204" pitchFamily="34" charset="0"/>
              </a:rPr>
              <a:t>«</a:t>
            </a:r>
            <a:r>
              <a:rPr lang="el-GR" b="0" i="1" dirty="0">
                <a:solidFill>
                  <a:srgbClr val="000000"/>
                </a:solidFill>
                <a:effectLst/>
                <a:latin typeface="Tahoma" panose="020B0604030504040204" pitchFamily="34" charset="0"/>
              </a:rPr>
              <a:t>Κορίνθιοι </a:t>
            </a:r>
            <a:r>
              <a:rPr lang="el-GR" b="0" i="1" dirty="0" err="1">
                <a:solidFill>
                  <a:srgbClr val="000000"/>
                </a:solidFill>
                <a:effectLst/>
                <a:latin typeface="Tahoma" panose="020B0604030504040204" pitchFamily="34" charset="0"/>
              </a:rPr>
              <a:t>δὲ</a:t>
            </a:r>
            <a:r>
              <a:rPr lang="el-GR" b="0" i="1" dirty="0">
                <a:solidFill>
                  <a:srgbClr val="000000"/>
                </a:solidFill>
                <a:effectLst/>
                <a:latin typeface="Tahoma" panose="020B0604030504040204" pitchFamily="34" charset="0"/>
              </a:rPr>
              <a:t> κατά τε </a:t>
            </a:r>
            <a:r>
              <a:rPr lang="el-GR" b="0" i="1" dirty="0" err="1">
                <a:solidFill>
                  <a:srgbClr val="000000"/>
                </a:solidFill>
                <a:effectLst/>
                <a:latin typeface="Tahoma" panose="020B0604030504040204" pitchFamily="34" charset="0"/>
              </a:rPr>
              <a:t>τὸ</a:t>
            </a:r>
            <a:r>
              <a:rPr lang="el-GR" b="0" i="1" dirty="0">
                <a:solidFill>
                  <a:srgbClr val="000000"/>
                </a:solidFill>
                <a:effectLst/>
                <a:latin typeface="Tahoma" panose="020B0604030504040204" pitchFamily="34" charset="0"/>
              </a:rPr>
              <a:t> δίκαιον </a:t>
            </a:r>
            <a:r>
              <a:rPr lang="el-GR" b="0" i="1" dirty="0" err="1">
                <a:solidFill>
                  <a:srgbClr val="000000"/>
                </a:solidFill>
                <a:effectLst/>
                <a:latin typeface="Tahoma" panose="020B0604030504040204" pitchFamily="34" charset="0"/>
              </a:rPr>
              <a:t>ὑπεδέξαντο</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τὴν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τιμωρίαν</a:t>
            </a:r>
            <a:r>
              <a:rPr lang="el-GR" b="0" i="1" dirty="0">
                <a:solidFill>
                  <a:srgbClr val="000000"/>
                </a:solidFill>
                <a:effectLst/>
                <a:latin typeface="Tahoma" panose="020B0604030504040204" pitchFamily="34" charset="0"/>
              </a:rPr>
              <a:t> </a:t>
            </a:r>
            <a:r>
              <a:rPr lang="el-GR" b="1" i="1" dirty="0" err="1">
                <a:solidFill>
                  <a:srgbClr val="000000"/>
                </a:solidFill>
                <a:effectLst/>
                <a:latin typeface="Tahoma" panose="020B0604030504040204" pitchFamily="34" charset="0"/>
              </a:rPr>
              <a:t>νομίζοντες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οὐχ</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ἧσσον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ἑαυτῶν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εἶναι</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τὴν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ἀποικίαν</a:t>
            </a:r>
            <a:r>
              <a:rPr lang="el-GR" b="0" i="1" dirty="0">
                <a:solidFill>
                  <a:srgbClr val="000000"/>
                </a:solidFill>
                <a:effectLst/>
                <a:latin typeface="Tahoma" panose="020B0604030504040204" pitchFamily="34" charset="0"/>
              </a:rPr>
              <a:t> ἤ Κερκυραίων, </a:t>
            </a:r>
            <a:r>
              <a:rPr lang="el-GR" b="0" i="1" dirty="0" err="1">
                <a:solidFill>
                  <a:srgbClr val="000000"/>
                </a:solidFill>
                <a:effectLst/>
                <a:latin typeface="Tahoma" panose="020B0604030504040204" pitchFamily="34" charset="0"/>
              </a:rPr>
              <a:t>ἅμα</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δὲ</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καὶ</a:t>
            </a:r>
            <a:r>
              <a:rPr lang="el-GR" b="0" i="1" dirty="0">
                <a:solidFill>
                  <a:srgbClr val="000000"/>
                </a:solidFill>
                <a:effectLst/>
                <a:latin typeface="Tahoma" panose="020B0604030504040204" pitchFamily="34" charset="0"/>
              </a:rPr>
              <a:t> </a:t>
            </a:r>
            <a:r>
              <a:rPr lang="el-GR" b="1" i="1" dirty="0" err="1">
                <a:solidFill>
                  <a:srgbClr val="000000"/>
                </a:solidFill>
                <a:effectLst/>
                <a:latin typeface="Tahoma" panose="020B0604030504040204" pitchFamily="34" charset="0"/>
              </a:rPr>
              <a:t>μίσει</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τῶν</a:t>
            </a:r>
            <a:r>
              <a:rPr lang="el-GR" b="0" i="1" dirty="0">
                <a:solidFill>
                  <a:srgbClr val="000000"/>
                </a:solidFill>
                <a:effectLst/>
                <a:latin typeface="Tahoma" panose="020B0604030504040204" pitchFamily="34" charset="0"/>
              </a:rPr>
              <a:t> Κερκυραίων, </a:t>
            </a:r>
            <a:r>
              <a:rPr lang="el-GR" b="1" i="1" dirty="0" err="1">
                <a:solidFill>
                  <a:srgbClr val="000000"/>
                </a:solidFill>
                <a:effectLst/>
                <a:latin typeface="Tahoma" panose="020B0604030504040204" pitchFamily="34" charset="0"/>
              </a:rPr>
              <a:t>ὅτι</a:t>
            </a:r>
            <a:r>
              <a:rPr lang="el-GR" b="1"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αὐτῶν</a:t>
            </a:r>
            <a:r>
              <a:rPr lang="el-GR" b="0" i="1" dirty="0">
                <a:solidFill>
                  <a:srgbClr val="000000"/>
                </a:solidFill>
                <a:effectLst/>
                <a:latin typeface="Tahoma" panose="020B0604030504040204" pitchFamily="34" charset="0"/>
              </a:rPr>
              <a:t> </a:t>
            </a:r>
            <a:r>
              <a:rPr lang="el-GR" b="1" i="1" dirty="0" err="1">
                <a:solidFill>
                  <a:srgbClr val="000000"/>
                </a:solidFill>
                <a:effectLst/>
                <a:latin typeface="Tahoma" panose="020B0604030504040204" pitchFamily="34" charset="0"/>
              </a:rPr>
              <a:t>παρημέλουν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ὄντες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ἄποικοι</a:t>
            </a:r>
            <a:r>
              <a:rPr lang="el-GR" b="0" i="0" dirty="0">
                <a:solidFill>
                  <a:srgbClr val="000000"/>
                </a:solidFill>
                <a:effectLst/>
                <a:latin typeface="Tahoma" panose="020B0604030504040204" pitchFamily="34" charset="0"/>
              </a:rPr>
              <a:t>» 1.25.3.</a:t>
            </a:r>
          </a:p>
          <a:p>
            <a:r>
              <a:rPr lang="el-GR" b="0" i="0" dirty="0">
                <a:solidFill>
                  <a:srgbClr val="000000"/>
                </a:solidFill>
                <a:effectLst/>
                <a:latin typeface="Tahoma" panose="020B0604030504040204" pitchFamily="34" charset="0"/>
              </a:rPr>
              <a:t>Η χρησιμοποίηση </a:t>
            </a:r>
            <a:r>
              <a:rPr lang="el-GR" b="1" i="0" dirty="0">
                <a:solidFill>
                  <a:srgbClr val="000000"/>
                </a:solidFill>
                <a:effectLst/>
                <a:latin typeface="Tahoma" panose="020B0604030504040204" pitchFamily="34" charset="0"/>
              </a:rPr>
              <a:t>σχημάτων λόγου</a:t>
            </a:r>
            <a:r>
              <a:rPr lang="el-GR" b="0" i="0" dirty="0">
                <a:solidFill>
                  <a:srgbClr val="000000"/>
                </a:solidFill>
                <a:effectLst/>
                <a:latin typeface="Tahoma" panose="020B0604030504040204" pitchFamily="34" charset="0"/>
              </a:rPr>
              <a:t>, κατά τα οποία </a:t>
            </a:r>
          </a:p>
          <a:p>
            <a:pPr marL="0" indent="0">
              <a:buNone/>
            </a:pPr>
            <a:r>
              <a:rPr lang="el-GR" b="0" i="0" dirty="0">
                <a:solidFill>
                  <a:srgbClr val="000000"/>
                </a:solidFill>
                <a:effectLst/>
                <a:latin typeface="Tahoma" panose="020B0604030504040204" pitchFamily="34" charset="0"/>
              </a:rPr>
              <a:t>α) μια φράση έχει ίσο αριθμό συλλαβών ή αντιστοιχία λέξεων με την προηγούμενή της </a:t>
            </a:r>
            <a:r>
              <a:rPr lang="el-GR" b="1" i="0" dirty="0">
                <a:solidFill>
                  <a:srgbClr val="000000"/>
                </a:solidFill>
                <a:effectLst/>
                <a:latin typeface="Tahoma" panose="020B0604030504040204" pitchFamily="34" charset="0"/>
              </a:rPr>
              <a:t>(</a:t>
            </a:r>
            <a:r>
              <a:rPr lang="el-GR" b="1" i="1" dirty="0" err="1">
                <a:solidFill>
                  <a:srgbClr val="000000"/>
                </a:solidFill>
                <a:effectLst/>
                <a:latin typeface="Tahoma" panose="020B0604030504040204" pitchFamily="34" charset="0"/>
              </a:rPr>
              <a:t>πάρισον</a:t>
            </a:r>
            <a:r>
              <a:rPr lang="el-GR" b="1" i="0" dirty="0">
                <a:solidFill>
                  <a:srgbClr val="000000"/>
                </a:solidFill>
                <a:effectLst/>
                <a:latin typeface="Tahoma" panose="020B0604030504040204" pitchFamily="34" charset="0"/>
              </a:rPr>
              <a:t>), </a:t>
            </a:r>
          </a:p>
          <a:p>
            <a:pPr marL="0" indent="0">
              <a:buNone/>
            </a:pPr>
            <a:r>
              <a:rPr lang="el-GR" b="0" i="0" dirty="0">
                <a:solidFill>
                  <a:srgbClr val="000000"/>
                </a:solidFill>
                <a:effectLst/>
                <a:latin typeface="Tahoma" panose="020B0604030504040204" pitchFamily="34" charset="0"/>
              </a:rPr>
              <a:t>β) στο τέλος επαλλήλων περιόδων ή προτάσεων τοποθετούνται λέξεις με όμοια κατάληξη </a:t>
            </a:r>
            <a:r>
              <a:rPr lang="el-GR" b="1" i="0" dirty="0">
                <a:solidFill>
                  <a:srgbClr val="000000"/>
                </a:solidFill>
                <a:effectLst/>
                <a:latin typeface="Tahoma" panose="020B0604030504040204" pitchFamily="34" charset="0"/>
              </a:rPr>
              <a:t>(</a:t>
            </a:r>
            <a:r>
              <a:rPr lang="el-GR" b="1" i="1" dirty="0" err="1">
                <a:solidFill>
                  <a:srgbClr val="000000"/>
                </a:solidFill>
                <a:effectLst/>
                <a:latin typeface="Tahoma" panose="020B0604030504040204" pitchFamily="34" charset="0"/>
              </a:rPr>
              <a:t>ὁμοιοτέλευτον</a:t>
            </a:r>
            <a:r>
              <a:rPr lang="el-GR" b="1" i="0" dirty="0">
                <a:solidFill>
                  <a:srgbClr val="000000"/>
                </a:solidFill>
                <a:effectLst/>
                <a:latin typeface="Tahoma" panose="020B0604030504040204" pitchFamily="34" charset="0"/>
              </a:rPr>
              <a:t>): </a:t>
            </a:r>
            <a:r>
              <a:rPr lang="el-GR" b="0" i="0" dirty="0">
                <a:solidFill>
                  <a:srgbClr val="000000"/>
                </a:solidFill>
                <a:effectLst/>
                <a:latin typeface="Tahoma" panose="020B0604030504040204" pitchFamily="34" charset="0"/>
              </a:rPr>
              <a:t>«</a:t>
            </a:r>
            <a:r>
              <a:rPr lang="el-GR" b="0" i="1" dirty="0" err="1">
                <a:solidFill>
                  <a:srgbClr val="000000"/>
                </a:solidFill>
                <a:effectLst/>
                <a:latin typeface="Tahoma" panose="020B0604030504040204" pitchFamily="34" charset="0"/>
              </a:rPr>
              <a:t>ξυνέβαινε</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δὲ</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τὸν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μὲν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πολεμιώτατον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αὐτοῖς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εἶναι</a:t>
            </a:r>
            <a:r>
              <a:rPr lang="el-GR" b="0" i="1" dirty="0">
                <a:solidFill>
                  <a:srgbClr val="000000"/>
                </a:solidFill>
                <a:effectLst/>
                <a:latin typeface="Tahoma" panose="020B0604030504040204" pitchFamily="34" charset="0"/>
              </a:rPr>
              <a:t>, Δημοσθένη, </a:t>
            </a:r>
            <a:r>
              <a:rPr lang="el-GR" b="0" i="1" dirty="0" err="1">
                <a:solidFill>
                  <a:srgbClr val="000000"/>
                </a:solidFill>
                <a:effectLst/>
                <a:latin typeface="Tahoma" panose="020B0604030504040204" pitchFamily="34" charset="0"/>
              </a:rPr>
              <a:t>διὰ</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τὰ</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ἐν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τῇ</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νήσῳ</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καὶ</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Πύλῳ</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τὸν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δέ</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διὰ</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τὰ</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αὐτὰ</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ἐπιτηδειότατον</a:t>
            </a:r>
            <a:r>
              <a:rPr lang="el-GR" b="0" i="0" dirty="0">
                <a:solidFill>
                  <a:srgbClr val="000000"/>
                </a:solidFill>
                <a:effectLst/>
                <a:latin typeface="Tahoma" panose="020B0604030504040204" pitchFamily="34" charset="0"/>
              </a:rPr>
              <a:t>», 7.86.3, «</a:t>
            </a:r>
            <a:r>
              <a:rPr lang="el-GR" b="0" i="1" dirty="0" err="1">
                <a:solidFill>
                  <a:srgbClr val="000000"/>
                </a:solidFill>
                <a:effectLst/>
                <a:latin typeface="Tahoma" panose="020B0604030504040204" pitchFamily="34" charset="0"/>
              </a:rPr>
              <a:t>ἔργον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τοῖς</a:t>
            </a:r>
            <a:r>
              <a:rPr lang="el-GR" b="0" i="1" dirty="0">
                <a:solidFill>
                  <a:srgbClr val="000000"/>
                </a:solidFill>
                <a:effectLst/>
                <a:latin typeface="Tahoma" panose="020B0604030504040204" pitchFamily="34" charset="0"/>
              </a:rPr>
              <a:t> τε </a:t>
            </a:r>
            <a:r>
              <a:rPr lang="el-GR" b="0" i="1" dirty="0" err="1">
                <a:solidFill>
                  <a:srgbClr val="000000"/>
                </a:solidFill>
                <a:effectLst/>
                <a:latin typeface="Tahoma" panose="020B0604030504040204" pitchFamily="34" charset="0"/>
              </a:rPr>
              <a:t>κρατήσασι</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λαμπρότατον</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καὶ</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τοῖς</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διαφθαρεῖσι</a:t>
            </a:r>
            <a:r>
              <a:rPr lang="el-GR" b="0" i="1" dirty="0">
                <a:solidFill>
                  <a:srgbClr val="000000"/>
                </a:solidFill>
                <a:effectLst/>
                <a:latin typeface="Tahoma" panose="020B0604030504040204" pitchFamily="34" charset="0"/>
              </a:rPr>
              <a:t> </a:t>
            </a:r>
            <a:r>
              <a:rPr lang="el-GR" b="0" i="1" dirty="0" err="1">
                <a:solidFill>
                  <a:srgbClr val="000000"/>
                </a:solidFill>
                <a:effectLst/>
                <a:latin typeface="Tahoma" panose="020B0604030504040204" pitchFamily="34" charset="0"/>
              </a:rPr>
              <a:t>δυστυχέστατον</a:t>
            </a:r>
            <a:r>
              <a:rPr lang="el-GR" b="0" i="0" dirty="0">
                <a:solidFill>
                  <a:srgbClr val="000000"/>
                </a:solidFill>
                <a:effectLst/>
                <a:latin typeface="Tahoma" panose="020B0604030504040204" pitchFamily="34" charset="0"/>
              </a:rPr>
              <a:t>» 7.87.5, καθώς και </a:t>
            </a:r>
          </a:p>
          <a:p>
            <a:r>
              <a:rPr lang="el-GR" b="0" i="0" dirty="0">
                <a:solidFill>
                  <a:srgbClr val="000000"/>
                </a:solidFill>
                <a:effectLst/>
                <a:latin typeface="Tahoma" panose="020B0604030504040204" pitchFamily="34" charset="0"/>
              </a:rPr>
              <a:t>Η συνεχής χρήση των </a:t>
            </a:r>
            <a:r>
              <a:rPr lang="el-GR" b="1" i="0" dirty="0">
                <a:solidFill>
                  <a:srgbClr val="000000"/>
                </a:solidFill>
                <a:effectLst/>
                <a:latin typeface="Tahoma" panose="020B0604030504040204" pitchFamily="34" charset="0"/>
              </a:rPr>
              <a:t>αντιθέσεων</a:t>
            </a:r>
            <a:r>
              <a:rPr lang="el-GR" b="0" i="0" dirty="0">
                <a:solidFill>
                  <a:srgbClr val="000000"/>
                </a:solidFill>
                <a:effectLst/>
                <a:latin typeface="Tahoma" panose="020B0604030504040204" pitchFamily="34" charset="0"/>
              </a:rPr>
              <a:t>, η αφθονία των </a:t>
            </a:r>
            <a:r>
              <a:rPr lang="el-GR" b="1" i="0" dirty="0" err="1">
                <a:solidFill>
                  <a:srgbClr val="000000"/>
                </a:solidFill>
                <a:effectLst/>
                <a:latin typeface="Tahoma" panose="020B0604030504040204" pitchFamily="34" charset="0"/>
              </a:rPr>
              <a:t>ετερόπτωτων</a:t>
            </a:r>
            <a:r>
              <a:rPr lang="el-GR" b="1" i="0" dirty="0">
                <a:solidFill>
                  <a:srgbClr val="000000"/>
                </a:solidFill>
                <a:effectLst/>
                <a:latin typeface="Tahoma" panose="020B0604030504040204" pitchFamily="34" charset="0"/>
              </a:rPr>
              <a:t> προσδιορισμών </a:t>
            </a:r>
            <a:r>
              <a:rPr lang="el-GR" b="0" i="0" dirty="0">
                <a:solidFill>
                  <a:srgbClr val="000000"/>
                </a:solidFill>
                <a:effectLst/>
                <a:latin typeface="Tahoma" panose="020B0604030504040204" pitchFamily="34" charset="0"/>
              </a:rPr>
              <a:t>(εκεί που ένα απλούστερο κείμενο θα είχε δευτερεύουσα πρόταση), η </a:t>
            </a:r>
            <a:r>
              <a:rPr lang="el-GR" b="1" i="0" dirty="0">
                <a:solidFill>
                  <a:srgbClr val="000000"/>
                </a:solidFill>
                <a:effectLst/>
                <a:latin typeface="Tahoma" panose="020B0604030504040204" pitchFamily="34" charset="0"/>
              </a:rPr>
              <a:t>περίπλοκη σύνταξη</a:t>
            </a:r>
            <a:r>
              <a:rPr lang="el-GR" b="0" i="0" dirty="0">
                <a:solidFill>
                  <a:srgbClr val="000000"/>
                </a:solidFill>
                <a:effectLst/>
                <a:latin typeface="Tahoma" panose="020B0604030504040204" pitchFamily="34" charset="0"/>
              </a:rPr>
              <a:t>, οι </a:t>
            </a:r>
            <a:r>
              <a:rPr lang="el-GR" b="1" i="0" dirty="0">
                <a:solidFill>
                  <a:srgbClr val="000000"/>
                </a:solidFill>
                <a:effectLst/>
                <a:latin typeface="Tahoma" panose="020B0604030504040204" pitchFamily="34" charset="0"/>
              </a:rPr>
              <a:t>μακρές περίοδοι </a:t>
            </a:r>
            <a:r>
              <a:rPr lang="el-GR" b="0" i="0" dirty="0">
                <a:solidFill>
                  <a:srgbClr val="000000"/>
                </a:solidFill>
                <a:effectLst/>
                <a:latin typeface="Tahoma" panose="020B0604030504040204" pitchFamily="34" charset="0"/>
              </a:rPr>
              <a:t>στον λόγο, τα </a:t>
            </a:r>
            <a:r>
              <a:rPr lang="el-GR" b="1" i="0" dirty="0">
                <a:solidFill>
                  <a:srgbClr val="000000"/>
                </a:solidFill>
                <a:effectLst/>
                <a:latin typeface="Tahoma" panose="020B0604030504040204" pitchFamily="34" charset="0"/>
              </a:rPr>
              <a:t>εντυπωσιακά ρητορικά σχήματα </a:t>
            </a:r>
          </a:p>
          <a:p>
            <a:r>
              <a:rPr lang="el-GR" b="0" i="0" dirty="0">
                <a:solidFill>
                  <a:srgbClr val="000000"/>
                </a:solidFill>
                <a:effectLst/>
                <a:latin typeface="Tahoma" panose="020B0604030504040204" pitchFamily="34" charset="0"/>
              </a:rPr>
              <a:t>είναι χαρακτηριστικά </a:t>
            </a:r>
            <a:r>
              <a:rPr lang="el-GR" b="1" i="0" dirty="0">
                <a:solidFill>
                  <a:srgbClr val="000000"/>
                </a:solidFill>
                <a:effectLst/>
                <a:latin typeface="Tahoma" panose="020B0604030504040204" pitchFamily="34" charset="0"/>
              </a:rPr>
              <a:t>υψηλού λογοτεχνικού ύφους</a:t>
            </a:r>
            <a:r>
              <a:rPr lang="el-GR" b="1" i="0" u="none" strike="noStrike" baseline="30000" dirty="0">
                <a:solidFill>
                  <a:srgbClr val="006600"/>
                </a:solidFill>
                <a:effectLst/>
                <a:latin typeface="Tahoma" panose="020B0604030504040204" pitchFamily="34" charset="0"/>
                <a:hlinkClick r:id="rId2" tooltip="Ο μεγάλος φιλόλογος Ι.Θ.Κακριδής παρατηρεί: «η γλώσσα μας (δηλ. η νέα ελληνική)... δεν μπορεί να εκφράσει ισάξια έναν λόγο τόσο στρυφνό και ποιητικό μαζί, όπως του Θουκυδίδη στον Επιτάφιο, δεν μπορεί ακόμα ή δε θα μπορέσει ποτέ» (Ι.Θ.Κακριδής, Περικλέους Επιτάφιος, Λθήνα 1959, σ.77)"/>
              </a:rPr>
              <a:t>2</a:t>
            </a:r>
            <a:r>
              <a:rPr lang="el-GR" b="0" i="0" dirty="0">
                <a:solidFill>
                  <a:srgbClr val="000000"/>
                </a:solidFill>
                <a:effectLst/>
                <a:latin typeface="Tahoma" panose="020B0604030504040204" pitchFamily="34" charset="0"/>
              </a:rPr>
              <a:t>.</a:t>
            </a:r>
            <a:endParaRPr lang="el-GR" dirty="0"/>
          </a:p>
          <a:p>
            <a:endParaRPr lang="el-GR" dirty="0"/>
          </a:p>
        </p:txBody>
      </p:sp>
    </p:spTree>
    <p:extLst>
      <p:ext uri="{BB962C8B-B14F-4D97-AF65-F5344CB8AC3E}">
        <p14:creationId xmlns:p14="http://schemas.microsoft.com/office/powerpoint/2010/main" val="157221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3F3FBB-BBF5-9F91-561C-D8D7B11C41A4}"/>
              </a:ext>
            </a:extLst>
          </p:cNvPr>
          <p:cNvSpPr>
            <a:spLocks noGrp="1"/>
          </p:cNvSpPr>
          <p:nvPr>
            <p:ph type="title"/>
          </p:nvPr>
        </p:nvSpPr>
        <p:spPr>
          <a:xfrm>
            <a:off x="1069848" y="484632"/>
            <a:ext cx="10058400" cy="1609344"/>
          </a:xfrm>
          <a:solidFill>
            <a:schemeClr val="accent1">
              <a:lumMod val="20000"/>
              <a:lumOff val="80000"/>
            </a:schemeClr>
          </a:solidFill>
        </p:spPr>
        <p:txBody>
          <a:bodyPr>
            <a:normAutofit/>
          </a:bodyPr>
          <a:lstStyle/>
          <a:p>
            <a:r>
              <a:rPr lang="el-GR" b="1" dirty="0"/>
              <a:t>Ο ΙΣΤΟΡΙΚΟΣ ΘΟΥΚΥΔΙΔΗΣ</a:t>
            </a:r>
          </a:p>
        </p:txBody>
      </p:sp>
      <p:pic>
        <p:nvPicPr>
          <p:cNvPr id="8194" name="Picture 2" descr="ΘΟΥΚΥΔΙΔΗΣ ΟΛΟΡΟΥ ΑΛΙΜΟΥΣΙΟΣ &gt; Άλιμος">
            <a:extLst>
              <a:ext uri="{FF2B5EF4-FFF2-40B4-BE49-F238E27FC236}">
                <a16:creationId xmlns:a16="http://schemas.microsoft.com/office/drawing/2014/main" id="{FAB81756-58E0-86CC-EC65-0BB027C0CD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65" r="9892" b="2"/>
          <a:stretch/>
        </p:blipFill>
        <p:spPr bwMode="auto">
          <a:xfrm>
            <a:off x="1063942" y="2193036"/>
            <a:ext cx="4773168" cy="3980688"/>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C18D5CED-A28E-EE0A-CBA5-DA289DD25AE3}"/>
              </a:ext>
            </a:extLst>
          </p:cNvPr>
          <p:cNvSpPr>
            <a:spLocks noGrp="1"/>
          </p:cNvSpPr>
          <p:nvPr>
            <p:ph idx="1"/>
          </p:nvPr>
        </p:nvSpPr>
        <p:spPr>
          <a:xfrm>
            <a:off x="6355080" y="2121408"/>
            <a:ext cx="4773168" cy="4050792"/>
          </a:xfrm>
        </p:spPr>
        <p:txBody>
          <a:bodyPr>
            <a:normAutofit/>
          </a:bodyPr>
          <a:lstStyle/>
          <a:p>
            <a:r>
              <a:rPr lang="el-GR" sz="1600" b="0" i="0" dirty="0">
                <a:effectLst/>
                <a:latin typeface="Times New Roman" panose="02020603050405020304" pitchFamily="18" charset="0"/>
              </a:rPr>
              <a:t>Ο Θουκυδίδης θεωρείται ένας από τους κορυφαίους ιστορικούς συγγραφείς του κόσμου, </a:t>
            </a:r>
            <a:r>
              <a:rPr lang="el-GR" sz="1600" b="1" i="0" dirty="0">
                <a:effectLst/>
                <a:latin typeface="Times New Roman" panose="02020603050405020304" pitchFamily="18" charset="0"/>
              </a:rPr>
              <a:t>θεμελιωτής της αντικειμενικής ιστοριογραφίας, της κριτικής ιστορίας, ερευνητής και αποφασιστικός ζητητής της αλήθειας</a:t>
            </a:r>
            <a:r>
              <a:rPr lang="el-GR" sz="1600" b="0" i="0" dirty="0">
                <a:effectLst/>
                <a:latin typeface="Times New Roman" panose="02020603050405020304" pitchFamily="18" charset="0"/>
              </a:rPr>
              <a:t>. </a:t>
            </a:r>
          </a:p>
          <a:p>
            <a:r>
              <a:rPr lang="el-GR" sz="1600" b="0" i="0" dirty="0">
                <a:effectLst/>
                <a:latin typeface="Times New Roman" panose="02020603050405020304" pitchFamily="18" charset="0"/>
              </a:rPr>
              <a:t>Στη διήγησή του όλα υποτάσσονται στην εξυπηρέτηση της </a:t>
            </a:r>
            <a:r>
              <a:rPr lang="el-GR" sz="1600" b="1" i="0" dirty="0">
                <a:effectLst/>
                <a:latin typeface="Times New Roman" panose="02020603050405020304" pitchFamily="18" charset="0"/>
              </a:rPr>
              <a:t>μετάδοσης της πραγματικότητας</a:t>
            </a:r>
            <a:r>
              <a:rPr lang="el-GR" sz="1600" b="0" i="0" dirty="0">
                <a:effectLst/>
                <a:latin typeface="Times New Roman" panose="02020603050405020304" pitchFamily="18" charset="0"/>
              </a:rPr>
              <a:t>.</a:t>
            </a:r>
          </a:p>
          <a:p>
            <a:r>
              <a:rPr lang="el-GR" sz="1600" b="0" i="0" dirty="0">
                <a:effectLst/>
                <a:latin typeface="Times New Roman" panose="02020603050405020304" pitchFamily="18" charset="0"/>
              </a:rPr>
              <a:t> Παράλληλα, στο έργο του γίνεται ορατός ο ιστοριογράφος που </a:t>
            </a:r>
            <a:r>
              <a:rPr lang="el-GR" sz="1600" b="1" i="0" dirty="0">
                <a:effectLst/>
                <a:latin typeface="Times New Roman" panose="02020603050405020304" pitchFamily="18" charset="0"/>
              </a:rPr>
              <a:t>θέλει να μεταδώσει πολιτικές γνώσεις, μόνιμες αξίες. </a:t>
            </a:r>
          </a:p>
          <a:p>
            <a:r>
              <a:rPr lang="el-GR" sz="1600" b="0" i="0" dirty="0" err="1">
                <a:effectLst/>
                <a:latin typeface="Times New Roman" panose="02020603050405020304" pitchFamily="18" charset="0"/>
              </a:rPr>
              <a:t>Aναγνωρίζει</a:t>
            </a:r>
            <a:r>
              <a:rPr lang="el-GR" sz="1600" b="0" i="0" dirty="0">
                <a:effectLst/>
                <a:latin typeface="Times New Roman" panose="02020603050405020304" pitchFamily="18" charset="0"/>
              </a:rPr>
              <a:t> στο βάθος των γεγονότων νομοτέλειες (σχέση αιτίας-αποτελέσματος) και δυνάμεις που έχουν τα </a:t>
            </a:r>
            <a:r>
              <a:rPr lang="el-GR" sz="1600" b="1" i="0" dirty="0">
                <a:effectLst/>
                <a:latin typeface="Times New Roman" panose="02020603050405020304" pitchFamily="18" charset="0"/>
              </a:rPr>
              <a:t>στοιχεία της μονιμότητας</a:t>
            </a:r>
            <a:r>
              <a:rPr lang="el-GR" sz="1600" b="0" i="0" dirty="0">
                <a:effectLst/>
                <a:latin typeface="Times New Roman" panose="02020603050405020304" pitchFamily="18" charset="0"/>
              </a:rPr>
              <a:t>. </a:t>
            </a:r>
          </a:p>
          <a:p>
            <a:r>
              <a:rPr lang="el-GR" sz="1600" b="0" i="0" dirty="0" err="1">
                <a:effectLst/>
                <a:latin typeface="Times New Roman" panose="02020603050405020304" pitchFamily="18" charset="0"/>
              </a:rPr>
              <a:t>Tείνει</a:t>
            </a:r>
            <a:r>
              <a:rPr lang="el-GR" sz="1600" b="0" i="0" dirty="0">
                <a:effectLst/>
                <a:latin typeface="Times New Roman" panose="02020603050405020304" pitchFamily="18" charset="0"/>
              </a:rPr>
              <a:t>, έτσι, σε αυτό που έχει </a:t>
            </a:r>
            <a:r>
              <a:rPr lang="el-GR" sz="1600" b="1" i="0" dirty="0">
                <a:effectLst/>
                <a:latin typeface="Times New Roman" panose="02020603050405020304" pitchFamily="18" charset="0"/>
              </a:rPr>
              <a:t>γενική αξία</a:t>
            </a:r>
            <a:r>
              <a:rPr lang="el-GR" sz="1600" b="0" i="0" dirty="0">
                <a:effectLst/>
                <a:latin typeface="Times New Roman" panose="02020603050405020304" pitchFamily="18" charset="0"/>
              </a:rPr>
              <a:t>.</a:t>
            </a:r>
            <a:endParaRPr lang="el-GR" sz="1600" dirty="0"/>
          </a:p>
        </p:txBody>
      </p:sp>
    </p:spTree>
    <p:extLst>
      <p:ext uri="{BB962C8B-B14F-4D97-AF65-F5344CB8AC3E}">
        <p14:creationId xmlns:p14="http://schemas.microsoft.com/office/powerpoint/2010/main" val="2562724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95E6F49-B85A-5FEF-1E74-CB11379D2D86}"/>
              </a:ext>
            </a:extLst>
          </p:cNvPr>
          <p:cNvSpPr>
            <a:spLocks noGrp="1"/>
          </p:cNvSpPr>
          <p:nvPr>
            <p:ph type="title"/>
          </p:nvPr>
        </p:nvSpPr>
        <p:spPr>
          <a:xfrm>
            <a:off x="643466" y="643466"/>
            <a:ext cx="3682727" cy="5571067"/>
          </a:xfrm>
        </p:spPr>
        <p:txBody>
          <a:bodyPr>
            <a:normAutofit/>
          </a:bodyPr>
          <a:lstStyle/>
          <a:p>
            <a:pPr algn="r"/>
            <a:r>
              <a:rPr lang="el-GR" sz="4800" dirty="0">
                <a:solidFill>
                  <a:srgbClr val="FFFFFF"/>
                </a:solidFill>
              </a:rPr>
              <a:t>Η ΑΞΙΑ ΤΟΥ ΕΡΓΟΥ ΤΟΥ</a:t>
            </a:r>
          </a:p>
        </p:txBody>
      </p:sp>
      <p:sp>
        <p:nvSpPr>
          <p:cNvPr id="18" name="Oval 11">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Θέση περιεχομένου 2">
            <a:extLst>
              <a:ext uri="{FF2B5EF4-FFF2-40B4-BE49-F238E27FC236}">
                <a16:creationId xmlns:a16="http://schemas.microsoft.com/office/drawing/2014/main" id="{8FA66295-E062-EE47-F1B9-DB10FDBF8B0E}"/>
              </a:ext>
            </a:extLst>
          </p:cNvPr>
          <p:cNvSpPr>
            <a:spLocks noGrp="1"/>
          </p:cNvSpPr>
          <p:nvPr>
            <p:ph idx="1"/>
          </p:nvPr>
        </p:nvSpPr>
        <p:spPr>
          <a:xfrm>
            <a:off x="4932557" y="0"/>
            <a:ext cx="6469168" cy="6686881"/>
          </a:xfrm>
        </p:spPr>
        <p:txBody>
          <a:bodyPr anchor="ctr">
            <a:normAutofit/>
          </a:bodyPr>
          <a:lstStyle/>
          <a:p>
            <a:r>
              <a:rPr lang="el-GR" b="0" i="0" dirty="0">
                <a:effectLst/>
                <a:latin typeface="Tahoma" panose="020B0604030504040204" pitchFamily="34" charset="0"/>
              </a:rPr>
              <a:t>Ο Θουκυδίδης θαυμάστηκε σ' όλες τις εποχές από τους αναγνώστες και τους μελετητές του </a:t>
            </a:r>
          </a:p>
          <a:p>
            <a:r>
              <a:rPr lang="el-GR" b="0" i="0" dirty="0">
                <a:effectLst/>
                <a:latin typeface="Tahoma" panose="020B0604030504040204" pitchFamily="34" charset="0"/>
              </a:rPr>
              <a:t>για την </a:t>
            </a:r>
            <a:r>
              <a:rPr lang="el-GR" b="1" i="0" dirty="0">
                <a:effectLst/>
                <a:latin typeface="Tahoma" panose="020B0604030504040204" pitchFamily="34" charset="0"/>
              </a:rPr>
              <a:t>αμεροληψία </a:t>
            </a:r>
            <a:r>
              <a:rPr lang="el-GR" b="0" i="0" dirty="0">
                <a:effectLst/>
                <a:latin typeface="Tahoma" panose="020B0604030504040204" pitchFamily="34" charset="0"/>
              </a:rPr>
              <a:t>του στην έκθεση των γεγονότων, </a:t>
            </a:r>
          </a:p>
          <a:p>
            <a:r>
              <a:rPr lang="el-GR" b="0" i="0" dirty="0">
                <a:effectLst/>
                <a:latin typeface="Tahoma" panose="020B0604030504040204" pitchFamily="34" charset="0"/>
              </a:rPr>
              <a:t>για τη </a:t>
            </a:r>
            <a:r>
              <a:rPr lang="el-GR" b="1" i="0" dirty="0">
                <a:effectLst/>
                <a:latin typeface="Tahoma" panose="020B0604030504040204" pitchFamily="34" charset="0"/>
              </a:rPr>
              <a:t>δύναμη της γραφής του, </a:t>
            </a:r>
          </a:p>
          <a:p>
            <a:r>
              <a:rPr lang="el-GR" i="0" dirty="0">
                <a:effectLst/>
                <a:latin typeface="Tahoma" panose="020B0604030504040204" pitchFamily="34" charset="0"/>
              </a:rPr>
              <a:t>για το </a:t>
            </a:r>
            <a:r>
              <a:rPr lang="el-GR" b="1" i="0" dirty="0">
                <a:effectLst/>
                <a:latin typeface="Tahoma" panose="020B0604030504040204" pitchFamily="34" charset="0"/>
              </a:rPr>
              <a:t>βάθος του προβληματισμού του</a:t>
            </a:r>
            <a:r>
              <a:rPr lang="el-GR" b="0" i="0" dirty="0">
                <a:effectLst/>
                <a:latin typeface="Tahoma" panose="020B0604030504040204" pitchFamily="34" charset="0"/>
              </a:rPr>
              <a:t>.</a:t>
            </a:r>
            <a:r>
              <a:rPr lang="el-GR" b="0" i="0" u="none" strike="noStrike" baseline="30000" dirty="0">
                <a:effectLst/>
                <a:latin typeface="Tahoma" panose="020B0604030504040204" pitchFamily="34" charset="0"/>
                <a:hlinkClick r:id="rId5" tooltip="Οι αρχαίοι όταν έλεγαν «ο ποιητής», χωρίς κύριο όνομα, εννοούσαν τον Όμηρο, ο «κωμικός», τον Αριστοφάνη, ο «φιλόσοφος», τον Πλάτωνα. Όταν έλεγαν ο ιστορικός, όλοι, ακόμη και ο σαρκαστικός, καυστικός Λουκιανός, εννοούσαν τον Θουκυδίδη"/>
              </a:rPr>
              <a:t>3</a:t>
            </a:r>
            <a:endParaRPr lang="el-GR" b="0" i="0" dirty="0">
              <a:effectLst/>
              <a:latin typeface="Tahoma" panose="020B0604030504040204" pitchFamily="34" charset="0"/>
            </a:endParaRPr>
          </a:p>
          <a:p>
            <a:r>
              <a:rPr lang="el-GR" b="0" i="0" dirty="0">
                <a:effectLst/>
                <a:latin typeface="Tahoma" panose="020B0604030504040204" pitchFamily="34" charset="0"/>
              </a:rPr>
              <a:t>Μια επιστημονική ιδιοφυία, μια μεγάλη ψυχή μορφώθηκε με τη λάμψη και τους προβληματισμούς των μεγάλων </a:t>
            </a:r>
            <a:r>
              <a:rPr lang="el-GR" b="1" i="0" dirty="0">
                <a:effectLst/>
                <a:latin typeface="Tahoma" panose="020B0604030504040204" pitchFamily="34" charset="0"/>
              </a:rPr>
              <a:t>τραγικών</a:t>
            </a:r>
            <a:r>
              <a:rPr lang="el-GR" b="0" i="0" dirty="0">
                <a:effectLst/>
                <a:latin typeface="Tahoma" panose="020B0604030504040204" pitchFamily="34" charset="0"/>
              </a:rPr>
              <a:t>, με την ανανεωμένη ιατρική του </a:t>
            </a:r>
            <a:r>
              <a:rPr lang="el-GR" b="1" i="0" dirty="0">
                <a:effectLst/>
                <a:latin typeface="Tahoma" panose="020B0604030504040204" pitchFamily="34" charset="0"/>
              </a:rPr>
              <a:t>Ιπποκράτη</a:t>
            </a:r>
            <a:r>
              <a:rPr lang="el-GR" b="0" i="0" dirty="0">
                <a:effectLst/>
                <a:latin typeface="Tahoma" panose="020B0604030504040204" pitchFamily="34" charset="0"/>
              </a:rPr>
              <a:t>, με την αναθεωρητική ορμή και τη ρητορική δεινότητα του κινήματος των </a:t>
            </a:r>
            <a:r>
              <a:rPr lang="el-GR" b="1" i="0" dirty="0">
                <a:effectLst/>
                <a:latin typeface="Tahoma" panose="020B0604030504040204" pitchFamily="34" charset="0"/>
              </a:rPr>
              <a:t>σοφιστών</a:t>
            </a:r>
            <a:r>
              <a:rPr lang="el-GR" b="0" i="0" dirty="0">
                <a:effectLst/>
                <a:latin typeface="Tahoma" panose="020B0604030504040204" pitchFamily="34" charset="0"/>
              </a:rPr>
              <a:t>. </a:t>
            </a:r>
          </a:p>
          <a:p>
            <a:r>
              <a:rPr lang="el-GR" b="0" i="0" dirty="0">
                <a:effectLst/>
                <a:latin typeface="Tahoma" panose="020B0604030504040204" pitchFamily="34" charset="0"/>
              </a:rPr>
              <a:t>Έδωσε ένα </a:t>
            </a:r>
            <a:r>
              <a:rPr lang="el-GR" b="1" i="0" dirty="0">
                <a:effectLst/>
                <a:latin typeface="Tahoma" panose="020B0604030504040204" pitchFamily="34" charset="0"/>
              </a:rPr>
              <a:t>«</a:t>
            </a:r>
            <a:r>
              <a:rPr lang="el-GR" b="1" i="1" dirty="0" err="1">
                <a:effectLst/>
                <a:latin typeface="Tahoma" panose="020B0604030504040204" pitchFamily="34" charset="0"/>
              </a:rPr>
              <a:t>κτῆμα</a:t>
            </a:r>
            <a:r>
              <a:rPr lang="el-GR" b="1" i="1" dirty="0">
                <a:effectLst/>
                <a:latin typeface="Tahoma" panose="020B0604030504040204" pitchFamily="34" charset="0"/>
              </a:rPr>
              <a:t> </a:t>
            </a:r>
            <a:r>
              <a:rPr lang="el-GR" b="1" i="1" dirty="0" err="1">
                <a:effectLst/>
                <a:latin typeface="Tahoma" panose="020B0604030504040204" pitchFamily="34" charset="0"/>
              </a:rPr>
              <a:t>ἐς</a:t>
            </a:r>
            <a:r>
              <a:rPr lang="el-GR" b="1" i="1" dirty="0">
                <a:effectLst/>
                <a:latin typeface="Tahoma" panose="020B0604030504040204" pitchFamily="34" charset="0"/>
              </a:rPr>
              <a:t> </a:t>
            </a:r>
            <a:r>
              <a:rPr lang="el-GR" b="1" i="1" dirty="0" err="1">
                <a:effectLst/>
                <a:latin typeface="Tahoma" panose="020B0604030504040204" pitchFamily="34" charset="0"/>
              </a:rPr>
              <a:t>αἰεί</a:t>
            </a:r>
            <a:r>
              <a:rPr lang="el-GR" b="1" i="0" dirty="0">
                <a:effectLst/>
                <a:latin typeface="Tahoma" panose="020B0604030504040204" pitchFamily="34" charset="0"/>
              </a:rPr>
              <a:t>», </a:t>
            </a:r>
            <a:r>
              <a:rPr lang="el-GR" b="0" i="0" dirty="0">
                <a:effectLst/>
                <a:latin typeface="Tahoma" panose="020B0604030504040204" pitchFamily="34" charset="0"/>
              </a:rPr>
              <a:t>που κάθε άνθρωπος και περισσότερο κάθε Έλληνας πρέπει να βρει κάποτε χρόνο να το μελετήσει ολόκληρο.</a:t>
            </a:r>
          </a:p>
          <a:p>
            <a:r>
              <a:rPr lang="el-GR" b="0" i="0" dirty="0">
                <a:solidFill>
                  <a:srgbClr val="000000"/>
                </a:solidFill>
                <a:effectLst/>
                <a:latin typeface="Tahoma" panose="020B0604030504040204" pitchFamily="34" charset="0"/>
              </a:rPr>
              <a:t>Οι αρχαίοι όταν έλεγαν «ο ποιητής», χωρίς κύριο όνομα, εννοούσαν τον Όμηρο, ο «κωμικός», τον Αριστοφάνη, ο «φιλόσοφος», τον Πλάτωνα. Όταν έλεγαν ο </a:t>
            </a:r>
            <a:r>
              <a:rPr lang="el-GR" b="1" i="0" dirty="0">
                <a:solidFill>
                  <a:srgbClr val="000000"/>
                </a:solidFill>
                <a:effectLst/>
                <a:latin typeface="Tahoma" panose="020B0604030504040204" pitchFamily="34" charset="0"/>
              </a:rPr>
              <a:t>ιστορικός</a:t>
            </a:r>
            <a:r>
              <a:rPr lang="el-GR" b="0" i="0" dirty="0">
                <a:solidFill>
                  <a:srgbClr val="000000"/>
                </a:solidFill>
                <a:effectLst/>
                <a:latin typeface="Tahoma" panose="020B0604030504040204" pitchFamily="34" charset="0"/>
              </a:rPr>
              <a:t>, όλοι εννοούσαν τον Θουκυδίδη.</a:t>
            </a:r>
            <a:endParaRPr lang="el-GR" b="0" i="0" dirty="0">
              <a:effectLst/>
              <a:latin typeface="Tahoma" panose="020B0604030504040204" pitchFamily="34" charset="0"/>
            </a:endParaRPr>
          </a:p>
          <a:p>
            <a:endParaRPr lang="el-GR" dirty="0"/>
          </a:p>
        </p:txBody>
      </p:sp>
      <p:sp>
        <p:nvSpPr>
          <p:cNvPr id="19" name="Oval 13">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3138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3" name="Rectangle 717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4" name="Rectangle 717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195" name="Rectangle 717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181" name="Rectangle 718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C0702F64-2B7E-3C79-559C-C5D6429E1DC9}"/>
              </a:ext>
            </a:extLst>
          </p:cNvPr>
          <p:cNvSpPr>
            <a:spLocks noGrp="1"/>
          </p:cNvSpPr>
          <p:nvPr>
            <p:ph type="title"/>
          </p:nvPr>
        </p:nvSpPr>
        <p:spPr>
          <a:xfrm>
            <a:off x="1069848" y="484632"/>
            <a:ext cx="10058400" cy="1609344"/>
          </a:xfrm>
        </p:spPr>
        <p:txBody>
          <a:bodyPr>
            <a:normAutofit/>
          </a:bodyPr>
          <a:lstStyle/>
          <a:p>
            <a:r>
              <a:rPr lang="en-US" b="1" i="1">
                <a:effectLst/>
                <a:latin typeface="Times New Roman" panose="02020603050405020304" pitchFamily="18" charset="0"/>
              </a:rPr>
              <a:t>E</a:t>
            </a:r>
            <a:r>
              <a:rPr lang="el-GR" b="1" i="1" err="1">
                <a:effectLst/>
                <a:latin typeface="Times New Roman" panose="02020603050405020304" pitchFamily="18" charset="0"/>
              </a:rPr>
              <a:t>πΙδραση</a:t>
            </a:r>
            <a:endParaRPr lang="el-GR" dirty="0"/>
          </a:p>
        </p:txBody>
      </p:sp>
      <p:pic>
        <p:nvPicPr>
          <p:cNvPr id="7170" name="Picture 2" descr="ΝΕΩΤΕΡΗ ΕΛΛΗΝΙΚΗ ΙΣΤΟΡΙΑ: Ο ΕΛΕΥΘΕΡΙΟΣ ΒΕΝΙΖΕΛΟΣ ΜΕΤΑΦΡΑΖΕΙ ΘΟΥΚΥΔΙΔΗ">
            <a:extLst>
              <a:ext uri="{FF2B5EF4-FFF2-40B4-BE49-F238E27FC236}">
                <a16:creationId xmlns:a16="http://schemas.microsoft.com/office/drawing/2014/main" id="{71A102D2-B97B-7178-55FD-93D02DBBCA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19"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9AE0A36B-79E9-FE1B-ABAB-BB524BC861EA}"/>
              </a:ext>
            </a:extLst>
          </p:cNvPr>
          <p:cNvSpPr>
            <a:spLocks noGrp="1"/>
          </p:cNvSpPr>
          <p:nvPr>
            <p:ph idx="1"/>
          </p:nvPr>
        </p:nvSpPr>
        <p:spPr>
          <a:xfrm>
            <a:off x="6496216" y="2320412"/>
            <a:ext cx="4632031" cy="3851787"/>
          </a:xfrm>
        </p:spPr>
        <p:txBody>
          <a:bodyPr anchor="ctr">
            <a:normAutofit/>
          </a:bodyPr>
          <a:lstStyle/>
          <a:p>
            <a:r>
              <a:rPr lang="el-GR" sz="1600" b="0" i="0" dirty="0">
                <a:effectLst/>
                <a:latin typeface="Times New Roman" panose="02020603050405020304" pitchFamily="18" charset="0"/>
              </a:rPr>
              <a:t>Η επίδρασή του στους μεταγενέστερους ήταν μεγάλη. </a:t>
            </a:r>
          </a:p>
          <a:p>
            <a:r>
              <a:rPr lang="el-GR" sz="1600" b="0" i="0" dirty="0">
                <a:effectLst/>
                <a:latin typeface="Times New Roman" panose="02020603050405020304" pitchFamily="18" charset="0"/>
              </a:rPr>
              <a:t>Ο Λατίνος </a:t>
            </a:r>
            <a:r>
              <a:rPr lang="el-GR" sz="1600" b="0" i="0" dirty="0" err="1">
                <a:effectLst/>
                <a:latin typeface="Times New Roman" panose="02020603050405020304" pitchFamily="18" charset="0"/>
              </a:rPr>
              <a:t>Σαλλούστιος</a:t>
            </a:r>
            <a:r>
              <a:rPr lang="el-GR" sz="1600" b="0" i="0" dirty="0">
                <a:effectLst/>
                <a:latin typeface="Times New Roman" panose="02020603050405020304" pitchFamily="18" charset="0"/>
              </a:rPr>
              <a:t> (85-35 π.Χ.) τον είχε ως πρότυπο, ο </a:t>
            </a:r>
            <a:r>
              <a:rPr lang="el-GR" sz="1600" b="0" i="0" dirty="0" err="1">
                <a:effectLst/>
                <a:latin typeface="Times New Roman" panose="02020603050405020304" pitchFamily="18" charset="0"/>
              </a:rPr>
              <a:t>Tάκιτος</a:t>
            </a:r>
            <a:r>
              <a:rPr lang="el-GR" sz="1600" b="0" i="0" dirty="0">
                <a:effectLst/>
                <a:latin typeface="Times New Roman" panose="02020603050405020304" pitchFamily="18" charset="0"/>
              </a:rPr>
              <a:t> (52-120 </a:t>
            </a:r>
            <a:r>
              <a:rPr lang="el-GR" sz="1600" b="0" i="0" dirty="0" err="1">
                <a:effectLst/>
                <a:latin typeface="Times New Roman" panose="02020603050405020304" pitchFamily="18" charset="0"/>
              </a:rPr>
              <a:t>μ.X</a:t>
            </a:r>
            <a:r>
              <a:rPr lang="el-GR" sz="1600" b="0" i="0" dirty="0">
                <a:effectLst/>
                <a:latin typeface="Times New Roman" panose="02020603050405020304" pitchFamily="18" charset="0"/>
              </a:rPr>
              <a:t>.) μιμείται το αποφθεγματικό του ύφος, ο Πολύβιος (200-118 </a:t>
            </a:r>
            <a:r>
              <a:rPr lang="el-GR" sz="1600" b="0" i="0" dirty="0" err="1">
                <a:effectLst/>
                <a:latin typeface="Times New Roman" panose="02020603050405020304" pitchFamily="18" charset="0"/>
              </a:rPr>
              <a:t>π.X</a:t>
            </a:r>
            <a:r>
              <a:rPr lang="el-GR" sz="1600" b="0" i="0" dirty="0">
                <a:effectLst/>
                <a:latin typeface="Times New Roman" panose="02020603050405020304" pitchFamily="18" charset="0"/>
              </a:rPr>
              <a:t>.) χρησιμοποιεί δημιουργικά την εμπειρία του, ο Βυζαντινός Προκόπιος (τέλη 5ου αι. </a:t>
            </a:r>
            <a:r>
              <a:rPr lang="el-GR" sz="1600" b="0" i="0" dirty="0" err="1">
                <a:effectLst/>
                <a:latin typeface="Times New Roman" panose="02020603050405020304" pitchFamily="18" charset="0"/>
              </a:rPr>
              <a:t>μ.X</a:t>
            </a:r>
            <a:r>
              <a:rPr lang="el-GR" sz="1600" b="0" i="0" dirty="0">
                <a:effectLst/>
                <a:latin typeface="Times New Roman" panose="02020603050405020304" pitchFamily="18" charset="0"/>
              </a:rPr>
              <a:t>.) ακολουθεί τον τρόπο σκέψης του. </a:t>
            </a:r>
          </a:p>
          <a:p>
            <a:r>
              <a:rPr lang="el-GR" sz="1600" b="0" i="0" dirty="0" err="1">
                <a:effectLst/>
                <a:latin typeface="Times New Roman" panose="02020603050405020304" pitchFamily="18" charset="0"/>
              </a:rPr>
              <a:t>Oι</a:t>
            </a:r>
            <a:r>
              <a:rPr lang="el-GR" sz="1600" b="0" i="0" dirty="0">
                <a:effectLst/>
                <a:latin typeface="Times New Roman" panose="02020603050405020304" pitchFamily="18" charset="0"/>
              </a:rPr>
              <a:t> νεότεροι τον θαυμάζουν για την επιστημονική του μέθοδο, την αξιοπιστία του, την ολόπλευρη ενημέρωση και τον πολιτικό του στοχασμό. Σε πολλές χώρες, σήμερα, διδάσκεται στους υποψήφιους πολιτικούς. </a:t>
            </a:r>
          </a:p>
          <a:p>
            <a:r>
              <a:rPr lang="el-GR" sz="1600" b="0" i="0" dirty="0">
                <a:effectLst/>
                <a:latin typeface="Times New Roman" panose="02020603050405020304" pitchFamily="18" charset="0"/>
              </a:rPr>
              <a:t>Μνημειώδης, εξάλλου, είναι η μετάφραση του έργου του από τον </a:t>
            </a:r>
            <a:r>
              <a:rPr lang="el-GR" sz="1600" b="1" i="0" dirty="0">
                <a:effectLst/>
                <a:latin typeface="Times New Roman" panose="02020603050405020304" pitchFamily="18" charset="0"/>
              </a:rPr>
              <a:t>Ελευθέριο Βενιζέλο</a:t>
            </a:r>
            <a:r>
              <a:rPr lang="el-GR" sz="1600" b="0" i="0" dirty="0">
                <a:effectLst/>
                <a:latin typeface="Times New Roman" panose="02020603050405020304" pitchFamily="18" charset="0"/>
              </a:rPr>
              <a:t>.</a:t>
            </a:r>
            <a:endParaRPr lang="el-GR" sz="1600" dirty="0"/>
          </a:p>
        </p:txBody>
      </p:sp>
      <p:sp>
        <p:nvSpPr>
          <p:cNvPr id="7183" name="Oval 718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185" name="Oval 718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98609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Ηλεκτρονικά πολυμέσα 3" title="ΟΙ ΕΛΛΗΝΕΣ Πελοποννησιακός πόλεμος (THE GREEKS part C)">
            <a:hlinkClick r:id="" action="ppaction://media"/>
            <a:extLst>
              <a:ext uri="{FF2B5EF4-FFF2-40B4-BE49-F238E27FC236}">
                <a16:creationId xmlns:a16="http://schemas.microsoft.com/office/drawing/2014/main" id="{B2ADCDF7-0BB7-E169-7780-ABA4BC91E8F1}"/>
              </a:ext>
            </a:extLst>
          </p:cNvPr>
          <p:cNvPicPr>
            <a:picLocks noGrp="1" noRot="1" noChangeAspect="1"/>
          </p:cNvPicPr>
          <p:nvPr>
            <p:ph idx="1"/>
            <a:videoFile r:link="rId1"/>
          </p:nvPr>
        </p:nvPicPr>
        <p:blipFill>
          <a:blip r:embed="rId3"/>
          <a:stretch>
            <a:fillRect/>
          </a:stretch>
        </p:blipFill>
        <p:spPr>
          <a:xfrm>
            <a:off x="0" y="0"/>
            <a:ext cx="12192000" cy="6172200"/>
          </a:xfrm>
          <a:prstGeom prst="rect">
            <a:avLst/>
          </a:prstGeom>
        </p:spPr>
      </p:pic>
    </p:spTree>
    <p:extLst>
      <p:ext uri="{BB962C8B-B14F-4D97-AF65-F5344CB8AC3E}">
        <p14:creationId xmlns:p14="http://schemas.microsoft.com/office/powerpoint/2010/main" val="112698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48DDCB4-03F4-0EBC-AC08-19070576165C}"/>
              </a:ext>
            </a:extLst>
          </p:cNvPr>
          <p:cNvSpPr>
            <a:spLocks noGrp="1"/>
          </p:cNvSpPr>
          <p:nvPr>
            <p:ph type="body" sz="half" idx="2"/>
          </p:nvPr>
        </p:nvSpPr>
        <p:spPr>
          <a:xfrm>
            <a:off x="8549640" y="233265"/>
            <a:ext cx="3200400" cy="5481735"/>
          </a:xfrm>
        </p:spPr>
        <p:txBody>
          <a:bodyPr>
            <a:noAutofit/>
          </a:bodyPr>
          <a:lstStyle/>
          <a:p>
            <a:r>
              <a:rPr lang="el-GR" sz="2400" b="0" i="0" dirty="0">
                <a:solidFill>
                  <a:srgbClr val="000000"/>
                </a:solidFill>
                <a:effectLst/>
                <a:latin typeface="Times New Roman" panose="02020603050405020304" pitchFamily="18" charset="0"/>
              </a:rPr>
              <a:t>Ο ιστορικός έλαβε λαμπρή μόρφωση. Λέγεται ότι νεότατος άκουσε τον </a:t>
            </a:r>
            <a:r>
              <a:rPr lang="el-GR" sz="2400" b="1" i="0" dirty="0">
                <a:solidFill>
                  <a:srgbClr val="000000"/>
                </a:solidFill>
                <a:effectLst/>
                <a:latin typeface="Times New Roman" panose="02020603050405020304" pitchFamily="18" charset="0"/>
              </a:rPr>
              <a:t>Ηρόδοτο</a:t>
            </a:r>
            <a:r>
              <a:rPr lang="el-GR" sz="2400" b="0" i="0" dirty="0">
                <a:solidFill>
                  <a:srgbClr val="000000"/>
                </a:solidFill>
                <a:effectLst/>
                <a:latin typeface="Times New Roman" panose="02020603050405020304" pitchFamily="18" charset="0"/>
              </a:rPr>
              <a:t> να διαβάζει μέρος από τις ιστορίες του στην Αθήνα και ότι διατέλεσε μαθητής του </a:t>
            </a:r>
            <a:r>
              <a:rPr lang="el-GR" sz="2400" b="1" i="0" dirty="0">
                <a:solidFill>
                  <a:srgbClr val="000000"/>
                </a:solidFill>
                <a:effectLst/>
                <a:latin typeface="Times New Roman" panose="02020603050405020304" pitchFamily="18" charset="0"/>
              </a:rPr>
              <a:t>Αναξαγόρα</a:t>
            </a:r>
            <a:r>
              <a:rPr lang="el-GR" sz="2400" b="0" i="0" dirty="0">
                <a:solidFill>
                  <a:srgbClr val="000000"/>
                </a:solidFill>
                <a:effectLst/>
                <a:latin typeface="Times New Roman" panose="02020603050405020304" pitchFamily="18" charset="0"/>
              </a:rPr>
              <a:t> και του ρήτορα </a:t>
            </a:r>
            <a:r>
              <a:rPr lang="el-GR" sz="2400" b="1" i="0" dirty="0">
                <a:solidFill>
                  <a:srgbClr val="000000"/>
                </a:solidFill>
                <a:effectLst/>
                <a:latin typeface="Times New Roman" panose="02020603050405020304" pitchFamily="18" charset="0"/>
              </a:rPr>
              <a:t>Αντιφώντα</a:t>
            </a:r>
            <a:r>
              <a:rPr lang="el-GR" sz="2400" b="0" i="0" dirty="0">
                <a:solidFill>
                  <a:srgbClr val="000000"/>
                </a:solidFill>
                <a:effectLst/>
                <a:latin typeface="Times New Roman" panose="02020603050405020304" pitchFamily="18" charset="0"/>
              </a:rPr>
              <a:t>. Επίδραση στη συγγραφή του άσκησε το ύφος του </a:t>
            </a:r>
            <a:r>
              <a:rPr lang="el-GR" sz="2400" b="1" i="0" dirty="0">
                <a:solidFill>
                  <a:srgbClr val="000000"/>
                </a:solidFill>
                <a:effectLst/>
                <a:latin typeface="Times New Roman" panose="02020603050405020304" pitchFamily="18" charset="0"/>
              </a:rPr>
              <a:t>Γοργία</a:t>
            </a:r>
            <a:r>
              <a:rPr lang="el-GR" sz="2400" b="0" i="0" dirty="0">
                <a:solidFill>
                  <a:srgbClr val="000000"/>
                </a:solidFill>
                <a:effectLst/>
                <a:latin typeface="Times New Roman" panose="02020603050405020304" pitchFamily="18" charset="0"/>
              </a:rPr>
              <a:t>, η λάμψη των </a:t>
            </a:r>
            <a:r>
              <a:rPr lang="el-GR" sz="2400" b="1" i="0" dirty="0">
                <a:solidFill>
                  <a:srgbClr val="000000"/>
                </a:solidFill>
                <a:effectLst/>
                <a:latin typeface="Times New Roman" panose="02020603050405020304" pitchFamily="18" charset="0"/>
              </a:rPr>
              <a:t>τραγικών</a:t>
            </a:r>
            <a:r>
              <a:rPr lang="el-GR" sz="2400" b="0" i="0" dirty="0">
                <a:solidFill>
                  <a:srgbClr val="000000"/>
                </a:solidFill>
                <a:effectLst/>
                <a:latin typeface="Times New Roman" panose="02020603050405020304" pitchFamily="18" charset="0"/>
              </a:rPr>
              <a:t>, η ιατρική του </a:t>
            </a:r>
            <a:r>
              <a:rPr lang="el-GR" sz="2400" b="1" i="0" dirty="0">
                <a:solidFill>
                  <a:srgbClr val="000000"/>
                </a:solidFill>
                <a:effectLst/>
                <a:latin typeface="Times New Roman" panose="02020603050405020304" pitchFamily="18" charset="0"/>
              </a:rPr>
              <a:t>Ιπποκράτη</a:t>
            </a:r>
            <a:r>
              <a:rPr lang="el-GR" sz="2400" b="0" i="0" dirty="0">
                <a:solidFill>
                  <a:srgbClr val="000000"/>
                </a:solidFill>
                <a:effectLst/>
                <a:latin typeface="Times New Roman" panose="02020603050405020304" pitchFamily="18" charset="0"/>
              </a:rPr>
              <a:t> και το κίνημα των </a:t>
            </a:r>
            <a:r>
              <a:rPr lang="el-GR" sz="2400" b="1" i="0" dirty="0">
                <a:solidFill>
                  <a:srgbClr val="000000"/>
                </a:solidFill>
                <a:effectLst/>
                <a:latin typeface="Times New Roman" panose="02020603050405020304" pitchFamily="18" charset="0"/>
              </a:rPr>
              <a:t>σοφιστών</a:t>
            </a:r>
            <a:r>
              <a:rPr lang="el-GR" sz="2400" b="0" i="0" dirty="0">
                <a:solidFill>
                  <a:srgbClr val="000000"/>
                </a:solidFill>
                <a:effectLst/>
                <a:latin typeface="Times New Roman" panose="02020603050405020304" pitchFamily="18" charset="0"/>
              </a:rPr>
              <a:t>.</a:t>
            </a:r>
            <a:endParaRPr lang="el-GR" sz="2400" dirty="0"/>
          </a:p>
        </p:txBody>
      </p:sp>
      <p:pic>
        <p:nvPicPr>
          <p:cNvPr id="3074" name="Picture 2" descr="Ο ΓΟΡΓΙΑΣ ΕΛΕΓΕ ........ | MPOUFAKOS.COM">
            <a:extLst>
              <a:ext uri="{FF2B5EF4-FFF2-40B4-BE49-F238E27FC236}">
                <a16:creationId xmlns:a16="http://schemas.microsoft.com/office/drawing/2014/main" id="{2D3DA8C8-4B85-4F4E-AFA4-30E803F760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4287" y="368559"/>
            <a:ext cx="3672840" cy="28924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Ο Ιπποκράτης έκανε εγχειρήσεις στον εγκέφαλο και στην καρδιά πριν από 2.500  χρόνια! Ο πρωτοπόρος που έλαβε υπ' όψιν το περιβάλλον, τις εργασιακές  συνθήκες και τον καιρό! - ΜΗΧΑΝΗ ΤΟΥ ΧΡΟΝΟΥ">
            <a:extLst>
              <a:ext uri="{FF2B5EF4-FFF2-40B4-BE49-F238E27FC236}">
                <a16:creationId xmlns:a16="http://schemas.microsoft.com/office/drawing/2014/main" id="{A2D4717E-3D40-BF57-2560-7280BA250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36" y="2974131"/>
            <a:ext cx="2684261" cy="246561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ΜουσικόVLOG: Οι τρεις κορυφαίοι τραγικοί ποιητές του αρχαίου ελληνικού  θεάτρου">
            <a:extLst>
              <a:ext uri="{FF2B5EF4-FFF2-40B4-BE49-F238E27FC236}">
                <a16:creationId xmlns:a16="http://schemas.microsoft.com/office/drawing/2014/main" id="{F26E0DDC-C987-54E7-5823-B18BC674E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982" y="3429000"/>
            <a:ext cx="3549288" cy="196409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B64716E0-2E75-1380-2D52-0640B34E93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088" y="277391"/>
            <a:ext cx="19050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ΣΟΦΙΣΤΕΣ: Μια φωνή από το μέλλον">
            <a:extLst>
              <a:ext uri="{FF2B5EF4-FFF2-40B4-BE49-F238E27FC236}">
                <a16:creationId xmlns:a16="http://schemas.microsoft.com/office/drawing/2014/main" id="{C1FEDE79-FB9B-552A-7169-619F3FE655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2682" y="5439746"/>
            <a:ext cx="3248025" cy="1409700"/>
          </a:xfrm>
          <a:prstGeom prst="rect">
            <a:avLst/>
          </a:prstGeom>
          <a:solidFill>
            <a:srgbClr val="FFC000"/>
          </a:solidFill>
        </p:spPr>
      </p:pic>
    </p:spTree>
    <p:extLst>
      <p:ext uri="{BB962C8B-B14F-4D97-AF65-F5344CB8AC3E}">
        <p14:creationId xmlns:p14="http://schemas.microsoft.com/office/powerpoint/2010/main" val="265811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7"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Τίτλος 1">
            <a:extLst>
              <a:ext uri="{FF2B5EF4-FFF2-40B4-BE49-F238E27FC236}">
                <a16:creationId xmlns:a16="http://schemas.microsoft.com/office/drawing/2014/main" id="{0D2D534C-81F2-DBCF-703B-87794463B68A}"/>
              </a:ext>
            </a:extLst>
          </p:cNvPr>
          <p:cNvSpPr>
            <a:spLocks noGrp="1"/>
          </p:cNvSpPr>
          <p:nvPr>
            <p:ph type="title"/>
          </p:nvPr>
        </p:nvSpPr>
        <p:spPr>
          <a:xfrm>
            <a:off x="1490145" y="2376862"/>
            <a:ext cx="2640646" cy="2104273"/>
          </a:xfrm>
          <a:noFill/>
        </p:spPr>
        <p:txBody>
          <a:bodyPr>
            <a:normAutofit/>
          </a:bodyPr>
          <a:lstStyle/>
          <a:p>
            <a:pPr algn="ctr"/>
            <a:r>
              <a:rPr lang="el-GR" sz="3000" b="1" i="1">
                <a:solidFill>
                  <a:srgbClr val="FFFFFF"/>
                </a:solidFill>
                <a:effectLst/>
                <a:latin typeface="Tahoma" panose="020B0604030504040204" pitchFamily="34" charset="0"/>
              </a:rPr>
              <a:t>Μορφωση</a:t>
            </a:r>
            <a:endParaRPr lang="el-GR" sz="3000">
              <a:solidFill>
                <a:srgbClr val="FFFFFF"/>
              </a:solidFill>
            </a:endParaRP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Θέση περιεχομένου 2">
            <a:extLst>
              <a:ext uri="{FF2B5EF4-FFF2-40B4-BE49-F238E27FC236}">
                <a16:creationId xmlns:a16="http://schemas.microsoft.com/office/drawing/2014/main" id="{18781DA8-DF0A-042A-EAEE-356305FF76D4}"/>
              </a:ext>
            </a:extLst>
          </p:cNvPr>
          <p:cNvSpPr>
            <a:spLocks noGrp="1"/>
          </p:cNvSpPr>
          <p:nvPr>
            <p:ph idx="1"/>
          </p:nvPr>
        </p:nvSpPr>
        <p:spPr>
          <a:xfrm>
            <a:off x="6081089" y="725394"/>
            <a:ext cx="5142658" cy="5407212"/>
          </a:xfrm>
        </p:spPr>
        <p:txBody>
          <a:bodyPr anchor="ctr">
            <a:normAutofit/>
          </a:bodyPr>
          <a:lstStyle/>
          <a:p>
            <a:r>
              <a:rPr lang="el-GR" b="0" i="0">
                <a:effectLst/>
                <a:latin typeface="Tahoma" panose="020B0604030504040204" pitchFamily="34" charset="0"/>
              </a:rPr>
              <a:t>Θεωρείται βέβαιο </a:t>
            </a:r>
            <a:r>
              <a:rPr lang="el-GR" b="0" i="0" err="1">
                <a:effectLst/>
                <a:latin typeface="Tahoma" panose="020B0604030504040204" pitchFamily="34" charset="0"/>
              </a:rPr>
              <a:t>ὀτι</a:t>
            </a:r>
            <a:r>
              <a:rPr lang="el-GR" b="0" i="0">
                <a:effectLst/>
                <a:latin typeface="Tahoma" panose="020B0604030504040204" pitchFamily="34" charset="0"/>
              </a:rPr>
              <a:t> είχε εξοικειωθεί με τη μέθοδο και την έκφραση των μεγάλων </a:t>
            </a:r>
            <a:r>
              <a:rPr lang="el-GR" b="1" i="0">
                <a:effectLst/>
                <a:latin typeface="Tahoma" panose="020B0604030504040204" pitchFamily="34" charset="0"/>
              </a:rPr>
              <a:t>σοφιστών</a:t>
            </a:r>
            <a:r>
              <a:rPr lang="el-GR" b="0" i="0">
                <a:effectLst/>
                <a:latin typeface="Tahoma" panose="020B0604030504040204" pitchFamily="34" charset="0"/>
              </a:rPr>
              <a:t>, του </a:t>
            </a:r>
            <a:r>
              <a:rPr lang="el-GR" b="1" i="0">
                <a:effectLst/>
                <a:latin typeface="Tahoma" panose="020B0604030504040204" pitchFamily="34" charset="0"/>
              </a:rPr>
              <a:t>Γοργία </a:t>
            </a:r>
            <a:r>
              <a:rPr lang="el-GR" b="0" i="0">
                <a:effectLst/>
                <a:latin typeface="Tahoma" panose="020B0604030504040204" pitchFamily="34" charset="0"/>
              </a:rPr>
              <a:t>από τους </a:t>
            </a:r>
            <a:r>
              <a:rPr lang="el-GR" b="0" i="0" err="1">
                <a:effectLst/>
                <a:latin typeface="Tahoma" panose="020B0604030504040204" pitchFamily="34" charset="0"/>
              </a:rPr>
              <a:t>Λεοντίνους</a:t>
            </a:r>
            <a:r>
              <a:rPr lang="el-GR" b="0" i="0">
                <a:effectLst/>
                <a:latin typeface="Tahoma" panose="020B0604030504040204" pitchFamily="34" charset="0"/>
              </a:rPr>
              <a:t> της Σικελίας και του </a:t>
            </a:r>
            <a:r>
              <a:rPr lang="el-GR" b="1" i="0">
                <a:effectLst/>
                <a:latin typeface="Tahoma" panose="020B0604030504040204" pitchFamily="34" charset="0"/>
              </a:rPr>
              <a:t>Πρόδικου</a:t>
            </a:r>
            <a:r>
              <a:rPr lang="el-GR" b="0" i="0">
                <a:effectLst/>
                <a:latin typeface="Tahoma" panose="020B0604030504040204" pitchFamily="34" charset="0"/>
              </a:rPr>
              <a:t> από την Ηλεία και με τις κατακτήσεις της </a:t>
            </a:r>
            <a:r>
              <a:rPr lang="el-GR" b="1" i="0">
                <a:effectLst/>
                <a:latin typeface="Tahoma" panose="020B0604030504040204" pitchFamily="34" charset="0"/>
              </a:rPr>
              <a:t>νέας ιατρικής </a:t>
            </a:r>
            <a:r>
              <a:rPr lang="el-GR" b="0" i="0">
                <a:effectLst/>
                <a:latin typeface="Tahoma" panose="020B0604030504040204" pitchFamily="34" charset="0"/>
              </a:rPr>
              <a:t>των ημερών του. </a:t>
            </a:r>
          </a:p>
          <a:p>
            <a:r>
              <a:rPr lang="el-GR" b="0" i="0">
                <a:effectLst/>
                <a:latin typeface="Tahoma" panose="020B0604030504040204" pitchFamily="34" charset="0"/>
              </a:rPr>
              <a:t>Η παιδική και νεανική του ηλικία συμπίπτει με τα λαμπρότερα χρόνια της αθηναϊκής δύναμης, με τον </a:t>
            </a:r>
            <a:r>
              <a:rPr lang="el-GR" b="1" i="0">
                <a:effectLst/>
                <a:latin typeface="Tahoma" panose="020B0604030504040204" pitchFamily="34" charset="0"/>
              </a:rPr>
              <a:t>Περικλή</a:t>
            </a:r>
            <a:r>
              <a:rPr lang="el-GR" b="0" i="0">
                <a:effectLst/>
                <a:latin typeface="Tahoma" panose="020B0604030504040204" pitchFamily="34" charset="0"/>
              </a:rPr>
              <a:t> να δεσπόζει στην πολιτική ζωή του κράτους, την Αθήνα να στολίζεται με έργα τέχνης που θα έμεναν αριστουργήματα αξεπέραστα στους αιώνες και την πνευματική ζωή στην κορύφωσή της με τα μεγάλα επιτεύγματα του αρχαίου δράματος, του σοφιστικού κινήματος, της ιατρικής επιστήμης.</a:t>
            </a:r>
            <a:endParaRPr lang="el-GR"/>
          </a:p>
        </p:txBody>
      </p:sp>
    </p:spTree>
    <p:extLst>
      <p:ext uri="{BB962C8B-B14F-4D97-AF65-F5344CB8AC3E}">
        <p14:creationId xmlns:p14="http://schemas.microsoft.com/office/powerpoint/2010/main" val="210780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CD10B390-10EA-E0B3-C16D-A5B5A24EAD4B}"/>
              </a:ext>
            </a:extLst>
          </p:cNvPr>
          <p:cNvSpPr>
            <a:spLocks noGrp="1"/>
          </p:cNvSpPr>
          <p:nvPr>
            <p:ph type="body" sz="half" idx="2"/>
          </p:nvPr>
        </p:nvSpPr>
        <p:spPr>
          <a:xfrm>
            <a:off x="8549640" y="167951"/>
            <a:ext cx="3200400" cy="6102220"/>
          </a:xfrm>
        </p:spPr>
        <p:txBody>
          <a:bodyPr>
            <a:normAutofit/>
          </a:bodyPr>
          <a:lstStyle/>
          <a:p>
            <a:r>
              <a:rPr lang="el-GR" sz="2000" b="0" i="0" dirty="0">
                <a:solidFill>
                  <a:srgbClr val="000000"/>
                </a:solidFill>
                <a:effectLst/>
                <a:latin typeface="Times New Roman" panose="02020603050405020304" pitchFamily="18" charset="0"/>
              </a:rPr>
              <a:t>Ο πιο ισχυρός, τελικά, παράγοντας και συντελεστής της όλης μόρφωσής του υπήρξε η πόλη των Αθηνών, η οποία στα χρόνια του ήταν το πνευματικό και καλλιτεχνικό κέντρο ολόκληρης της Ελλάδας με το δημοκρατικό πολίτευμά της, την αίγλη και την οικονομική της ευρωστία. Ο ίδιος ο ιστορικός τη θεωρεί σχολείο όλης της Ελλάδας:</a:t>
            </a:r>
          </a:p>
          <a:p>
            <a:r>
              <a:rPr lang="el-GR" sz="2400" b="1" i="0" dirty="0">
                <a:solidFill>
                  <a:srgbClr val="000000"/>
                </a:solidFill>
                <a:effectLst/>
                <a:latin typeface="Times New Roman" panose="02020603050405020304" pitchFamily="18" charset="0"/>
              </a:rPr>
              <a:t> «</a:t>
            </a:r>
            <a:r>
              <a:rPr lang="el-GR" sz="2400" b="1" i="1" dirty="0" err="1">
                <a:solidFill>
                  <a:srgbClr val="000000"/>
                </a:solidFill>
                <a:effectLst/>
                <a:latin typeface="Times New Roman" panose="02020603050405020304" pitchFamily="18" charset="0"/>
              </a:rPr>
              <a:t>Ξυνελών</a:t>
            </a:r>
            <a:r>
              <a:rPr lang="el-GR" sz="2400" b="1" i="1" dirty="0">
                <a:solidFill>
                  <a:srgbClr val="000000"/>
                </a:solidFill>
                <a:effectLst/>
                <a:latin typeface="Times New Roman" panose="02020603050405020304" pitchFamily="18" charset="0"/>
              </a:rPr>
              <a:t> τε λέγω </a:t>
            </a:r>
            <a:r>
              <a:rPr lang="el-GR" sz="2400" b="1" i="1" dirty="0" err="1">
                <a:solidFill>
                  <a:srgbClr val="000000"/>
                </a:solidFill>
                <a:effectLst/>
                <a:latin typeface="Times New Roman" panose="02020603050405020304" pitchFamily="18" charset="0"/>
              </a:rPr>
              <a:t>τήν</a:t>
            </a:r>
            <a:r>
              <a:rPr lang="el-GR" sz="2400" b="1" i="1" dirty="0">
                <a:solidFill>
                  <a:srgbClr val="000000"/>
                </a:solidFill>
                <a:effectLst/>
                <a:latin typeface="Times New Roman" panose="02020603050405020304" pitchFamily="18" charset="0"/>
              </a:rPr>
              <a:t> τε </a:t>
            </a:r>
            <a:r>
              <a:rPr lang="el-GR" sz="2400" b="1" i="1" dirty="0" err="1">
                <a:solidFill>
                  <a:srgbClr val="000000"/>
                </a:solidFill>
                <a:effectLst/>
                <a:latin typeface="Times New Roman" panose="02020603050405020304" pitchFamily="18" charset="0"/>
              </a:rPr>
              <a:t>πᾶσαν</a:t>
            </a:r>
            <a:r>
              <a:rPr lang="el-GR" sz="2400" b="1" i="1" dirty="0">
                <a:solidFill>
                  <a:srgbClr val="000000"/>
                </a:solidFill>
                <a:effectLst/>
                <a:latin typeface="Times New Roman" panose="02020603050405020304" pitchFamily="18" charset="0"/>
              </a:rPr>
              <a:t> πόλιν </a:t>
            </a:r>
            <a:r>
              <a:rPr lang="el-GR" sz="2400" b="1" i="1" dirty="0" err="1">
                <a:solidFill>
                  <a:srgbClr val="000000"/>
                </a:solidFill>
                <a:effectLst/>
                <a:latin typeface="Times New Roman" panose="02020603050405020304" pitchFamily="18" charset="0"/>
              </a:rPr>
              <a:t>τῆς</a:t>
            </a:r>
            <a:r>
              <a:rPr lang="el-GR" sz="2400" b="1" i="1" dirty="0">
                <a:solidFill>
                  <a:srgbClr val="000000"/>
                </a:solidFill>
                <a:effectLst/>
                <a:latin typeface="Times New Roman" panose="02020603050405020304" pitchFamily="18" charset="0"/>
              </a:rPr>
              <a:t> </a:t>
            </a:r>
            <a:r>
              <a:rPr lang="el-GR" sz="2400" b="1" i="1" dirty="0" err="1">
                <a:solidFill>
                  <a:srgbClr val="000000"/>
                </a:solidFill>
                <a:effectLst/>
                <a:latin typeface="Times New Roman" panose="02020603050405020304" pitchFamily="18" charset="0"/>
              </a:rPr>
              <a:t>Ἑλλάδος</a:t>
            </a:r>
            <a:r>
              <a:rPr lang="el-GR" sz="2400" b="1" i="1" dirty="0">
                <a:solidFill>
                  <a:srgbClr val="000000"/>
                </a:solidFill>
                <a:effectLst/>
                <a:latin typeface="Times New Roman" panose="02020603050405020304" pitchFamily="18" charset="0"/>
              </a:rPr>
              <a:t> </a:t>
            </a:r>
            <a:r>
              <a:rPr lang="el-GR" sz="2400" b="1" i="1" dirty="0" err="1">
                <a:solidFill>
                  <a:srgbClr val="000000"/>
                </a:solidFill>
                <a:effectLst/>
                <a:latin typeface="Times New Roman" panose="02020603050405020304" pitchFamily="18" charset="0"/>
              </a:rPr>
              <a:t>παίδευσιν</a:t>
            </a:r>
            <a:r>
              <a:rPr lang="el-GR" sz="2400" b="1" i="1" dirty="0">
                <a:solidFill>
                  <a:srgbClr val="000000"/>
                </a:solidFill>
                <a:effectLst/>
                <a:latin typeface="Times New Roman" panose="02020603050405020304" pitchFamily="18" charset="0"/>
              </a:rPr>
              <a:t> </a:t>
            </a:r>
            <a:r>
              <a:rPr lang="el-GR" sz="2400" b="1" i="1" dirty="0" err="1">
                <a:solidFill>
                  <a:srgbClr val="000000"/>
                </a:solidFill>
                <a:effectLst/>
                <a:latin typeface="Times New Roman" panose="02020603050405020304" pitchFamily="18" charset="0"/>
              </a:rPr>
              <a:t>εἶνα</a:t>
            </a:r>
            <a:r>
              <a:rPr lang="el-GR" sz="2400" b="1" i="0" dirty="0" err="1">
                <a:solidFill>
                  <a:srgbClr val="000000"/>
                </a:solidFill>
                <a:effectLst/>
                <a:latin typeface="Times New Roman" panose="02020603050405020304" pitchFamily="18" charset="0"/>
              </a:rPr>
              <a:t>ι</a:t>
            </a:r>
            <a:r>
              <a:rPr lang="el-GR" sz="2400" b="1" i="0" dirty="0">
                <a:solidFill>
                  <a:srgbClr val="000000"/>
                </a:solidFill>
                <a:effectLst/>
                <a:latin typeface="Times New Roman" panose="02020603050405020304" pitchFamily="18" charset="0"/>
              </a:rPr>
              <a:t>» (Βιβλ. Β', 41.1).</a:t>
            </a:r>
            <a:endParaRPr lang="el-GR" sz="2400" b="1" dirty="0"/>
          </a:p>
        </p:txBody>
      </p:sp>
      <p:pic>
        <p:nvPicPr>
          <p:cNvPr id="4098" name="Picture 2" descr="Πώς λεγόταν η Αθήνα πριν πάρει το όνομα που έχει σήμερα">
            <a:extLst>
              <a:ext uri="{FF2B5EF4-FFF2-40B4-BE49-F238E27FC236}">
                <a16:creationId xmlns:a16="http://schemas.microsoft.com/office/drawing/2014/main" id="{89BBBDCF-239E-2F09-9A4C-E229F852BC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549" y="438539"/>
            <a:ext cx="7356818" cy="597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32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CAF5CF-DF3B-8F5C-40B0-055CABB78483}"/>
              </a:ext>
            </a:extLst>
          </p:cNvPr>
          <p:cNvSpPr txBox="1"/>
          <p:nvPr/>
        </p:nvSpPr>
        <p:spPr>
          <a:xfrm>
            <a:off x="149290" y="345234"/>
            <a:ext cx="11924522" cy="55092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just"/>
            <a:endParaRPr lang="el-GR" sz="3200" b="1" i="0" dirty="0">
              <a:solidFill>
                <a:srgbClr val="000000"/>
              </a:solidFill>
              <a:effectLst/>
              <a:latin typeface="Times New Roman" panose="02020603050405020304" pitchFamily="18" charset="0"/>
            </a:endParaRPr>
          </a:p>
          <a:p>
            <a:pPr algn="just"/>
            <a:endParaRPr lang="el-GR" sz="3200" b="1" dirty="0">
              <a:solidFill>
                <a:srgbClr val="000000"/>
              </a:solidFill>
              <a:latin typeface="Times New Roman" panose="02020603050405020304" pitchFamily="18" charset="0"/>
            </a:endParaRPr>
          </a:p>
          <a:p>
            <a:pPr algn="just"/>
            <a:r>
              <a:rPr lang="el-GR" sz="3200" b="1" i="0" dirty="0">
                <a:solidFill>
                  <a:srgbClr val="000000"/>
                </a:solidFill>
                <a:effectLst/>
                <a:latin typeface="Times New Roman" panose="02020603050405020304" pitchFamily="18" charset="0"/>
              </a:rPr>
              <a:t>«</a:t>
            </a:r>
            <a:r>
              <a:rPr lang="el-GR" sz="3200" b="1" i="1" dirty="0" err="1">
                <a:solidFill>
                  <a:srgbClr val="000000"/>
                </a:solidFill>
                <a:effectLst/>
                <a:latin typeface="Times New Roman" panose="02020603050405020304" pitchFamily="18" charset="0"/>
              </a:rPr>
              <a:t>φιλοκαλοῦμέν</a:t>
            </a:r>
            <a:r>
              <a:rPr lang="el-GR" sz="3200" b="1" i="1" dirty="0">
                <a:solidFill>
                  <a:srgbClr val="000000"/>
                </a:solidFill>
                <a:effectLst/>
                <a:latin typeface="Times New Roman" panose="02020603050405020304" pitchFamily="18" charset="0"/>
              </a:rPr>
              <a:t> τε </a:t>
            </a:r>
            <a:r>
              <a:rPr lang="el-GR" sz="3200" b="1" i="1" dirty="0" err="1">
                <a:solidFill>
                  <a:srgbClr val="000000"/>
                </a:solidFill>
                <a:effectLst/>
                <a:latin typeface="Times New Roman" panose="02020603050405020304" pitchFamily="18" charset="0"/>
              </a:rPr>
              <a:t>γὰρ</a:t>
            </a:r>
            <a:r>
              <a:rPr lang="el-GR" sz="3200" b="1" i="1" dirty="0">
                <a:solidFill>
                  <a:srgbClr val="000000"/>
                </a:solidFill>
                <a:effectLst/>
                <a:latin typeface="Times New Roman" panose="02020603050405020304" pitchFamily="18" charset="0"/>
              </a:rPr>
              <a:t> μετ' </a:t>
            </a:r>
            <a:r>
              <a:rPr lang="el-GR" sz="3200" b="1" i="1" dirty="0" err="1">
                <a:solidFill>
                  <a:srgbClr val="000000"/>
                </a:solidFill>
                <a:effectLst/>
                <a:latin typeface="Times New Roman" panose="02020603050405020304" pitchFamily="18" charset="0"/>
              </a:rPr>
              <a:t>εὐτελείας</a:t>
            </a:r>
            <a:r>
              <a:rPr lang="el-GR" sz="3200" b="1" i="1" dirty="0">
                <a:solidFill>
                  <a:srgbClr val="000000"/>
                </a:solidFill>
                <a:effectLst/>
                <a:latin typeface="Times New Roman" panose="02020603050405020304" pitchFamily="18" charset="0"/>
              </a:rPr>
              <a:t> </a:t>
            </a:r>
            <a:r>
              <a:rPr lang="el-GR" sz="3200" b="1" i="1" dirty="0" err="1">
                <a:solidFill>
                  <a:srgbClr val="000000"/>
                </a:solidFill>
                <a:effectLst/>
                <a:latin typeface="Times New Roman" panose="02020603050405020304" pitchFamily="18" charset="0"/>
              </a:rPr>
              <a:t>καὶ</a:t>
            </a:r>
            <a:r>
              <a:rPr lang="el-GR" sz="3200" b="1" i="1" dirty="0">
                <a:solidFill>
                  <a:srgbClr val="000000"/>
                </a:solidFill>
                <a:effectLst/>
                <a:latin typeface="Times New Roman" panose="02020603050405020304" pitchFamily="18" charset="0"/>
              </a:rPr>
              <a:t> </a:t>
            </a:r>
            <a:r>
              <a:rPr lang="el-GR" sz="3200" b="1" i="1" dirty="0" err="1">
                <a:solidFill>
                  <a:srgbClr val="000000"/>
                </a:solidFill>
                <a:effectLst/>
                <a:latin typeface="Times New Roman" panose="02020603050405020304" pitchFamily="18" charset="0"/>
              </a:rPr>
              <a:t>φιλοσοφοῦμεν</a:t>
            </a:r>
            <a:r>
              <a:rPr lang="el-GR" sz="3200" b="1" i="1" dirty="0">
                <a:solidFill>
                  <a:srgbClr val="000000"/>
                </a:solidFill>
                <a:effectLst/>
                <a:latin typeface="Times New Roman" panose="02020603050405020304" pitchFamily="18" charset="0"/>
              </a:rPr>
              <a:t> </a:t>
            </a:r>
            <a:r>
              <a:rPr lang="el-GR" sz="3200" b="1" i="1" dirty="0" err="1">
                <a:solidFill>
                  <a:srgbClr val="000000"/>
                </a:solidFill>
                <a:effectLst/>
                <a:latin typeface="Times New Roman" panose="02020603050405020304" pitchFamily="18" charset="0"/>
              </a:rPr>
              <a:t>ἄνευ</a:t>
            </a:r>
            <a:r>
              <a:rPr lang="el-GR" sz="3200" b="1" i="1" dirty="0">
                <a:solidFill>
                  <a:srgbClr val="000000"/>
                </a:solidFill>
                <a:effectLst/>
                <a:latin typeface="Times New Roman" panose="02020603050405020304" pitchFamily="18" charset="0"/>
              </a:rPr>
              <a:t> μαλακίας</a:t>
            </a:r>
            <a:r>
              <a:rPr lang="el-GR" sz="3200" b="1" i="0" dirty="0">
                <a:solidFill>
                  <a:srgbClr val="000000"/>
                </a:solidFill>
                <a:effectLst/>
                <a:latin typeface="Times New Roman" panose="02020603050405020304" pitchFamily="18" charset="0"/>
              </a:rPr>
              <a:t>» </a:t>
            </a:r>
          </a:p>
          <a:p>
            <a:pPr algn="just"/>
            <a:r>
              <a:rPr lang="el-GR" sz="3200" b="0" i="0" dirty="0">
                <a:solidFill>
                  <a:srgbClr val="000000"/>
                </a:solidFill>
                <a:effectLst/>
                <a:latin typeface="Times New Roman" panose="02020603050405020304" pitchFamily="18" charset="0"/>
              </a:rPr>
              <a:t>(= αγαπούμε το ωραίο και μένουμε απλοί, αγαπούμε την επιστήμη και δεν καταντούμε νωθροί).</a:t>
            </a:r>
          </a:p>
          <a:p>
            <a:pPr algn="r"/>
            <a:r>
              <a:rPr lang="el-GR" sz="3200" b="0" i="0" dirty="0">
                <a:solidFill>
                  <a:srgbClr val="000000"/>
                </a:solidFill>
                <a:effectLst/>
                <a:latin typeface="Times New Roman" panose="02020603050405020304" pitchFamily="18" charset="0"/>
              </a:rPr>
              <a:t>(Βιβλ. Β', Επιτάφιος, 40.1, </a:t>
            </a:r>
            <a:r>
              <a:rPr lang="el-GR" sz="3200" b="0" i="0" dirty="0" err="1">
                <a:solidFill>
                  <a:srgbClr val="000000"/>
                </a:solidFill>
                <a:effectLst/>
                <a:latin typeface="Times New Roman" panose="02020603050405020304" pitchFamily="18" charset="0"/>
              </a:rPr>
              <a:t>μτφρ</a:t>
            </a:r>
            <a:r>
              <a:rPr lang="el-GR" sz="3200" b="0" i="0" dirty="0">
                <a:solidFill>
                  <a:srgbClr val="000000"/>
                </a:solidFill>
                <a:effectLst/>
                <a:latin typeface="Times New Roman" panose="02020603050405020304" pitchFamily="18" charset="0"/>
              </a:rPr>
              <a:t>. Ι.Θ. Κακριδής)</a:t>
            </a:r>
          </a:p>
          <a:p>
            <a:pPr algn="just"/>
            <a:endParaRPr lang="el-GR" sz="3200" b="0" i="0" dirty="0">
              <a:solidFill>
                <a:srgbClr val="000000"/>
              </a:solidFill>
              <a:effectLst/>
              <a:latin typeface="Times New Roman" panose="02020603050405020304" pitchFamily="18" charset="0"/>
            </a:endParaRPr>
          </a:p>
          <a:p>
            <a:pPr algn="just"/>
            <a:endParaRPr lang="el-GR" sz="3200" dirty="0">
              <a:solidFill>
                <a:srgbClr val="000000"/>
              </a:solidFill>
              <a:latin typeface="Times New Roman" panose="02020603050405020304" pitchFamily="18" charset="0"/>
            </a:endParaRPr>
          </a:p>
          <a:p>
            <a:pPr algn="just"/>
            <a:r>
              <a:rPr lang="el-GR" sz="3200" b="0" i="0" dirty="0">
                <a:solidFill>
                  <a:srgbClr val="000000"/>
                </a:solidFill>
                <a:effectLst/>
                <a:latin typeface="Times New Roman" panose="02020603050405020304" pitchFamily="18" charset="0"/>
              </a:rPr>
              <a:t>Το αθηναϊκό ιδεώδες συνενώνει διαφορετικές ιδιότητες και θαυμάσιες αντιθέσεις: φιλοκαλία </a:t>
            </a:r>
            <a:r>
              <a:rPr lang="el-GR" sz="3200" b="0" i="0" dirty="0" err="1">
                <a:solidFill>
                  <a:srgbClr val="000000"/>
                </a:solidFill>
                <a:effectLst/>
                <a:latin typeface="Times New Roman" panose="02020603050405020304" pitchFamily="18" charset="0"/>
              </a:rPr>
              <a:t>Ιώνων</a:t>
            </a:r>
            <a:r>
              <a:rPr lang="el-GR" sz="3200" b="0" i="0" dirty="0">
                <a:solidFill>
                  <a:srgbClr val="000000"/>
                </a:solidFill>
                <a:effectLst/>
                <a:latin typeface="Times New Roman" panose="02020603050405020304" pitchFamily="18" charset="0"/>
              </a:rPr>
              <a:t> και απλότητα Δωριέων (αττική σύνθεση).</a:t>
            </a:r>
          </a:p>
        </p:txBody>
      </p:sp>
    </p:spTree>
    <p:extLst>
      <p:ext uri="{BB962C8B-B14F-4D97-AF65-F5344CB8AC3E}">
        <p14:creationId xmlns:p14="http://schemas.microsoft.com/office/powerpoint/2010/main" val="1439272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TM03090434[[fn=Ξυλογραφία]]</Template>
  <TotalTime>494</TotalTime>
  <Words>5864</Words>
  <Application>Microsoft Office PowerPoint</Application>
  <PresentationFormat>Ευρεία οθόνη</PresentationFormat>
  <Paragraphs>292</Paragraphs>
  <Slides>59</Slides>
  <Notes>0</Notes>
  <HiddenSlides>0</HiddenSlides>
  <MMClips>1</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59</vt:i4>
      </vt:variant>
    </vt:vector>
  </HeadingPairs>
  <TitlesOfParts>
    <vt:vector size="69" baseType="lpstr">
      <vt:lpstr>Calibri</vt:lpstr>
      <vt:lpstr>Cambria</vt:lpstr>
      <vt:lpstr>Monotype Corsiva</vt:lpstr>
      <vt:lpstr>Rockwell</vt:lpstr>
      <vt:lpstr>Rockwell Condensed</vt:lpstr>
      <vt:lpstr>Rockwell Extra Bold</vt:lpstr>
      <vt:lpstr>Tahoma</vt:lpstr>
      <vt:lpstr>Times New Roman</vt:lpstr>
      <vt:lpstr>Wingdings</vt:lpstr>
      <vt:lpstr>Ξυλογραφία</vt:lpstr>
      <vt:lpstr>ΘΟΥΚΥΔΙΔΗΣ</vt:lpstr>
      <vt:lpstr> Θουκυδίδης ΑΘΗΝΑΙΟΣ (περίπου 460-399 π.X.) </vt:lpstr>
      <vt:lpstr>Παρουσίαση του PowerPoint</vt:lpstr>
      <vt:lpstr>Παρουσίαση του PowerPoint</vt:lpstr>
      <vt:lpstr>Παρουσίαση του PowerPoint</vt:lpstr>
      <vt:lpstr>Παρουσίαση του PowerPoint</vt:lpstr>
      <vt:lpstr>Μορφωση</vt:lpstr>
      <vt:lpstr>Παρουσίαση του PowerPoint</vt:lpstr>
      <vt:lpstr>Παρουσίαση του PowerPoint</vt:lpstr>
      <vt:lpstr>Παρουσίαση του PowerPoint</vt:lpstr>
      <vt:lpstr>Θουκυδιδησ και περικλησ</vt:lpstr>
      <vt:lpstr>Ο ΛΟΙΜΟΣ</vt:lpstr>
      <vt:lpstr>Παρουσίαση του PowerPoint</vt:lpstr>
      <vt:lpstr>Η εξορια</vt:lpstr>
      <vt:lpstr>Παρουσίαση του PowerPoint</vt:lpstr>
      <vt:lpstr>ΤΟ ΤΕΛΟΣ ΤΟΥ ΘΟΥΚΥΔΙΔΗ</vt:lpstr>
      <vt:lpstr>ΤΟ ΕΡΓΟ ΤΟΥ</vt:lpstr>
      <vt:lpstr>Παρουσίαση του PowerPoint</vt:lpstr>
      <vt:lpstr>Παρουσίαση του PowerPoint</vt:lpstr>
      <vt:lpstr>ΠεριεχΟμενο</vt:lpstr>
      <vt:lpstr>Παρουσίαση του PowerPoint</vt:lpstr>
      <vt:lpstr>MΕθοδος</vt:lpstr>
      <vt:lpstr>MΕθοδος</vt:lpstr>
      <vt:lpstr>MΕθοδος</vt:lpstr>
      <vt:lpstr>Η σημασΙα του πολΕμου</vt:lpstr>
      <vt:lpstr>Η ερευνα του παρελθοντος</vt:lpstr>
      <vt:lpstr>Τα βαθυτερα αιτια του πολεμου</vt:lpstr>
      <vt:lpstr>Ποια προβληματα θετει ο Θουκυδιδης</vt:lpstr>
      <vt:lpstr>Ποια προβληματα θετει ο Θουκυδιδης</vt:lpstr>
      <vt:lpstr>Ιδεεσ του θουκυδιδη</vt:lpstr>
      <vt:lpstr>Το προτυπο του ηγετη</vt:lpstr>
      <vt:lpstr>Ο υπευθυνος πολιτης</vt:lpstr>
      <vt:lpstr>Απο το συγκεκριμενο στο γενικο</vt:lpstr>
      <vt:lpstr>Επιγραμματικη διατυπωση</vt:lpstr>
      <vt:lpstr>Η μεθοδοσ του θουκυδιδη</vt:lpstr>
      <vt:lpstr>ερευνα του μακρινου παρελθοντος</vt:lpstr>
      <vt:lpstr>ελεγχος των πληροφοριων για τη συγχρονη του εποχη</vt:lpstr>
      <vt:lpstr>ΠηΓΕς</vt:lpstr>
      <vt:lpstr>ΠΗΓΕΣ</vt:lpstr>
      <vt:lpstr>EπιρροΕς</vt:lpstr>
      <vt:lpstr>ΔημηγορΙες</vt:lpstr>
      <vt:lpstr>ΔΗΜΗΓΟΡΙΕΣ</vt:lpstr>
      <vt:lpstr>ΔΗΜΗΓΟΡΙΕΣ</vt:lpstr>
      <vt:lpstr>ΔΗΜΗΓΟΡΙΕΣ</vt:lpstr>
      <vt:lpstr>δημηγοριεσ</vt:lpstr>
      <vt:lpstr>XρονολογικΟ σΥστημα</vt:lpstr>
      <vt:lpstr>Η δομη του εργου του</vt:lpstr>
      <vt:lpstr>ΔΟΜΗ ΤΟΥ ΕΡΓΟΥ ΤΟΥ</vt:lpstr>
      <vt:lpstr>ΔΟΜΗ ΤΟΥ ΕΡΓΟΥ ΤΟΥ</vt:lpstr>
      <vt:lpstr>ΧΡΟΝΟΣ ΣΥΝΘΕΣΗΣ ΤΟΥ ΕΡΓΟΥ</vt:lpstr>
      <vt:lpstr>ΓλΩσσα και Υφος</vt:lpstr>
      <vt:lpstr>ΓΛΩΣΣΑ</vt:lpstr>
      <vt:lpstr>ΓΛΩΣΣΑ </vt:lpstr>
      <vt:lpstr>ΓΛΩΣΣΑ-ΥΦΟΣ</vt:lpstr>
      <vt:lpstr>ΓΛΩΣΣΑ-ΥΦΟΣ</vt:lpstr>
      <vt:lpstr>Ο ΙΣΤΟΡΙΚΟΣ ΘΟΥΚΥΔΙΔΗΣ</vt:lpstr>
      <vt:lpstr>Η ΑΞΙΑ ΤΟΥ ΕΡΓΟΥ ΤΟΥ</vt:lpstr>
      <vt:lpstr>EπΙδραση</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ΘΟΥΚΥΔΙΔΗΣ</dc:title>
  <dc:creator>Αικατερίνη Σπυροπούλου</dc:creator>
  <cp:lastModifiedBy>Αικατερίνη Σπυροπούλου</cp:lastModifiedBy>
  <cp:revision>45</cp:revision>
  <dcterms:created xsi:type="dcterms:W3CDTF">2022-09-24T08:17:39Z</dcterms:created>
  <dcterms:modified xsi:type="dcterms:W3CDTF">2022-10-04T17:35:34Z</dcterms:modified>
</cp:coreProperties>
</file>