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8536E12-5FC3-4085-A5D5-C7F41FCC4FE1}" type="datetimeFigureOut">
              <a:rPr lang="el-GR" smtClean="0"/>
              <a:t>6/5/2019</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FA3B96D-24A4-43CF-969F-283868B3879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8536E12-5FC3-4085-A5D5-C7F41FCC4FE1}" type="datetimeFigureOut">
              <a:rPr lang="el-GR" smtClean="0"/>
              <a:t>6/5/2019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A3B96D-24A4-43CF-969F-283868B3879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8536E12-5FC3-4085-A5D5-C7F41FCC4FE1}" type="datetimeFigureOut">
              <a:rPr lang="el-GR" smtClean="0"/>
              <a:t>6/5/2019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A3B96D-24A4-43CF-969F-283868B3879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8536E12-5FC3-4085-A5D5-C7F41FCC4FE1}" type="datetimeFigureOut">
              <a:rPr lang="el-GR" smtClean="0"/>
              <a:t>6/5/2019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A3B96D-24A4-43CF-969F-283868B3879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8536E12-5FC3-4085-A5D5-C7F41FCC4FE1}" type="datetimeFigureOut">
              <a:rPr lang="el-GR" smtClean="0"/>
              <a:t>6/5/2019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A3B96D-24A4-43CF-969F-283868B3879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88536E12-5FC3-4085-A5D5-C7F41FCC4FE1}" type="datetimeFigureOut">
              <a:rPr lang="el-GR" smtClean="0"/>
              <a:t>6/5/2019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FA3B96D-24A4-43CF-969F-283868B3879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88536E12-5FC3-4085-A5D5-C7F41FCC4FE1}" type="datetimeFigureOut">
              <a:rPr lang="el-GR" smtClean="0"/>
              <a:t>6/5/2019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FA3B96D-24A4-43CF-969F-283868B3879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88536E12-5FC3-4085-A5D5-C7F41FCC4FE1}" type="datetimeFigureOut">
              <a:rPr lang="el-GR" smtClean="0"/>
              <a:t>6/5/2019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FA3B96D-24A4-43CF-969F-283868B3879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36E12-5FC3-4085-A5D5-C7F41FCC4FE1}" type="datetimeFigureOut">
              <a:rPr lang="el-GR" smtClean="0"/>
              <a:t>6/5/2019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FA3B96D-24A4-43CF-969F-283868B3879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8536E12-5FC3-4085-A5D5-C7F41FCC4FE1}" type="datetimeFigureOut">
              <a:rPr lang="el-GR" smtClean="0"/>
              <a:t>6/5/2019</a:t>
            </a:fld>
            <a:endParaRPr lang="el-GR"/>
          </a:p>
        </p:txBody>
      </p:sp>
      <p:sp>
        <p:nvSpPr>
          <p:cNvPr id="7" name="Slide Number Placeholder 6"/>
          <p:cNvSpPr>
            <a:spLocks noGrp="1"/>
          </p:cNvSpPr>
          <p:nvPr>
            <p:ph type="sldNum" sz="quarter" idx="12"/>
          </p:nvPr>
        </p:nvSpPr>
        <p:spPr/>
        <p:txBody>
          <a:bodyPr/>
          <a:lstStyle/>
          <a:p>
            <a:fld id="{3FA3B96D-24A4-43CF-969F-283868B3879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8536E12-5FC3-4085-A5D5-C7F41FCC4FE1}" type="datetimeFigureOut">
              <a:rPr lang="el-GR" smtClean="0"/>
              <a:t>6/5/2019</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3FA3B96D-24A4-43CF-969F-283868B3879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8536E12-5FC3-4085-A5D5-C7F41FCC4FE1}" type="datetimeFigureOut">
              <a:rPr lang="el-GR" smtClean="0"/>
              <a:t>6/5/2019</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FA3B96D-24A4-43CF-969F-283868B3879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pPr algn="ctr"/>
            <a:r>
              <a:rPr lang="el-GR" sz="2800" i="1" dirty="0" smtClean="0">
                <a:solidFill>
                  <a:srgbClr val="00B050"/>
                </a:solidFill>
                <a:effectLst>
                  <a:outerShdw blurRad="38100" dist="38100" dir="2700000" algn="tl">
                    <a:srgbClr val="000000">
                      <a:alpha val="43137"/>
                    </a:srgbClr>
                  </a:outerShdw>
                </a:effectLst>
              </a:rPr>
              <a:t>ΓΕΩΡΓΙΑ Η ΣΗΜΑΝΤΙΚΟΤΕΡΗ ΔΟΥΛΕΙΑ ΣΤΟΝ ΚΟΣΜΟ</a:t>
            </a:r>
            <a:endParaRPr lang="el-GR" sz="2800" i="1" dirty="0">
              <a:solidFill>
                <a:srgbClr val="00B050"/>
              </a:solidFill>
              <a:effectLst>
                <a:outerShdw blurRad="38100" dist="38100" dir="2700000" algn="tl">
                  <a:srgbClr val="000000">
                    <a:alpha val="43137"/>
                  </a:srgbClr>
                </a:outerShdw>
              </a:effectLst>
            </a:endParaRPr>
          </a:p>
        </p:txBody>
      </p:sp>
      <p:sp>
        <p:nvSpPr>
          <p:cNvPr id="5" name="Υπότιτλος 4"/>
          <p:cNvSpPr>
            <a:spLocks noGrp="1"/>
          </p:cNvSpPr>
          <p:nvPr>
            <p:ph type="subTitle" idx="1"/>
          </p:nvPr>
        </p:nvSpPr>
        <p:spPr/>
        <p:txBody>
          <a:bodyPr/>
          <a:lstStyle/>
          <a:p>
            <a:endParaRPr lang="el-GR"/>
          </a:p>
        </p:txBody>
      </p:sp>
    </p:spTree>
    <p:extLst>
      <p:ext uri="{BB962C8B-B14F-4D97-AF65-F5344CB8AC3E}">
        <p14:creationId xmlns:p14="http://schemas.microsoft.com/office/powerpoint/2010/main" val="2746069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Στοιχεία της έρευνας </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Η έρευνα αυτή έγινε τον Ιούνιο-Ιούλιο του 2011 σε έξη χώρες ( Γερμανία, Γαλλία, Ισπανία , Βραζιλία, Ινδία &amp; ΗΠΑ)</a:t>
            </a:r>
          </a:p>
          <a:p>
            <a:pPr marL="68580" indent="0">
              <a:buNone/>
            </a:pPr>
            <a:endParaRPr lang="el-GR" dirty="0" smtClean="0"/>
          </a:p>
          <a:p>
            <a:r>
              <a:rPr lang="el-GR" dirty="0" smtClean="0"/>
              <a:t>Η συνέντευξη έγινε σε 300 αγρότες και 1.000 καταναλωτές κάθε χώρας</a:t>
            </a:r>
          </a:p>
          <a:p>
            <a:endParaRPr lang="el-GR" dirty="0"/>
          </a:p>
          <a:p>
            <a:r>
              <a:rPr lang="el-GR" dirty="0" smtClean="0"/>
              <a:t>Σκοπός της έρευνας ήταν να καταγραφεί η αντίληψη  των αγροτών και των καταναλωτών για την σημαντικότητα της γεωργίας.</a:t>
            </a:r>
            <a:endParaRPr lang="el-GR" dirty="0"/>
          </a:p>
        </p:txBody>
      </p:sp>
    </p:spTree>
    <p:extLst>
      <p:ext uri="{BB962C8B-B14F-4D97-AF65-F5344CB8AC3E}">
        <p14:creationId xmlns:p14="http://schemas.microsoft.com/office/powerpoint/2010/main" val="3877242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Η Γεωργία είναι ένα επάγγελμα</a:t>
            </a:r>
            <a:endParaRPr lang="el-GR" dirty="0"/>
          </a:p>
        </p:txBody>
      </p:sp>
      <p:sp>
        <p:nvSpPr>
          <p:cNvPr id="5" name="Θέση περιεχομένου 4"/>
          <p:cNvSpPr>
            <a:spLocks noGrp="1"/>
          </p:cNvSpPr>
          <p:nvPr>
            <p:ph idx="1"/>
          </p:nvPr>
        </p:nvSpPr>
        <p:spPr/>
        <p:txBody>
          <a:bodyPr>
            <a:normAutofit fontScale="92500" lnSpcReduction="20000"/>
          </a:bodyPr>
          <a:lstStyle/>
          <a:p>
            <a:r>
              <a:rPr lang="el-GR" dirty="0" smtClean="0"/>
              <a:t>Οι αγρότες θεωρούν ότι:</a:t>
            </a:r>
          </a:p>
          <a:p>
            <a:pPr lvl="1">
              <a:buFont typeface="Wingdings" pitchFamily="2" charset="2"/>
              <a:buChar char="Ø"/>
            </a:pPr>
            <a:r>
              <a:rPr lang="el-GR" dirty="0" smtClean="0"/>
              <a:t>Παρέχουν τροφή</a:t>
            </a:r>
          </a:p>
          <a:p>
            <a:pPr lvl="1">
              <a:buFont typeface="Wingdings" pitchFamily="2" charset="2"/>
              <a:buChar char="Ø"/>
            </a:pPr>
            <a:r>
              <a:rPr lang="el-GR" dirty="0" smtClean="0"/>
              <a:t>Στηρίζουν την αγροτική παράδοση</a:t>
            </a:r>
          </a:p>
          <a:p>
            <a:pPr lvl="1">
              <a:buFont typeface="Wingdings" pitchFamily="2" charset="2"/>
              <a:buChar char="Ø"/>
            </a:pPr>
            <a:r>
              <a:rPr lang="el-GR" dirty="0" smtClean="0"/>
              <a:t>Υπηρετούν τη γη τους</a:t>
            </a:r>
          </a:p>
          <a:p>
            <a:pPr lvl="1">
              <a:buFont typeface="Wingdings" pitchFamily="2" charset="2"/>
              <a:buChar char="Ø"/>
            </a:pPr>
            <a:r>
              <a:rPr lang="el-GR" dirty="0" smtClean="0"/>
              <a:t>Δεν </a:t>
            </a:r>
            <a:r>
              <a:rPr lang="el-GR" smtClean="0"/>
              <a:t>σέβονται όλοι </a:t>
            </a:r>
            <a:r>
              <a:rPr lang="el-GR" dirty="0" smtClean="0"/>
              <a:t>την προσφορά τους</a:t>
            </a:r>
          </a:p>
          <a:p>
            <a:pPr marL="365760" lvl="1" indent="0">
              <a:buNone/>
            </a:pPr>
            <a:endParaRPr lang="el-GR" dirty="0" smtClean="0"/>
          </a:p>
          <a:p>
            <a:r>
              <a:rPr lang="el-GR" dirty="0" smtClean="0"/>
              <a:t>Οι καταναλωτές θεωρούν ότι:</a:t>
            </a:r>
          </a:p>
          <a:p>
            <a:pPr lvl="1">
              <a:buFont typeface="Wingdings" pitchFamily="2" charset="2"/>
              <a:buChar char="Ø"/>
            </a:pPr>
            <a:r>
              <a:rPr lang="el-GR" dirty="0" smtClean="0"/>
              <a:t>Η γεωργία είναι επάγγελμα</a:t>
            </a:r>
          </a:p>
          <a:p>
            <a:pPr lvl="1">
              <a:buFont typeface="Wingdings" pitchFamily="2" charset="2"/>
              <a:buChar char="Ø"/>
            </a:pPr>
            <a:r>
              <a:rPr lang="el-GR" dirty="0" smtClean="0"/>
              <a:t>Οι αγρότες προμηθεύουν την τροφή</a:t>
            </a:r>
          </a:p>
          <a:p>
            <a:pPr lvl="1">
              <a:buFont typeface="Wingdings" pitchFamily="2" charset="2"/>
              <a:buChar char="Ø"/>
            </a:pPr>
            <a:r>
              <a:rPr lang="el-GR" dirty="0" smtClean="0"/>
              <a:t>Μικρό ποσοστό καταναλωτών πιστεύει ότι επιβαρύνει το περιβάλλον</a:t>
            </a:r>
            <a:endParaRPr lang="el-GR" dirty="0"/>
          </a:p>
        </p:txBody>
      </p:sp>
    </p:spTree>
    <p:extLst>
      <p:ext uri="{BB962C8B-B14F-4D97-AF65-F5344CB8AC3E}">
        <p14:creationId xmlns:p14="http://schemas.microsoft.com/office/powerpoint/2010/main" val="4237818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027664"/>
            <a:ext cx="8064896" cy="1143000"/>
          </a:xfrm>
        </p:spPr>
        <p:txBody>
          <a:bodyPr>
            <a:normAutofit fontScale="90000"/>
          </a:bodyPr>
          <a:lstStyle/>
          <a:p>
            <a:r>
              <a:rPr lang="el-GR" dirty="0" smtClean="0"/>
              <a:t>Η πρόκληση του 21</a:t>
            </a:r>
            <a:r>
              <a:rPr lang="el-GR" baseline="30000" dirty="0" smtClean="0"/>
              <a:t>ου</a:t>
            </a:r>
            <a:r>
              <a:rPr lang="el-GR" dirty="0" smtClean="0"/>
              <a:t> αιώνα:</a:t>
            </a:r>
            <a:br>
              <a:rPr lang="el-GR" dirty="0" smtClean="0"/>
            </a:br>
            <a:r>
              <a:rPr lang="en-US" dirty="0" smtClean="0"/>
              <a:t>“</a:t>
            </a:r>
            <a:r>
              <a:rPr lang="el-GR" dirty="0" smtClean="0"/>
              <a:t>Να τραφεί ο πληθυσμός της γης</a:t>
            </a:r>
            <a:r>
              <a:rPr lang="en-US" dirty="0" smtClean="0"/>
              <a:t>”</a:t>
            </a:r>
            <a:endParaRPr lang="el-GR" dirty="0"/>
          </a:p>
        </p:txBody>
      </p:sp>
      <p:sp>
        <p:nvSpPr>
          <p:cNvPr id="3" name="Θέση περιεχομένου 2"/>
          <p:cNvSpPr>
            <a:spLocks noGrp="1"/>
          </p:cNvSpPr>
          <p:nvPr>
            <p:ph idx="1"/>
          </p:nvPr>
        </p:nvSpPr>
        <p:spPr/>
        <p:txBody>
          <a:bodyPr/>
          <a:lstStyle/>
          <a:p>
            <a:r>
              <a:rPr lang="el-GR" dirty="0" smtClean="0"/>
              <a:t>Αγρότες και καταναλωτές συμφωνούν ότι πρέπει να γίνει υπερεκμετάλλευση της γης</a:t>
            </a:r>
          </a:p>
          <a:p>
            <a:pPr marL="68580" indent="0">
              <a:buNone/>
            </a:pPr>
            <a:endParaRPr lang="el-GR" dirty="0"/>
          </a:p>
          <a:p>
            <a:r>
              <a:rPr lang="el-GR" dirty="0" smtClean="0"/>
              <a:t>Οι καταναλωτές διαφωνούν στη  κατάχρηση της γεωργικής τεχνολογίας       ( γεωργικά φάρμακα, γενετικώς τροποποιημένα φυτά κ.ά.)</a:t>
            </a:r>
            <a:endParaRPr lang="el-GR" dirty="0"/>
          </a:p>
        </p:txBody>
      </p:sp>
    </p:spTree>
    <p:extLst>
      <p:ext uri="{BB962C8B-B14F-4D97-AF65-F5344CB8AC3E}">
        <p14:creationId xmlns:p14="http://schemas.microsoft.com/office/powerpoint/2010/main" val="3648129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Καταναλωτές: υψηλό ενδιαφέρον αλλά χαμηλή γνώση</a:t>
            </a:r>
            <a:endParaRPr lang="el-GR" sz="3200" dirty="0"/>
          </a:p>
        </p:txBody>
      </p:sp>
      <p:sp>
        <p:nvSpPr>
          <p:cNvPr id="3" name="Θέση περιεχομένου 2"/>
          <p:cNvSpPr>
            <a:spLocks noGrp="1"/>
          </p:cNvSpPr>
          <p:nvPr>
            <p:ph idx="1"/>
          </p:nvPr>
        </p:nvSpPr>
        <p:spPr/>
        <p:txBody>
          <a:bodyPr/>
          <a:lstStyle/>
          <a:p>
            <a:r>
              <a:rPr lang="el-GR" dirty="0" smtClean="0"/>
              <a:t>Οι καταναλωτές έχουν περιορισμένη γνώση για τα γεωργικά θέματα</a:t>
            </a:r>
          </a:p>
          <a:p>
            <a:endParaRPr lang="el-GR" dirty="0"/>
          </a:p>
          <a:p>
            <a:r>
              <a:rPr lang="el-GR" dirty="0" smtClean="0"/>
              <a:t>Οι αγρότες γνωρίζουν ότι οι πελάτες τους (καταναλωτές), έχουν περιορισμένη γνώση για τη γεωργία και αυξημένη ανησυχία για την ποιότητα της τροφής τους.</a:t>
            </a:r>
            <a:endParaRPr lang="el-GR" dirty="0"/>
          </a:p>
        </p:txBody>
      </p:sp>
    </p:spTree>
    <p:extLst>
      <p:ext uri="{BB962C8B-B14F-4D97-AF65-F5344CB8AC3E}">
        <p14:creationId xmlns:p14="http://schemas.microsoft.com/office/powerpoint/2010/main" val="2614264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smtClean="0"/>
              <a:t>Οι αγρότες λαμβάνουν σοβαρά υπόψη τους την ανησυχία των καταναλωτών </a:t>
            </a:r>
            <a:endParaRPr lang="el-GR" sz="3200" dirty="0"/>
          </a:p>
        </p:txBody>
      </p:sp>
      <p:sp>
        <p:nvSpPr>
          <p:cNvPr id="3" name="Θέση περιεχομένου 2"/>
          <p:cNvSpPr>
            <a:spLocks noGrp="1"/>
          </p:cNvSpPr>
          <p:nvPr>
            <p:ph idx="1"/>
          </p:nvPr>
        </p:nvSpPr>
        <p:spPr/>
        <p:txBody>
          <a:bodyPr/>
          <a:lstStyle/>
          <a:p>
            <a:r>
              <a:rPr lang="el-GR" dirty="0" smtClean="0"/>
              <a:t>Πολλοί αγρότες επιθυμούν να διευθετήσουν αυτές τις ανησυχίες των καταναλωτών</a:t>
            </a:r>
          </a:p>
          <a:p>
            <a:endParaRPr lang="el-GR" dirty="0"/>
          </a:p>
          <a:p>
            <a:r>
              <a:rPr lang="el-GR" dirty="0" smtClean="0"/>
              <a:t>Οι ανησυχίες των καταναλωτών συνδέονται με το γεγονός ότι η γεωργία δεν γίνεται με ασφαλή τρόπο</a:t>
            </a:r>
            <a:endParaRPr lang="el-GR" dirty="0"/>
          </a:p>
        </p:txBody>
      </p:sp>
    </p:spTree>
    <p:extLst>
      <p:ext uri="{BB962C8B-B14F-4D97-AF65-F5344CB8AC3E}">
        <p14:creationId xmlns:p14="http://schemas.microsoft.com/office/powerpoint/2010/main" val="3023020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smtClean="0"/>
              <a:t>Τιμές αγροτικών προϊόντων, ένα σημείο αντιπαράθεσης για αγρότες και καταναλωτές</a:t>
            </a:r>
            <a:endParaRPr lang="el-GR" sz="2800" dirty="0"/>
          </a:p>
        </p:txBody>
      </p:sp>
      <p:sp>
        <p:nvSpPr>
          <p:cNvPr id="3" name="Θέση περιεχομένου 2"/>
          <p:cNvSpPr>
            <a:spLocks noGrp="1"/>
          </p:cNvSpPr>
          <p:nvPr>
            <p:ph idx="1"/>
          </p:nvPr>
        </p:nvSpPr>
        <p:spPr/>
        <p:txBody>
          <a:bodyPr>
            <a:normAutofit fontScale="85000" lnSpcReduction="10000"/>
          </a:bodyPr>
          <a:lstStyle/>
          <a:p>
            <a:r>
              <a:rPr lang="el-GR" dirty="0" smtClean="0"/>
              <a:t>Οι αγρότες πιστεύουν ότι οι καταναλωτές θέλουν χαμηλές τιμές</a:t>
            </a:r>
          </a:p>
          <a:p>
            <a:r>
              <a:rPr lang="el-GR" dirty="0" smtClean="0"/>
              <a:t>Οι αγρότες παραπονούνται ότι οι καταναλωτές δεν είναι πρόθυμοι να πληρώσουν ακριβότερα τροφές που έχουν παραχθεί με τρόπους φιλικούς στο περιβάλλον</a:t>
            </a:r>
          </a:p>
          <a:p>
            <a:r>
              <a:rPr lang="el-GR" dirty="0" smtClean="0"/>
              <a:t>Μικρό ποσοστό καταναλωτών επιθυμεί καλύτερη ποιότητα τροφής ακόμα και σε υψηλότερη τιμή. Φυσικά οι καταναλωτές δεν είναι μία ομοιογενής ομάδα και οι επιθυμίες τους ποικίλουν τόσο από χώρα σε χώρα όσο και στις ίδιες τις χώρες τους  </a:t>
            </a:r>
            <a:endParaRPr lang="el-GR" dirty="0"/>
          </a:p>
        </p:txBody>
      </p:sp>
    </p:spTree>
    <p:extLst>
      <p:ext uri="{BB962C8B-B14F-4D97-AF65-F5344CB8AC3E}">
        <p14:creationId xmlns:p14="http://schemas.microsoft.com/office/powerpoint/2010/main" val="3159397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Σχέση αγροτών και βιομηχανίας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Οι αγρότες πιστεύουν ότι οι καταναλωτές πρέπει να ενημερώνονται περισσότερο για θέματα γεωργίας και να χρησιμοποιούν αυτή την γνώση στις αγορές τους</a:t>
            </a:r>
          </a:p>
          <a:p>
            <a:r>
              <a:rPr lang="el-GR" dirty="0" smtClean="0"/>
              <a:t>Οι αγρότες πιστεύουν ότι οι καταναλωτές μπορούν να επηρεάσουν τη γεωργία ανάλογα με τις προτιμήσεις τους</a:t>
            </a:r>
          </a:p>
          <a:p>
            <a:r>
              <a:rPr lang="el-GR" dirty="0" smtClean="0"/>
              <a:t>Οι αγρότες επίσης επιθυμούν από τις χημικές βιομηχανίες:</a:t>
            </a:r>
          </a:p>
          <a:p>
            <a:pPr lvl="1"/>
            <a:r>
              <a:rPr lang="el-GR" dirty="0" smtClean="0"/>
              <a:t>Προϊόντα περισσότερο φιλικά για το περιβάλλον </a:t>
            </a:r>
          </a:p>
          <a:p>
            <a:pPr lvl="1"/>
            <a:r>
              <a:rPr lang="el-GR" dirty="0" smtClean="0"/>
              <a:t>Υποστήριξη στην βελτίωση της δημόσιας εικόνας τους σε ότι αφορά το έργο που προσφέρουν στο κοινωνικό σύνολο.</a:t>
            </a:r>
            <a:endParaRPr lang="el-GR" dirty="0"/>
          </a:p>
        </p:txBody>
      </p:sp>
    </p:spTree>
    <p:extLst>
      <p:ext uri="{BB962C8B-B14F-4D97-AF65-F5344CB8AC3E}">
        <p14:creationId xmlns:p14="http://schemas.microsoft.com/office/powerpoint/2010/main" val="6613244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78</TotalTime>
  <Words>377</Words>
  <Application>Microsoft Office PowerPoint</Application>
  <PresentationFormat>Προβολή στην οθόνη (4:3)</PresentationFormat>
  <Paragraphs>40</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Austin</vt:lpstr>
      <vt:lpstr>ΓΕΩΡΓΙΑ Η ΣΗΜΑΝΤΙΚΟΤΕΡΗ ΔΟΥΛΕΙΑ ΣΤΟΝ ΚΟΣΜΟ</vt:lpstr>
      <vt:lpstr>Στοιχεία της έρευνας </vt:lpstr>
      <vt:lpstr>Η Γεωργία είναι ένα επάγγελμα</vt:lpstr>
      <vt:lpstr>Η πρόκληση του 21ου αιώνα: “Να τραφεί ο πληθυσμός της γης”</vt:lpstr>
      <vt:lpstr>Καταναλωτές: υψηλό ενδιαφέρον αλλά χαμηλή γνώση</vt:lpstr>
      <vt:lpstr>Οι αγρότες λαμβάνουν σοβαρά υπόψη τους την ανησυχία των καταναλωτών </vt:lpstr>
      <vt:lpstr>Τιμές αγροτικών προϊόντων, ένα σημείο αντιπαράθεσης για αγρότες και καταναλωτές</vt:lpstr>
      <vt:lpstr>Σχέση αγροτών και βιομηχανίας</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dv6pavilion</dc:creator>
  <cp:lastModifiedBy>dv6pavilion</cp:lastModifiedBy>
  <cp:revision>17</cp:revision>
  <dcterms:created xsi:type="dcterms:W3CDTF">2017-04-30T06:43:00Z</dcterms:created>
  <dcterms:modified xsi:type="dcterms:W3CDTF">2019-05-06T07:44:23Z</dcterms:modified>
</cp:coreProperties>
</file>