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68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8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4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4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82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24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90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80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2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63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3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BB98-E89A-4542-B7EE-12D3486D7FDE}" type="datetimeFigureOut">
              <a:rPr lang="el-GR" smtClean="0"/>
              <a:t>6/5/2019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ED2E-B7F1-4D9E-AE87-92FB1E555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x6WBmO8Muc4C&amp;pg=PA2#v=onepage&amp;q&amp;f=false" TargetMode="External"/><Relationship Id="rId2" Type="http://schemas.openxmlformats.org/officeDocument/2006/relationships/hyperlink" Target="http://www.sciencedirect.com/science/article/pii/S030147971200426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85/n7397/full/nature11069.html" TargetMode="External"/><Relationship Id="rId2" Type="http://schemas.openxmlformats.org/officeDocument/2006/relationships/hyperlink" Target="http://www.sciencedirect.com/science/article/pii/S030147971200426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nationalgeographic.com/news/2005/12/1209_051209_crops_map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iclife.gr/el/organic-biologika/3183-poso-pio-akriba-einai-ta-biologika-proionta.html" TargetMode="External"/><Relationship Id="rId2" Type="http://schemas.openxmlformats.org/officeDocument/2006/relationships/hyperlink" Target="https://ic.ucsc.edu/~dletour/lab/documents/OrgAgChap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bl.org/en/service-en/news-archive/news/article/biomarkt-waechst-zweistellig-bioflaeche-steigt-auf-fast-13-millionen-hektar-an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ummagazines.gr/psito/articles/biologiko-kreas-ti-eksomologoyntai-osoi-estiatores-tolmisan" TargetMode="External"/><Relationship Id="rId2" Type="http://schemas.openxmlformats.org/officeDocument/2006/relationships/hyperlink" Target="http://www.gastronomos.gr/gr/%CE%B3%CE%B1%CF%83%CF%84%CF%81%CE%BF%CE%BD%CE%BF%CE%BC%CE%AF%CE%B1/%CF%80%CF%81%CF%8C%CF%83%CF%89%CF%80%CE%B1/chef-%CF%80%CE%BF%CF%8D-%CF%84%CF%81%CF%8E%CF%84%CE%B5-%CF%84%CE%BF-%CE%BA%CE%B1%CE%BB%CE%BF%CE%BA%CE%B1%CE%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ph.co.uk/news/shopping-and-consumer-news/11574362/People-rate-wine-better-if-they-are-told-it-is-expensive.html" TargetMode="External"/><Relationship Id="rId5" Type="http://schemas.openxmlformats.org/officeDocument/2006/relationships/hyperlink" Target="http://www.sciencedirect.com/science/article/pii/S0950329399000221" TargetMode="External"/><Relationship Id="rId4" Type="http://schemas.openxmlformats.org/officeDocument/2006/relationships/hyperlink" Target="http://onlinelibrary.wiley.com/doi/10.1111/j.1750-3841.2007.00277.x/abstra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doi/abs/10.1080/10408690290825439" TargetMode="External"/><Relationship Id="rId2" Type="http://schemas.openxmlformats.org/officeDocument/2006/relationships/hyperlink" Target="https://core.ac.uk/download/pdf/706221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bjc/journal/v110/n9/full/bjc2014148a.html" TargetMode="External"/><Relationship Id="rId4" Type="http://schemas.openxmlformats.org/officeDocument/2006/relationships/hyperlink" Target="http://annals.org/aim/article/1355685/organic-foods-safer-healthier-than-conventional-alternatives-systematic-revi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nnals.org/aim/article/1355685/organic-foods-safer-healthier-than-conventional-alternatives-systematic-re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-603447"/>
            <a:ext cx="7772400" cy="28803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b="1" u="sng" dirty="0">
                <a:solidFill>
                  <a:srgbClr val="00B050"/>
                </a:solidFill>
                <a:ea typeface="Calibri"/>
                <a:cs typeface="Times New Roman"/>
              </a:rPr>
              <a:t>Βιολογικά προϊόντα</a:t>
            </a:r>
            <a:r>
              <a:rPr lang="el-GR" sz="1800" u="sng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l-GR" sz="1800" u="sng" dirty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el-GR" b="1" u="sng" dirty="0">
                <a:solidFill>
                  <a:srgbClr val="00B050"/>
                </a:solidFill>
                <a:ea typeface="Calibri"/>
                <a:cs typeface="Times New Roman"/>
              </a:rPr>
              <a:t>Μύθοι και πραγματικότητες</a:t>
            </a:r>
            <a:endParaRPr lang="el-GR" sz="1800" u="sng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828091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u="sng" dirty="0">
                <a:solidFill>
                  <a:srgbClr val="00B050"/>
                </a:solidFill>
                <a:ea typeface="Calibri"/>
                <a:cs typeface="Times New Roman"/>
              </a:rPr>
              <a:t>Η παραγωγή βιολογικών προϊόντων είναι πιο φιλική προς </a:t>
            </a:r>
            <a:r>
              <a:rPr lang="el-GR" sz="3600" b="1" u="sng">
                <a:solidFill>
                  <a:srgbClr val="00B050"/>
                </a:solidFill>
                <a:ea typeface="Calibri"/>
                <a:cs typeface="Times New Roman"/>
              </a:rPr>
              <a:t>το </a:t>
            </a:r>
            <a:r>
              <a:rPr lang="el-GR" sz="3600" b="1" u="sng" smtClean="0">
                <a:solidFill>
                  <a:srgbClr val="00B050"/>
                </a:solidFill>
                <a:ea typeface="Calibri"/>
                <a:cs typeface="Times New Roman"/>
              </a:rPr>
              <a:t>περιβάλλον.</a:t>
            </a:r>
            <a:endParaRPr lang="el-GR" sz="2000" b="1" u="sng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Αρκετές μελέτες έχουν δείξει ότι οι βιολογικές καλλιέργειες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προωθούν τη βιοποικιλότητα</a:t>
            </a:r>
            <a:r>
              <a:rPr lang="el-GR" sz="1800" dirty="0">
                <a:ea typeface="Calibri"/>
                <a:cs typeface="Times New Roman"/>
              </a:rPr>
              <a:t>. Μια μελέτη μάλιστα υπολόγισε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αύξηση κατά 30% </a:t>
            </a:r>
            <a:r>
              <a:rPr lang="el-GR" sz="1800" dirty="0">
                <a:ea typeface="Calibri"/>
                <a:cs typeface="Times New Roman"/>
              </a:rPr>
              <a:t>στην ποικιλία ειδών σε περιοχές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με βιολογικές καλλιέργειες.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Η βιοποικιλότητα είναι εξαιρετικά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σημαντικός παράγοντας για την ισορροπία </a:t>
            </a:r>
            <a:r>
              <a:rPr lang="el-GR" sz="1800" dirty="0">
                <a:ea typeface="Calibri"/>
                <a:cs typeface="Times New Roman"/>
              </a:rPr>
              <a:t>πολλών φυσικών οικοσυστημάτων και για την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 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  <a:hlinkClick r:id="rId3"/>
              </a:rPr>
              <a:t>ανθρώπινη υγεία</a:t>
            </a:r>
            <a:r>
              <a:rPr lang="el-GR" sz="1800" dirty="0">
                <a:ea typeface="Calibri"/>
                <a:cs typeface="Times New Roman"/>
              </a:rPr>
              <a:t> και ένας σημαντικός λόγος που η περαιτέρω μελέτη βιολογικών πρακτικών είναι σημαντική όταν μιλάμε για βιώσιμη ανάπτυξη</a:t>
            </a:r>
            <a:r>
              <a:rPr lang="el-GR" sz="1800" dirty="0" smtClean="0">
                <a:ea typeface="Calibri"/>
                <a:cs typeface="Times New Roman"/>
              </a:rPr>
              <a:t>. Μία </a:t>
            </a:r>
            <a:r>
              <a:rPr lang="el-GR" sz="1800" dirty="0">
                <a:ea typeface="Calibri"/>
                <a:cs typeface="Times New Roman"/>
              </a:rPr>
              <a:t>από τις μεγαλύτερες περιβαλλοντικές επιπτώσεις της καλλιέργειας τροφίμων αρχίζει από τα λιπάσματα.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Τα λιπάσματα </a:t>
            </a:r>
            <a:r>
              <a:rPr lang="el-GR" sz="1800" dirty="0">
                <a:ea typeface="Calibri"/>
                <a:cs typeface="Times New Roman"/>
              </a:rPr>
              <a:t>περιέχουν κυρίως άζωτο που βοηθά την ανάπτυξη των φυτών και είναι αναπόφευκτα σε όλες τις μεγάλης κλίμακας παραγωγές.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Το πρόβλημα με τα λιπάσματα είναι πως αν δεν απορροφηθούν πλήρως από την καλλιέργεια, μολύνουν το χώμα και τους υδάτινους πόρους. 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17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96186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Ενώ </a:t>
            </a:r>
            <a:r>
              <a:rPr lang="el-GR" b="1" dirty="0">
                <a:solidFill>
                  <a:srgbClr val="0033CC"/>
                </a:solidFill>
              </a:rPr>
              <a:t>τα συνθετικά λιπάσματα </a:t>
            </a:r>
            <a:r>
              <a:rPr lang="el-GR" dirty="0"/>
              <a:t>παράγονται βιομηχανικά με συγκεκριμένες ποσότητες αζώτου για συγκεκριμένες εφαρμογές, </a:t>
            </a:r>
            <a:r>
              <a:rPr lang="el-GR" b="1" dirty="0">
                <a:solidFill>
                  <a:srgbClr val="0033CC"/>
                </a:solidFill>
              </a:rPr>
              <a:t>τα φυσικά λιπάσματα </a:t>
            </a:r>
            <a:r>
              <a:rPr lang="el-GR" dirty="0"/>
              <a:t>(ακριβώς επειδή δεν είναι βιομηχανικά προϊόντα) διαφέρουν στην αποτελεσματικότητά τους.</a:t>
            </a:r>
          </a:p>
          <a:p>
            <a:r>
              <a:rPr lang="el-GR" dirty="0"/>
              <a:t> Πολλοί παραγωγοί αναγκάζονται να χρησιμοποιήσουν </a:t>
            </a:r>
            <a:r>
              <a:rPr lang="el-GR" b="1" dirty="0">
                <a:solidFill>
                  <a:srgbClr val="0033CC"/>
                </a:solidFill>
              </a:rPr>
              <a:t>μεγαλύτερες ποσότητες </a:t>
            </a:r>
            <a:r>
              <a:rPr lang="el-GR" dirty="0"/>
              <a:t>λιπασμάτων σε πιο συχνές εφαρμογές, </a:t>
            </a:r>
            <a:r>
              <a:rPr lang="el-GR" b="1" dirty="0">
                <a:solidFill>
                  <a:srgbClr val="FF0000"/>
                </a:solidFill>
              </a:rPr>
              <a:t>με αποτέλεσμα οι περιβαλλοντικές ζημιές να είναι περίπου οι ίδιες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Μια</a:t>
            </a:r>
            <a:r>
              <a:rPr lang="el-GR" dirty="0"/>
              <a:t> </a:t>
            </a:r>
            <a:r>
              <a:rPr lang="el-GR" b="1" u="sng" dirty="0">
                <a:hlinkClick r:id="rId2"/>
              </a:rPr>
              <a:t>μελέτη από τη Μεγάλη Βρετανία</a:t>
            </a:r>
            <a:r>
              <a:rPr lang="el-GR" dirty="0"/>
              <a:t>  μάλιστα βρήκε </a:t>
            </a:r>
            <a:r>
              <a:rPr lang="el-GR" b="1" dirty="0">
                <a:solidFill>
                  <a:srgbClr val="0033CC"/>
                </a:solidFill>
              </a:rPr>
              <a:t>περισσότερη </a:t>
            </a:r>
            <a:r>
              <a:rPr lang="el-GR" dirty="0"/>
              <a:t>απόπλυση αζώτου να προέρχεται </a:t>
            </a:r>
            <a:r>
              <a:rPr lang="el-GR" b="1" dirty="0">
                <a:solidFill>
                  <a:srgbClr val="0033CC"/>
                </a:solidFill>
              </a:rPr>
              <a:t>από τις βιολογικές καλλιέργειες</a:t>
            </a:r>
            <a:r>
              <a:rPr lang="el-GR" dirty="0"/>
              <a:t>.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rgbClr val="0033CC"/>
                </a:solidFill>
              </a:rPr>
              <a:t>Το </a:t>
            </a:r>
            <a:r>
              <a:rPr lang="el-GR" b="1" dirty="0">
                <a:solidFill>
                  <a:srgbClr val="0033CC"/>
                </a:solidFill>
              </a:rPr>
              <a:t>μεγαλύτερο πρόβλημα </a:t>
            </a:r>
            <a:r>
              <a:rPr lang="el-GR" dirty="0"/>
              <a:t>για τις βιολογικές καλλιέργειες όμως είναι </a:t>
            </a:r>
            <a:r>
              <a:rPr lang="el-GR" b="1" dirty="0">
                <a:solidFill>
                  <a:srgbClr val="FF0000"/>
                </a:solidFill>
              </a:rPr>
              <a:t>η παραγωγή</a:t>
            </a:r>
            <a:r>
              <a:rPr lang="el-GR" dirty="0"/>
              <a:t>. </a:t>
            </a:r>
          </a:p>
          <a:p>
            <a:r>
              <a:rPr lang="el-GR" dirty="0"/>
              <a:t>Οι μελέτες μέχρι τώρα δείχνουν πως οι βιολογικές καλλιέργειες είναι κατά </a:t>
            </a:r>
            <a:r>
              <a:rPr lang="el-GR" b="1" u="sng" dirty="0">
                <a:hlinkClick r:id="rId3"/>
              </a:rPr>
              <a:t>25% λιγότερο παραγωγικές</a:t>
            </a:r>
            <a:r>
              <a:rPr lang="el-GR" dirty="0"/>
              <a:t> από τις συμβατικές. Αυτό συμβαίνει επειδή οι βιολογικές πρακτικές είναι λιγότερο αποδοτικές και </a:t>
            </a:r>
            <a:r>
              <a:rPr lang="el-GR" b="1" dirty="0">
                <a:solidFill>
                  <a:srgbClr val="FF0000"/>
                </a:solidFill>
              </a:rPr>
              <a:t>χρειάζονται περισσότερη γη </a:t>
            </a:r>
            <a:r>
              <a:rPr lang="el-GR" dirty="0"/>
              <a:t>για να παράγουν τις ίδιες ποσότητες.</a:t>
            </a:r>
          </a:p>
          <a:p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ένα πλανήτη που ήδη αξιοποιεί </a:t>
            </a:r>
            <a:r>
              <a:rPr lang="el-GR" b="1" u="sng" dirty="0">
                <a:hlinkClick r:id="rId4"/>
              </a:rPr>
              <a:t>υπερβολικές εκτάσεις γης για την παραγωγή φαγητού</a:t>
            </a:r>
            <a:r>
              <a:rPr lang="el-GR" dirty="0"/>
              <a:t>, δεν ακούγεται πολύ σοφό να αρχίσουμε να χρησιμοποιούμε κι άλλες για να παράγουμε βιολογικά προϊόντα – ειδικά με τον παγκόσμιο πληθυσμό να αυξάνεται συνεχώς.</a:t>
            </a:r>
          </a:p>
        </p:txBody>
      </p:sp>
    </p:spTree>
    <p:extLst>
      <p:ext uri="{BB962C8B-B14F-4D97-AF65-F5344CB8AC3E}">
        <p14:creationId xmlns:p14="http://schemas.microsoft.com/office/powerpoint/2010/main" val="14186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Συμπέρασμα:</a:t>
            </a:r>
            <a:b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l-GR" sz="3200" b="1" u="sng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300" dirty="0">
                <a:solidFill>
                  <a:srgbClr val="FF0000"/>
                </a:solidFill>
                <a:ea typeface="Calibri"/>
                <a:cs typeface="Times New Roman"/>
              </a:rPr>
              <a:t>Τα επιστημονικά στοιχεία για τα πλεονεκτήματα από τις βιολογικές καλλιέργειες είναι προς το παρόν λίγα, με τα πιο σημαντικά ευρήματα να έχουν να κάνουν με τη βιοποικιλότητα.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300" dirty="0">
                <a:solidFill>
                  <a:srgbClr val="FF0000"/>
                </a:solidFill>
                <a:ea typeface="Calibri"/>
                <a:cs typeface="Times New Roman"/>
              </a:rPr>
              <a:t>Πιθανόν στο μέλλον να δούμε συμβατικά συστήματα να εφαρμόζουν κάποιες από τις πρακτικές των βιολογικών συστημάτων που είναι επωφελείς (</a:t>
            </a:r>
            <a:r>
              <a:rPr lang="el-GR" sz="3300" b="1" u="sng" dirty="0">
                <a:solidFill>
                  <a:srgbClr val="FF0000"/>
                </a:solidFill>
                <a:ea typeface="Calibri"/>
                <a:cs typeface="Times New Roman"/>
                <a:hlinkClick r:id="rId2"/>
              </a:rPr>
              <a:t>κάτι που ήδη συζητείται</a:t>
            </a:r>
            <a:r>
              <a:rPr lang="el-GR" sz="3300" dirty="0">
                <a:solidFill>
                  <a:srgbClr val="FF0000"/>
                </a:solidFill>
                <a:ea typeface="Calibri"/>
                <a:cs typeface="Times New Roman"/>
              </a:rPr>
              <a:t>), π.χ. αμειψισπορά (εναλλαγή καλλιεργειών στο ίδιο χωράφι).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300" dirty="0">
                <a:solidFill>
                  <a:srgbClr val="FF0000"/>
                </a:solidFill>
                <a:ea typeface="Calibri"/>
                <a:cs typeface="Times New Roman"/>
              </a:rPr>
              <a:t>Προς το παρόν όμως, δεν υπάρχει λόγος να ξοδεύετε τα λεφτά σας σε </a:t>
            </a:r>
            <a:r>
              <a:rPr lang="el-GR" sz="3300" b="1" u="sng" dirty="0">
                <a:solidFill>
                  <a:srgbClr val="FF0000"/>
                </a:solidFill>
                <a:ea typeface="Calibri"/>
                <a:cs typeface="Times New Roman"/>
                <a:hlinkClick r:id="rId3"/>
              </a:rPr>
              <a:t>ακριβά βιολογικά προϊόντα</a:t>
            </a:r>
            <a:r>
              <a:rPr lang="el-GR" sz="3300" dirty="0">
                <a:solidFill>
                  <a:srgbClr val="FF0000"/>
                </a:solidFill>
                <a:ea typeface="Calibri"/>
                <a:cs typeface="Times New Roman"/>
              </a:rPr>
              <a:t> που δεν ωφελούν ούτε την υγεία σας ούτε το περιβάλλον περισσότερο από τα κανονικά προϊόντα.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300" dirty="0">
                <a:ea typeface="Calibri"/>
                <a:cs typeface="Times New Roman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500" i="1" dirty="0">
                <a:ea typeface="Calibri"/>
                <a:cs typeface="Times New Roman"/>
              </a:rPr>
              <a:t>Πηγές: Υπουργείο Αγροτικής Ανάπτυξης και Τροφίμων, Διεύθυνση Βιολογικής Γεωργίας.</a:t>
            </a:r>
            <a:endParaRPr lang="el-GR" sz="25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500" dirty="0">
                <a:ea typeface="Calibri"/>
                <a:cs typeface="Times New Roman"/>
              </a:rPr>
              <a:t>         </a:t>
            </a:r>
            <a:r>
              <a:rPr lang="el-GR" sz="2500" dirty="0" err="1">
                <a:ea typeface="Calibri"/>
                <a:cs typeface="Times New Roman"/>
              </a:rPr>
              <a:t>Χατζημιχαήλ</a:t>
            </a:r>
            <a:r>
              <a:rPr lang="el-GR" sz="2500" dirty="0">
                <a:ea typeface="Calibri"/>
                <a:cs typeface="Times New Roman"/>
              </a:rPr>
              <a:t> </a:t>
            </a:r>
            <a:r>
              <a:rPr lang="el-GR" sz="2500" dirty="0" smtClean="0">
                <a:ea typeface="Calibri"/>
                <a:cs typeface="Times New Roman"/>
              </a:rPr>
              <a:t> Αντωνία</a:t>
            </a:r>
            <a:r>
              <a:rPr lang="el-GR" sz="2500" dirty="0">
                <a:ea typeface="Calibri"/>
                <a:cs typeface="Times New Roman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69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3520" y="692696"/>
            <a:ext cx="7920880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800" b="1" u="sng" dirty="0">
                <a:solidFill>
                  <a:srgbClr val="00B050"/>
                </a:solidFill>
                <a:ea typeface="Calibri"/>
                <a:cs typeface="Times New Roman"/>
              </a:rPr>
              <a:t>Τα βιολογικά προϊόντα έχουν γίνει πιο δημοφιλή τα τελευταία χρόνια.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 smtClean="0">
                <a:ea typeface="Calibri"/>
                <a:cs typeface="Times New Roman"/>
              </a:rPr>
              <a:t>Κάθε </a:t>
            </a:r>
            <a:r>
              <a:rPr lang="el-GR" sz="2000" dirty="0">
                <a:ea typeface="Calibri"/>
                <a:cs typeface="Times New Roman"/>
              </a:rPr>
              <a:t>χρόνο ο μέσος ευρωπαίος καταναλωτής</a:t>
            </a:r>
            <a:r>
              <a:rPr lang="el-GR" sz="2000" b="1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r>
              <a:rPr lang="el-GR" sz="2000" b="1" u="sng" dirty="0">
                <a:solidFill>
                  <a:srgbClr val="FF0000"/>
                </a:solidFill>
                <a:ea typeface="Calibri"/>
                <a:cs typeface="Times New Roman"/>
                <a:hlinkClick r:id="rId2"/>
              </a:rPr>
              <a:t>ξοδεύει όλο και </a:t>
            </a:r>
            <a:r>
              <a:rPr lang="el-GR" sz="2000" b="1" u="sng" dirty="0">
                <a:solidFill>
                  <a:srgbClr val="7030A0"/>
                </a:solidFill>
                <a:ea typeface="Calibri"/>
                <a:cs typeface="Times New Roman"/>
                <a:hlinkClick r:id="rId2"/>
              </a:rPr>
              <a:t>περισσότερα χρήματα για βιολογικά προϊόντα</a:t>
            </a:r>
            <a:r>
              <a:rPr lang="el-GR" sz="2000" dirty="0">
                <a:ea typeface="Calibri"/>
                <a:cs typeface="Times New Roman"/>
              </a:rPr>
              <a:t>, με την συνολική αγορά βιολογικών προϊόντων να μεγαλώνει </a:t>
            </a:r>
            <a:r>
              <a:rPr lang="el-GR" sz="2000">
                <a:ea typeface="Calibri"/>
                <a:cs typeface="Times New Roman"/>
              </a:rPr>
              <a:t>κατά </a:t>
            </a:r>
            <a:r>
              <a:rPr lang="el-GR" sz="2000" smtClean="0">
                <a:ea typeface="Calibri"/>
                <a:cs typeface="Times New Roman"/>
              </a:rPr>
              <a:t> </a:t>
            </a:r>
            <a:r>
              <a:rPr lang="el-GR" sz="2000" dirty="0">
                <a:ea typeface="Calibri"/>
                <a:cs typeface="Times New Roman"/>
              </a:rPr>
              <a:t>13% στην Ευρώπη το 2015.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>
                <a:ea typeface="Calibri"/>
                <a:cs typeface="Times New Roman"/>
              </a:rPr>
              <a:t>Τα κύρια επιχειρήματα για τη δημοτικότητά τους περιστρέφονται κυρίως γύρω από τέσσερεις άξονες: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l-GR" sz="2000" b="1" dirty="0">
                <a:solidFill>
                  <a:srgbClr val="0033CC"/>
                </a:solidFill>
                <a:ea typeface="Calibri"/>
                <a:cs typeface="Times New Roman"/>
              </a:rPr>
              <a:t>Είναι καλύτερης ποιότητας γευστικά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l-GR" sz="2000" b="1" dirty="0">
                <a:solidFill>
                  <a:srgbClr val="0033CC"/>
                </a:solidFill>
                <a:ea typeface="Calibri"/>
                <a:cs typeface="Times New Roman"/>
              </a:rPr>
              <a:t>Είναι πιο θρεπτικά και υγιεινά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l-GR" sz="2000" b="1" dirty="0">
                <a:solidFill>
                  <a:srgbClr val="0033CC"/>
                </a:solidFill>
                <a:ea typeface="Calibri"/>
                <a:cs typeface="Times New Roman"/>
              </a:rPr>
              <a:t>Είναι πιο ασφαλή για κατανάλωση γιατί δεν έχουν παρασιτοκτόνα και λιπάσματα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l-GR" sz="2000" b="1" dirty="0">
                <a:solidFill>
                  <a:srgbClr val="0033CC"/>
                </a:solidFill>
                <a:ea typeface="Calibri"/>
                <a:cs typeface="Times New Roman"/>
              </a:rPr>
              <a:t>Η παραγωγή τους είναι πιο φιλική προς το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19723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87707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Τα βιολογικά προϊόντα έχουν καλύτερη </a:t>
            </a:r>
            <a:r>
              <a:rPr lang="el-GR" sz="32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γεύση.</a:t>
            </a:r>
            <a:endParaRPr lang="el-GR" sz="32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Ακούγεται συχνά, είτε από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σεφ</a:t>
            </a:r>
            <a:r>
              <a:rPr lang="el-GR" sz="1800" dirty="0">
                <a:ea typeface="Calibri"/>
                <a:cs typeface="Times New Roman"/>
              </a:rPr>
              <a:t>, είτε από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εστιατόρια</a:t>
            </a:r>
            <a:r>
              <a:rPr lang="el-GR" sz="1800" dirty="0">
                <a:ea typeface="Calibri"/>
                <a:cs typeface="Times New Roman"/>
              </a:rPr>
              <a:t>, ότι προτιμούν βιολογικά προϊόντα γιατί είναι γευστικά ανώτερα. </a:t>
            </a:r>
            <a:endParaRPr lang="el-GR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 smtClean="0">
                <a:ea typeface="Calibri"/>
                <a:cs typeface="Times New Roman"/>
              </a:rPr>
              <a:t>Σύμφωνα </a:t>
            </a:r>
            <a:r>
              <a:rPr lang="el-GR" sz="1800" dirty="0">
                <a:ea typeface="Calibri"/>
                <a:cs typeface="Times New Roman"/>
              </a:rPr>
              <a:t>με μελέτες όμως, </a:t>
            </a:r>
            <a:r>
              <a:rPr lang="el-GR" sz="1800" dirty="0" smtClean="0">
                <a:ea typeface="Calibri"/>
                <a:cs typeface="Times New Roman"/>
              </a:rPr>
              <a:t>που έγιναν στη </a:t>
            </a:r>
            <a:r>
              <a:rPr lang="el-GR" sz="1800" b="1" u="sng" dirty="0" smtClean="0">
                <a:solidFill>
                  <a:srgbClr val="0033CC"/>
                </a:solidFill>
                <a:ea typeface="Calibri"/>
                <a:cs typeface="Times New Roman"/>
              </a:rPr>
              <a:t>Νέα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Ζηλανδία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 </a:t>
            </a:r>
            <a:r>
              <a:rPr lang="el-GR" sz="1800" dirty="0">
                <a:ea typeface="Calibri"/>
                <a:cs typeface="Times New Roman"/>
              </a:rPr>
              <a:t>και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el-GR" sz="1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σ</a:t>
            </a:r>
            <a:r>
              <a:rPr lang="el-GR" sz="1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  <a:hlinkClick r:id="rId4"/>
              </a:rPr>
              <a:t>τις </a:t>
            </a:r>
            <a:r>
              <a:rPr lang="el-GR" sz="18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  <a:hlinkClick r:id="rId4"/>
              </a:rPr>
              <a:t>Η.Π.Α</a:t>
            </a:r>
            <a:r>
              <a:rPr lang="el-GR" sz="1800" b="1" u="sng" dirty="0">
                <a:solidFill>
                  <a:srgbClr val="002060"/>
                </a:solidFill>
                <a:ea typeface="Calibri"/>
                <a:cs typeface="Times New Roman"/>
                <a:hlinkClick r:id="rId4"/>
              </a:rPr>
              <a:t>.</a:t>
            </a:r>
            <a:r>
              <a:rPr lang="el-GR" sz="18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l-GR" sz="1800" dirty="0">
                <a:ea typeface="Calibri"/>
                <a:cs typeface="Times New Roman"/>
              </a:rPr>
              <a:t>οι καταναλωτές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δε βρίσκουν </a:t>
            </a:r>
            <a:r>
              <a:rPr lang="el-GR" sz="1800" dirty="0">
                <a:ea typeface="Calibri"/>
                <a:cs typeface="Times New Roman"/>
              </a:rPr>
              <a:t>τα βιολογικά προϊόντα πιο νόστιμα από τα κανονικά. </a:t>
            </a:r>
            <a:endParaRPr lang="el-GR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 smtClean="0">
                <a:ea typeface="Calibri"/>
                <a:cs typeface="Times New Roman"/>
              </a:rPr>
              <a:t>Σε μια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αμερικάνικη μελέτη </a:t>
            </a:r>
            <a:r>
              <a:rPr lang="el-GR" sz="1800" dirty="0">
                <a:ea typeface="Calibri"/>
                <a:cs typeface="Times New Roman"/>
              </a:rPr>
              <a:t>μάλιστα, οι καταναλωτές βρήκαν τις ντομάτες που καλλιεργήθηκαν με συμβατικές μεθόδους πολύ πιο νόστιμες από τις βιολογικές.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 smtClean="0">
                <a:ea typeface="Calibri"/>
                <a:cs typeface="Times New Roman"/>
              </a:rPr>
              <a:t>Σε </a:t>
            </a:r>
            <a:r>
              <a:rPr lang="el-GR" sz="1800" dirty="0">
                <a:ea typeface="Calibri"/>
                <a:cs typeface="Times New Roman"/>
              </a:rPr>
              <a:t>μια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Σουηδική έρευνα</a:t>
            </a:r>
            <a:r>
              <a:rPr lang="el-GR" sz="1800" dirty="0">
                <a:ea typeface="Calibri"/>
                <a:cs typeface="Times New Roman"/>
              </a:rPr>
              <a:t> που έγινε πιο παλιά - με ντομάτες και πάλι - οι καταναλωτές δήλωσαν πως οι βιολογικές ντομάτες ήταν πιο νόστιμες από τις συμβατικές. Στην πραγματικότητα, είχαν δοκιμάσει τις ίδιες ντομάτες. </a:t>
            </a:r>
            <a:r>
              <a:rPr lang="el-GR" sz="1800" dirty="0" smtClean="0"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 smtClean="0">
                <a:ea typeface="Calibri"/>
                <a:cs typeface="Times New Roman"/>
              </a:rPr>
              <a:t>Αυτό </a:t>
            </a:r>
            <a:r>
              <a:rPr lang="el-GR" sz="1800" dirty="0">
                <a:ea typeface="Calibri"/>
                <a:cs typeface="Times New Roman"/>
              </a:rPr>
              <a:t>το φαινόμενο έχει παρατηρηθεί πολλές φορές, με το πιο γνωστό παράδειγμα των καταναλωτών που 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βρίσκουν ένα κρασί καλύτερο όταν νομίζουν είναι πιο ακριβό</a:t>
            </a:r>
            <a:r>
              <a:rPr lang="el-GR" sz="1800" dirty="0">
                <a:ea typeface="Calibri"/>
                <a:cs typeface="Times New Roman"/>
              </a:rPr>
              <a:t>. </a:t>
            </a:r>
            <a:endParaRPr lang="el-GR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 smtClean="0">
                <a:ea typeface="Calibri"/>
                <a:cs typeface="Times New Roman"/>
              </a:rPr>
              <a:t>Μέχρι </a:t>
            </a:r>
            <a:r>
              <a:rPr lang="el-GR" sz="1800" dirty="0">
                <a:ea typeface="Calibri"/>
                <a:cs typeface="Times New Roman"/>
              </a:rPr>
              <a:t>τώρα</a:t>
            </a:r>
            <a:r>
              <a:rPr lang="el-GR" sz="1800" dirty="0">
                <a:solidFill>
                  <a:srgbClr val="0033CC"/>
                </a:solidFill>
                <a:ea typeface="Calibri"/>
                <a:cs typeface="Times New Roman"/>
              </a:rPr>
              <a:t>,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δεν έχουμε κάποια </a:t>
            </a:r>
            <a:r>
              <a:rPr lang="el-GR" sz="1800" b="1" u="sng" dirty="0" smtClean="0">
                <a:solidFill>
                  <a:srgbClr val="0033CC"/>
                </a:solidFill>
                <a:ea typeface="Calibri"/>
                <a:cs typeface="Times New Roman"/>
              </a:rPr>
              <a:t>επιστημονική ένδειξη </a:t>
            </a:r>
            <a:r>
              <a:rPr lang="el-GR" sz="1800" dirty="0" smtClean="0">
                <a:ea typeface="Calibri"/>
                <a:cs typeface="Times New Roman"/>
              </a:rPr>
              <a:t>που </a:t>
            </a:r>
            <a:r>
              <a:rPr lang="el-GR" sz="1800" dirty="0">
                <a:ea typeface="Calibri"/>
                <a:cs typeface="Times New Roman"/>
              </a:rPr>
              <a:t>να στηρίζει τον ισχυρισμό ότι τα βιολογικά προϊόντα είναι πιο νόστιμα, ειδικά όταν αυτοί που τα δοκιμάζουν δε γνωρίζουν πρώτα ότι είναι βιολογικά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02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i="1" u="sng" dirty="0">
                <a:solidFill>
                  <a:srgbClr val="00B050"/>
                </a:solidFill>
                <a:ea typeface="Calibri"/>
                <a:cs typeface="Times New Roman"/>
              </a:rPr>
              <a:t>Τα βιολογικά προϊόντα είναι πιο θρεπτικά και πιο </a:t>
            </a:r>
            <a:r>
              <a:rPr lang="el-GR" sz="3200" b="1" i="1" u="sng" dirty="0" smtClean="0">
                <a:solidFill>
                  <a:srgbClr val="00B050"/>
                </a:solidFill>
                <a:ea typeface="Calibri"/>
                <a:cs typeface="Times New Roman"/>
              </a:rPr>
              <a:t>υγιεινά.</a:t>
            </a:r>
            <a:r>
              <a:rPr lang="el-GR" sz="3200" b="1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l-GR" sz="3200" b="1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dirty="0">
                <a:ea typeface="Calibri"/>
                <a:cs typeface="Times New Roman"/>
              </a:rPr>
              <a:t>Σε μια</a:t>
            </a:r>
            <a:r>
              <a:rPr lang="el-GR" sz="2000" dirty="0">
                <a:solidFill>
                  <a:srgbClr val="0033CC"/>
                </a:solidFill>
                <a:ea typeface="Calibri"/>
                <a:cs typeface="Times New Roman"/>
              </a:rPr>
              <a:t> 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  <a:hlinkClick r:id="rId2"/>
              </a:rPr>
              <a:t>έρευνα</a:t>
            </a:r>
            <a:r>
              <a:rPr lang="el-GR" sz="2000" dirty="0">
                <a:ea typeface="Calibri"/>
                <a:cs typeface="Times New Roman"/>
              </a:rPr>
              <a:t> που έγινε σε καταναλωτές βιολογικών προϊόντων στις Η.Π.Α. το 2003, το 69% απάντησε ότι τα προτιμά επειδή είναι πιο υγιεινά.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dirty="0">
                <a:ea typeface="Calibri"/>
                <a:cs typeface="Times New Roman"/>
              </a:rPr>
              <a:t>Συχνά, εμφανίζονται στο διαδίκτυο ισχυρισμοί ότι η κατανάλωση βιολογικών προϊόντων βοηθά και 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</a:rPr>
              <a:t>στην αποφυγή του καρκίνου.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dirty="0">
                <a:ea typeface="Calibri"/>
                <a:cs typeface="Times New Roman"/>
              </a:rPr>
              <a:t>Ωστόσο, τα 50 χρόνια έρευνας στα βιολογικά προϊόντα 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</a:rPr>
              <a:t>δεν έχουν αναδείξει </a:t>
            </a:r>
            <a:r>
              <a:rPr lang="el-GR" sz="2000" dirty="0">
                <a:ea typeface="Calibri"/>
                <a:cs typeface="Times New Roman"/>
              </a:rPr>
              <a:t>θετικές επιπτώσεις στην υγεία από την κατανάλωση αυτών των προϊόντων ούτε κάποια συγκεκριμένη βελτίωση στη θρεπτική τους ποιότητα.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dirty="0">
                <a:ea typeface="Calibri"/>
                <a:cs typeface="Times New Roman"/>
              </a:rPr>
              <a:t>Οι συστηματικές ανασκοπήσεις από διάφορους ερευνητές (στη </a:t>
            </a:r>
            <a:r>
              <a:rPr lang="el-GR" sz="2000" b="1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Νέα Ζηλανδία</a:t>
            </a:r>
            <a:r>
              <a:rPr lang="el-GR" sz="2000" dirty="0">
                <a:ea typeface="Calibri"/>
                <a:cs typeface="Times New Roman"/>
              </a:rPr>
              <a:t>, στη 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</a:rPr>
              <a:t>Μεγάλη Βρετανία </a:t>
            </a:r>
            <a:r>
              <a:rPr lang="el-GR" sz="2000" dirty="0">
                <a:ea typeface="Calibri"/>
                <a:cs typeface="Times New Roman"/>
              </a:rPr>
              <a:t>, στις </a:t>
            </a:r>
            <a:r>
              <a:rPr lang="el-GR" sz="2000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Η.Π.Α.</a:t>
            </a:r>
            <a:r>
              <a:rPr lang="el-GR" sz="2000" dirty="0">
                <a:ea typeface="Calibri"/>
                <a:cs typeface="Times New Roman"/>
              </a:rPr>
              <a:t>) συμφωνούν.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dirty="0">
                <a:ea typeface="Calibri"/>
                <a:cs typeface="Times New Roman"/>
              </a:rPr>
              <a:t>Η πιο μεγάλη και πιο μακροχρόνια </a:t>
            </a:r>
            <a:r>
              <a:rPr lang="el-GR" sz="2000" b="1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μελέτη</a:t>
            </a:r>
            <a:r>
              <a:rPr lang="el-GR" sz="2000" dirty="0">
                <a:ea typeface="Calibri"/>
                <a:cs typeface="Times New Roman"/>
              </a:rPr>
              <a:t> του είδους, που έγινε σε 620,000 γυναίκες για 9 χρόνια στη 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</a:rPr>
              <a:t>Μεγάλη Βρετανία</a:t>
            </a:r>
            <a:r>
              <a:rPr lang="el-GR" sz="2000" dirty="0">
                <a:ea typeface="Calibri"/>
                <a:cs typeface="Times New Roman"/>
              </a:rPr>
              <a:t>, βρήκε </a:t>
            </a:r>
            <a:r>
              <a:rPr lang="el-GR" sz="2000" b="1" u="sng" dirty="0">
                <a:solidFill>
                  <a:srgbClr val="0033CC"/>
                </a:solidFill>
                <a:ea typeface="Calibri"/>
                <a:cs typeface="Times New Roman"/>
              </a:rPr>
              <a:t>«μικρή έως καμία» </a:t>
            </a:r>
            <a:r>
              <a:rPr lang="el-GR" sz="2000" dirty="0">
                <a:ea typeface="Calibri"/>
                <a:cs typeface="Times New Roman"/>
              </a:rPr>
              <a:t>μείωση στα ποσοστά καρκίνου στις γυναίκες που κατανάλωναν βιολογικά προϊόντα.  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58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Τα βιολογικά προϊόντα είναι πιο </a:t>
            </a:r>
            <a:r>
              <a:rPr lang="el-GR" sz="32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ασφαλή.</a:t>
            </a:r>
            <a:r>
              <a:rPr lang="el-GR" sz="3200" b="1" i="1" u="sng" dirty="0" smtClean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l-GR" sz="3200" b="1" u="sng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Στην πραγματικότητα, οι περισσότερες βιολογικές καλλιέργειες </a:t>
            </a:r>
            <a:r>
              <a:rPr lang="el-GR" sz="1800" b="1" u="sng" dirty="0">
                <a:solidFill>
                  <a:srgbClr val="0070C0"/>
                </a:solidFill>
                <a:ea typeface="Calibri"/>
                <a:cs typeface="Times New Roman"/>
              </a:rPr>
              <a:t>χρησιμοποιούν </a:t>
            </a:r>
            <a:r>
              <a:rPr lang="el-GR" sz="1800" dirty="0">
                <a:ea typeface="Calibri"/>
                <a:cs typeface="Times New Roman"/>
              </a:rPr>
              <a:t>φυτοφάρμακα όπως </a:t>
            </a:r>
            <a:r>
              <a:rPr lang="el-GR" sz="1800">
                <a:ea typeface="Calibri"/>
                <a:cs typeface="Times New Roman"/>
              </a:rPr>
              <a:t>όλες </a:t>
            </a:r>
            <a:r>
              <a:rPr lang="el-GR" sz="1800" smtClean="0">
                <a:ea typeface="Calibri"/>
                <a:cs typeface="Times New Roman"/>
              </a:rPr>
              <a:t>οι  </a:t>
            </a:r>
            <a:r>
              <a:rPr lang="el-GR" sz="1800" dirty="0">
                <a:ea typeface="Calibri"/>
                <a:cs typeface="Times New Roman"/>
              </a:rPr>
              <a:t>άλλες.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Τα φυτοφάρμακα που χρησιμοποιούν είναι απλά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«φυσικά» ή «βιολογικά», </a:t>
            </a:r>
            <a:r>
              <a:rPr lang="el-GR" sz="1800" dirty="0">
                <a:ea typeface="Calibri"/>
                <a:cs typeface="Times New Roman"/>
              </a:rPr>
              <a:t>συχνά κοπριά ή βιολογικά φυτοφάρμακα από την αγορά, σε αντίθεση με τις συμβατικές καλλιέργειες που χρησιμοποιούν τα λεγόμενα συνθετικά φυτοφάρμακα.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Πολλοί πιστεύουν ότι επειδή κάτι είναι «φυσικό» είναι και αυτόματα πιο ασφαλές από κάτι «συνθετικό», αλλά δεν υπάρχει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κανένας επιστημονικός λόγος που να στηρίζει αυτήν την αντίληψη.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Οι βιολογικές καλλιέργειες χρησιμοποιούν βέβαια διάφορες μεθόδους για να μειώσουν τη χρήση παρασιτοκτόνων, και όντως </a:t>
            </a:r>
            <a:r>
              <a:rPr lang="el-GR" sz="1800" dirty="0" smtClean="0">
                <a:ea typeface="Calibri"/>
                <a:cs typeface="Times New Roman"/>
              </a:rPr>
              <a:t>μία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l-GR" sz="1800" b="1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έρευνα </a:t>
            </a:r>
            <a:r>
              <a:rPr lang="el-GR" sz="1800" b="1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από το </a:t>
            </a:r>
            <a:r>
              <a:rPr lang="el-GR" sz="1800" b="1" u="sng" dirty="0" err="1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Stanford</a:t>
            </a:r>
            <a:r>
              <a:rPr lang="el-GR" sz="1800" dirty="0">
                <a:ea typeface="Calibri"/>
                <a:cs typeface="Times New Roman"/>
              </a:rPr>
              <a:t>  βρήκε πως τα βιολογικά προϊόντα είχαν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λιγότερα υπολείμματα από παρασιτοκτόνα σε σύγκριση με τα συμβατικά.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Η </a:t>
            </a:r>
            <a:r>
              <a:rPr lang="el-GR" sz="1800" b="1" u="sng" dirty="0">
                <a:solidFill>
                  <a:srgbClr val="FF0000"/>
                </a:solidFill>
                <a:ea typeface="Calibri"/>
                <a:cs typeface="Times New Roman"/>
              </a:rPr>
              <a:t>διαφορά όμως ήταν τόσο μικρή που η ίδια έρευνα σημειώνει πως οι πιθανότητες αυτών των ποσοτήτων να είναι επικίνδυνες ήταν περίπου οι ίδιες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256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u="sng" dirty="0">
                <a:solidFill>
                  <a:srgbClr val="00B050"/>
                </a:solidFill>
                <a:ea typeface="Calibri"/>
                <a:cs typeface="Times New Roman"/>
              </a:rPr>
              <a:t>Απαραίτητη η </a:t>
            </a:r>
            <a:r>
              <a:rPr lang="el-GR" sz="36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πιστοποίηση.</a:t>
            </a:r>
            <a:r>
              <a:rPr lang="el-GR" sz="2000" u="sng" dirty="0">
                <a:ea typeface="Calibri"/>
                <a:cs typeface="Times New Roman"/>
              </a:rPr>
              <a:t/>
            </a:r>
            <a:br>
              <a:rPr lang="el-GR" sz="2000" u="sng" dirty="0">
                <a:ea typeface="Calibri"/>
                <a:cs typeface="Times New Roman"/>
              </a:rPr>
            </a:br>
            <a:endParaRPr lang="el-GR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>
                <a:ea typeface="Calibri"/>
                <a:cs typeface="Times New Roman"/>
              </a:rPr>
              <a:t>Όταν αναφερόμαστε σε βιολογικά προϊόντα, εννοούμε πάντα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Times New Roman"/>
              </a:rPr>
              <a:t>τα πιστοποιημένα</a:t>
            </a:r>
            <a:r>
              <a:rPr lang="el-GR" b="1" u="sng" dirty="0">
                <a:solidFill>
                  <a:srgbClr val="00B0F0"/>
                </a:solidFill>
                <a:ea typeface="Calibri"/>
                <a:cs typeface="Times New Roman"/>
              </a:rPr>
              <a:t>, </a:t>
            </a:r>
            <a:r>
              <a:rPr lang="el-GR" dirty="0">
                <a:ea typeface="Calibri"/>
                <a:cs typeface="Times New Roman"/>
              </a:rPr>
              <a:t>δηλαδή όσα -χύμα ή συσκευασμένα-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Times New Roman"/>
              </a:rPr>
              <a:t>φέρουν το σήμα ενός από τους οχτώ οργανισμούς πιστοποίησης της χώρας.</a:t>
            </a:r>
            <a:endParaRPr lang="el-GR" sz="2000" b="1" u="sng" dirty="0">
              <a:solidFill>
                <a:srgbClr val="0033CC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>
                <a:ea typeface="Calibri"/>
                <a:cs typeface="Arial"/>
              </a:rPr>
              <a:t>Με άλλα λόγια, όταν αγοράζετε βιολογικά προϊόντα -από το σουπερμάρκετ, από τη λαϊκή αγορά ή από ένα κατάστημα-, κύριο μέλημά σας πρέπει να είναι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Arial"/>
              </a:rPr>
              <a:t>η αναζήτηση του σήματος πιστοποίησης</a:t>
            </a:r>
            <a:r>
              <a:rPr lang="el-GR" i="1" dirty="0">
                <a:ea typeface="Calibri"/>
                <a:cs typeface="Arial"/>
              </a:rPr>
              <a:t>. </a:t>
            </a:r>
            <a:r>
              <a:rPr lang="el-GR" dirty="0" smtClean="0">
                <a:ea typeface="Calibri"/>
                <a:cs typeface="Arial"/>
              </a:rPr>
              <a:t>Εάν </a:t>
            </a:r>
            <a:r>
              <a:rPr lang="el-GR" dirty="0">
                <a:ea typeface="Calibri"/>
                <a:cs typeface="Arial"/>
              </a:rPr>
              <a:t>πρόκειται για χύμα φρούτα και λαχανικά και στον πάγκο δεν</a:t>
            </a:r>
            <a:r>
              <a:rPr lang="el-GR" sz="4400" dirty="0">
                <a:ea typeface="Calibri"/>
                <a:cs typeface="Arial"/>
              </a:rPr>
              <a:t> </a:t>
            </a:r>
            <a:r>
              <a:rPr lang="el-GR" dirty="0">
                <a:ea typeface="Calibri"/>
                <a:cs typeface="Arial"/>
              </a:rPr>
              <a:t>φαίνεται κάποια σχετική ένδειξη, έχετε το δικαίωμα να ζητήσετε από τον παραγωγό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Arial"/>
              </a:rPr>
              <a:t>τα</a:t>
            </a:r>
            <a:r>
              <a:rPr lang="el-GR" sz="4400" b="1" u="sng" dirty="0">
                <a:solidFill>
                  <a:srgbClr val="0033CC"/>
                </a:solidFill>
                <a:ea typeface="Calibri"/>
                <a:cs typeface="Arial"/>
              </a:rPr>
              <a:t>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Arial"/>
              </a:rPr>
              <a:t>έγγραφα </a:t>
            </a:r>
            <a:r>
              <a:rPr lang="el-GR" dirty="0">
                <a:ea typeface="Calibri"/>
                <a:cs typeface="Arial"/>
              </a:rPr>
              <a:t>που αποδεικνύουν ότι τα προϊόντα του είναι βιολογικά και εκείνος οφείλει να σας τα δείξει. </a:t>
            </a:r>
            <a:endParaRPr lang="el-GR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b="1" dirty="0">
                <a:solidFill>
                  <a:schemeClr val="accent6"/>
                </a:solidFill>
                <a:ea typeface="Calibri"/>
                <a:cs typeface="Arial"/>
              </a:rPr>
              <a:t>Η πιστοποίηση των βιολογικών προϊόντων δεν προστατεύει μόνο εμάς τους καταναλωτές από τους επιτήδειους που πωλούν ακριβότερα </a:t>
            </a:r>
            <a:r>
              <a:rPr lang="el-GR" b="1" dirty="0" smtClean="0">
                <a:solidFill>
                  <a:schemeClr val="accent6"/>
                </a:solidFill>
                <a:ea typeface="Calibri"/>
                <a:cs typeface="Arial"/>
              </a:rPr>
              <a:t>τα προϊόντα </a:t>
            </a:r>
            <a:r>
              <a:rPr lang="el-GR" b="1" dirty="0">
                <a:solidFill>
                  <a:schemeClr val="accent6"/>
                </a:solidFill>
                <a:ea typeface="Calibri"/>
                <a:cs typeface="Arial"/>
              </a:rPr>
              <a:t>τους βαφτίζοντάς τα βιολογικά, χωρίς να είναι. Πρωτίστως, αποτελεί απόδειξη ότι ο βιοκαλλιεργητής έχει σεβαστεί τη γη την οποία καλλιεργεί και δεν την έχει ποτίσει με τόνους λιπασμάτων και με χημικά εντομοκτόνα, μυκητοκτόνα και ζιζανιοκτόνα.</a:t>
            </a:r>
            <a:endParaRPr lang="el-GR" sz="2000" b="1" dirty="0">
              <a:solidFill>
                <a:schemeClr val="accent6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dirty="0">
                <a:ea typeface="Calibri"/>
                <a:cs typeface="Times New Roman"/>
              </a:rPr>
              <a:t>Σε ένα πιστοποιημένο βιολογικό προϊόν </a:t>
            </a:r>
            <a:r>
              <a:rPr lang="el-GR" b="1" u="sng" dirty="0">
                <a:solidFill>
                  <a:srgbClr val="0033CC"/>
                </a:solidFill>
                <a:ea typeface="Calibri"/>
                <a:cs typeface="Times New Roman"/>
              </a:rPr>
              <a:t>πρέπει να αναγράφεται</a:t>
            </a:r>
            <a:r>
              <a:rPr lang="el-GR">
                <a:ea typeface="Calibri"/>
                <a:cs typeface="Times New Roman"/>
              </a:rPr>
              <a:t>: </a:t>
            </a:r>
            <a:r>
              <a:rPr lang="el-GR" smtClean="0">
                <a:ea typeface="Calibri"/>
                <a:cs typeface="Times New Roman"/>
              </a:rPr>
              <a:t> </a:t>
            </a:r>
            <a:r>
              <a:rPr lang="el-GR" b="1" dirty="0">
                <a:solidFill>
                  <a:srgbClr val="0033CC"/>
                </a:solidFill>
                <a:ea typeface="Calibri"/>
                <a:cs typeface="Times New Roman"/>
              </a:rPr>
              <a:t>Η επωνυμία </a:t>
            </a:r>
            <a:r>
              <a:rPr lang="el-GR" dirty="0">
                <a:ea typeface="Calibri"/>
                <a:cs typeface="Times New Roman"/>
              </a:rPr>
              <a:t>της επιχείρησης που παράγει, συσκευάζει ή εμπορεύεται το προϊόν, καθώς και </a:t>
            </a:r>
            <a:r>
              <a:rPr lang="el-GR" b="1" dirty="0">
                <a:solidFill>
                  <a:srgbClr val="0033CC"/>
                </a:solidFill>
                <a:ea typeface="Calibri"/>
                <a:cs typeface="Times New Roman"/>
              </a:rPr>
              <a:t>ο κωδικός πιστοποίησής της.</a:t>
            </a:r>
            <a:endParaRPr lang="el-GR" sz="2000" b="1" dirty="0">
              <a:solidFill>
                <a:srgbClr val="0033CC"/>
              </a:solidFill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7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4096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 err="1">
                <a:solidFill>
                  <a:srgbClr val="00B050"/>
                </a:solidFill>
                <a:ea typeface="Calibri"/>
                <a:cs typeface="Times New Roman"/>
              </a:rPr>
              <a:t>Oι</a:t>
            </a: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 οργανισμοί πιστοποίησης της χώρας μας είναι οι εξής: </a:t>
            </a:r>
            <a:r>
              <a:rPr lang="el-GR" sz="3200" b="1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l-GR" sz="3200" b="1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l-GR" sz="3200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ΔΗΩ (EL-01-BIO), </a:t>
            </a:r>
            <a:endParaRPr lang="el-GR" sz="18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Φυσιολογική 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(EL-02-BIO),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BIOEλλάς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(EL-03-BIO),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QWays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Διαδρομές Ποιότητας (EL-04-BIO),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A CERT Ευρωπαϊκός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Oργανισμός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Πιστοποίησης (EL-05-BIO),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ΙRIS-Α, Χατζηδάκης και ΣΙΑ Ε.Ε. (EL-O6-BIO),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Πράσινος Έλεγχος -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Green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l-GR" sz="18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Control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(EL-07-BIO) και το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Γεωτεχνικό Ινστιτούτο (EL-08-BIO). </a:t>
            </a:r>
          </a:p>
        </p:txBody>
      </p:sp>
    </p:spTree>
    <p:extLst>
      <p:ext uri="{BB962C8B-B14F-4D97-AF65-F5344CB8AC3E}">
        <p14:creationId xmlns:p14="http://schemas.microsoft.com/office/powerpoint/2010/main" val="1220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1248147"/>
            <a:ext cx="7920880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Το σήμα πιστοποίησης ενός ελληνικού οργανισμού έχει ισχύ σε όλη την Ευρωπαϊκή </a:t>
            </a:r>
            <a:r>
              <a:rPr lang="el-GR" sz="32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Ένωση.</a:t>
            </a:r>
            <a:endParaRPr lang="el-GR" sz="3200" b="1" u="sng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 smtClean="0">
                <a:solidFill>
                  <a:srgbClr val="FF0000"/>
                </a:solidFill>
                <a:ea typeface="Calibri"/>
                <a:cs typeface="Times New Roman"/>
              </a:rPr>
              <a:t>Το </a:t>
            </a:r>
            <a:r>
              <a:rPr lang="el-GR" sz="2000" dirty="0">
                <a:solidFill>
                  <a:srgbClr val="FF0000"/>
                </a:solidFill>
                <a:ea typeface="Calibri"/>
                <a:cs typeface="Times New Roman"/>
              </a:rPr>
              <a:t>σήμα πιστοποίησης που φέρει ένα βιολογικό προϊόν αποδεικνύει ότι έχει διενεργηθεί μια σειρά ελέγχων -στο χωράφι, στο εργαστήριο και στο ράφι- προτού αυτό φτάσει στα χέρια μας. Μάλιστα, τα πιστοποιημένα βιολογικά προϊόντα, που αντιπροσωπεύουν μόλις το 4% της συνολικής μας γεωργίας, ελέγχονται 25 φορές περισσότερο σε σύγκριση με το υπόλοιπο 96% της συμβατικής γεωργίας</a:t>
            </a:r>
          </a:p>
        </p:txBody>
      </p:sp>
    </p:spTree>
    <p:extLst>
      <p:ext uri="{BB962C8B-B14F-4D97-AF65-F5344CB8AC3E}">
        <p14:creationId xmlns:p14="http://schemas.microsoft.com/office/powerpoint/2010/main" val="32759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200" b="1" u="sng" dirty="0">
                <a:solidFill>
                  <a:srgbClr val="00B050"/>
                </a:solidFill>
                <a:ea typeface="Calibri"/>
                <a:cs typeface="Times New Roman"/>
              </a:rPr>
              <a:t>Τα βιολογικά σε </a:t>
            </a:r>
            <a:r>
              <a:rPr lang="el-GR" sz="3200" b="1" u="sng" dirty="0" smtClean="0">
                <a:solidFill>
                  <a:srgbClr val="00B050"/>
                </a:solidFill>
                <a:ea typeface="Calibri"/>
                <a:cs typeface="Times New Roman"/>
              </a:rPr>
              <a:t>αριθμούς.</a:t>
            </a:r>
            <a:r>
              <a:rPr lang="el-GR" sz="3200" u="sng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el-GR" sz="3200" u="sng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el-GR" sz="32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7403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a typeface="Calibri"/>
                <a:cs typeface="Times New Roman"/>
              </a:rPr>
              <a:t>● Σήμερα,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στην Ελλάδα </a:t>
            </a:r>
            <a:r>
              <a:rPr lang="el-GR" sz="1800" dirty="0">
                <a:ea typeface="Calibri"/>
                <a:cs typeface="Times New Roman"/>
              </a:rPr>
              <a:t>υπάρχουν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27.088 εγγεγραμμένοι </a:t>
            </a:r>
            <a:r>
              <a:rPr lang="el-GR" sz="1800" dirty="0">
                <a:ea typeface="Calibri"/>
                <a:cs typeface="Times New Roman"/>
              </a:rPr>
              <a:t>επιχειρηματίες που ασχολούνται με τη βιολογική γεωργία και κτηνοτροφία. Στη συντριπτική τους πλειονότητα είναι παραγωγοί, ενώ ένα μικρότερο ποσοστό αφορά μεταποιητές και εισαγωγείς.</a:t>
            </a:r>
            <a:br>
              <a:rPr lang="el-GR" sz="1800" dirty="0">
                <a:ea typeface="Calibri"/>
                <a:cs typeface="Times New Roman"/>
              </a:rPr>
            </a:b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● O μέσος όρος ιδιοκτησίας </a:t>
            </a:r>
            <a:r>
              <a:rPr lang="el-GR" sz="1800" dirty="0">
                <a:ea typeface="Calibri"/>
                <a:cs typeface="Times New Roman"/>
              </a:rPr>
              <a:t>του έλληνα βιοκαλλιεργητή είναι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τα 40 στρέμματα</a:t>
            </a:r>
            <a:r>
              <a:rPr lang="el-GR" sz="1800" dirty="0">
                <a:ea typeface="Calibri"/>
                <a:cs typeface="Times New Roman"/>
              </a:rPr>
              <a:t>, τα οποία όμως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είναι κατακερματισμένα </a:t>
            </a:r>
            <a:r>
              <a:rPr lang="el-GR" sz="1800" dirty="0">
                <a:ea typeface="Calibri"/>
                <a:cs typeface="Times New Roman"/>
              </a:rPr>
              <a:t>(π.χ. 5 στρέμματα με αμπέλια σε μια τοποθεσία, 3 στρέμματα σε άλλη κλπ.). Συγκριτικά αναφέρουμε ότι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στην Ιταλία </a:t>
            </a:r>
            <a:r>
              <a:rPr lang="el-GR" sz="1800" dirty="0">
                <a:ea typeface="Calibri"/>
                <a:cs typeface="Times New Roman"/>
              </a:rPr>
              <a:t>ο μέσος όρος ιδιοκτησίας είναι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135 στρέμματα, ενιαία</a:t>
            </a:r>
            <a:r>
              <a:rPr lang="el-GR" sz="1800" dirty="0">
                <a:ea typeface="Calibri"/>
                <a:cs typeface="Times New Roman"/>
              </a:rPr>
              <a:t>.</a:t>
            </a:r>
            <a:br>
              <a:rPr lang="el-GR" sz="1800" dirty="0">
                <a:ea typeface="Calibri"/>
                <a:cs typeface="Times New Roman"/>
              </a:rPr>
            </a:br>
            <a:r>
              <a:rPr lang="el-GR" sz="1800" dirty="0">
                <a:ea typeface="Calibri"/>
                <a:cs typeface="Times New Roman"/>
              </a:rPr>
              <a:t>● </a:t>
            </a:r>
            <a:r>
              <a:rPr lang="el-GR" sz="1800" b="1" dirty="0">
                <a:solidFill>
                  <a:srgbClr val="0033CC"/>
                </a:solidFill>
                <a:ea typeface="Calibri"/>
                <a:cs typeface="Times New Roman"/>
              </a:rPr>
              <a:t>Τρία εκατομμύρια στρέμματα στην Ελλάδα </a:t>
            </a:r>
            <a:r>
              <a:rPr lang="el-GR" sz="1800" dirty="0">
                <a:ea typeface="Calibri"/>
                <a:cs typeface="Times New Roman"/>
              </a:rPr>
              <a:t>βρίσκονται σε καθεστώς βιολογικής γεωργίας και κτηνοτροφίας, από τα οποία τα 1.200.000 στρέμματα είναι καλλιεργήσιμη γη.</a:t>
            </a:r>
            <a:br>
              <a:rPr lang="el-GR" sz="1800" dirty="0">
                <a:ea typeface="Calibri"/>
                <a:cs typeface="Times New Roman"/>
              </a:rPr>
            </a:br>
            <a:r>
              <a:rPr lang="el-GR" sz="1800" dirty="0">
                <a:ea typeface="Calibri"/>
                <a:cs typeface="Times New Roman"/>
              </a:rPr>
              <a:t>● </a:t>
            </a:r>
            <a:r>
              <a:rPr lang="el-GR" sz="1800" b="1" u="sng" dirty="0" err="1">
                <a:solidFill>
                  <a:srgbClr val="0033CC"/>
                </a:solidFill>
                <a:ea typeface="Calibri"/>
                <a:cs typeface="Times New Roman"/>
              </a:rPr>
              <a:t>Oι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 κυριότερες βιολογικές καλλιέργειες στη χώρα μας </a:t>
            </a:r>
            <a:r>
              <a:rPr lang="el-GR" sz="1800" dirty="0">
                <a:ea typeface="Calibri"/>
                <a:cs typeface="Times New Roman"/>
              </a:rPr>
              <a:t>είναι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η ελιά </a:t>
            </a:r>
            <a:r>
              <a:rPr lang="el-GR" sz="1800" dirty="0">
                <a:ea typeface="Calibri"/>
                <a:cs typeface="Times New Roman"/>
              </a:rPr>
              <a:t>(47,5%), τα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σιτηρά</a:t>
            </a:r>
            <a:r>
              <a:rPr lang="el-GR" sz="1800" dirty="0">
                <a:ea typeface="Calibri"/>
                <a:cs typeface="Times New Roman"/>
              </a:rPr>
              <a:t> (23%),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το αμπέλι </a:t>
            </a:r>
            <a:r>
              <a:rPr lang="el-GR" sz="1800" dirty="0">
                <a:ea typeface="Calibri"/>
                <a:cs typeface="Times New Roman"/>
              </a:rPr>
              <a:t>(6,1%) και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τα εσπεριδοειδή </a:t>
            </a:r>
            <a:r>
              <a:rPr lang="el-GR" sz="1800" dirty="0">
                <a:ea typeface="Calibri"/>
                <a:cs typeface="Times New Roman"/>
              </a:rPr>
              <a:t>(3,8%).</a:t>
            </a:r>
            <a:br>
              <a:rPr lang="el-GR" sz="1800" dirty="0">
                <a:ea typeface="Calibri"/>
                <a:cs typeface="Times New Roman"/>
              </a:rPr>
            </a:br>
            <a:r>
              <a:rPr lang="el-GR" sz="1800" dirty="0">
                <a:ea typeface="Calibri"/>
                <a:cs typeface="Times New Roman"/>
              </a:rPr>
              <a:t>● </a:t>
            </a:r>
            <a:r>
              <a:rPr lang="el-GR" sz="1800" b="1" u="sng" dirty="0">
                <a:solidFill>
                  <a:srgbClr val="0033CC"/>
                </a:solidFill>
                <a:ea typeface="Calibri"/>
                <a:cs typeface="Times New Roman"/>
              </a:rPr>
              <a:t>Στην κτηνοτροφία</a:t>
            </a:r>
            <a:r>
              <a:rPr lang="el-GR" sz="1800" dirty="0">
                <a:ea typeface="Calibri"/>
                <a:cs typeface="Times New Roman"/>
              </a:rPr>
              <a:t>, εκτρέφονται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αίγες</a:t>
            </a:r>
            <a:r>
              <a:rPr lang="el-GR" sz="1800" dirty="0">
                <a:ea typeface="Calibri"/>
                <a:cs typeface="Times New Roman"/>
              </a:rPr>
              <a:t> (49%),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πρόβατα</a:t>
            </a:r>
            <a:r>
              <a:rPr lang="el-GR" sz="1800" dirty="0">
                <a:ea typeface="Calibri"/>
                <a:cs typeface="Times New Roman"/>
              </a:rPr>
              <a:t> (30%) </a:t>
            </a:r>
            <a:r>
              <a:rPr lang="el-GR" sz="1800" b="1" dirty="0">
                <a:solidFill>
                  <a:srgbClr val="FF0000"/>
                </a:solidFill>
                <a:ea typeface="Calibri"/>
                <a:cs typeface="Times New Roman"/>
              </a:rPr>
              <a:t>και πουλερικά </a:t>
            </a:r>
            <a:r>
              <a:rPr lang="el-GR" sz="1800" dirty="0">
                <a:ea typeface="Calibri"/>
                <a:cs typeface="Times New Roman"/>
              </a:rPr>
              <a:t>(16%) για την παραγωγή κρέατος, γαλακτοκομικών και αυγών. 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00B0F0"/>
                </a:solidFill>
                <a:ea typeface="Calibri"/>
                <a:cs typeface="Times New Roman"/>
              </a:rPr>
              <a:t/>
            </a:r>
            <a:br>
              <a:rPr lang="el-GR" sz="1800" dirty="0">
                <a:solidFill>
                  <a:srgbClr val="00B0F0"/>
                </a:solidFill>
                <a:ea typeface="Calibri"/>
                <a:cs typeface="Times New Roman"/>
              </a:rPr>
            </a:b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5595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723</Words>
  <Application>Microsoft Office PowerPoint</Application>
  <PresentationFormat>Προβολή στην οθόνη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Βιολογικά προϊόντα Μύθοι και πραγματικότητες</vt:lpstr>
      <vt:lpstr>Παρουσίαση του PowerPoint</vt:lpstr>
      <vt:lpstr>Τα βιολογικά προϊόντα έχουν καλύτερη γεύση.</vt:lpstr>
      <vt:lpstr>Τα βιολογικά προϊόντα είναι πιο θρεπτικά και πιο υγιεινά. </vt:lpstr>
      <vt:lpstr>Τα βιολογικά προϊόντα είναι πιο ασφαλή.  </vt:lpstr>
      <vt:lpstr>Απαραίτητη η πιστοποίηση. </vt:lpstr>
      <vt:lpstr>Oι οργανισμοί πιστοποίησης της χώρας μας είναι οι εξής:  </vt:lpstr>
      <vt:lpstr>Παρουσίαση του PowerPoint</vt:lpstr>
      <vt:lpstr>Τα βιολογικά σε αριθμούς. </vt:lpstr>
      <vt:lpstr>Η παραγωγή βιολογικών προϊόντων είναι πιο φιλική προς το περιβάλλον.</vt:lpstr>
      <vt:lpstr>Παρουσίαση του PowerPoint</vt:lpstr>
      <vt:lpstr>Συμπέρασμα: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Βιολογικά προϊόντα Μύθοι και πραγματικότητες</dc:title>
  <dc:creator>dv6pavilion</dc:creator>
  <cp:lastModifiedBy>dv6pavilion</cp:lastModifiedBy>
  <cp:revision>67</cp:revision>
  <dcterms:created xsi:type="dcterms:W3CDTF">2019-03-25T07:07:05Z</dcterms:created>
  <dcterms:modified xsi:type="dcterms:W3CDTF">2019-05-06T15:30:22Z</dcterms:modified>
</cp:coreProperties>
</file>