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76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EBD8-E016-4F91-B7FF-030FA2002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EC309-B73F-43B1-AB77-E7DFE6F01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5057-92C8-4D74-8BE2-54D8C7AD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B7C92-EAC7-4AD3-9D95-0147EECD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D6592-536A-44A8-940F-AB4ED9B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0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736C-A9D8-42C3-B0E8-09B769FB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567B3-DDA2-448C-A67D-552F90B40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46D0A-7B85-4B45-8DFE-478FA148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303F-89FD-471F-98E9-864F1304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295D-73BC-48BD-A2B9-E494506F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26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FF806-72D9-49F6-A6C7-E625939C8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1329E-0EBB-4533-9F9F-A1F40464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E0C3-30BC-42E0-B2D0-9E1C7AF6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C7A6-689E-4A5E-A4AE-B7E1BF63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C1EA-48EC-4F9E-9F03-78FBEBD6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9B59-65DF-4E56-8B97-7E015BDA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2C69-2338-40FD-B7C0-BC064261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FD78D-FEFB-42A7-98CD-4F0CBFDC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B242A-3318-4356-A93C-8512229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6FA83-4490-4529-873A-33C9D82F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4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730B-EAB2-4B83-9124-90BB5F3B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75244-6AA0-44B9-B7C4-57B6B811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97CBE-A0A1-404B-B61D-3548471B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34B5-CC4C-4E64-A4F1-6D578F78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4628-DD98-4D9F-B8E7-41A059CB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41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50B2-21C7-4DE2-A5D2-7825C915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03E8-7A35-46BA-A77D-FE97CC337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B12D9-F72D-43A1-A94C-FEDE4DBFF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402DB-95B2-44ED-AABB-8A9EAEF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87538-4AA9-411B-A8DC-B86E65AB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2C2D8-A3BB-4429-AABD-A44F2FD7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4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B369-D801-4289-AF31-8A538ECF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E991B-79B2-41B0-93BF-461B347C8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48267-6DBC-4817-B984-014863A48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38DEC-0C48-411C-888C-780EDCE43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A13B4-965C-4678-9021-E602534FA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7986F-88E3-4D3E-AB0F-74D54AC0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66F32-0442-4883-AA56-EDE79904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D3FAF-BC0E-4B4B-8EB0-B3EBBB3E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20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FC1D-4B90-4C06-8139-FFE86349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E44C7-BFE2-4411-9BEF-6A6AE56E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C4C94-01C7-43CD-A8AF-48728AE3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D53C-70D5-42D1-817F-8E82E45E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999D8-9BB2-472C-B537-0E118CDC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2B95B-A08D-4B08-B06B-7E2D766C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2BF0D-A63D-48D1-9FBA-AE81BEE3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4584-045D-4233-95C2-303FAC6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2AD2-71EF-47D7-88D8-C111F4F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355F4-DF93-4EFC-BB54-1ED111D6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D740B-7454-4E6D-8E0C-F827A03B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6B1E1-493E-45DE-874E-7CD8F0DC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08AFD-FC15-4AB0-9B82-5B831809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17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7C2-0D3E-4FF8-A590-3499FC2E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B8491-C30F-435D-91B6-78A7D87B0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F0B0-27B7-44A6-878F-886829EA9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CBBF7-EB79-4A82-8961-E47AE535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DC05-7426-416D-AB95-E5E27717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04CA5-1FFD-4E8A-AA20-182916DF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7D2C5-7EA4-4AF1-ABE7-C69F3488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DD4E-3C53-4CA2-A9AA-0674B21BE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FECA-CE87-4207-8710-3B18EBAC3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A92E-A7ED-4BFE-9726-E76C9F12E1A6}" type="datetimeFigureOut">
              <a:rPr lang="de-DE" smtClean="0"/>
              <a:t>29.04.2018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6B90-7ED3-4B32-AAA8-5386D286C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D9165-DD4D-4C29-B796-88F565A10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6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CFF74AF-14A5-4A71-997D-0D67771BC07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B2122-FD13-4D98-93E1-426B88C90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0"/>
            <a:ext cx="8120743" cy="1489529"/>
          </a:xfrm>
          <a:noFill/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Χημεία &amp; Γεωργία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FA7FD-7BA4-4146-B723-7EA3744EC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" y="2295752"/>
            <a:ext cx="9144000" cy="1655762"/>
          </a:xfrm>
          <a:noFill/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Θεματική εβδομάδα 2017-2018</a:t>
            </a:r>
          </a:p>
        </p:txBody>
      </p:sp>
    </p:spTree>
    <p:extLst>
      <p:ext uri="{BB962C8B-B14F-4D97-AF65-F5344CB8AC3E}">
        <p14:creationId xmlns:p14="http://schemas.microsoft.com/office/powerpoint/2010/main" val="289661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5.Επιπτώσεις συνδυαστικών εκθέσεων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B72A473-D738-4098-AC37-9619E651A5A3}"/>
              </a:ext>
            </a:extLst>
          </p:cNvPr>
          <p:cNvSpPr/>
          <p:nvPr/>
        </p:nvSpPr>
        <p:spPr>
          <a:xfrm>
            <a:off x="2008414" y="1911221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07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D8295A-281B-429A-AFA3-6B287BCB3802}"/>
              </a:ext>
            </a:extLst>
          </p:cNvPr>
          <p:cNvGrpSpPr/>
          <p:nvPr/>
        </p:nvGrpSpPr>
        <p:grpSpPr>
          <a:xfrm>
            <a:off x="474390" y="351064"/>
            <a:ext cx="11355660" cy="4296586"/>
            <a:chOff x="474390" y="351064"/>
            <a:chExt cx="11355660" cy="4296586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6335E8-EC65-4E7D-BAD0-DB2C1F422B1A}"/>
                </a:ext>
              </a:extLst>
            </p:cNvPr>
            <p:cNvSpPr txBox="1"/>
            <p:nvPr/>
          </p:nvSpPr>
          <p:spPr>
            <a:xfrm>
              <a:off x="474390" y="1136176"/>
              <a:ext cx="11215454" cy="35114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2976245">
                <a:lnSpc>
                  <a:spcPct val="106100"/>
                </a:lnSpc>
                <a:spcBef>
                  <a:spcPts val="100"/>
                </a:spcBef>
              </a:pP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Μολονότι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ένα φλιτζάνι </a:t>
              </a:r>
              <a:r>
                <a:rPr sz="1400" spc="50" dirty="0">
                  <a:solidFill>
                    <a:srgbClr val="4CAF45"/>
                  </a:solidFill>
                  <a:latin typeface="Tahoma"/>
                  <a:cs typeface="Tahoma"/>
                </a:rPr>
                <a:t>καφές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θεωρείται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«φυσικό»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προϊόν,  </a:t>
              </a:r>
              <a:r>
                <a:rPr sz="1400" spc="35" dirty="0">
                  <a:solidFill>
                    <a:srgbClr val="4CAF45"/>
                  </a:solidFill>
                  <a:latin typeface="Tahoma"/>
                  <a:cs typeface="Tahoma"/>
                </a:rPr>
                <a:t>μπορεί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να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περιέχει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πάνω </a:t>
              </a: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από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600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χημικές</a:t>
              </a:r>
              <a:r>
                <a:rPr sz="1400" spc="-5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ουσίες.</a:t>
              </a:r>
              <a:endParaRPr sz="1400" dirty="0">
                <a:latin typeface="Tahoma"/>
                <a:cs typeface="Tahoma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5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lang="el-GR" sz="1400" dirty="0">
                <a:latin typeface="Times New Roman"/>
                <a:cs typeface="Times New Roman"/>
              </a:endParaRPr>
            </a:p>
            <a:p>
              <a:pPr marL="114300" marR="48260">
                <a:lnSpc>
                  <a:spcPct val="120300"/>
                </a:lnSpc>
              </a:pPr>
              <a:r>
                <a:rPr sz="1400" spc="-30" dirty="0" err="1">
                  <a:solidFill>
                    <a:srgbClr val="6D6E71"/>
                  </a:solidFill>
                  <a:latin typeface="Arial"/>
                  <a:cs typeface="Arial"/>
                </a:rPr>
                <a:t>Οι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ποσότητες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ουσιών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απειροελάχιστες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ο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καφές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παραμένει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ένα ασφαλές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προϊόν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πιει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κανείς. </a:t>
              </a:r>
              <a:r>
                <a:rPr sz="1400" spc="-6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ίδιο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ισχύει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και  για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</a:t>
              </a:r>
              <a:r>
                <a:rPr sz="1400" spc="1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υπολείμματα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φυτοφαρμάκων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πιθανό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υπάρχουν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τρόφιμα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ποτά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ποσότητες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πολύ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μικρότερες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</a:t>
              </a:r>
              <a:endParaRPr lang="el-GR" sz="1400" dirty="0">
                <a:latin typeface="Arial"/>
                <a:cs typeface="Arial"/>
              </a:endParaRPr>
            </a:p>
            <a:p>
              <a:pPr marL="114300">
                <a:lnSpc>
                  <a:spcPct val="100000"/>
                </a:lnSpc>
                <a:spcBef>
                  <a:spcPts val="220"/>
                </a:spcBef>
              </a:pPr>
              <a:r>
                <a:rPr lang="el-GR" sz="1400" spc="-10" dirty="0">
                  <a:solidFill>
                    <a:srgbClr val="6D6E71"/>
                  </a:solidFill>
                  <a:latin typeface="Arial"/>
                  <a:cs typeface="Arial"/>
                </a:rPr>
                <a:t>ορίου</a:t>
              </a:r>
              <a:r>
                <a:rPr lang="el-GR" sz="1400" spc="-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lang="el-GR" sz="1400" dirty="0">
                  <a:solidFill>
                    <a:srgbClr val="6D6E71"/>
                  </a:solidFill>
                  <a:latin typeface="Arial"/>
                  <a:cs typeface="Arial"/>
                </a:rPr>
                <a:t>ασφαλείας.</a:t>
              </a:r>
              <a:endParaRPr lang="el-GR"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14300" marR="5080">
                <a:lnSpc>
                  <a:spcPct val="120300"/>
                </a:lnSpc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Οι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σύγχρονες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μέθοδοι εκτίμησης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κινδύνου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υιοθετήθηκαν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Ευρωπαϊκή Αρχή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Ασφάλεια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Τροφίμων 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(EFSA)</a:t>
              </a:r>
              <a:r>
                <a:rPr lang="el-GR" sz="1400" spc="-4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λαμβ</a:t>
              </a:r>
              <a:r>
                <a:rPr sz="1400" spc="0" dirty="0" err="1">
                  <a:solidFill>
                    <a:srgbClr val="6D6E71"/>
                  </a:solidFill>
                  <a:latin typeface="Arial"/>
                  <a:cs typeface="Arial"/>
                </a:rPr>
                <a:t>άνουν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υπόψη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πώς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διάφορα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υπολείμματα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ο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συνδυασμός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αυτών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(-&gt;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«φαινόμενο κοκτέιλ»)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στα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τρόφιμα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και 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στα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ποτά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μπορούν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εν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δυνάμει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να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επιδράσουν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στην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υγεία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του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ανθρώπου.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14300">
                <a:lnSpc>
                  <a:spcPct val="100000"/>
                </a:lnSpc>
                <a:spcBef>
                  <a:spcPts val="5"/>
                </a:spcBef>
              </a:pP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Αυτό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εγγυάται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ένα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υψηλό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επίπεδο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προστασίας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τον</a:t>
              </a:r>
              <a:r>
                <a:rPr sz="1400" spc="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καταναλωτή.</a:t>
              </a:r>
              <a:endParaRPr lang="el-GR" sz="1400" dirty="0">
                <a:solidFill>
                  <a:srgbClr val="6D6E71"/>
                </a:solidFill>
                <a:latin typeface="Arial"/>
                <a:cs typeface="Arial"/>
              </a:endParaRPr>
            </a:p>
            <a:p>
              <a:pPr marL="114300">
                <a:lnSpc>
                  <a:spcPct val="100000"/>
                </a:lnSpc>
                <a:spcBef>
                  <a:spcPts val="5"/>
                </a:spcBef>
              </a:pP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6808664E-971A-45B0-805A-031C0F034CB8}"/>
                </a:ext>
              </a:extLst>
            </p:cNvPr>
            <p:cNvSpPr txBox="1"/>
            <p:nvPr/>
          </p:nvSpPr>
          <p:spPr>
            <a:xfrm>
              <a:off x="474390" y="351064"/>
              <a:ext cx="11355660" cy="611673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100330" rIns="0" bIns="0" rtlCol="0">
              <a:spAutoFit/>
            </a:bodyPr>
            <a:lstStyle/>
            <a:p>
              <a:pPr marL="143510">
                <a:lnSpc>
                  <a:spcPct val="100000"/>
                </a:lnSpc>
                <a:spcBef>
                  <a:spcPts val="790"/>
                </a:spcBef>
              </a:pPr>
              <a:r>
                <a:rPr sz="1400" spc="25" dirty="0">
                  <a:solidFill>
                    <a:srgbClr val="FFFFFF"/>
                  </a:solidFill>
                  <a:latin typeface="Arial"/>
                  <a:cs typeface="Arial"/>
                </a:rPr>
                <a:t>Με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προβληματίζουν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τα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διάφορα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υπολείμματα και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ο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συνδυασμός </a:t>
              </a:r>
              <a:r>
                <a:rPr sz="1400" spc="0" dirty="0">
                  <a:solidFill>
                    <a:srgbClr val="FFFFFF"/>
                  </a:solidFill>
                  <a:latin typeface="Arial"/>
                  <a:cs typeface="Arial"/>
                </a:rPr>
                <a:t>τους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στα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τρόφιμα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και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τα</a:t>
              </a:r>
              <a:r>
                <a:rPr sz="1400" spc="1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ποτά.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09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6.Ενδοκρινικοί διαταράκτες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7CC6F05-32BA-4C8E-9977-ACC6FAF220BA}"/>
              </a:ext>
            </a:extLst>
          </p:cNvPr>
          <p:cNvSpPr/>
          <p:nvPr/>
        </p:nvSpPr>
        <p:spPr>
          <a:xfrm>
            <a:off x="1812471" y="2001028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79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3240DA5-47B0-4A6A-8C4A-D6FF8AB1C965}"/>
              </a:ext>
            </a:extLst>
          </p:cNvPr>
          <p:cNvGrpSpPr/>
          <p:nvPr/>
        </p:nvGrpSpPr>
        <p:grpSpPr>
          <a:xfrm>
            <a:off x="359229" y="390068"/>
            <a:ext cx="11013621" cy="4239554"/>
            <a:chOff x="416379" y="1492246"/>
            <a:chExt cx="11013621" cy="4239554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9C646B2-4823-434F-824A-324D0549F6B4}"/>
                </a:ext>
              </a:extLst>
            </p:cNvPr>
            <p:cNvSpPr txBox="1"/>
            <p:nvPr/>
          </p:nvSpPr>
          <p:spPr>
            <a:xfrm>
              <a:off x="416379" y="2884097"/>
              <a:ext cx="10776857" cy="28477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87680">
                <a:lnSpc>
                  <a:spcPct val="106100"/>
                </a:lnSpc>
                <a:spcBef>
                  <a:spcPts val="100"/>
                </a:spcBef>
              </a:pPr>
              <a:r>
                <a:rPr sz="1400" spc="60" dirty="0">
                  <a:solidFill>
                    <a:srgbClr val="4CAF45"/>
                  </a:solidFill>
                  <a:latin typeface="Tahoma"/>
                  <a:cs typeface="Tahoma"/>
                </a:rPr>
                <a:t>Πολλές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ουσίες, τόσο φυσικές, </a:t>
              </a:r>
              <a:r>
                <a:rPr sz="1400" spc="50" dirty="0">
                  <a:solidFill>
                    <a:srgbClr val="4CAF45"/>
                  </a:solidFill>
                  <a:latin typeface="Tahoma"/>
                  <a:cs typeface="Tahoma"/>
                </a:rPr>
                <a:t>όπως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η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καφεΐνη και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το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γάλα σόγιας, όσο και συνθετικές, </a:t>
              </a:r>
              <a:r>
                <a:rPr sz="1400" spc="50" dirty="0">
                  <a:solidFill>
                    <a:srgbClr val="4CAF45"/>
                  </a:solidFill>
                  <a:latin typeface="Tahoma"/>
                  <a:cs typeface="Tahoma"/>
                </a:rPr>
                <a:t>όπως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η  </a:t>
              </a:r>
              <a:r>
                <a:rPr sz="1400" spc="35" dirty="0">
                  <a:solidFill>
                    <a:srgbClr val="4CAF45"/>
                  </a:solidFill>
                  <a:latin typeface="Tahoma"/>
                  <a:cs typeface="Tahoma"/>
                </a:rPr>
                <a:t>παρακεταμόλη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και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τα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αντισυλληπτικά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χάπια, </a:t>
              </a:r>
              <a:r>
                <a:rPr sz="1400" spc="35" dirty="0">
                  <a:solidFill>
                    <a:srgbClr val="4CAF45"/>
                  </a:solidFill>
                  <a:latin typeface="Tahoma"/>
                  <a:cs typeface="Tahoma"/>
                </a:rPr>
                <a:t>αλληλεπιδρούν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με το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ενδοκρινικό</a:t>
              </a:r>
              <a:r>
                <a:rPr sz="1400" spc="7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σύστημα.</a:t>
              </a:r>
              <a:endParaRPr sz="1400" dirty="0">
                <a:latin typeface="Tahoma"/>
                <a:cs typeface="Tahoma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400" b="1" spc="5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 marR="320675">
                <a:lnSpc>
                  <a:spcPct val="120300"/>
                </a:lnSpc>
              </a:pP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Οι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ουσίες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ενδοκρινή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δράση </a:t>
              </a: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(EAS)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ουσίες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μπορούν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αλληλεπιδράσουν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ή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παρέμβουν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στη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δράση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ορμονών. 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Όταν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αυτό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προκαλεί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αρνητικές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συνέπειες,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ονομάζονται ενδοκρινικοί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διαταράκτες</a:t>
              </a:r>
              <a:r>
                <a:rPr sz="1400" spc="3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65" dirty="0">
                  <a:solidFill>
                    <a:srgbClr val="6D6E71"/>
                  </a:solidFill>
                  <a:latin typeface="Arial"/>
                  <a:cs typeface="Arial"/>
                </a:rPr>
                <a:t>(ED).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 marR="5080">
                <a:lnSpc>
                  <a:spcPct val="120300"/>
                </a:lnSpc>
              </a:pP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όλο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κόσμο,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υπάρχουν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ερευνητές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αρχές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ασχολούνται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τους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ενδοκρινικούς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διαταράκτες.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Ο </a:t>
              </a:r>
              <a:r>
                <a:rPr sz="1400" spc="-5" dirty="0" err="1">
                  <a:solidFill>
                    <a:srgbClr val="6D6E71"/>
                  </a:solidFill>
                  <a:latin typeface="Arial"/>
                  <a:cs typeface="Arial"/>
                </a:rPr>
                <a:t>στόχος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 είναι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εξασφάλιση μιας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υψηλού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επιπέδου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προστασίας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ανθρώπινη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υγεία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</a:t>
              </a:r>
              <a:r>
                <a:rPr sz="1400" spc="13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περιβάλλον.</a:t>
              </a:r>
              <a:endParaRPr sz="14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20"/>
                </a:spcBef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Όπως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ισχύει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για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κάθε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ωφέλιμη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ή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επιβλαβή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ουσία,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αυτό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μετράει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είναι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στιγμή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διάρκεια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λήψης,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καθώς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και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δοσολογία.</a:t>
              </a:r>
              <a:endParaRPr lang="el-GR" sz="1400" spc="-15" dirty="0">
                <a:solidFill>
                  <a:srgbClr val="6D6E7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20"/>
                </a:spcBef>
              </a:pP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4E0E13C0-6524-40B5-8C21-FDEB2B752791}"/>
                </a:ext>
              </a:extLst>
            </p:cNvPr>
            <p:cNvSpPr txBox="1"/>
            <p:nvPr/>
          </p:nvSpPr>
          <p:spPr>
            <a:xfrm>
              <a:off x="436790" y="1492246"/>
              <a:ext cx="10993210" cy="532775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87630" rIns="0" bIns="0" rtlCol="0">
              <a:spAutoFit/>
            </a:bodyPr>
            <a:lstStyle/>
            <a:p>
              <a:pPr marL="143510" marR="267335">
                <a:lnSpc>
                  <a:spcPct val="106900"/>
                </a:lnSpc>
                <a:spcBef>
                  <a:spcPts val="690"/>
                </a:spcBef>
              </a:pPr>
              <a:r>
                <a:rPr sz="1400" spc="-40" dirty="0">
                  <a:solidFill>
                    <a:srgbClr val="FFFFFF"/>
                  </a:solidFill>
                  <a:latin typeface="Arial"/>
                  <a:cs typeface="Arial"/>
                </a:rPr>
                <a:t>Μπορούν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τα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φυτοφάρμακα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να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παρέμβουν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στο </a:t>
              </a:r>
              <a:r>
                <a:rPr sz="1400" spc="-15" dirty="0">
                  <a:solidFill>
                    <a:srgbClr val="FFFFFF"/>
                  </a:solidFill>
                  <a:latin typeface="Arial"/>
                  <a:cs typeface="Arial"/>
                </a:rPr>
                <a:t>ενδοκρινικό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σύστημα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του </a:t>
              </a:r>
              <a:r>
                <a:rPr sz="1400" spc="-40" dirty="0">
                  <a:solidFill>
                    <a:srgbClr val="FFFFFF"/>
                  </a:solidFill>
                  <a:latin typeface="Arial"/>
                  <a:cs typeface="Arial"/>
                </a:rPr>
                <a:t>ανθρώπου,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επιφέροντας 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κινδύνους για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την </a:t>
              </a:r>
              <a:r>
                <a:rPr sz="1400" spc="-35" dirty="0">
                  <a:solidFill>
                    <a:srgbClr val="FFFFFF"/>
                  </a:solidFill>
                  <a:latin typeface="Arial"/>
                  <a:cs typeface="Arial"/>
                </a:rPr>
                <a:t>αναπαραγωγή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και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την</a:t>
              </a:r>
              <a:r>
                <a:rPr sz="1400" spc="11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υγεία;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93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7.Βιοποικιλότητα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3D81159-E397-4880-BA18-84BAE23A48ED}"/>
              </a:ext>
            </a:extLst>
          </p:cNvPr>
          <p:cNvSpPr/>
          <p:nvPr/>
        </p:nvSpPr>
        <p:spPr>
          <a:xfrm>
            <a:off x="2073729" y="1927550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7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FF41DE6-36AD-4D3F-BB2D-07B085982654}"/>
              </a:ext>
            </a:extLst>
          </p:cNvPr>
          <p:cNvGrpSpPr/>
          <p:nvPr/>
        </p:nvGrpSpPr>
        <p:grpSpPr>
          <a:xfrm>
            <a:off x="342899" y="581259"/>
            <a:ext cx="11356522" cy="4531654"/>
            <a:chOff x="326571" y="1528316"/>
            <a:chExt cx="11356522" cy="4531654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A8B5D1C-2B00-424A-AAB5-94642F3AED0B}"/>
                </a:ext>
              </a:extLst>
            </p:cNvPr>
            <p:cNvSpPr txBox="1"/>
            <p:nvPr/>
          </p:nvSpPr>
          <p:spPr>
            <a:xfrm>
              <a:off x="326571" y="2537659"/>
              <a:ext cx="11158688" cy="35223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50" dirty="0">
                  <a:solidFill>
                    <a:srgbClr val="4CAF45"/>
                  </a:solidFill>
                  <a:latin typeface="Tahoma"/>
                  <a:cs typeface="Tahoma"/>
                </a:rPr>
                <a:t>Η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φυτοπροστασία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και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η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βιοποικιλότητα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μπορούν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να</a:t>
              </a:r>
              <a:r>
                <a:rPr sz="1400" spc="-3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συμβαδίσουν.</a:t>
              </a:r>
              <a:endParaRPr sz="1400" dirty="0">
                <a:latin typeface="Tahoma"/>
                <a:cs typeface="Tahoma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400" b="1" spc="5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 marR="24765">
                <a:lnSpc>
                  <a:spcPct val="120300"/>
                </a:lnSpc>
              </a:pP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Οι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σύγχρονες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καλλιεργητικές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πρακτικές,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συμπεριλαμβανομένης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χρήσης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φυτοπροστατευτικών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προϊόντων,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συντελούν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στη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μείωση 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ανάγκης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για επιπλέον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καλλιεργήσιμο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έδαφος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συνεπώς,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στη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διατήρηση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φυσικού</a:t>
              </a:r>
              <a:r>
                <a:rPr sz="1400" spc="1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περιβάλλοντος.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100" dirty="0">
                  <a:solidFill>
                    <a:srgbClr val="4CAF45"/>
                  </a:solidFill>
                  <a:latin typeface="Century Gothic"/>
                  <a:cs typeface="Century Gothic"/>
                </a:rPr>
                <a:t>ζιζανιοκτονα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επιτρέπουν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πρακτικές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μειωμένης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ή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μηδενικής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άροσης,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αυξάνοντας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βιοποικιλότητα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στα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καλλιεργήσιμα</a:t>
              </a:r>
              <a:r>
                <a:rPr sz="1400" spc="20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εδάφη.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 marR="106680" indent="-635">
                <a:lnSpc>
                  <a:spcPct val="120300"/>
                </a:lnSpc>
              </a:pP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135" dirty="0">
                  <a:solidFill>
                    <a:srgbClr val="4CAF45"/>
                  </a:solidFill>
                  <a:latin typeface="Century Gothic"/>
                  <a:cs typeface="Century Gothic"/>
                </a:rPr>
                <a:t>εντομοκτονα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100" dirty="0">
                  <a:solidFill>
                    <a:srgbClr val="4CAF45"/>
                  </a:solidFill>
                  <a:latin typeface="Century Gothic"/>
                  <a:cs typeface="Century Gothic"/>
                </a:rPr>
                <a:t>ζιζανιοκτονα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βοηθούν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στο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κρατηθεί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υπό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έλεγχο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διάδοση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χωροκατακτητικών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ξένων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ειδών,  μια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τις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κύριες απειλές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βιοποικιλότητας.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 marR="108585" algn="just">
                <a:lnSpc>
                  <a:spcPct val="120300"/>
                </a:lnSpc>
                <a:spcBef>
                  <a:spcPts val="5"/>
                </a:spcBef>
              </a:pP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Μεταξύ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παραδειγμάτων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έχουμε την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Αμβρόζια,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άκρως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αλλεργιογόνο, και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Διαβρώτικα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αραβοσίτου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ΗΠΑ,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ενώ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Κίνα,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ακάρι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Βαρρόα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σκοτώνει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τις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μέλισσες,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ασιατική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πασχαλίτσα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καταστρέφει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μεγαλύτερο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μέρος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ωφέλιμων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εντόμων,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πυραλίδα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πύξου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μύγα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φρούτων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δροσόφιλα,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προσβάλλει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</a:t>
              </a:r>
              <a:r>
                <a:rPr sz="1400" spc="16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αμπέλια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κόκκινου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κρασιού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BCEC217B-F557-4D85-8B0D-0C02B31BC155}"/>
                </a:ext>
              </a:extLst>
            </p:cNvPr>
            <p:cNvSpPr txBox="1"/>
            <p:nvPr/>
          </p:nvSpPr>
          <p:spPr>
            <a:xfrm>
              <a:off x="347617" y="1528316"/>
              <a:ext cx="11335476" cy="316753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100330" rIns="0" bIns="0" rtlCol="0">
              <a:spAutoFit/>
            </a:bodyPr>
            <a:lstStyle/>
            <a:p>
              <a:pPr marL="143510">
                <a:lnSpc>
                  <a:spcPct val="100000"/>
                </a:lnSpc>
                <a:spcBef>
                  <a:spcPts val="790"/>
                </a:spcBef>
              </a:pP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Προκαλούν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τα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φυτοφάρμακα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και η </a:t>
              </a:r>
              <a:r>
                <a:rPr sz="1400" spc="-35" dirty="0">
                  <a:solidFill>
                    <a:srgbClr val="FFFFFF"/>
                  </a:solidFill>
                  <a:latin typeface="Arial"/>
                  <a:cs typeface="Arial"/>
                </a:rPr>
                <a:t>βιομηχανική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γεωργία </a:t>
              </a:r>
              <a:r>
                <a:rPr sz="1400" spc="-35" dirty="0">
                  <a:solidFill>
                    <a:srgbClr val="FFFFFF"/>
                  </a:solidFill>
                  <a:latin typeface="Arial"/>
                  <a:cs typeface="Arial"/>
                </a:rPr>
                <a:t>απώλεια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της</a:t>
              </a:r>
              <a:r>
                <a:rPr sz="1400" spc="17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βιοποικιλότητας;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68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8.Βιολογική γεωργία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53F930B-BF6A-43C0-9D2E-C1C902E967F2}"/>
              </a:ext>
            </a:extLst>
          </p:cNvPr>
          <p:cNvSpPr/>
          <p:nvPr/>
        </p:nvSpPr>
        <p:spPr>
          <a:xfrm>
            <a:off x="1804308" y="1878564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37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897F42-0E6A-415A-A413-64A5047A12A6}"/>
              </a:ext>
            </a:extLst>
          </p:cNvPr>
          <p:cNvGrpSpPr/>
          <p:nvPr/>
        </p:nvGrpSpPr>
        <p:grpSpPr>
          <a:xfrm>
            <a:off x="661307" y="547007"/>
            <a:ext cx="11315700" cy="4406962"/>
            <a:chOff x="1824906" y="1570535"/>
            <a:chExt cx="6852920" cy="2166581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C955CA-AED8-4A29-A373-2C0A15F99505}"/>
                </a:ext>
              </a:extLst>
            </p:cNvPr>
            <p:cNvSpPr txBox="1"/>
            <p:nvPr/>
          </p:nvSpPr>
          <p:spPr>
            <a:xfrm>
              <a:off x="1824906" y="2225737"/>
              <a:ext cx="6775450" cy="15113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6730">
                <a:lnSpc>
                  <a:spcPct val="106100"/>
                </a:lnSpc>
                <a:spcBef>
                  <a:spcPts val="100"/>
                </a:spcBef>
              </a:pP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Παρά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τη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σταθερή ανάπτυξη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των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τελευταίων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15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ετών,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η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βιολογική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γεωργία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παραμένει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περιθωριακή,  </a:t>
              </a: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απλά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και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μόνο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γιατί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δεν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μπορεί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να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ανταποκριθεί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στο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σύνολο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των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απαιτήσεων.</a:t>
              </a:r>
              <a:endParaRPr sz="1400">
                <a:latin typeface="Tahoma"/>
                <a:cs typeface="Tahoma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40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400" b="1" spc="5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>
                <a:latin typeface="Century Gothic"/>
                <a:cs typeface="Century Gothic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>
                <a:latin typeface="Times New Roman"/>
                <a:cs typeface="Times New Roman"/>
              </a:endParaRPr>
            </a:p>
            <a:p>
              <a:pPr marL="12700" marR="166370">
                <a:lnSpc>
                  <a:spcPct val="120300"/>
                </a:lnSpc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βιολογική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γεωργία αντιπροσωπεύει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λιγότερο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6,2%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συνόλου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καλλιεργούμενης γης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στην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Ε.Ε.,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μολονότι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συνεισφέρει 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στην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ποικιλία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τεχνολογιών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παραγωγής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τροφίμων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ικανοποιεί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ζήτηση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ορισμένων</a:t>
              </a:r>
              <a:r>
                <a:rPr sz="1400" spc="18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καταναλωτών.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>
                <a:latin typeface="Times New Roman"/>
                <a:cs typeface="Times New Roman"/>
              </a:endParaRPr>
            </a:p>
            <a:p>
              <a:pPr marL="12700" marR="5080">
                <a:lnSpc>
                  <a:spcPct val="120300"/>
                </a:lnSpc>
                <a:spcBef>
                  <a:spcPts val="5"/>
                </a:spcBef>
              </a:pP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Οι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κυριότεροι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περιορισμοί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αύξηση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βιολογικής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γεωργίας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οφείλονται στους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περιορισμούς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επί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ελέγχου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παρασίτων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και 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διαχείρισης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ζιζανίων. Στην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Ευρώπη,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παραδείγματος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χάρη,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πολύ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δύσκολο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παράγουμε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βιολογικές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φράουλες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ή</a:t>
              </a:r>
              <a:r>
                <a:rPr sz="1400" spc="5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πατάτες.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>
                <a:latin typeface="Times New Roman"/>
                <a:cs typeface="Times New Roman"/>
              </a:endParaRPr>
            </a:p>
            <a:p>
              <a:pPr marL="12700" marR="293370">
                <a:lnSpc>
                  <a:spcPct val="120300"/>
                </a:lnSpc>
              </a:pPr>
              <a:r>
                <a:rPr sz="1400" spc="-6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σημαντικά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υψηλότερο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κόστος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παραγωγής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βιολογικής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γεωργίας συνεπάγεται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υψηλότερες τιμές,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τις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οποίες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μόνο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ένα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μικρό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ποσοστό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καταναλωτών δύναται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πληρώνει.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BB24A29E-3532-4E01-BF03-19BB30E923F9}"/>
                </a:ext>
              </a:extLst>
            </p:cNvPr>
            <p:cNvSpPr txBox="1"/>
            <p:nvPr/>
          </p:nvSpPr>
          <p:spPr>
            <a:xfrm>
              <a:off x="1837606" y="1570535"/>
              <a:ext cx="6840220" cy="155724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100330" rIns="0" bIns="0" rtlCol="0">
              <a:spAutoFit/>
            </a:bodyPr>
            <a:lstStyle/>
            <a:p>
              <a:pPr marL="143510">
                <a:lnSpc>
                  <a:spcPct val="100000"/>
                </a:lnSpc>
                <a:spcBef>
                  <a:spcPts val="790"/>
                </a:spcBef>
              </a:pPr>
              <a:r>
                <a:rPr sz="1400" spc="-50" dirty="0">
                  <a:solidFill>
                    <a:srgbClr val="FFFFFF"/>
                  </a:solidFill>
                  <a:latin typeface="Arial"/>
                  <a:cs typeface="Arial"/>
                </a:rPr>
                <a:t>Γιατί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δεν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αντικαθιστούμε </a:t>
              </a: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τη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συμβατική γεωργία </a:t>
              </a:r>
              <a:r>
                <a:rPr sz="1400" spc="0" dirty="0">
                  <a:solidFill>
                    <a:srgbClr val="FFFFFF"/>
                  </a:solidFill>
                  <a:latin typeface="Arial"/>
                  <a:cs typeface="Arial"/>
                </a:rPr>
                <a:t>με </a:t>
              </a: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τις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βιολογικές</a:t>
              </a:r>
              <a:r>
                <a:rPr sz="1400" spc="8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καλλιέργειες;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61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9.Έδαφος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E4D7C2F-3791-46D0-A64F-E90893E8419B}"/>
              </a:ext>
            </a:extLst>
          </p:cNvPr>
          <p:cNvSpPr/>
          <p:nvPr/>
        </p:nvSpPr>
        <p:spPr>
          <a:xfrm>
            <a:off x="2095500" y="1830667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24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F421F6-6134-49DD-BD74-6080233B2776}"/>
              </a:ext>
            </a:extLst>
          </p:cNvPr>
          <p:cNvGrpSpPr/>
          <p:nvPr/>
        </p:nvGrpSpPr>
        <p:grpSpPr>
          <a:xfrm>
            <a:off x="835590" y="320040"/>
            <a:ext cx="11025796" cy="5544330"/>
            <a:chOff x="965130" y="182880"/>
            <a:chExt cx="11025796" cy="554433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95384F5-F6C4-4AF6-9D46-2B97839AFE8C}"/>
                </a:ext>
              </a:extLst>
            </p:cNvPr>
            <p:cNvSpPr txBox="1"/>
            <p:nvPr/>
          </p:nvSpPr>
          <p:spPr>
            <a:xfrm>
              <a:off x="965130" y="1146030"/>
              <a:ext cx="9840650" cy="45811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6100"/>
                </a:lnSpc>
                <a:spcBef>
                  <a:spcPts val="100"/>
                </a:spcBef>
              </a:pP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Χρειάζονται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100-300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χρόνια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για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να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5" dirty="0">
                  <a:solidFill>
                    <a:srgbClr val="4CAF45"/>
                  </a:solidFill>
                  <a:latin typeface="Tahoma"/>
                  <a:cs typeface="Tahoma"/>
                </a:rPr>
                <a:t>σχηματισθεί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ένα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στρώμα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ενός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εκατοστού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καλλιεργήσιμης</a:t>
              </a:r>
              <a:r>
                <a:rPr sz="1400" spc="-8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επιφάνειας 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εδάφους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-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η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35" dirty="0">
                  <a:solidFill>
                    <a:srgbClr val="4CAF45"/>
                  </a:solidFill>
                  <a:latin typeface="Tahoma"/>
                  <a:cs typeface="Tahoma"/>
                </a:rPr>
                <a:t>σύγχρονη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5" dirty="0">
                  <a:solidFill>
                    <a:srgbClr val="4CAF45"/>
                  </a:solidFill>
                  <a:latin typeface="Tahoma"/>
                  <a:cs typeface="Tahoma"/>
                </a:rPr>
                <a:t>γεωργία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μπορεί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να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συνεισφέρει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στη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5" dirty="0">
                  <a:solidFill>
                    <a:srgbClr val="4CAF45"/>
                  </a:solidFill>
                  <a:latin typeface="Tahoma"/>
                  <a:cs typeface="Tahoma"/>
                </a:rPr>
                <a:t>διαφύλαξη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5" dirty="0">
                  <a:solidFill>
                    <a:srgbClr val="4CAF45"/>
                  </a:solidFill>
                  <a:latin typeface="Tahoma"/>
                  <a:cs typeface="Tahoma"/>
                </a:rPr>
                <a:t>του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πολύτιμου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5" dirty="0">
                  <a:solidFill>
                    <a:srgbClr val="4CAF45"/>
                  </a:solidFill>
                  <a:latin typeface="Tahoma"/>
                  <a:cs typeface="Tahoma"/>
                </a:rPr>
                <a:t>αυτού</a:t>
              </a:r>
              <a:r>
                <a:rPr sz="1400" spc="-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πόρου.</a:t>
              </a:r>
              <a:endParaRPr sz="1400" dirty="0">
                <a:latin typeface="Tahoma"/>
                <a:cs typeface="Tahoma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5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 marL="12700" marR="2075180">
                <a:lnSpc>
                  <a:spcPct val="120300"/>
                </a:lnSpc>
                <a:spcBef>
                  <a:spcPts val="600"/>
                </a:spcBef>
              </a:pP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Οι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γεωργοί,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ως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διαχειριστές του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μεγαλύτερου μέρους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καλλιεργήσιμης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γης, 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παίζουν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σημαντικό ρόλο στην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προστασία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γονιμότητας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εδάφους,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οποίο 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τους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εξασφαλίζει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προς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ζην.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Συνδυάζουν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παραδοσιακές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πρακτικές,</a:t>
              </a:r>
              <a:r>
                <a:rPr sz="1400" spc="16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όπως</a:t>
              </a:r>
              <a:endParaRPr sz="1400" dirty="0">
                <a:latin typeface="Arial"/>
                <a:cs typeface="Arial"/>
              </a:endParaRPr>
            </a:p>
            <a:p>
              <a:pPr marL="12700" marR="2125980">
                <a:lnSpc>
                  <a:spcPct val="120300"/>
                </a:lnSpc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εδαφοκάλυψη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είτε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εναλλαγή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καλλιεργειών,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σύγχρονες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τεχνολογίες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 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διατήρηση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εδάφους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τον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καλύτερο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δυνατό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τρόπο.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39065" marR="2250440">
                <a:lnSpc>
                  <a:spcPct val="120300"/>
                </a:lnSpc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καθοδήγηση των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τρακτέρ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βοήθεια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GPS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κατά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μήκος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μιας  συγκεκριμένης διαδρομής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μειώνει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συμπίεση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εδάφους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βαρέα 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μηχανήματα.</a:t>
              </a:r>
              <a:endParaRPr sz="1400" dirty="0">
                <a:latin typeface="Arial"/>
                <a:cs typeface="Arial"/>
              </a:endParaRPr>
            </a:p>
            <a:p>
              <a:pPr marL="139065" marR="2185035">
                <a:lnSpc>
                  <a:spcPct val="120300"/>
                </a:lnSpc>
                <a:spcBef>
                  <a:spcPts val="605"/>
                </a:spcBef>
              </a:pP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σύγχρονα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φυτοπροστατευτικά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προϊόντα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φυλλώματος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προσκολλώνται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παραμένουν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στα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φύλλα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αντί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εισέρχονται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στο</a:t>
              </a:r>
              <a:r>
                <a:rPr sz="1400" spc="3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έδαφος.</a:t>
              </a:r>
              <a:endParaRPr sz="1400" dirty="0">
                <a:latin typeface="Arial"/>
                <a:cs typeface="Arial"/>
              </a:endParaRPr>
            </a:p>
            <a:p>
              <a:pPr marL="139065" marR="2030730">
                <a:lnSpc>
                  <a:spcPct val="120300"/>
                </a:lnSpc>
                <a:spcBef>
                  <a:spcPts val="600"/>
                </a:spcBef>
              </a:pP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πρόσθετα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λιπασμάτων, όπως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ουρεάση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οι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αναστολείς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νιτροποίησης,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επιτρέπουν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καλύτερη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πιο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αποτελεσματική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απορρόφηση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αζώτου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τις 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ρίζες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φυτών,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αποτελεί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σημαντική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θρεπτική</a:t>
              </a:r>
              <a:r>
                <a:rPr sz="1400" spc="10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ουσία.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37481A6B-4716-4A7D-BED2-A4D3A97F64D9}"/>
                </a:ext>
              </a:extLst>
            </p:cNvPr>
            <p:cNvSpPr/>
            <p:nvPr/>
          </p:nvSpPr>
          <p:spPr>
            <a:xfrm>
              <a:off x="8798490" y="2057400"/>
              <a:ext cx="3192436" cy="23646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588A215A-F198-403E-BEC2-AAAE61411D2F}"/>
                </a:ext>
              </a:extLst>
            </p:cNvPr>
            <p:cNvSpPr txBox="1"/>
            <p:nvPr/>
          </p:nvSpPr>
          <p:spPr>
            <a:xfrm>
              <a:off x="965130" y="182880"/>
              <a:ext cx="10906830" cy="302262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87630" rIns="0" bIns="0" rtlCol="0">
              <a:spAutoFit/>
            </a:bodyPr>
            <a:lstStyle/>
            <a:p>
              <a:pPr marL="143510" marR="1059180">
                <a:lnSpc>
                  <a:spcPct val="106900"/>
                </a:lnSpc>
                <a:spcBef>
                  <a:spcPts val="690"/>
                </a:spcBef>
              </a:pPr>
              <a:r>
                <a:rPr sz="1400" spc="0" dirty="0">
                  <a:solidFill>
                    <a:srgbClr val="FFFFFF"/>
                  </a:solidFill>
                  <a:latin typeface="Arial"/>
                  <a:cs typeface="Arial"/>
                </a:rPr>
                <a:t>Καταστρέφεται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η </a:t>
              </a:r>
              <a:r>
                <a:rPr sz="1400" spc="-15" dirty="0">
                  <a:solidFill>
                    <a:srgbClr val="FFFFFF"/>
                  </a:solidFill>
                  <a:latin typeface="Arial"/>
                  <a:cs typeface="Arial"/>
                </a:rPr>
                <a:t>υγεία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και η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γονιμότητα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του </a:t>
              </a:r>
              <a:r>
                <a:rPr sz="1400" spc="5" dirty="0">
                  <a:solidFill>
                    <a:srgbClr val="FFFFFF"/>
                  </a:solidFill>
                  <a:latin typeface="Arial"/>
                  <a:cs typeface="Arial"/>
                </a:rPr>
                <a:t>εδάφους </a:t>
              </a:r>
              <a:r>
                <a:rPr sz="1400" spc="-50" dirty="0">
                  <a:solidFill>
                    <a:srgbClr val="FFFFFF"/>
                  </a:solidFill>
                  <a:latin typeface="Arial"/>
                  <a:cs typeface="Arial"/>
                </a:rPr>
                <a:t>από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την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υπερβολική </a:t>
              </a:r>
              <a:r>
                <a:rPr sz="1400" spc="-45" dirty="0">
                  <a:solidFill>
                    <a:srgbClr val="FFFFFF"/>
                  </a:solidFill>
                  <a:latin typeface="Arial"/>
                  <a:cs typeface="Arial"/>
                </a:rPr>
                <a:t>χρήση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της 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βιομηχανικής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γεωργίας;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68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1. Γενικά για τα φυτοφάρμακα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493AEFA-A989-4957-9E18-CE1B2A3854FB}"/>
              </a:ext>
            </a:extLst>
          </p:cNvPr>
          <p:cNvSpPr/>
          <p:nvPr/>
        </p:nvSpPr>
        <p:spPr>
          <a:xfrm>
            <a:off x="1641021" y="1919385"/>
            <a:ext cx="7347858" cy="4440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44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7343DD-4ED2-422D-AB64-FC894C40A0BC}"/>
              </a:ext>
            </a:extLst>
          </p:cNvPr>
          <p:cNvSpPr/>
          <p:nvPr/>
        </p:nvSpPr>
        <p:spPr>
          <a:xfrm>
            <a:off x="28575" y="28575"/>
            <a:ext cx="7559992" cy="5328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D14EA-F33C-4E8E-818A-24FECFD4F703}"/>
              </a:ext>
            </a:extLst>
          </p:cNvPr>
          <p:cNvSpPr txBox="1"/>
          <p:nvPr/>
        </p:nvSpPr>
        <p:spPr>
          <a:xfrm>
            <a:off x="7867650" y="1438275"/>
            <a:ext cx="369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σωστή χρήση των φυτοπροστατευτικών σκευασμάτων  στην σύγχρονη γεωργία, συντελεί στην καλύτερη ποιότητα προϊόντων για τον καταναλωτή, χωρίς να επιβαρύνει το περιβάλλον και την υγεία των γεωργών</a:t>
            </a:r>
          </a:p>
        </p:txBody>
      </p:sp>
    </p:spTree>
    <p:extLst>
      <p:ext uri="{BB962C8B-B14F-4D97-AF65-F5344CB8AC3E}">
        <p14:creationId xmlns:p14="http://schemas.microsoft.com/office/powerpoint/2010/main" val="228739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83E96F9-5A14-4786-A9C5-16704EA837CE}"/>
              </a:ext>
            </a:extLst>
          </p:cNvPr>
          <p:cNvGrpSpPr/>
          <p:nvPr/>
        </p:nvGrpSpPr>
        <p:grpSpPr>
          <a:xfrm>
            <a:off x="182881" y="414060"/>
            <a:ext cx="11771696" cy="5627155"/>
            <a:chOff x="279133" y="1126329"/>
            <a:chExt cx="11771696" cy="56271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B4AF0A2-D2EE-4852-85C5-5008640BD80A}"/>
                </a:ext>
              </a:extLst>
            </p:cNvPr>
            <p:cNvSpPr/>
            <p:nvPr/>
          </p:nvSpPr>
          <p:spPr>
            <a:xfrm>
              <a:off x="4164390" y="1973372"/>
              <a:ext cx="0" cy="4051244"/>
            </a:xfrm>
            <a:custGeom>
              <a:avLst/>
              <a:gdLst/>
              <a:ahLst/>
              <a:cxnLst/>
              <a:rect l="l" t="t" r="r" b="b"/>
              <a:pathLst>
                <a:path h="3060065">
                  <a:moveTo>
                    <a:pt x="0" y="30600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6A98440-E3E7-4B7F-A409-15BC24691A0E}"/>
                </a:ext>
              </a:extLst>
            </p:cNvPr>
            <p:cNvSpPr/>
            <p:nvPr/>
          </p:nvSpPr>
          <p:spPr>
            <a:xfrm>
              <a:off x="8174357" y="1973372"/>
              <a:ext cx="0" cy="4051244"/>
            </a:xfrm>
            <a:custGeom>
              <a:avLst/>
              <a:gdLst/>
              <a:ahLst/>
              <a:cxnLst/>
              <a:rect l="l" t="t" r="r" b="b"/>
              <a:pathLst>
                <a:path h="3060065">
                  <a:moveTo>
                    <a:pt x="0" y="30600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3A538291-D511-4BB0-9E1D-36A1D7CCA57A}"/>
                </a:ext>
              </a:extLst>
            </p:cNvPr>
            <p:cNvSpPr txBox="1"/>
            <p:nvPr/>
          </p:nvSpPr>
          <p:spPr>
            <a:xfrm>
              <a:off x="279135" y="1886520"/>
              <a:ext cx="3791157" cy="6980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06100"/>
                </a:lnSpc>
                <a:spcBef>
                  <a:spcPts val="100"/>
                </a:spcBef>
              </a:pP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Χωρίς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τη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φυτοπροστασία,</a:t>
              </a:r>
              <a:r>
                <a:rPr sz="1400" spc="-23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πολύτιμα 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προϊόντα διατροφής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θα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είχαν</a:t>
              </a:r>
              <a:r>
                <a:rPr sz="1400" spc="-24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χαθεί, 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θα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είχαν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προσβληθεί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από</a:t>
              </a:r>
              <a:r>
                <a:rPr sz="1400" spc="-26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ασθένειες 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και δεν θα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ήταν</a:t>
              </a:r>
              <a:r>
                <a:rPr sz="1400" spc="-25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εδώδιμα.</a:t>
              </a:r>
              <a:endParaRPr sz="1400" dirty="0">
                <a:latin typeface="Tahoma"/>
                <a:cs typeface="Tahoma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0E38B809-3518-481F-BE29-8D597B0CB1E6}"/>
                </a:ext>
              </a:extLst>
            </p:cNvPr>
            <p:cNvSpPr txBox="1"/>
            <p:nvPr/>
          </p:nvSpPr>
          <p:spPr>
            <a:xfrm>
              <a:off x="4277606" y="1886704"/>
              <a:ext cx="3446507" cy="6980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6100"/>
                </a:lnSpc>
                <a:spcBef>
                  <a:spcPts val="100"/>
                </a:spcBef>
              </a:pPr>
              <a:r>
                <a:rPr sz="1400" spc="50" dirty="0">
                  <a:solidFill>
                    <a:srgbClr val="4CAF45"/>
                  </a:solidFill>
                  <a:latin typeface="Tahoma"/>
                  <a:cs typeface="Tahoma"/>
                </a:rPr>
                <a:t>Η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φυτοπροστασία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εξασφαλίζει 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για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τους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γεωργούς μεγαλύτερη 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απόδοση </a:t>
              </a:r>
              <a:r>
                <a:rPr sz="1400" spc="-25" dirty="0">
                  <a:solidFill>
                    <a:srgbClr val="4CAF45"/>
                  </a:solidFill>
                  <a:latin typeface="Tahoma"/>
                  <a:cs typeface="Tahoma"/>
                </a:rPr>
                <a:t>των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καλλιεργειών</a:t>
              </a:r>
              <a:r>
                <a:rPr sz="1400" spc="-19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τους 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στην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ίδια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επιφάνεια</a:t>
              </a:r>
              <a:r>
                <a:rPr sz="1400" spc="-17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γης.</a:t>
              </a:r>
              <a:endParaRPr sz="1400">
                <a:latin typeface="Tahoma"/>
                <a:cs typeface="Tahoma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1E635305-759D-4B6B-9ED5-B859CF8008AA}"/>
                </a:ext>
              </a:extLst>
            </p:cNvPr>
            <p:cNvSpPr txBox="1"/>
            <p:nvPr/>
          </p:nvSpPr>
          <p:spPr>
            <a:xfrm>
              <a:off x="8276078" y="1886891"/>
              <a:ext cx="3179293" cy="6980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6100"/>
                </a:lnSpc>
                <a:spcBef>
                  <a:spcPts val="100"/>
                </a:spcBef>
              </a:pPr>
              <a:r>
                <a:rPr sz="1400" spc="50" dirty="0">
                  <a:solidFill>
                    <a:srgbClr val="4CAF45"/>
                  </a:solidFill>
                  <a:latin typeface="Tahoma"/>
                  <a:cs typeface="Tahoma"/>
                </a:rPr>
                <a:t>Η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φυτοπροστασία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επιτρέπει 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στους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γεωργούς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να</a:t>
              </a:r>
              <a:r>
                <a:rPr sz="1400" spc="-21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παράγουν 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τρόφιμα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σε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τιμές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προσιτές 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για</a:t>
              </a:r>
              <a:r>
                <a:rPr sz="1400" spc="-6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όλους.</a:t>
              </a:r>
              <a:endParaRPr sz="1400">
                <a:latin typeface="Tahoma"/>
                <a:cs typeface="Tahoma"/>
              </a:endParaRPr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09E9DEDA-CCF0-4EEB-BA09-846D79800029}"/>
                </a:ext>
              </a:extLst>
            </p:cNvPr>
            <p:cNvSpPr txBox="1"/>
            <p:nvPr/>
          </p:nvSpPr>
          <p:spPr>
            <a:xfrm>
              <a:off x="279133" y="3017291"/>
              <a:ext cx="3760619" cy="2863603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19"/>
                </a:spcBef>
              </a:pPr>
              <a:r>
                <a:rPr sz="1400" b="1" spc="4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5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2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 marL="12700" marR="93980">
                <a:lnSpc>
                  <a:spcPct val="111100"/>
                </a:lnSpc>
              </a:pP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Κατά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τη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διάρκεια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ανάπτυξής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τους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οι 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καλλιέργειες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πρέπει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συναγωνισθούν 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ηλιακό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φως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τις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θρεπτικές 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ουσίες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με άλλα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30.000 είδη</a:t>
              </a:r>
              <a:r>
                <a:rPr sz="1400" spc="6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ζιζανίων.</a:t>
              </a:r>
              <a:endParaRPr sz="14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εκτεθειμένες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σε μυκητιάσεις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και</a:t>
              </a:r>
              <a:r>
                <a:rPr sz="1400" spc="1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σε</a:t>
              </a:r>
              <a:endParaRPr sz="1400" dirty="0">
                <a:latin typeface="Arial"/>
                <a:cs typeface="Arial"/>
              </a:endParaRPr>
            </a:p>
            <a:p>
              <a:pPr marL="12700" marR="5080">
                <a:lnSpc>
                  <a:spcPct val="111100"/>
                </a:lnSpc>
              </a:pP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10.000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είδη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εντόμων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τρέφονται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με  φυτά.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Κάθε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χρόνο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40%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περίπου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παγκόσμιας συγκομιδής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χάνεται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λόγω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των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παρασίτων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ασθενειών.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Πότε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ήταν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τελευταία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φορά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είδατε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ένα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σκουλή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ένα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μήλο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ή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τρόφιμα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μολυσμένα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από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μούχλα;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08E5262D-50BB-4EDD-9BF9-BAE85079461F}"/>
                </a:ext>
              </a:extLst>
            </p:cNvPr>
            <p:cNvSpPr txBox="1"/>
            <p:nvPr/>
          </p:nvSpPr>
          <p:spPr>
            <a:xfrm>
              <a:off x="4277582" y="3016686"/>
              <a:ext cx="3776979" cy="167866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19"/>
                </a:spcBef>
              </a:pP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-1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1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 marL="12700" marR="5080">
                <a:lnSpc>
                  <a:spcPct val="111100"/>
                </a:lnSpc>
              </a:pP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σχέση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2000, ο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παγκόσμιος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πληθυσμός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αυξήθηκε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κατά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1,55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δισεκατομ-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μύρια, ενώ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συνολική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καλλιεργήσιμη επι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φάνεια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χρησιμοποιείται για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παρα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γωγή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τροφίμων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παρέμεινε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ίδια. Αδύνατον;  Όχι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σύγχρονη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γεωργία!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5229CAEA-53E0-4CAE-A4B3-537B6EBADA9E}"/>
                </a:ext>
              </a:extLst>
            </p:cNvPr>
            <p:cNvSpPr txBox="1"/>
            <p:nvPr/>
          </p:nvSpPr>
          <p:spPr>
            <a:xfrm>
              <a:off x="4277582" y="4630541"/>
              <a:ext cx="3771525" cy="96949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163830">
                <a:lnSpc>
                  <a:spcPct val="111100"/>
                </a:lnSpc>
                <a:spcBef>
                  <a:spcPts val="100"/>
                </a:spcBef>
              </a:pP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Ο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πληθυσμός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θα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συνεχίσει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αυξάνεται 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κατά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83 εκατομμύρια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άτομα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ανά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έτος,</a:t>
              </a:r>
              <a:endParaRPr sz="1400">
                <a:latin typeface="Arial"/>
                <a:cs typeface="Arial"/>
              </a:endParaRPr>
            </a:p>
            <a:p>
              <a:pPr marL="12700" marR="5080">
                <a:lnSpc>
                  <a:spcPct val="111100"/>
                </a:lnSpc>
              </a:pP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228.000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ανά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ημέρα,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περίπου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10.000 </a:t>
              </a: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(9.475) 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ανά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ώρα!*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06F4B5E3-4857-4661-A555-44243C654ADE}"/>
                </a:ext>
              </a:extLst>
            </p:cNvPr>
            <p:cNvSpPr txBox="1"/>
            <p:nvPr/>
          </p:nvSpPr>
          <p:spPr>
            <a:xfrm>
              <a:off x="8276032" y="3016232"/>
              <a:ext cx="3774797" cy="3592008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19"/>
                </a:spcBef>
              </a:pPr>
              <a:r>
                <a:rPr sz="1400" b="1" spc="25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-1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0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 marL="12700" marR="5080">
                <a:lnSpc>
                  <a:spcPct val="111100"/>
                </a:lnSpc>
              </a:pP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Πριν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εφεύρεση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συνθετικών  φυτοφαρμάκων, για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προστατεύσουν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τις 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καλλιέργειες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ζιζάνια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τους μύκητες 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στην </a:t>
              </a: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Ευρώπη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στις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ΗΠΑ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χρησιμοποιούσαν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ενώσεις </a:t>
              </a:r>
              <a:r>
                <a:rPr sz="1400" spc="-55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περιείχαν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θείο,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σίδηρο, χαλκό, 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αρσενικό και νάτριο,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έως τις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πρώτες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δεκαε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τίες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1900. 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χρόνια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εκείνα,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57%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του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εισοδήματος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πολιτών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προοριζόταν για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τη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διατροφή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(παράδειγμα: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Γερμανία).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Σήμερα,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το 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ποσοστό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αυτό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ίσο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το</a:t>
              </a:r>
              <a:r>
                <a:rPr sz="1400" spc="-1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5" dirty="0">
                  <a:solidFill>
                    <a:srgbClr val="6D6E71"/>
                  </a:solidFill>
                  <a:latin typeface="Arial"/>
                  <a:cs typeface="Arial"/>
                </a:rPr>
                <a:t>14%. 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φαγητό 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δεν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κόστιζε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ποτέ τόσο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λίγο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στις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χώρες </a:t>
              </a:r>
              <a:r>
                <a:rPr sz="1400" spc="-55" dirty="0">
                  <a:solidFill>
                    <a:srgbClr val="6D6E71"/>
                  </a:solidFill>
                  <a:latin typeface="Arial"/>
                  <a:cs typeface="Arial"/>
                </a:rPr>
                <a:t>που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εφαρμόζουν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σύγχρονες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μεθόδους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γεωργίας, 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πληρώντας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ταυτόχρονα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υψηλότερα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ποιοτικά 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προϊόντα.**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CED5F8DD-221B-4552-B629-EDE2730C8A51}"/>
                </a:ext>
              </a:extLst>
            </p:cNvPr>
            <p:cNvSpPr txBox="1"/>
            <p:nvPr/>
          </p:nvSpPr>
          <p:spPr>
            <a:xfrm>
              <a:off x="279135" y="6094329"/>
              <a:ext cx="5651835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*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Πηγή: UN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World Population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Prospects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2017</a:t>
              </a:r>
              <a:endParaRPr sz="14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**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Πηγή: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Statista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2017,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CropLife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Plant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Science Post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–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4,500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Years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of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Crop</a:t>
              </a:r>
              <a:r>
                <a:rPr sz="1400" spc="15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Protection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D54C1B47-11C9-41C7-B394-9B734A764B60}"/>
                </a:ext>
              </a:extLst>
            </p:cNvPr>
            <p:cNvSpPr txBox="1"/>
            <p:nvPr/>
          </p:nvSpPr>
          <p:spPr>
            <a:xfrm>
              <a:off x="300946" y="1126329"/>
              <a:ext cx="11748661" cy="316753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100330" rIns="0" bIns="0" rtlCol="0">
              <a:spAutoFit/>
            </a:bodyPr>
            <a:lstStyle/>
            <a:p>
              <a:pPr marL="143510">
                <a:lnSpc>
                  <a:spcPct val="100000"/>
                </a:lnSpc>
                <a:spcBef>
                  <a:spcPts val="790"/>
                </a:spcBef>
              </a:pP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Γιατί </a:t>
              </a:r>
              <a:r>
                <a:rPr sz="1400" spc="0" dirty="0">
                  <a:solidFill>
                    <a:srgbClr val="FFFFFF"/>
                  </a:solidFill>
                  <a:latin typeface="Arial"/>
                  <a:cs typeface="Arial"/>
                </a:rPr>
                <a:t>έχουμε ανάγκη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από </a:t>
              </a:r>
              <a:r>
                <a:rPr sz="1400" spc="30" dirty="0">
                  <a:solidFill>
                    <a:srgbClr val="FFFFFF"/>
                  </a:solidFill>
                  <a:latin typeface="Arial"/>
                  <a:cs typeface="Arial"/>
                </a:rPr>
                <a:t>όλες </a:t>
              </a:r>
              <a:r>
                <a:rPr sz="1400" spc="40" dirty="0">
                  <a:solidFill>
                    <a:srgbClr val="FFFFFF"/>
                  </a:solidFill>
                  <a:latin typeface="Arial"/>
                  <a:cs typeface="Arial"/>
                </a:rPr>
                <a:t>αυτές </a:t>
              </a:r>
              <a:r>
                <a:rPr sz="1400" spc="25" dirty="0">
                  <a:solidFill>
                    <a:srgbClr val="FFFFFF"/>
                  </a:solidFill>
                  <a:latin typeface="Arial"/>
                  <a:cs typeface="Arial"/>
                </a:rPr>
                <a:t>τις </a:t>
              </a:r>
              <a:r>
                <a:rPr sz="1400" spc="5" dirty="0">
                  <a:solidFill>
                    <a:srgbClr val="FFFFFF"/>
                  </a:solidFill>
                  <a:latin typeface="Arial"/>
                  <a:cs typeface="Arial"/>
                </a:rPr>
                <a:t>χημικές </a:t>
              </a:r>
              <a:r>
                <a:rPr sz="1400" spc="10" dirty="0">
                  <a:solidFill>
                    <a:srgbClr val="FFFFFF"/>
                  </a:solidFill>
                  <a:latin typeface="Arial"/>
                  <a:cs typeface="Arial"/>
                </a:rPr>
                <a:t>ουσίες στη</a:t>
              </a:r>
              <a:r>
                <a:rPr sz="1400" spc="2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γεωργία;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06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2. Υγεία των καταναλωτών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47AFD66-0135-44B1-A815-B48C38F62125}"/>
              </a:ext>
            </a:extLst>
          </p:cNvPr>
          <p:cNvSpPr/>
          <p:nvPr/>
        </p:nvSpPr>
        <p:spPr>
          <a:xfrm>
            <a:off x="1973179" y="1842298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2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DF0951F-3029-4708-A1A5-F5C18052C1F7}"/>
              </a:ext>
            </a:extLst>
          </p:cNvPr>
          <p:cNvGrpSpPr/>
          <p:nvPr/>
        </p:nvGrpSpPr>
        <p:grpSpPr>
          <a:xfrm>
            <a:off x="211754" y="331906"/>
            <a:ext cx="11251933" cy="6405777"/>
            <a:chOff x="317632" y="1015301"/>
            <a:chExt cx="11251933" cy="5876332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76CFEDB-1738-4FE2-A841-C901A6836C84}"/>
                </a:ext>
              </a:extLst>
            </p:cNvPr>
            <p:cNvSpPr/>
            <p:nvPr/>
          </p:nvSpPr>
          <p:spPr>
            <a:xfrm>
              <a:off x="5953844" y="2087509"/>
              <a:ext cx="0" cy="4024901"/>
            </a:xfrm>
            <a:custGeom>
              <a:avLst/>
              <a:gdLst/>
              <a:ahLst/>
              <a:cxnLst/>
              <a:rect l="l" t="t" r="r" b="b"/>
              <a:pathLst>
                <a:path h="2894965">
                  <a:moveTo>
                    <a:pt x="0" y="289440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70B1236-D7D3-4AB4-8FBD-9726C944C133}"/>
                </a:ext>
              </a:extLst>
            </p:cNvPr>
            <p:cNvSpPr txBox="1"/>
            <p:nvPr/>
          </p:nvSpPr>
          <p:spPr>
            <a:xfrm>
              <a:off x="317634" y="2046358"/>
              <a:ext cx="5247496" cy="4696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6100"/>
                </a:lnSpc>
                <a:spcBef>
                  <a:spcPts val="100"/>
                </a:spcBef>
              </a:pP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Δεν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υπάρχει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καμία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σχέση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μεταξύ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της ορθής</a:t>
              </a:r>
              <a:r>
                <a:rPr lang="el-GR" sz="1400" spc="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25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0" dirty="0">
                  <a:solidFill>
                    <a:srgbClr val="4CAF45"/>
                  </a:solidFill>
                  <a:latin typeface="Tahoma"/>
                  <a:cs typeface="Tahoma"/>
                </a:rPr>
                <a:t>χρήσης  </a:t>
              </a:r>
              <a:r>
                <a:rPr sz="1400" spc="-10" dirty="0">
                  <a:solidFill>
                    <a:srgbClr val="4CAF45"/>
                  </a:solidFill>
                  <a:latin typeface="Tahoma"/>
                  <a:cs typeface="Tahoma"/>
                </a:rPr>
                <a:t>γεωργικών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φαρμάκων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και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των 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κινδύνων </a:t>
              </a:r>
              <a:r>
                <a:rPr sz="1400" dirty="0">
                  <a:solidFill>
                    <a:srgbClr val="4CAF45"/>
                  </a:solidFill>
                  <a:latin typeface="Tahoma"/>
                  <a:cs typeface="Tahoma"/>
                </a:rPr>
                <a:t>για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την 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υγεία </a:t>
              </a:r>
              <a:r>
                <a:rPr sz="1400" spc="-20" dirty="0">
                  <a:solidFill>
                    <a:srgbClr val="4CAF45"/>
                  </a:solidFill>
                  <a:latin typeface="Tahoma"/>
                  <a:cs typeface="Tahoma"/>
                </a:rPr>
                <a:t>των</a:t>
              </a:r>
              <a:r>
                <a:rPr sz="1400" spc="-8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καταναλωτών.</a:t>
              </a:r>
              <a:endParaRPr sz="1400" dirty="0">
                <a:latin typeface="Tahoma"/>
                <a:cs typeface="Tahoma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598FD501-0390-4608-A391-E84C2DCB625B}"/>
                </a:ext>
              </a:extLst>
            </p:cNvPr>
            <p:cNvSpPr txBox="1"/>
            <p:nvPr/>
          </p:nvSpPr>
          <p:spPr>
            <a:xfrm>
              <a:off x="6051116" y="2046553"/>
              <a:ext cx="5253752" cy="4696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6100"/>
                </a:lnSpc>
                <a:spcBef>
                  <a:spcPts val="100"/>
                </a:spcBef>
              </a:pP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Δεν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υπάρχουν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λόγοι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ανησυχίας - οι αγροχημικές  </a:t>
              </a:r>
              <a:r>
                <a:rPr sz="1400" spc="35" dirty="0">
                  <a:solidFill>
                    <a:srgbClr val="4CAF45"/>
                  </a:solidFill>
                  <a:latin typeface="Tahoma"/>
                  <a:cs typeface="Tahoma"/>
                </a:rPr>
                <a:t>ουσίες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είναι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μεταξύ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αυτών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που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υπόκεινται στους  </a:t>
              </a: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πιο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αυστηρούς</a:t>
              </a:r>
              <a:r>
                <a:rPr sz="1400" spc="-1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ελέγχους.</a:t>
              </a:r>
              <a:endParaRPr sz="1400">
                <a:latin typeface="Tahoma"/>
                <a:cs typeface="Tahoma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69E3B74-7A51-4AA2-A3A0-AC219F5A1D68}"/>
                </a:ext>
              </a:extLst>
            </p:cNvPr>
            <p:cNvSpPr txBox="1"/>
            <p:nvPr/>
          </p:nvSpPr>
          <p:spPr>
            <a:xfrm>
              <a:off x="317632" y="2977223"/>
              <a:ext cx="5380951" cy="129061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-1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1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>
                <a:latin typeface="Century Gothic"/>
                <a:cs typeface="Century Gothic"/>
              </a:endParaRPr>
            </a:p>
            <a:p>
              <a:pPr marL="12700" marR="5080">
                <a:lnSpc>
                  <a:spcPct val="120300"/>
                </a:lnSpc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Ιαπωνία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χώρα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στην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οποία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φυτοπροστατευτικά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προ- 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ϊόντα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χρησιμοποιούνται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πιο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εντατικά,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ποσοστό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τρεις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φορές 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μεγαλύτερο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σχέση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Ευρώπη.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Παρ’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όλα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αυτά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οι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Ιάπωνες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έχουν: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EBB19B01-099F-4D7C-B8F9-7C0A3ED431B5}"/>
                </a:ext>
              </a:extLst>
            </p:cNvPr>
            <p:cNvSpPr/>
            <p:nvPr/>
          </p:nvSpPr>
          <p:spPr>
            <a:xfrm>
              <a:off x="338484" y="4439247"/>
              <a:ext cx="71941" cy="60916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0" y="43205"/>
                  </a:moveTo>
                  <a:lnTo>
                    <a:pt x="43205" y="43205"/>
                  </a:lnTo>
                  <a:lnTo>
                    <a:pt x="43205" y="0"/>
                  </a:lnTo>
                  <a:lnTo>
                    <a:pt x="0" y="0"/>
                  </a:lnTo>
                  <a:lnTo>
                    <a:pt x="0" y="43205"/>
                  </a:lnTo>
                  <a:close/>
                </a:path>
              </a:pathLst>
            </a:custGeom>
            <a:solidFill>
              <a:srgbClr val="4CAF4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C59854D6-3D49-49CD-B897-9D98F5A19EB2}"/>
                </a:ext>
              </a:extLst>
            </p:cNvPr>
            <p:cNvSpPr txBox="1"/>
            <p:nvPr/>
          </p:nvSpPr>
          <p:spPr>
            <a:xfrm>
              <a:off x="484464" y="4301494"/>
              <a:ext cx="4538516" cy="7884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20300"/>
                </a:lnSpc>
                <a:spcBef>
                  <a:spcPts val="100"/>
                </a:spcBef>
              </a:pP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υψηλότερο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προσδόκιμο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ζωής*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όλο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τον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κόσμο: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84 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χρόνια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κατά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μέσο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όρο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τους άνδρες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τις</a:t>
              </a:r>
              <a:r>
                <a:rPr sz="1400" spc="-13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γυναίκες, 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σχέση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80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χρόνια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στην </a:t>
              </a: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E.E.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στις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ΗΠΑ.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4B854DD5-6E8D-41E4-A298-311A08B55EC4}"/>
                </a:ext>
              </a:extLst>
            </p:cNvPr>
            <p:cNvSpPr/>
            <p:nvPr/>
          </p:nvSpPr>
          <p:spPr>
            <a:xfrm>
              <a:off x="338484" y="5286781"/>
              <a:ext cx="71941" cy="60916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0" y="43205"/>
                  </a:moveTo>
                  <a:lnTo>
                    <a:pt x="43205" y="43205"/>
                  </a:lnTo>
                  <a:lnTo>
                    <a:pt x="43205" y="0"/>
                  </a:lnTo>
                  <a:lnTo>
                    <a:pt x="0" y="0"/>
                  </a:lnTo>
                  <a:lnTo>
                    <a:pt x="0" y="43205"/>
                  </a:lnTo>
                  <a:close/>
                </a:path>
              </a:pathLst>
            </a:custGeom>
            <a:solidFill>
              <a:srgbClr val="4CAF4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044C15F3-D9C4-4348-86CF-1FEDF9218CC3}"/>
                </a:ext>
              </a:extLst>
            </p:cNvPr>
            <p:cNvSpPr txBox="1"/>
            <p:nvPr/>
          </p:nvSpPr>
          <p:spPr>
            <a:xfrm>
              <a:off x="484464" y="5149027"/>
              <a:ext cx="5260008" cy="10469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294640">
                <a:lnSpc>
                  <a:spcPct val="120300"/>
                </a:lnSpc>
                <a:spcBef>
                  <a:spcPts val="100"/>
                </a:spcBef>
              </a:pPr>
              <a:r>
                <a:rPr sz="1400" spc="-55" dirty="0">
                  <a:solidFill>
                    <a:srgbClr val="6D6E71"/>
                  </a:solidFill>
                  <a:latin typeface="Arial"/>
                  <a:cs typeface="Arial"/>
                </a:rPr>
                <a:t>Χαμηλό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ποσοστό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καρκίνου**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σε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σχέση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με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την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E.E.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και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τις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ΗΠΑ: 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Ο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αριθμός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των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περιπτώσεων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καρκίνου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στο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μαστό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το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έτος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ανά</a:t>
              </a:r>
              <a:endParaRPr sz="1400">
                <a:latin typeface="Arial"/>
                <a:cs typeface="Arial"/>
              </a:endParaRPr>
            </a:p>
            <a:p>
              <a:pPr marL="12700" marR="5080">
                <a:lnSpc>
                  <a:spcPct val="120300"/>
                </a:lnSpc>
              </a:pP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100.000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γυναίκες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στην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65" dirty="0">
                  <a:solidFill>
                    <a:srgbClr val="6D6E71"/>
                  </a:solidFill>
                  <a:latin typeface="Arial"/>
                  <a:cs typeface="Arial"/>
                </a:rPr>
                <a:t>Ιαπωνία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είναι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43,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σε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σχέση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με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100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στη</a:t>
              </a:r>
              <a:r>
                <a:rPr sz="1400" spc="-7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Γαλλία, 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82</a:t>
              </a:r>
              <a:r>
                <a:rPr sz="1400" spc="-8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στη</a:t>
              </a:r>
              <a:r>
                <a:rPr sz="1400" spc="-8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Γερμανία</a:t>
              </a:r>
              <a:r>
                <a:rPr sz="1400" spc="-8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και</a:t>
              </a:r>
              <a:r>
                <a:rPr sz="1400" spc="-8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76</a:t>
              </a:r>
              <a:r>
                <a:rPr sz="1400" spc="-8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στις</a:t>
              </a:r>
              <a:r>
                <a:rPr sz="1400" spc="-8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45" dirty="0">
                  <a:solidFill>
                    <a:srgbClr val="6D6E71"/>
                  </a:solidFill>
                  <a:latin typeface="Arial"/>
                  <a:cs typeface="Arial"/>
                </a:rPr>
                <a:t>ΗΠΑ.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5B50A66-868D-403B-91A1-E47775DF7299}"/>
                </a:ext>
              </a:extLst>
            </p:cNvPr>
            <p:cNvSpPr txBox="1"/>
            <p:nvPr/>
          </p:nvSpPr>
          <p:spPr>
            <a:xfrm>
              <a:off x="6051167" y="2966522"/>
              <a:ext cx="5465403" cy="3521990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0"/>
                </a:spcBef>
              </a:pP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-1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1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 marL="12700" marR="10795">
                <a:lnSpc>
                  <a:spcPct val="125800"/>
                </a:lnSpc>
              </a:pP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εγκριθεί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χρήση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φυτοπροστατευτικών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προϊόντων, 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θα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πρέπει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αυτά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να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υποβληθούν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ενδελεχείς </a:t>
              </a:r>
              <a:r>
                <a:rPr sz="1400" spc="40" dirty="0">
                  <a:solidFill>
                    <a:srgbClr val="6D6E71"/>
                  </a:solidFill>
                  <a:latin typeface="Arial"/>
                  <a:cs typeface="Arial"/>
                </a:rPr>
                <a:t>μελέτες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έγκρι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σης και να πληρούν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περίπου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800 </a:t>
              </a:r>
              <a:r>
                <a:rPr sz="1400" spc="30" dirty="0">
                  <a:solidFill>
                    <a:srgbClr val="6D6E71"/>
                  </a:solidFill>
                  <a:latin typeface="Arial"/>
                  <a:cs typeface="Arial"/>
                </a:rPr>
                <a:t>διαφορετικές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προϋποθέσεις, 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απαιτούν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τη διενέργεια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άνω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200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επιστημονικών </a:t>
              </a:r>
              <a:r>
                <a:rPr sz="1400" spc="30" dirty="0">
                  <a:solidFill>
                    <a:srgbClr val="6D6E71"/>
                  </a:solidFill>
                  <a:latin typeface="Arial"/>
                  <a:cs typeface="Arial"/>
                </a:rPr>
                <a:t>μελε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τών. </a:t>
              </a: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τρόφιμα,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ειδικά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φρέσκα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προϊόντα,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εξετάζονται 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προσεκτικό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τρόπο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Ευρωπαϊκή Αρχή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Ασφάλειας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Τροφίμων,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για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αποφυγή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κάθε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κινδύνου για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υγεία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που 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προέρχεται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ενδεχόμενα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υπολείμματα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φυτοφαρμάκων.</a:t>
              </a:r>
              <a:endParaRPr sz="1400" dirty="0">
                <a:latin typeface="Arial"/>
                <a:cs typeface="Arial"/>
              </a:endParaRPr>
            </a:p>
            <a:p>
              <a:pPr marL="12700" marR="5080">
                <a:lnSpc>
                  <a:spcPct val="125800"/>
                </a:lnSpc>
              </a:pP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2015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πραγματοποιήθηκαν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αναλύσεις στο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σύνολο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χω-  ρών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E.E.,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καθώς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επίσης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στη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Νορβηγία και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Ισλανδία,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σε 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περίπου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84.000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δείγματα,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στο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97%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οποίων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πληρούνταν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οι 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αυστηρές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προϋποθέσεις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έγκρισης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κατά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γράμμα.</a:t>
              </a:r>
              <a:r>
                <a:rPr sz="1400" spc="16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***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929EBE72-B881-47C7-8E9F-8943C19AE2EC}"/>
                </a:ext>
              </a:extLst>
            </p:cNvPr>
            <p:cNvSpPr txBox="1"/>
            <p:nvPr/>
          </p:nvSpPr>
          <p:spPr>
            <a:xfrm>
              <a:off x="317634" y="6232478"/>
              <a:ext cx="10599254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*Πηγή: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Στατιστικές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επί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Παγκόσμιας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Υγείας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2015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(World Health Statistics),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δημοσιεύθηκε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2016 </a:t>
              </a:r>
              <a:r>
                <a:rPr sz="1400" spc="30" dirty="0">
                  <a:solidFill>
                    <a:srgbClr val="6D6E71"/>
                  </a:solidFill>
                  <a:latin typeface="Arial"/>
                  <a:cs typeface="Arial"/>
                </a:rPr>
                <a:t>/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**Πηγή: </a:t>
              </a:r>
              <a:r>
                <a:rPr sz="1400" spc="-35" dirty="0">
                  <a:solidFill>
                    <a:srgbClr val="6D6E71"/>
                  </a:solidFill>
                  <a:latin typeface="Arial"/>
                  <a:cs typeface="Arial"/>
                </a:rPr>
                <a:t>PRI </a:t>
              </a:r>
              <a:r>
                <a:rPr sz="1400" spc="30" dirty="0">
                  <a:solidFill>
                    <a:srgbClr val="6D6E71"/>
                  </a:solidFill>
                  <a:latin typeface="Arial"/>
                  <a:cs typeface="Arial"/>
                </a:rPr>
                <a:t>/</a:t>
              </a:r>
              <a:r>
                <a:rPr sz="1400" spc="1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Cancer‘s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Global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Footprint: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globalcancermap.com</a:t>
              </a:r>
              <a:endParaRPr sz="14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***Πηγή: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Πρόβλεψη </a:t>
              </a:r>
              <a:r>
                <a:rPr sz="1400" spc="-55" dirty="0">
                  <a:solidFill>
                    <a:srgbClr val="6D6E71"/>
                  </a:solidFill>
                  <a:latin typeface="Arial"/>
                  <a:cs typeface="Arial"/>
                </a:rPr>
                <a:t>ΕE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2015 επί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των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καταλοίπων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των παρασιτοκτόνων,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Ευρωπαϊκή Αρχή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Ασφάλειας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Τροφίμων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2017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28E2AE4-76DE-4B0A-9DAC-E2B135E62A03}"/>
                </a:ext>
              </a:extLst>
            </p:cNvPr>
            <p:cNvSpPr txBox="1"/>
            <p:nvPr/>
          </p:nvSpPr>
          <p:spPr>
            <a:xfrm>
              <a:off x="338484" y="1015301"/>
              <a:ext cx="11231081" cy="318998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87630" rIns="0" bIns="0" rtlCol="0">
              <a:spAutoFit/>
            </a:bodyPr>
            <a:lstStyle/>
            <a:p>
              <a:pPr marL="143510" marR="950594">
                <a:lnSpc>
                  <a:spcPct val="106900"/>
                </a:lnSpc>
                <a:spcBef>
                  <a:spcPts val="690"/>
                </a:spcBef>
              </a:pP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Η υγιεινή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διατροφή </a:t>
              </a:r>
              <a:r>
                <a:rPr sz="1400" spc="-15" dirty="0">
                  <a:solidFill>
                    <a:srgbClr val="FFFFFF"/>
                  </a:solidFill>
                  <a:latin typeface="Arial"/>
                  <a:cs typeface="Arial"/>
                </a:rPr>
                <a:t>είναι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σημαντική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για </a:t>
              </a:r>
              <a:r>
                <a:rPr sz="1400" spc="-15" dirty="0">
                  <a:solidFill>
                    <a:srgbClr val="FFFFFF"/>
                  </a:solidFill>
                  <a:latin typeface="Arial"/>
                  <a:cs typeface="Arial"/>
                </a:rPr>
                <a:t>μένα. </a:t>
              </a:r>
              <a:r>
                <a:rPr sz="1400" spc="25" dirty="0">
                  <a:solidFill>
                    <a:srgbClr val="FFFFFF"/>
                  </a:solidFill>
                  <a:latin typeface="Arial"/>
                  <a:cs typeface="Arial"/>
                </a:rPr>
                <a:t>Με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προβληματίζουν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τα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φυτοφάρμακα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στα 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φρούτα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και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στα</a:t>
              </a:r>
              <a:r>
                <a:rPr sz="1400" spc="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λαχανικά.</a:t>
              </a:r>
              <a:endParaRPr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34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3. Νερό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36A6C1E-0AF8-450B-BD6C-84DC9796480A}"/>
              </a:ext>
            </a:extLst>
          </p:cNvPr>
          <p:cNvSpPr/>
          <p:nvPr/>
        </p:nvSpPr>
        <p:spPr>
          <a:xfrm>
            <a:off x="1915427" y="1938550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91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D335B1-F92E-4324-A181-F2A241184AF6}"/>
              </a:ext>
            </a:extLst>
          </p:cNvPr>
          <p:cNvGrpSpPr/>
          <p:nvPr/>
        </p:nvGrpSpPr>
        <p:grpSpPr>
          <a:xfrm>
            <a:off x="510138" y="570488"/>
            <a:ext cx="11482939" cy="5637807"/>
            <a:chOff x="741146" y="1465637"/>
            <a:chExt cx="10626290" cy="4887037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F968149-C53F-414E-A711-0A35DFA898CD}"/>
                </a:ext>
              </a:extLst>
            </p:cNvPr>
            <p:cNvSpPr txBox="1"/>
            <p:nvPr/>
          </p:nvSpPr>
          <p:spPr>
            <a:xfrm>
              <a:off x="741146" y="2351795"/>
              <a:ext cx="5196850" cy="26528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259079">
                <a:lnSpc>
                  <a:spcPct val="106100"/>
                </a:lnSpc>
                <a:spcBef>
                  <a:spcPts val="100"/>
                </a:spcBef>
              </a:pPr>
              <a:r>
                <a:rPr sz="1400" spc="-25" dirty="0">
                  <a:solidFill>
                    <a:srgbClr val="4CAF45"/>
                  </a:solidFill>
                  <a:latin typeface="Tahoma"/>
                  <a:cs typeface="Tahoma"/>
                </a:rPr>
                <a:t>Το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νερό της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βρύσης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στην </a:t>
              </a:r>
              <a:r>
                <a:rPr sz="1400" spc="50" dirty="0">
                  <a:solidFill>
                    <a:srgbClr val="4CAF45"/>
                  </a:solidFill>
                  <a:latin typeface="Tahoma"/>
                  <a:cs typeface="Tahoma"/>
                </a:rPr>
                <a:t>ευρώπη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είναι </a:t>
              </a:r>
              <a:r>
                <a:rPr sz="1400" spc="-5" dirty="0">
                  <a:solidFill>
                    <a:srgbClr val="4CAF45"/>
                  </a:solidFill>
                  <a:latin typeface="Tahoma"/>
                  <a:cs typeface="Tahoma"/>
                </a:rPr>
                <a:t>η </a:t>
              </a: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πιο 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αυστηρά ελεγχόμενη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πηγή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που </a:t>
              </a: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προορίζεται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για  </a:t>
              </a:r>
              <a:r>
                <a:rPr sz="1400" spc="30" dirty="0">
                  <a:solidFill>
                    <a:srgbClr val="4CAF45"/>
                  </a:solidFill>
                  <a:latin typeface="Tahoma"/>
                  <a:cs typeface="Tahoma"/>
                </a:rPr>
                <a:t>ευρεία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κατανάλωση.</a:t>
              </a:r>
              <a:endParaRPr sz="1400" dirty="0">
                <a:latin typeface="Tahoma"/>
                <a:cs typeface="Tahoma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5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 marL="12700" marR="135255">
                <a:lnSpc>
                  <a:spcPct val="120300"/>
                </a:lnSpc>
                <a:spcBef>
                  <a:spcPts val="900"/>
                </a:spcBef>
              </a:pP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νερό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στην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Ευρωπαϊκή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Ένωση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άριστης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ποιότητας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και 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συχνά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είναι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καλύτερο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εμφιαλωμένο</a:t>
              </a:r>
              <a:r>
                <a:rPr sz="1400" spc="24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νερό.</a:t>
              </a:r>
              <a:endParaRPr sz="1400" dirty="0">
                <a:latin typeface="Arial"/>
                <a:cs typeface="Arial"/>
              </a:endParaRPr>
            </a:p>
            <a:p>
              <a:pPr marL="12700" marR="5080">
                <a:lnSpc>
                  <a:spcPct val="120300"/>
                </a:lnSpc>
              </a:pP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Ευρωπαϊκή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Ένωση </a:t>
              </a:r>
              <a:r>
                <a:rPr sz="1400" spc="30" dirty="0">
                  <a:solidFill>
                    <a:srgbClr val="6D6E71"/>
                  </a:solidFill>
                  <a:latin typeface="Arial"/>
                  <a:cs typeface="Arial"/>
                </a:rPr>
                <a:t>διαθέτει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πιο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αυστηρή νομοθεσία του 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κόσμου,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όριο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φυτοφαρμάκων στο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πόσιμο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νερό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ίσο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0,1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µg 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ανά</a:t>
              </a:r>
              <a:r>
                <a:rPr sz="1400" spc="3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λίτρο.</a:t>
              </a:r>
              <a:endParaRPr sz="1400" dirty="0">
                <a:latin typeface="Arial"/>
                <a:cs typeface="Arial"/>
              </a:endParaRPr>
            </a:p>
            <a:p>
              <a:pPr marL="12700" marR="46990">
                <a:lnSpc>
                  <a:spcPct val="120300"/>
                </a:lnSpc>
              </a:pP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ισοδύναμο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του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ορίου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αυτού επιτυγχάνεται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διαλύοντας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έναν 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κύβο ζάχαρης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60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εκατομμύρια λίτρα,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αντιστοιχούν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σε 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24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ολυμπιακές</a:t>
              </a:r>
              <a:r>
                <a:rPr sz="1400" spc="10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πισίνες.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B4EE0EC3-B3E5-4F0B-B179-1516317BEA00}"/>
                </a:ext>
              </a:extLst>
            </p:cNvPr>
            <p:cNvSpPr/>
            <p:nvPr/>
          </p:nvSpPr>
          <p:spPr>
            <a:xfrm>
              <a:off x="6175509" y="2394167"/>
              <a:ext cx="5191927" cy="3958507"/>
            </a:xfrm>
            <a:custGeom>
              <a:avLst/>
              <a:gdLst/>
              <a:ahLst/>
              <a:cxnLst/>
              <a:rect l="l" t="t" r="r" b="b"/>
              <a:pathLst>
                <a:path w="3348355" h="2764790">
                  <a:moveTo>
                    <a:pt x="0" y="2764218"/>
                  </a:moveTo>
                  <a:lnTo>
                    <a:pt x="3348012" y="2764218"/>
                  </a:lnTo>
                  <a:lnTo>
                    <a:pt x="3348012" y="0"/>
                  </a:lnTo>
                  <a:lnTo>
                    <a:pt x="0" y="0"/>
                  </a:lnTo>
                  <a:lnTo>
                    <a:pt x="0" y="2764218"/>
                  </a:lnTo>
                  <a:close/>
                </a:path>
              </a:pathLst>
            </a:custGeom>
            <a:solidFill>
              <a:srgbClr val="D0E5C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FF1F7483-F42F-4402-A2CA-4D2B32E6E98C}"/>
                </a:ext>
              </a:extLst>
            </p:cNvPr>
            <p:cNvSpPr/>
            <p:nvPr/>
          </p:nvSpPr>
          <p:spPr>
            <a:xfrm>
              <a:off x="6993117" y="2406078"/>
              <a:ext cx="4373787" cy="39457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56E0CA81-29D6-416F-BAF8-93156B0F3BFC}"/>
                </a:ext>
              </a:extLst>
            </p:cNvPr>
            <p:cNvSpPr txBox="1"/>
            <p:nvPr/>
          </p:nvSpPr>
          <p:spPr>
            <a:xfrm>
              <a:off x="760839" y="1465637"/>
              <a:ext cx="10606382" cy="274572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100330" rIns="0" bIns="0" rtlCol="0">
              <a:spAutoFit/>
            </a:bodyPr>
            <a:lstStyle/>
            <a:p>
              <a:pPr marL="143510">
                <a:lnSpc>
                  <a:spcPct val="100000"/>
                </a:lnSpc>
                <a:spcBef>
                  <a:spcPts val="790"/>
                </a:spcBef>
              </a:pP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Αποτελούν </a:t>
              </a:r>
              <a:r>
                <a:rPr sz="1400" spc="30" dirty="0">
                  <a:solidFill>
                    <a:srgbClr val="FFFFFF"/>
                  </a:solidFill>
                  <a:latin typeface="Arial"/>
                  <a:cs typeface="Arial"/>
                </a:rPr>
                <a:t>τα </a:t>
              </a:r>
              <a:r>
                <a:rPr sz="1400" spc="15" dirty="0">
                  <a:solidFill>
                    <a:srgbClr val="FFFFFF"/>
                  </a:solidFill>
                  <a:latin typeface="Arial"/>
                  <a:cs typeface="Arial"/>
                </a:rPr>
                <a:t>φυτοφάρμακα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απειλή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για </a:t>
              </a:r>
              <a:r>
                <a:rPr sz="1400" spc="25" dirty="0">
                  <a:solidFill>
                    <a:srgbClr val="FFFFFF"/>
                  </a:solidFill>
                  <a:latin typeface="Arial"/>
                  <a:cs typeface="Arial"/>
                </a:rPr>
                <a:t>το 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πόσιμο</a:t>
              </a:r>
              <a:r>
                <a:rPr sz="1400" spc="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5" dirty="0">
                  <a:solidFill>
                    <a:srgbClr val="FFFFFF"/>
                  </a:solidFill>
                  <a:latin typeface="Arial"/>
                  <a:cs typeface="Arial"/>
                </a:rPr>
                <a:t>νερό;</a:t>
              </a:r>
              <a:endParaRPr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7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5CE0-2816-4E2A-8C3A-D3E300B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l-GR" dirty="0">
                <a:solidFill>
                  <a:schemeClr val="bg1"/>
                </a:solidFill>
              </a:rPr>
              <a:t>.Υγεία των γεωργών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503C1F2-E1F3-4327-A99F-1CFAC11B13C5}"/>
              </a:ext>
            </a:extLst>
          </p:cNvPr>
          <p:cNvSpPr/>
          <p:nvPr/>
        </p:nvSpPr>
        <p:spPr>
          <a:xfrm>
            <a:off x="1867301" y="1880799"/>
            <a:ext cx="7559992" cy="460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2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D757997-2A09-4B66-BF1B-CDA6F5811833}"/>
              </a:ext>
            </a:extLst>
          </p:cNvPr>
          <p:cNvGrpSpPr/>
          <p:nvPr/>
        </p:nvGrpSpPr>
        <p:grpSpPr>
          <a:xfrm>
            <a:off x="628650" y="498022"/>
            <a:ext cx="11078936" cy="6070662"/>
            <a:chOff x="628650" y="1076308"/>
            <a:chExt cx="10507436" cy="5460743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687E046-05A8-4E67-8D63-A55C53CFAC76}"/>
                </a:ext>
              </a:extLst>
            </p:cNvPr>
            <p:cNvSpPr/>
            <p:nvPr/>
          </p:nvSpPr>
          <p:spPr>
            <a:xfrm>
              <a:off x="648123" y="4286623"/>
              <a:ext cx="67181" cy="56837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0" y="43205"/>
                  </a:moveTo>
                  <a:lnTo>
                    <a:pt x="43205" y="43205"/>
                  </a:lnTo>
                  <a:lnTo>
                    <a:pt x="43205" y="0"/>
                  </a:lnTo>
                  <a:lnTo>
                    <a:pt x="0" y="0"/>
                  </a:lnTo>
                  <a:lnTo>
                    <a:pt x="0" y="43205"/>
                  </a:lnTo>
                  <a:close/>
                </a:path>
              </a:pathLst>
            </a:custGeom>
            <a:solidFill>
              <a:srgbClr val="4CAF4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5E12134-3E39-48DE-A6EF-1F2069F2DF11}"/>
                </a:ext>
              </a:extLst>
            </p:cNvPr>
            <p:cNvSpPr/>
            <p:nvPr/>
          </p:nvSpPr>
          <p:spPr>
            <a:xfrm>
              <a:off x="648123" y="4500792"/>
              <a:ext cx="67181" cy="56837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0" y="43205"/>
                  </a:moveTo>
                  <a:lnTo>
                    <a:pt x="43205" y="43205"/>
                  </a:lnTo>
                  <a:lnTo>
                    <a:pt x="43205" y="0"/>
                  </a:lnTo>
                  <a:lnTo>
                    <a:pt x="0" y="0"/>
                  </a:lnTo>
                  <a:lnTo>
                    <a:pt x="0" y="43205"/>
                  </a:lnTo>
                  <a:close/>
                </a:path>
              </a:pathLst>
            </a:custGeom>
            <a:solidFill>
              <a:srgbClr val="4CAF4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10001D0-532E-4F6C-93DA-34EE0A729610}"/>
                </a:ext>
              </a:extLst>
            </p:cNvPr>
            <p:cNvSpPr/>
            <p:nvPr/>
          </p:nvSpPr>
          <p:spPr>
            <a:xfrm>
              <a:off x="648123" y="4714962"/>
              <a:ext cx="67181" cy="56837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0" y="43205"/>
                  </a:moveTo>
                  <a:lnTo>
                    <a:pt x="43205" y="43205"/>
                  </a:lnTo>
                  <a:lnTo>
                    <a:pt x="43205" y="0"/>
                  </a:lnTo>
                  <a:lnTo>
                    <a:pt x="0" y="0"/>
                  </a:lnTo>
                  <a:lnTo>
                    <a:pt x="0" y="43205"/>
                  </a:lnTo>
                  <a:close/>
                </a:path>
              </a:pathLst>
            </a:custGeom>
            <a:solidFill>
              <a:srgbClr val="4CAF4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4EE3D57-02FE-408D-AB01-1138CA508979}"/>
                </a:ext>
              </a:extLst>
            </p:cNvPr>
            <p:cNvSpPr/>
            <p:nvPr/>
          </p:nvSpPr>
          <p:spPr>
            <a:xfrm>
              <a:off x="648123" y="4929131"/>
              <a:ext cx="67181" cy="56837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0" y="43205"/>
                  </a:moveTo>
                  <a:lnTo>
                    <a:pt x="43205" y="43205"/>
                  </a:lnTo>
                  <a:lnTo>
                    <a:pt x="43205" y="0"/>
                  </a:lnTo>
                  <a:lnTo>
                    <a:pt x="0" y="0"/>
                  </a:lnTo>
                  <a:lnTo>
                    <a:pt x="0" y="43205"/>
                  </a:lnTo>
                  <a:close/>
                </a:path>
              </a:pathLst>
            </a:custGeom>
            <a:solidFill>
              <a:srgbClr val="4CAF4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598F099-E10D-4C09-A36B-80E2F3DEA45D}"/>
                </a:ext>
              </a:extLst>
            </p:cNvPr>
            <p:cNvSpPr txBox="1"/>
            <p:nvPr/>
          </p:nvSpPr>
          <p:spPr>
            <a:xfrm>
              <a:off x="628650" y="1939472"/>
              <a:ext cx="10324393" cy="29746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Οι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γεωργοί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είναι </a:t>
              </a: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πιο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υγιείς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σε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σχέση </a:t>
              </a:r>
              <a:r>
                <a:rPr sz="1400" spc="15" dirty="0">
                  <a:solidFill>
                    <a:srgbClr val="4CAF45"/>
                  </a:solidFill>
                  <a:latin typeface="Tahoma"/>
                  <a:cs typeface="Tahoma"/>
                </a:rPr>
                <a:t>με το </a:t>
              </a:r>
              <a:r>
                <a:rPr sz="1400" spc="25" dirty="0">
                  <a:solidFill>
                    <a:srgbClr val="4CAF45"/>
                  </a:solidFill>
                  <a:latin typeface="Tahoma"/>
                  <a:cs typeface="Tahoma"/>
                </a:rPr>
                <a:t>μέσο </a:t>
              </a:r>
              <a:r>
                <a:rPr sz="1400" spc="40" dirty="0">
                  <a:solidFill>
                    <a:srgbClr val="4CAF45"/>
                  </a:solidFill>
                  <a:latin typeface="Tahoma"/>
                  <a:cs typeface="Tahoma"/>
                </a:rPr>
                <a:t>όρο </a:t>
              </a:r>
              <a:r>
                <a:rPr sz="1400" spc="5" dirty="0">
                  <a:solidFill>
                    <a:srgbClr val="4CAF45"/>
                  </a:solidFill>
                  <a:latin typeface="Tahoma"/>
                  <a:cs typeface="Tahoma"/>
                </a:rPr>
                <a:t>του</a:t>
              </a:r>
              <a:r>
                <a:rPr sz="1400" spc="-110" dirty="0">
                  <a:solidFill>
                    <a:srgbClr val="4CAF45"/>
                  </a:solidFill>
                  <a:latin typeface="Tahoma"/>
                  <a:cs typeface="Tahoma"/>
                </a:rPr>
                <a:t> </a:t>
              </a:r>
              <a:r>
                <a:rPr sz="1400" spc="10" dirty="0">
                  <a:solidFill>
                    <a:srgbClr val="4CAF45"/>
                  </a:solidFill>
                  <a:latin typeface="Tahoma"/>
                  <a:cs typeface="Tahoma"/>
                </a:rPr>
                <a:t>πληθυσμού.</a:t>
              </a:r>
              <a:endParaRPr sz="1400" dirty="0">
                <a:latin typeface="Tahoma"/>
                <a:cs typeface="Tahoma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400" b="1" spc="50" dirty="0">
                  <a:solidFill>
                    <a:srgbClr val="6D6E71"/>
                  </a:solidFill>
                  <a:latin typeface="Century Gothic"/>
                  <a:cs typeface="Century Gothic"/>
                </a:rPr>
                <a:t>Το</a:t>
              </a:r>
              <a:r>
                <a:rPr sz="1400" b="1" spc="30" dirty="0">
                  <a:solidFill>
                    <a:srgbClr val="6D6E71"/>
                  </a:solidFill>
                  <a:latin typeface="Century Gothic"/>
                  <a:cs typeface="Century Gothic"/>
                </a:rPr>
                <a:t> </a:t>
              </a:r>
              <a:r>
                <a:rPr sz="1400" b="1" spc="35" dirty="0">
                  <a:solidFill>
                    <a:srgbClr val="6D6E71"/>
                  </a:solidFill>
                  <a:latin typeface="Century Gothic"/>
                  <a:cs typeface="Century Gothic"/>
                </a:rPr>
                <a:t>ξέρατε;</a:t>
              </a:r>
              <a:endParaRPr sz="1400" dirty="0">
                <a:latin typeface="Century Gothic"/>
                <a:cs typeface="Century Gothic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 marR="183515">
                <a:lnSpc>
                  <a:spcPct val="120300"/>
                </a:lnSpc>
                <a:spcBef>
                  <a:spcPts val="5"/>
                </a:spcBef>
              </a:pP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Αυτό αποδείχθηκε </a:t>
              </a:r>
              <a:r>
                <a:rPr sz="1400" spc="-3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μια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μελέτη*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πραγματοποιήθηκε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180.000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αγρότες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στη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Γαλλία </a:t>
              </a:r>
              <a:r>
                <a:rPr lang="el-GR" sz="1400" spc="25" dirty="0">
                  <a:solidFill>
                    <a:srgbClr val="6D6E71"/>
                  </a:solidFill>
                  <a:latin typeface="Arial"/>
                  <a:cs typeface="Arial"/>
                </a:rPr>
                <a:t>,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στη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χώρα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50" dirty="0">
                  <a:solidFill>
                    <a:srgbClr val="6D6E71"/>
                  </a:solidFill>
                  <a:latin typeface="Arial"/>
                  <a:cs typeface="Arial"/>
                </a:rPr>
                <a:t>Ε.Ε.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την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πιο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έντονη 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κριτική θέση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αναφορικά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γεωργικά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φάρμακα σε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πολιτικό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κοινωνικό</a:t>
              </a:r>
              <a:r>
                <a:rPr sz="1400" spc="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επίπεδο.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-60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αποτελέσματα ήταν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</a:t>
              </a:r>
              <a:r>
                <a:rPr sz="1400" spc="-13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ακόλουθα:</a:t>
              </a:r>
              <a:endParaRPr sz="1400" dirty="0">
                <a:latin typeface="Arial"/>
                <a:cs typeface="Arial"/>
              </a:endParaRPr>
            </a:p>
            <a:p>
              <a:pPr marL="12700" marR="5080">
                <a:lnSpc>
                  <a:spcPct val="120300"/>
                </a:lnSpc>
              </a:pP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Κατά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μέσο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όρο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οι γεωργοί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παρουσιάζουν ποσοστό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θνησιμότητας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κατώτερο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σε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σχέση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με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γενικό </a:t>
              </a:r>
              <a:r>
                <a:rPr sz="1400" spc="-25" dirty="0">
                  <a:solidFill>
                    <a:srgbClr val="6D6E71"/>
                  </a:solidFill>
                  <a:latin typeface="Arial"/>
                  <a:cs typeface="Arial"/>
                </a:rPr>
                <a:t>πληθυσμό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της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ίδιας ηλικίας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ζει 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στην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ίδια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γεωγραφική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περιοχή:</a:t>
              </a:r>
              <a:endParaRPr sz="14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400" dirty="0">
                <a:latin typeface="Times New Roman"/>
                <a:cs typeface="Times New Roman"/>
              </a:endParaRPr>
            </a:p>
            <a:p>
              <a:pPr marL="139065" marR="5104130">
                <a:lnSpc>
                  <a:spcPct val="120400"/>
                </a:lnSpc>
              </a:pP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Όλα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είδη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καρκίνου: -27%  Αλτσχάιμερ/Πάρκινσον: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-38%</a:t>
              </a:r>
              <a:endParaRPr sz="1400" dirty="0">
                <a:latin typeface="Arial"/>
                <a:cs typeface="Arial"/>
              </a:endParaRPr>
            </a:p>
            <a:p>
              <a:pPr marL="139065" marR="4340225">
                <a:lnSpc>
                  <a:spcPct val="120400"/>
                </a:lnSpc>
              </a:pP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Εμφράγματα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ή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εγκεφαλικά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επεισόδια: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-26% 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Παθολογίες </a:t>
              </a:r>
              <a:r>
                <a:rPr sz="1400" spc="-15" dirty="0">
                  <a:solidFill>
                    <a:srgbClr val="6D6E71"/>
                  </a:solidFill>
                  <a:latin typeface="Arial"/>
                  <a:cs typeface="Arial"/>
                </a:rPr>
                <a:t>των αναπνευστικών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οδών:</a:t>
              </a:r>
              <a:r>
                <a:rPr sz="1400" spc="10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-37%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CD10840-0718-4899-9BA3-5B5BE8B8C1E5}"/>
                </a:ext>
              </a:extLst>
            </p:cNvPr>
            <p:cNvSpPr txBox="1"/>
            <p:nvPr/>
          </p:nvSpPr>
          <p:spPr>
            <a:xfrm>
              <a:off x="628652" y="5944121"/>
              <a:ext cx="10341919" cy="5929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*Μελέτη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AgriCan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(AGRIculture </a:t>
              </a:r>
              <a:r>
                <a:rPr sz="1400" spc="-40" dirty="0">
                  <a:solidFill>
                    <a:srgbClr val="6D6E71"/>
                  </a:solidFill>
                  <a:latin typeface="Arial"/>
                  <a:cs typeface="Arial"/>
                </a:rPr>
                <a:t>&amp;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CANcers)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στους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γεωργούς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τα </a:t>
              </a:r>
              <a:r>
                <a:rPr sz="1400" spc="10" dirty="0">
                  <a:solidFill>
                    <a:srgbClr val="6D6E71"/>
                  </a:solidFill>
                  <a:latin typeface="Arial"/>
                  <a:cs typeface="Arial"/>
                </a:rPr>
                <a:t>σχετιζόμενα με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τη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γεωργία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άτομα </a:t>
              </a:r>
              <a:r>
                <a:rPr sz="1400" spc="-20" dirty="0">
                  <a:solidFill>
                    <a:srgbClr val="6D6E71"/>
                  </a:solidFill>
                  <a:latin typeface="Arial"/>
                  <a:cs typeface="Arial"/>
                </a:rPr>
                <a:t>που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πραγματοποιήθηκε </a:t>
              </a:r>
              <a:r>
                <a:rPr sz="1400" spc="-10" dirty="0">
                  <a:solidFill>
                    <a:srgbClr val="6D6E71"/>
                  </a:solidFill>
                  <a:latin typeface="Arial"/>
                  <a:cs typeface="Arial"/>
                </a:rPr>
                <a:t>από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το </a:t>
              </a:r>
              <a:r>
                <a:rPr sz="1400" dirty="0">
                  <a:solidFill>
                    <a:srgbClr val="6D6E71"/>
                  </a:solidFill>
                  <a:latin typeface="Arial"/>
                  <a:cs typeface="Arial"/>
                </a:rPr>
                <a:t>2010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έως το </a:t>
              </a:r>
              <a:r>
                <a:rPr sz="1400" spc="-5" dirty="0">
                  <a:solidFill>
                    <a:srgbClr val="6D6E71"/>
                  </a:solidFill>
                  <a:latin typeface="Arial"/>
                  <a:cs typeface="Arial"/>
                </a:rPr>
                <a:t>2014</a:t>
              </a:r>
              <a:r>
                <a:rPr sz="1400" spc="-7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αφορούσε</a:t>
              </a:r>
              <a:endParaRPr sz="14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&gt;40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διαφορετικούς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τύπους </a:t>
              </a:r>
              <a:r>
                <a:rPr sz="1400" spc="5" dirty="0">
                  <a:solidFill>
                    <a:srgbClr val="6D6E71"/>
                  </a:solidFill>
                  <a:latin typeface="Arial"/>
                  <a:cs typeface="Arial"/>
                </a:rPr>
                <a:t>καρκίνου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15" dirty="0">
                  <a:solidFill>
                    <a:srgbClr val="6D6E71"/>
                  </a:solidFill>
                  <a:latin typeface="Arial"/>
                  <a:cs typeface="Arial"/>
                </a:rPr>
                <a:t>αναπνευστικές,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καρδιοαγγειακές </a:t>
              </a:r>
              <a:r>
                <a:rPr sz="1400" spc="0" dirty="0">
                  <a:solidFill>
                    <a:srgbClr val="6D6E71"/>
                  </a:solidFill>
                  <a:latin typeface="Arial"/>
                  <a:cs typeface="Arial"/>
                </a:rPr>
                <a:t>και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νευροεκφυλιστικές</a:t>
              </a:r>
              <a:r>
                <a:rPr sz="1400" spc="225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400" spc="25" dirty="0">
                  <a:solidFill>
                    <a:srgbClr val="6D6E71"/>
                  </a:solidFill>
                  <a:latin typeface="Arial"/>
                  <a:cs typeface="Arial"/>
                </a:rPr>
                <a:t>ασθένειες.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E4FC3367-2600-4E35-A1B7-89006CC0608E}"/>
                </a:ext>
              </a:extLst>
            </p:cNvPr>
            <p:cNvSpPr txBox="1"/>
            <p:nvPr/>
          </p:nvSpPr>
          <p:spPr>
            <a:xfrm>
              <a:off x="648123" y="1076308"/>
              <a:ext cx="10487963" cy="284929"/>
            </a:xfrm>
            <a:prstGeom prst="rect">
              <a:avLst/>
            </a:prstGeom>
            <a:solidFill>
              <a:srgbClr val="4CAF45"/>
            </a:solidFill>
          </p:spPr>
          <p:txBody>
            <a:bodyPr vert="horz" wrap="square" lIns="0" tIns="100330" rIns="0" bIns="0" rtlCol="0">
              <a:spAutoFit/>
            </a:bodyPr>
            <a:lstStyle/>
            <a:p>
              <a:pPr marL="143510">
                <a:lnSpc>
                  <a:spcPct val="100000"/>
                </a:lnSpc>
                <a:spcBef>
                  <a:spcPts val="790"/>
                </a:spcBef>
              </a:pPr>
              <a:r>
                <a:rPr sz="1400" spc="-45" dirty="0">
                  <a:solidFill>
                    <a:srgbClr val="FFFFFF"/>
                  </a:solidFill>
                  <a:latin typeface="Arial"/>
                  <a:cs typeface="Arial"/>
                </a:rPr>
                <a:t>Ο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χειρισμός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των </a:t>
              </a:r>
              <a:r>
                <a:rPr sz="1400" spc="5" dirty="0">
                  <a:solidFill>
                    <a:srgbClr val="FFFFFF"/>
                  </a:solidFill>
                  <a:latin typeface="Arial"/>
                  <a:cs typeface="Arial"/>
                </a:rPr>
                <a:t>φυτοφαρμάκων </a:t>
              </a:r>
              <a:r>
                <a:rPr sz="1400" spc="40" dirty="0">
                  <a:solidFill>
                    <a:srgbClr val="FFFFFF"/>
                  </a:solidFill>
                  <a:latin typeface="Arial"/>
                  <a:cs typeface="Arial"/>
                </a:rPr>
                <a:t>θέτει </a:t>
              </a:r>
              <a:r>
                <a:rPr sz="1400" spc="5" dirty="0">
                  <a:solidFill>
                    <a:srgbClr val="FFFFFF"/>
                  </a:solidFill>
                  <a:latin typeface="Arial"/>
                  <a:cs typeface="Arial"/>
                </a:rPr>
                <a:t>σε 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κίνδυνο </a:t>
              </a:r>
              <a:r>
                <a:rPr sz="1400" spc="0" dirty="0">
                  <a:solidFill>
                    <a:srgbClr val="FFFFFF"/>
                  </a:solidFill>
                  <a:latin typeface="Arial"/>
                  <a:cs typeface="Arial"/>
                </a:rPr>
                <a:t>την υγεία </a:t>
              </a:r>
              <a:r>
                <a:rPr sz="1400" spc="-5" dirty="0">
                  <a:solidFill>
                    <a:srgbClr val="FFFFFF"/>
                  </a:solidFill>
                  <a:latin typeface="Arial"/>
                  <a:cs typeface="Arial"/>
                </a:rPr>
                <a:t>των</a:t>
              </a:r>
              <a:r>
                <a:rPr sz="1400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15" dirty="0">
                  <a:solidFill>
                    <a:srgbClr val="FFFFFF"/>
                  </a:solidFill>
                  <a:latin typeface="Arial"/>
                  <a:cs typeface="Arial"/>
                </a:rPr>
                <a:t>γεωργών;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279773"/>
      </p:ext>
    </p:extLst>
  </p:cSld>
  <p:clrMapOvr>
    <a:masterClrMapping/>
  </p:clrMapOvr>
</p:sld>
</file>

<file path=ppt/theme/theme1.xml><?xml version="1.0" encoding="utf-8"?>
<a:theme xmlns:a="http://schemas.openxmlformats.org/drawingml/2006/main" name="BAS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F" id="{725FE41A-792F-432C-B93F-25ED23A97D07}" vid="{32C09C63-FE1F-4DA2-BF9B-32FE81185E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1765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Tahoma</vt:lpstr>
      <vt:lpstr>Times New Roman</vt:lpstr>
      <vt:lpstr>BASF</vt:lpstr>
      <vt:lpstr>Χημεία &amp; Γεωργία</vt:lpstr>
      <vt:lpstr>1. Γενικά για τα φυτοφάρμακα</vt:lpstr>
      <vt:lpstr>PowerPoint Presentation</vt:lpstr>
      <vt:lpstr>2. Υγεία των καταναλωτών</vt:lpstr>
      <vt:lpstr>PowerPoint Presentation</vt:lpstr>
      <vt:lpstr>3. Νερό</vt:lpstr>
      <vt:lpstr>PowerPoint Presentation</vt:lpstr>
      <vt:lpstr>4.Υγεία των γεωργών</vt:lpstr>
      <vt:lpstr>PowerPoint Presentation</vt:lpstr>
      <vt:lpstr>5.Επιπτώσεις συνδυαστικών εκθέσεων</vt:lpstr>
      <vt:lpstr>PowerPoint Presentation</vt:lpstr>
      <vt:lpstr>6.Ενδοκρινικοί διαταράκτες</vt:lpstr>
      <vt:lpstr>PowerPoint Presentation</vt:lpstr>
      <vt:lpstr>7.Βιοποικιλότητα</vt:lpstr>
      <vt:lpstr>PowerPoint Presentation</vt:lpstr>
      <vt:lpstr>8.Βιολογική γεωργία</vt:lpstr>
      <vt:lpstr>PowerPoint Presentation</vt:lpstr>
      <vt:lpstr>9.Έδαφος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&amp; Γεωργία</dc:title>
  <dc:creator>Spyridon Georgiou</dc:creator>
  <cp:lastModifiedBy>Spyridon Georgiou</cp:lastModifiedBy>
  <cp:revision>16</cp:revision>
  <dcterms:created xsi:type="dcterms:W3CDTF">2018-04-29T05:06:35Z</dcterms:created>
  <dcterms:modified xsi:type="dcterms:W3CDTF">2018-04-29T06:57:58Z</dcterms:modified>
</cp:coreProperties>
</file>