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sldIdLst>
    <p:sldId id="256" r:id="rId2"/>
    <p:sldId id="268" r:id="rId3"/>
    <p:sldId id="335" r:id="rId4"/>
    <p:sldId id="257" r:id="rId5"/>
    <p:sldId id="269" r:id="rId6"/>
    <p:sldId id="287" r:id="rId7"/>
    <p:sldId id="266" r:id="rId8"/>
    <p:sldId id="258" r:id="rId9"/>
    <p:sldId id="262" r:id="rId10"/>
    <p:sldId id="342" r:id="rId11"/>
    <p:sldId id="271" r:id="rId12"/>
    <p:sldId id="324" r:id="rId13"/>
    <p:sldId id="272" r:id="rId14"/>
    <p:sldId id="274" r:id="rId15"/>
    <p:sldId id="341" r:id="rId16"/>
    <p:sldId id="276" r:id="rId17"/>
    <p:sldId id="283" r:id="rId18"/>
    <p:sldId id="284" r:id="rId19"/>
    <p:sldId id="339" r:id="rId20"/>
    <p:sldId id="288" r:id="rId21"/>
    <p:sldId id="277" r:id="rId22"/>
    <p:sldId id="278" r:id="rId23"/>
    <p:sldId id="289" r:id="rId24"/>
    <p:sldId id="332" r:id="rId25"/>
    <p:sldId id="279" r:id="rId26"/>
    <p:sldId id="333" r:id="rId27"/>
    <p:sldId id="334" r:id="rId28"/>
    <p:sldId id="290" r:id="rId29"/>
    <p:sldId id="321" r:id="rId30"/>
    <p:sldId id="291" r:id="rId31"/>
    <p:sldId id="292" r:id="rId32"/>
    <p:sldId id="340" r:id="rId33"/>
    <p:sldId id="299" r:id="rId34"/>
    <p:sldId id="300" r:id="rId35"/>
    <p:sldId id="297" r:id="rId36"/>
    <p:sldId id="301" r:id="rId37"/>
    <p:sldId id="298" r:id="rId38"/>
    <p:sldId id="293" r:id="rId39"/>
    <p:sldId id="295" r:id="rId40"/>
    <p:sldId id="285" r:id="rId41"/>
    <p:sldId id="302" r:id="rId42"/>
    <p:sldId id="322" r:id="rId43"/>
    <p:sldId id="309" r:id="rId44"/>
    <p:sldId id="304" r:id="rId45"/>
    <p:sldId id="265" r:id="rId46"/>
    <p:sldId id="305" r:id="rId47"/>
    <p:sldId id="306" r:id="rId48"/>
    <p:sldId id="310" r:id="rId49"/>
    <p:sldId id="307" r:id="rId50"/>
    <p:sldId id="308" r:id="rId51"/>
    <p:sldId id="311" r:id="rId52"/>
    <p:sldId id="286" r:id="rId53"/>
    <p:sldId id="312" r:id="rId54"/>
    <p:sldId id="313" r:id="rId55"/>
    <p:sldId id="314" r:id="rId56"/>
    <p:sldId id="315" r:id="rId57"/>
    <p:sldId id="317" r:id="rId58"/>
    <p:sldId id="320" r:id="rId59"/>
    <p:sldId id="325" r:id="rId60"/>
    <p:sldId id="319" r:id="rId61"/>
    <p:sldId id="318" r:id="rId62"/>
    <p:sldId id="327" r:id="rId63"/>
    <p:sldId id="328" r:id="rId64"/>
    <p:sldId id="329" r:id="rId6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D4B"/>
    <a:srgbClr val="B6D9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9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252F1-37BD-4EDC-BE81-382FCEC582F5}" type="doc">
      <dgm:prSet loTypeId="urn:microsoft.com/office/officeart/2005/8/layout/hierarchy6" loCatId="hierarchy" qsTypeId="urn:microsoft.com/office/officeart/2005/8/quickstyle/simple1" qsCatId="simple" csTypeId="urn:microsoft.com/office/officeart/2005/8/colors/accent6_3" csCatId="accent6" phldr="1"/>
      <dgm:spPr/>
      <dgm:t>
        <a:bodyPr/>
        <a:lstStyle/>
        <a:p>
          <a:endParaRPr lang="el-GR"/>
        </a:p>
      </dgm:t>
    </dgm:pt>
    <dgm:pt modelId="{488249A7-19D4-49D4-B608-1C29E18B3CB3}">
      <dgm:prSet phldrT="[Κείμενο]">
        <dgm:style>
          <a:lnRef idx="3">
            <a:schemeClr val="lt1"/>
          </a:lnRef>
          <a:fillRef idx="1">
            <a:schemeClr val="accent4"/>
          </a:fillRef>
          <a:effectRef idx="1">
            <a:schemeClr val="accent4"/>
          </a:effectRef>
          <a:fontRef idx="minor">
            <a:schemeClr val="lt1"/>
          </a:fontRef>
        </dgm:style>
      </dgm:prSet>
      <dgm:spPr/>
      <dgm:t>
        <a:bodyPr/>
        <a:lstStyle/>
        <a:p>
          <a:r>
            <a:rPr lang="el-GR" dirty="0" smtClean="0"/>
            <a:t>Ερειστικός ιστός</a:t>
          </a:r>
          <a:endParaRPr lang="el-GR" dirty="0"/>
        </a:p>
      </dgm:t>
    </dgm:pt>
    <dgm:pt modelId="{24B6F0A0-C61A-4EB3-9F67-5EC6767456ED}" type="parTrans" cxnId="{6E4DD228-D601-44CA-83EB-972D050CEEED}">
      <dgm:prSet/>
      <dgm:spPr/>
      <dgm:t>
        <a:bodyPr/>
        <a:lstStyle/>
        <a:p>
          <a:endParaRPr lang="el-GR"/>
        </a:p>
      </dgm:t>
    </dgm:pt>
    <dgm:pt modelId="{C02DBEA0-5579-4075-98FC-0C1CB718DD50}" type="sibTrans" cxnId="{6E4DD228-D601-44CA-83EB-972D050CEEED}">
      <dgm:prSet/>
      <dgm:spPr/>
      <dgm:t>
        <a:bodyPr/>
        <a:lstStyle/>
        <a:p>
          <a:endParaRPr lang="el-GR"/>
        </a:p>
      </dgm:t>
    </dgm:pt>
    <dgm:pt modelId="{C2E9AB75-6F12-413F-8C60-8EF8A57282B2}" type="asst">
      <dgm:prSet phldrT="[Κείμενο]"/>
      <dgm:spPr/>
      <dgm:t>
        <a:bodyPr/>
        <a:lstStyle/>
        <a:p>
          <a:r>
            <a:rPr lang="el-GR" dirty="0" smtClean="0"/>
            <a:t>Συνδετικός ιστός</a:t>
          </a:r>
          <a:endParaRPr lang="el-GR" dirty="0"/>
        </a:p>
      </dgm:t>
    </dgm:pt>
    <dgm:pt modelId="{53FED057-4B44-4C50-A1CD-44EB5A841C34}" type="parTrans" cxnId="{9190BA4F-43B3-4075-ADF0-2428A0F75066}">
      <dgm:prSet/>
      <dgm:spPr/>
      <dgm:t>
        <a:bodyPr/>
        <a:lstStyle/>
        <a:p>
          <a:endParaRPr lang="el-GR"/>
        </a:p>
      </dgm:t>
    </dgm:pt>
    <dgm:pt modelId="{1BC96F1E-98E4-4956-B5C7-0A9F42F3C8B0}" type="sibTrans" cxnId="{9190BA4F-43B3-4075-ADF0-2428A0F75066}">
      <dgm:prSet/>
      <dgm:spPr/>
      <dgm:t>
        <a:bodyPr/>
        <a:lstStyle/>
        <a:p>
          <a:endParaRPr lang="el-GR"/>
        </a:p>
      </dgm:t>
    </dgm:pt>
    <dgm:pt modelId="{364A4374-C401-4003-957C-0F3207C505B9}">
      <dgm:prSet phldrT="[Κείμενο]"/>
      <dgm:spPr/>
      <dgm:t>
        <a:bodyPr/>
        <a:lstStyle/>
        <a:p>
          <a:r>
            <a:rPr lang="el-GR" dirty="0" smtClean="0"/>
            <a:t>Χόνδρινος ιστός</a:t>
          </a:r>
          <a:endParaRPr lang="el-GR" dirty="0"/>
        </a:p>
      </dgm:t>
    </dgm:pt>
    <dgm:pt modelId="{0AC4A755-7E62-4788-A163-412F364FAD6A}" type="parTrans" cxnId="{18661B2F-450A-44A0-8DBF-FBCB02712D7E}">
      <dgm:prSet/>
      <dgm:spPr/>
      <dgm:t>
        <a:bodyPr/>
        <a:lstStyle/>
        <a:p>
          <a:endParaRPr lang="el-GR"/>
        </a:p>
      </dgm:t>
    </dgm:pt>
    <dgm:pt modelId="{A951CC95-2166-4F3F-A820-62E633528575}" type="sibTrans" cxnId="{18661B2F-450A-44A0-8DBF-FBCB02712D7E}">
      <dgm:prSet/>
      <dgm:spPr/>
      <dgm:t>
        <a:bodyPr/>
        <a:lstStyle/>
        <a:p>
          <a:endParaRPr lang="el-GR"/>
        </a:p>
      </dgm:t>
    </dgm:pt>
    <dgm:pt modelId="{84DDCAA4-D886-43C3-B96A-252993BF3A26}">
      <dgm:prSet phldrT="[Κείμενο]"/>
      <dgm:spPr/>
      <dgm:t>
        <a:bodyPr/>
        <a:lstStyle/>
        <a:p>
          <a:r>
            <a:rPr lang="el-GR" dirty="0" smtClean="0"/>
            <a:t>Οστίτης ιστός</a:t>
          </a:r>
          <a:endParaRPr lang="el-GR" dirty="0"/>
        </a:p>
      </dgm:t>
    </dgm:pt>
    <dgm:pt modelId="{D819C81E-988E-4B68-83F6-A8C9DC89EBA6}" type="parTrans" cxnId="{0B5115BA-6C96-4100-A31A-5D242E109562}">
      <dgm:prSet/>
      <dgm:spPr/>
      <dgm:t>
        <a:bodyPr/>
        <a:lstStyle/>
        <a:p>
          <a:endParaRPr lang="el-GR"/>
        </a:p>
      </dgm:t>
    </dgm:pt>
    <dgm:pt modelId="{F64180F0-01F9-4C62-B1F2-5982DA8ACC18}" type="sibTrans" cxnId="{0B5115BA-6C96-4100-A31A-5D242E109562}">
      <dgm:prSet/>
      <dgm:spPr/>
      <dgm:t>
        <a:bodyPr/>
        <a:lstStyle/>
        <a:p>
          <a:endParaRPr lang="el-GR"/>
        </a:p>
      </dgm:t>
    </dgm:pt>
    <dgm:pt modelId="{6BD4F7BA-A316-47CC-BDC2-01DF5151E6FB}">
      <dgm:prSet/>
      <dgm:spPr/>
      <dgm:t>
        <a:bodyPr/>
        <a:lstStyle/>
        <a:p>
          <a:r>
            <a:rPr lang="el-GR" dirty="0" smtClean="0"/>
            <a:t>Χαλαρός</a:t>
          </a:r>
          <a:endParaRPr lang="el-GR" dirty="0"/>
        </a:p>
      </dgm:t>
    </dgm:pt>
    <dgm:pt modelId="{B9715785-7ADE-4D96-99C0-3B0520E1C778}" type="parTrans" cxnId="{C9684ADC-B998-45AC-9FF1-FECC5529D175}">
      <dgm:prSet/>
      <dgm:spPr/>
      <dgm:t>
        <a:bodyPr/>
        <a:lstStyle/>
        <a:p>
          <a:endParaRPr lang="el-GR"/>
        </a:p>
      </dgm:t>
    </dgm:pt>
    <dgm:pt modelId="{B8C72A4A-C744-4A06-8A22-1360404E42F3}" type="sibTrans" cxnId="{C9684ADC-B998-45AC-9FF1-FECC5529D175}">
      <dgm:prSet/>
      <dgm:spPr/>
      <dgm:t>
        <a:bodyPr/>
        <a:lstStyle/>
        <a:p>
          <a:endParaRPr lang="el-GR"/>
        </a:p>
      </dgm:t>
    </dgm:pt>
    <dgm:pt modelId="{E39966AF-3172-4C9A-A2DD-00416EB592DB}">
      <dgm:prSet/>
      <dgm:spPr/>
      <dgm:t>
        <a:bodyPr/>
        <a:lstStyle/>
        <a:p>
          <a:r>
            <a:rPr lang="el-GR" dirty="0" smtClean="0"/>
            <a:t>Πυκνός</a:t>
          </a:r>
          <a:endParaRPr lang="el-GR" dirty="0"/>
        </a:p>
      </dgm:t>
    </dgm:pt>
    <dgm:pt modelId="{2C4112FD-BCB7-4A45-99BB-1E8D9F757088}" type="parTrans" cxnId="{5DF183EE-6EF8-442D-A66A-6877E873290C}">
      <dgm:prSet/>
      <dgm:spPr/>
      <dgm:t>
        <a:bodyPr/>
        <a:lstStyle/>
        <a:p>
          <a:endParaRPr lang="el-GR"/>
        </a:p>
      </dgm:t>
    </dgm:pt>
    <dgm:pt modelId="{1696A9DA-9531-4D8D-B995-0C8640482C8A}" type="sibTrans" cxnId="{5DF183EE-6EF8-442D-A66A-6877E873290C}">
      <dgm:prSet/>
      <dgm:spPr/>
      <dgm:t>
        <a:bodyPr/>
        <a:lstStyle/>
        <a:p>
          <a:endParaRPr lang="el-GR"/>
        </a:p>
      </dgm:t>
    </dgm:pt>
    <dgm:pt modelId="{EA9E8649-76F3-4493-BF27-E4BAF4C08E42}" type="pres">
      <dgm:prSet presAssocID="{1D4252F1-37BD-4EDC-BE81-382FCEC582F5}" presName="mainComposite" presStyleCnt="0">
        <dgm:presLayoutVars>
          <dgm:chPref val="1"/>
          <dgm:dir/>
          <dgm:animOne val="branch"/>
          <dgm:animLvl val="lvl"/>
          <dgm:resizeHandles val="exact"/>
        </dgm:presLayoutVars>
      </dgm:prSet>
      <dgm:spPr/>
      <dgm:t>
        <a:bodyPr/>
        <a:lstStyle/>
        <a:p>
          <a:endParaRPr lang="el-GR"/>
        </a:p>
      </dgm:t>
    </dgm:pt>
    <dgm:pt modelId="{8D329ECB-EBE7-43AF-9468-03F55FAE959D}" type="pres">
      <dgm:prSet presAssocID="{1D4252F1-37BD-4EDC-BE81-382FCEC582F5}" presName="hierFlow" presStyleCnt="0"/>
      <dgm:spPr/>
    </dgm:pt>
    <dgm:pt modelId="{0DCB00B2-7591-494A-84F2-B8CEF60644AE}" type="pres">
      <dgm:prSet presAssocID="{1D4252F1-37BD-4EDC-BE81-382FCEC582F5}" presName="hierChild1" presStyleCnt="0">
        <dgm:presLayoutVars>
          <dgm:chPref val="1"/>
          <dgm:animOne val="branch"/>
          <dgm:animLvl val="lvl"/>
        </dgm:presLayoutVars>
      </dgm:prSet>
      <dgm:spPr/>
    </dgm:pt>
    <dgm:pt modelId="{FF828791-5508-4337-8341-1FCC126B79FE}" type="pres">
      <dgm:prSet presAssocID="{488249A7-19D4-49D4-B608-1C29E18B3CB3}" presName="Name14" presStyleCnt="0"/>
      <dgm:spPr/>
    </dgm:pt>
    <dgm:pt modelId="{B04571BC-8C7A-4A81-8F1E-E5D42F80CB52}" type="pres">
      <dgm:prSet presAssocID="{488249A7-19D4-49D4-B608-1C29E18B3CB3}" presName="level1Shape" presStyleLbl="node0" presStyleIdx="0" presStyleCnt="1">
        <dgm:presLayoutVars>
          <dgm:chPref val="3"/>
        </dgm:presLayoutVars>
      </dgm:prSet>
      <dgm:spPr/>
      <dgm:t>
        <a:bodyPr/>
        <a:lstStyle/>
        <a:p>
          <a:endParaRPr lang="el-GR"/>
        </a:p>
      </dgm:t>
    </dgm:pt>
    <dgm:pt modelId="{91935092-2EF4-4289-9ED4-1157C1B001C1}" type="pres">
      <dgm:prSet presAssocID="{488249A7-19D4-49D4-B608-1C29E18B3CB3}" presName="hierChild2" presStyleCnt="0"/>
      <dgm:spPr/>
    </dgm:pt>
    <dgm:pt modelId="{18863991-DED7-4743-BC7E-F71AD8F6DB05}" type="pres">
      <dgm:prSet presAssocID="{53FED057-4B44-4C50-A1CD-44EB5A841C34}" presName="Name19" presStyleLbl="parChTrans1D2" presStyleIdx="0" presStyleCnt="3"/>
      <dgm:spPr/>
      <dgm:t>
        <a:bodyPr/>
        <a:lstStyle/>
        <a:p>
          <a:endParaRPr lang="el-GR"/>
        </a:p>
      </dgm:t>
    </dgm:pt>
    <dgm:pt modelId="{C362A0F0-B61D-448D-AEF6-C6F400217C03}" type="pres">
      <dgm:prSet presAssocID="{C2E9AB75-6F12-413F-8C60-8EF8A57282B2}" presName="Name21" presStyleCnt="0"/>
      <dgm:spPr/>
    </dgm:pt>
    <dgm:pt modelId="{A3C6B83C-3DF3-450F-8D28-A1DC4B78C2ED}" type="pres">
      <dgm:prSet presAssocID="{C2E9AB75-6F12-413F-8C60-8EF8A57282B2}" presName="level2Shape" presStyleLbl="asst1" presStyleIdx="0" presStyleCnt="1"/>
      <dgm:spPr/>
      <dgm:t>
        <a:bodyPr/>
        <a:lstStyle/>
        <a:p>
          <a:endParaRPr lang="el-GR"/>
        </a:p>
      </dgm:t>
    </dgm:pt>
    <dgm:pt modelId="{9DC1C941-D017-4631-8673-EC56BA8818F1}" type="pres">
      <dgm:prSet presAssocID="{C2E9AB75-6F12-413F-8C60-8EF8A57282B2}" presName="hierChild3" presStyleCnt="0"/>
      <dgm:spPr/>
    </dgm:pt>
    <dgm:pt modelId="{C32E98AF-A4ED-404C-9E7F-12BD1DBE32BE}" type="pres">
      <dgm:prSet presAssocID="{B9715785-7ADE-4D96-99C0-3B0520E1C778}" presName="Name19" presStyleLbl="parChTrans1D3" presStyleIdx="0" presStyleCnt="2"/>
      <dgm:spPr/>
      <dgm:t>
        <a:bodyPr/>
        <a:lstStyle/>
        <a:p>
          <a:endParaRPr lang="el-GR"/>
        </a:p>
      </dgm:t>
    </dgm:pt>
    <dgm:pt modelId="{0AFFAAE0-66CB-4B8E-B53A-738D22322075}" type="pres">
      <dgm:prSet presAssocID="{6BD4F7BA-A316-47CC-BDC2-01DF5151E6FB}" presName="Name21" presStyleCnt="0"/>
      <dgm:spPr/>
    </dgm:pt>
    <dgm:pt modelId="{1B0F948C-1BAC-4EF9-AB45-9162D93BB2CF}" type="pres">
      <dgm:prSet presAssocID="{6BD4F7BA-A316-47CC-BDC2-01DF5151E6FB}" presName="level2Shape" presStyleLbl="node3" presStyleIdx="0" presStyleCnt="2"/>
      <dgm:spPr/>
      <dgm:t>
        <a:bodyPr/>
        <a:lstStyle/>
        <a:p>
          <a:endParaRPr lang="el-GR"/>
        </a:p>
      </dgm:t>
    </dgm:pt>
    <dgm:pt modelId="{6C65B97E-067B-4666-870C-175B3DD26881}" type="pres">
      <dgm:prSet presAssocID="{6BD4F7BA-A316-47CC-BDC2-01DF5151E6FB}" presName="hierChild3" presStyleCnt="0"/>
      <dgm:spPr/>
    </dgm:pt>
    <dgm:pt modelId="{02476816-57D7-44FB-AD59-A17CDCF35C89}" type="pres">
      <dgm:prSet presAssocID="{2C4112FD-BCB7-4A45-99BB-1E8D9F757088}" presName="Name19" presStyleLbl="parChTrans1D3" presStyleIdx="1" presStyleCnt="2"/>
      <dgm:spPr/>
      <dgm:t>
        <a:bodyPr/>
        <a:lstStyle/>
        <a:p>
          <a:endParaRPr lang="el-GR"/>
        </a:p>
      </dgm:t>
    </dgm:pt>
    <dgm:pt modelId="{9D5A439B-9229-41AA-B87E-8FD29E5925D8}" type="pres">
      <dgm:prSet presAssocID="{E39966AF-3172-4C9A-A2DD-00416EB592DB}" presName="Name21" presStyleCnt="0"/>
      <dgm:spPr/>
    </dgm:pt>
    <dgm:pt modelId="{C76392B0-63FA-46D4-B2DA-99A280E70F72}" type="pres">
      <dgm:prSet presAssocID="{E39966AF-3172-4C9A-A2DD-00416EB592DB}" presName="level2Shape" presStyleLbl="node3" presStyleIdx="1" presStyleCnt="2"/>
      <dgm:spPr/>
      <dgm:t>
        <a:bodyPr/>
        <a:lstStyle/>
        <a:p>
          <a:endParaRPr lang="el-GR"/>
        </a:p>
      </dgm:t>
    </dgm:pt>
    <dgm:pt modelId="{54BE42A6-353F-499A-A620-57210B7D113A}" type="pres">
      <dgm:prSet presAssocID="{E39966AF-3172-4C9A-A2DD-00416EB592DB}" presName="hierChild3" presStyleCnt="0"/>
      <dgm:spPr/>
    </dgm:pt>
    <dgm:pt modelId="{F46EA017-77A7-4D0C-B1B4-C280800BB206}" type="pres">
      <dgm:prSet presAssocID="{0AC4A755-7E62-4788-A163-412F364FAD6A}" presName="Name19" presStyleLbl="parChTrans1D2" presStyleIdx="1" presStyleCnt="3"/>
      <dgm:spPr/>
      <dgm:t>
        <a:bodyPr/>
        <a:lstStyle/>
        <a:p>
          <a:endParaRPr lang="el-GR"/>
        </a:p>
      </dgm:t>
    </dgm:pt>
    <dgm:pt modelId="{190DA70C-703F-4CC3-9D54-32CADE8A86F1}" type="pres">
      <dgm:prSet presAssocID="{364A4374-C401-4003-957C-0F3207C505B9}" presName="Name21" presStyleCnt="0"/>
      <dgm:spPr/>
    </dgm:pt>
    <dgm:pt modelId="{8EE493F0-B8D5-4C72-B20E-0E97165507ED}" type="pres">
      <dgm:prSet presAssocID="{364A4374-C401-4003-957C-0F3207C505B9}" presName="level2Shape" presStyleLbl="node2" presStyleIdx="0" presStyleCnt="2"/>
      <dgm:spPr/>
      <dgm:t>
        <a:bodyPr/>
        <a:lstStyle/>
        <a:p>
          <a:endParaRPr lang="el-GR"/>
        </a:p>
      </dgm:t>
    </dgm:pt>
    <dgm:pt modelId="{346BA604-EBC4-48F2-A85D-A0AF0CBFFDF3}" type="pres">
      <dgm:prSet presAssocID="{364A4374-C401-4003-957C-0F3207C505B9}" presName="hierChild3" presStyleCnt="0"/>
      <dgm:spPr/>
    </dgm:pt>
    <dgm:pt modelId="{0BA07DAF-0BE0-48DD-B2B7-25234875E973}" type="pres">
      <dgm:prSet presAssocID="{D819C81E-988E-4B68-83F6-A8C9DC89EBA6}" presName="Name19" presStyleLbl="parChTrans1D2" presStyleIdx="2" presStyleCnt="3"/>
      <dgm:spPr/>
      <dgm:t>
        <a:bodyPr/>
        <a:lstStyle/>
        <a:p>
          <a:endParaRPr lang="el-GR"/>
        </a:p>
      </dgm:t>
    </dgm:pt>
    <dgm:pt modelId="{359D62E3-FFCF-4479-9D79-FE0075255880}" type="pres">
      <dgm:prSet presAssocID="{84DDCAA4-D886-43C3-B96A-252993BF3A26}" presName="Name21" presStyleCnt="0"/>
      <dgm:spPr/>
    </dgm:pt>
    <dgm:pt modelId="{DB2642A6-49AA-4233-9D9B-0133B00B0C92}" type="pres">
      <dgm:prSet presAssocID="{84DDCAA4-D886-43C3-B96A-252993BF3A26}" presName="level2Shape" presStyleLbl="node2" presStyleIdx="1" presStyleCnt="2"/>
      <dgm:spPr/>
      <dgm:t>
        <a:bodyPr/>
        <a:lstStyle/>
        <a:p>
          <a:endParaRPr lang="el-GR"/>
        </a:p>
      </dgm:t>
    </dgm:pt>
    <dgm:pt modelId="{C159C6E6-0473-4A6B-B0DD-4891A9247631}" type="pres">
      <dgm:prSet presAssocID="{84DDCAA4-D886-43C3-B96A-252993BF3A26}" presName="hierChild3" presStyleCnt="0"/>
      <dgm:spPr/>
    </dgm:pt>
    <dgm:pt modelId="{F1F982AC-323D-4BEE-A743-B607C5F9E367}" type="pres">
      <dgm:prSet presAssocID="{1D4252F1-37BD-4EDC-BE81-382FCEC582F5}" presName="bgShapesFlow" presStyleCnt="0"/>
      <dgm:spPr/>
    </dgm:pt>
  </dgm:ptLst>
  <dgm:cxnLst>
    <dgm:cxn modelId="{ECBFDE31-8971-4906-B6C6-E93D5B304346}" type="presOf" srcId="{D819C81E-988E-4B68-83F6-A8C9DC89EBA6}" destId="{0BA07DAF-0BE0-48DD-B2B7-25234875E973}" srcOrd="0" destOrd="0" presId="urn:microsoft.com/office/officeart/2005/8/layout/hierarchy6"/>
    <dgm:cxn modelId="{62C60058-AD0D-4A61-8312-3BB3720A54C5}" type="presOf" srcId="{364A4374-C401-4003-957C-0F3207C505B9}" destId="{8EE493F0-B8D5-4C72-B20E-0E97165507ED}" srcOrd="0" destOrd="0" presId="urn:microsoft.com/office/officeart/2005/8/layout/hierarchy6"/>
    <dgm:cxn modelId="{C9684ADC-B998-45AC-9FF1-FECC5529D175}" srcId="{C2E9AB75-6F12-413F-8C60-8EF8A57282B2}" destId="{6BD4F7BA-A316-47CC-BDC2-01DF5151E6FB}" srcOrd="0" destOrd="0" parTransId="{B9715785-7ADE-4D96-99C0-3B0520E1C778}" sibTransId="{B8C72A4A-C744-4A06-8A22-1360404E42F3}"/>
    <dgm:cxn modelId="{6E4DD228-D601-44CA-83EB-972D050CEEED}" srcId="{1D4252F1-37BD-4EDC-BE81-382FCEC582F5}" destId="{488249A7-19D4-49D4-B608-1C29E18B3CB3}" srcOrd="0" destOrd="0" parTransId="{24B6F0A0-C61A-4EB3-9F67-5EC6767456ED}" sibTransId="{C02DBEA0-5579-4075-98FC-0C1CB718DD50}"/>
    <dgm:cxn modelId="{7750C5CD-7E46-4C60-B564-1F308BC9A814}" type="presOf" srcId="{E39966AF-3172-4C9A-A2DD-00416EB592DB}" destId="{C76392B0-63FA-46D4-B2DA-99A280E70F72}" srcOrd="0" destOrd="0" presId="urn:microsoft.com/office/officeart/2005/8/layout/hierarchy6"/>
    <dgm:cxn modelId="{4F464D2F-67CE-40D4-AEA8-7AE98F7B4CF4}" type="presOf" srcId="{2C4112FD-BCB7-4A45-99BB-1E8D9F757088}" destId="{02476816-57D7-44FB-AD59-A17CDCF35C89}" srcOrd="0" destOrd="0" presId="urn:microsoft.com/office/officeart/2005/8/layout/hierarchy6"/>
    <dgm:cxn modelId="{88F1233E-8D3D-40A2-AC53-3651AD9C10C9}" type="presOf" srcId="{488249A7-19D4-49D4-B608-1C29E18B3CB3}" destId="{B04571BC-8C7A-4A81-8F1E-E5D42F80CB52}" srcOrd="0" destOrd="0" presId="urn:microsoft.com/office/officeart/2005/8/layout/hierarchy6"/>
    <dgm:cxn modelId="{5DF183EE-6EF8-442D-A66A-6877E873290C}" srcId="{C2E9AB75-6F12-413F-8C60-8EF8A57282B2}" destId="{E39966AF-3172-4C9A-A2DD-00416EB592DB}" srcOrd="1" destOrd="0" parTransId="{2C4112FD-BCB7-4A45-99BB-1E8D9F757088}" sibTransId="{1696A9DA-9531-4D8D-B995-0C8640482C8A}"/>
    <dgm:cxn modelId="{B0C6FEDA-B652-4950-8BFF-C66E4B5A6EF2}" type="presOf" srcId="{B9715785-7ADE-4D96-99C0-3B0520E1C778}" destId="{C32E98AF-A4ED-404C-9E7F-12BD1DBE32BE}" srcOrd="0" destOrd="0" presId="urn:microsoft.com/office/officeart/2005/8/layout/hierarchy6"/>
    <dgm:cxn modelId="{76F27AD3-7680-4EBC-AA49-34E6E21751F8}" type="presOf" srcId="{6BD4F7BA-A316-47CC-BDC2-01DF5151E6FB}" destId="{1B0F948C-1BAC-4EF9-AB45-9162D93BB2CF}" srcOrd="0" destOrd="0" presId="urn:microsoft.com/office/officeart/2005/8/layout/hierarchy6"/>
    <dgm:cxn modelId="{9190BA4F-43B3-4075-ADF0-2428A0F75066}" srcId="{488249A7-19D4-49D4-B608-1C29E18B3CB3}" destId="{C2E9AB75-6F12-413F-8C60-8EF8A57282B2}" srcOrd="0" destOrd="0" parTransId="{53FED057-4B44-4C50-A1CD-44EB5A841C34}" sibTransId="{1BC96F1E-98E4-4956-B5C7-0A9F42F3C8B0}"/>
    <dgm:cxn modelId="{18661B2F-450A-44A0-8DBF-FBCB02712D7E}" srcId="{488249A7-19D4-49D4-B608-1C29E18B3CB3}" destId="{364A4374-C401-4003-957C-0F3207C505B9}" srcOrd="1" destOrd="0" parTransId="{0AC4A755-7E62-4788-A163-412F364FAD6A}" sibTransId="{A951CC95-2166-4F3F-A820-62E633528575}"/>
    <dgm:cxn modelId="{5BE6914C-144F-401E-832D-DC74C392ECDE}" type="presOf" srcId="{84DDCAA4-D886-43C3-B96A-252993BF3A26}" destId="{DB2642A6-49AA-4233-9D9B-0133B00B0C92}" srcOrd="0" destOrd="0" presId="urn:microsoft.com/office/officeart/2005/8/layout/hierarchy6"/>
    <dgm:cxn modelId="{AAED3FA6-C059-4732-9D91-438293020237}" type="presOf" srcId="{53FED057-4B44-4C50-A1CD-44EB5A841C34}" destId="{18863991-DED7-4743-BC7E-F71AD8F6DB05}" srcOrd="0" destOrd="0" presId="urn:microsoft.com/office/officeart/2005/8/layout/hierarchy6"/>
    <dgm:cxn modelId="{94441781-220C-4298-B6FA-E6405E608EF3}" type="presOf" srcId="{0AC4A755-7E62-4788-A163-412F364FAD6A}" destId="{F46EA017-77A7-4D0C-B1B4-C280800BB206}" srcOrd="0" destOrd="0" presId="urn:microsoft.com/office/officeart/2005/8/layout/hierarchy6"/>
    <dgm:cxn modelId="{7134F20F-DB67-43E8-A672-9626D5C9369D}" type="presOf" srcId="{1D4252F1-37BD-4EDC-BE81-382FCEC582F5}" destId="{EA9E8649-76F3-4493-BF27-E4BAF4C08E42}" srcOrd="0" destOrd="0" presId="urn:microsoft.com/office/officeart/2005/8/layout/hierarchy6"/>
    <dgm:cxn modelId="{65D8987A-E16F-41FF-A6DF-3FBD8B62E658}" type="presOf" srcId="{C2E9AB75-6F12-413F-8C60-8EF8A57282B2}" destId="{A3C6B83C-3DF3-450F-8D28-A1DC4B78C2ED}" srcOrd="0" destOrd="0" presId="urn:microsoft.com/office/officeart/2005/8/layout/hierarchy6"/>
    <dgm:cxn modelId="{0B5115BA-6C96-4100-A31A-5D242E109562}" srcId="{488249A7-19D4-49D4-B608-1C29E18B3CB3}" destId="{84DDCAA4-D886-43C3-B96A-252993BF3A26}" srcOrd="2" destOrd="0" parTransId="{D819C81E-988E-4B68-83F6-A8C9DC89EBA6}" sibTransId="{F64180F0-01F9-4C62-B1F2-5982DA8ACC18}"/>
    <dgm:cxn modelId="{3F37A872-5203-44C6-BF38-15A5F0FD21EE}" type="presParOf" srcId="{EA9E8649-76F3-4493-BF27-E4BAF4C08E42}" destId="{8D329ECB-EBE7-43AF-9468-03F55FAE959D}" srcOrd="0" destOrd="0" presId="urn:microsoft.com/office/officeart/2005/8/layout/hierarchy6"/>
    <dgm:cxn modelId="{7CB291B6-BDF4-4D05-96CA-877480732391}" type="presParOf" srcId="{8D329ECB-EBE7-43AF-9468-03F55FAE959D}" destId="{0DCB00B2-7591-494A-84F2-B8CEF60644AE}" srcOrd="0" destOrd="0" presId="urn:microsoft.com/office/officeart/2005/8/layout/hierarchy6"/>
    <dgm:cxn modelId="{CACF4E94-0432-4ABD-B331-2F03B55FCE24}" type="presParOf" srcId="{0DCB00B2-7591-494A-84F2-B8CEF60644AE}" destId="{FF828791-5508-4337-8341-1FCC126B79FE}" srcOrd="0" destOrd="0" presId="urn:microsoft.com/office/officeart/2005/8/layout/hierarchy6"/>
    <dgm:cxn modelId="{2B94DB9A-4043-4A7F-B79F-7D8ECF6D513C}" type="presParOf" srcId="{FF828791-5508-4337-8341-1FCC126B79FE}" destId="{B04571BC-8C7A-4A81-8F1E-E5D42F80CB52}" srcOrd="0" destOrd="0" presId="urn:microsoft.com/office/officeart/2005/8/layout/hierarchy6"/>
    <dgm:cxn modelId="{F060E041-50FC-4452-8732-EAC357F0A50E}" type="presParOf" srcId="{FF828791-5508-4337-8341-1FCC126B79FE}" destId="{91935092-2EF4-4289-9ED4-1157C1B001C1}" srcOrd="1" destOrd="0" presId="urn:microsoft.com/office/officeart/2005/8/layout/hierarchy6"/>
    <dgm:cxn modelId="{DA73265F-3D13-49D7-8967-16E56F3C25A9}" type="presParOf" srcId="{91935092-2EF4-4289-9ED4-1157C1B001C1}" destId="{18863991-DED7-4743-BC7E-F71AD8F6DB05}" srcOrd="0" destOrd="0" presId="urn:microsoft.com/office/officeart/2005/8/layout/hierarchy6"/>
    <dgm:cxn modelId="{812B60E4-B60C-4381-9F89-CF4AA2D137FE}" type="presParOf" srcId="{91935092-2EF4-4289-9ED4-1157C1B001C1}" destId="{C362A0F0-B61D-448D-AEF6-C6F400217C03}" srcOrd="1" destOrd="0" presId="urn:microsoft.com/office/officeart/2005/8/layout/hierarchy6"/>
    <dgm:cxn modelId="{E95C6114-851D-41E7-8167-15DD23C6DACD}" type="presParOf" srcId="{C362A0F0-B61D-448D-AEF6-C6F400217C03}" destId="{A3C6B83C-3DF3-450F-8D28-A1DC4B78C2ED}" srcOrd="0" destOrd="0" presId="urn:microsoft.com/office/officeart/2005/8/layout/hierarchy6"/>
    <dgm:cxn modelId="{E9E81F98-15FC-4A59-BAC5-657113F76542}" type="presParOf" srcId="{C362A0F0-B61D-448D-AEF6-C6F400217C03}" destId="{9DC1C941-D017-4631-8673-EC56BA8818F1}" srcOrd="1" destOrd="0" presId="urn:microsoft.com/office/officeart/2005/8/layout/hierarchy6"/>
    <dgm:cxn modelId="{A5803F46-9D0D-489D-9BBA-E2BB71CC0C62}" type="presParOf" srcId="{9DC1C941-D017-4631-8673-EC56BA8818F1}" destId="{C32E98AF-A4ED-404C-9E7F-12BD1DBE32BE}" srcOrd="0" destOrd="0" presId="urn:microsoft.com/office/officeart/2005/8/layout/hierarchy6"/>
    <dgm:cxn modelId="{B6270F1D-1B7D-4F38-AB0A-9AA73A16FCE6}" type="presParOf" srcId="{9DC1C941-D017-4631-8673-EC56BA8818F1}" destId="{0AFFAAE0-66CB-4B8E-B53A-738D22322075}" srcOrd="1" destOrd="0" presId="urn:microsoft.com/office/officeart/2005/8/layout/hierarchy6"/>
    <dgm:cxn modelId="{00122D83-97E7-400C-8EA1-EAA57892A5F8}" type="presParOf" srcId="{0AFFAAE0-66CB-4B8E-B53A-738D22322075}" destId="{1B0F948C-1BAC-4EF9-AB45-9162D93BB2CF}" srcOrd="0" destOrd="0" presId="urn:microsoft.com/office/officeart/2005/8/layout/hierarchy6"/>
    <dgm:cxn modelId="{BC48DFCD-7CED-42E9-84CC-B02BD25CBB46}" type="presParOf" srcId="{0AFFAAE0-66CB-4B8E-B53A-738D22322075}" destId="{6C65B97E-067B-4666-870C-175B3DD26881}" srcOrd="1" destOrd="0" presId="urn:microsoft.com/office/officeart/2005/8/layout/hierarchy6"/>
    <dgm:cxn modelId="{73FBDE2F-72C4-45B4-ADF6-00C5FCB40746}" type="presParOf" srcId="{9DC1C941-D017-4631-8673-EC56BA8818F1}" destId="{02476816-57D7-44FB-AD59-A17CDCF35C89}" srcOrd="2" destOrd="0" presId="urn:microsoft.com/office/officeart/2005/8/layout/hierarchy6"/>
    <dgm:cxn modelId="{94412AAF-020D-4F02-BDA3-B896CFDCD455}" type="presParOf" srcId="{9DC1C941-D017-4631-8673-EC56BA8818F1}" destId="{9D5A439B-9229-41AA-B87E-8FD29E5925D8}" srcOrd="3" destOrd="0" presId="urn:microsoft.com/office/officeart/2005/8/layout/hierarchy6"/>
    <dgm:cxn modelId="{016C355A-4145-41B8-9982-3BD74DC25F58}" type="presParOf" srcId="{9D5A439B-9229-41AA-B87E-8FD29E5925D8}" destId="{C76392B0-63FA-46D4-B2DA-99A280E70F72}" srcOrd="0" destOrd="0" presId="urn:microsoft.com/office/officeart/2005/8/layout/hierarchy6"/>
    <dgm:cxn modelId="{17FDE3BA-3795-41D1-9099-F69308782D4A}" type="presParOf" srcId="{9D5A439B-9229-41AA-B87E-8FD29E5925D8}" destId="{54BE42A6-353F-499A-A620-57210B7D113A}" srcOrd="1" destOrd="0" presId="urn:microsoft.com/office/officeart/2005/8/layout/hierarchy6"/>
    <dgm:cxn modelId="{21A58ECA-1ED5-4021-8F59-CBEB7C895E97}" type="presParOf" srcId="{91935092-2EF4-4289-9ED4-1157C1B001C1}" destId="{F46EA017-77A7-4D0C-B1B4-C280800BB206}" srcOrd="2" destOrd="0" presId="urn:microsoft.com/office/officeart/2005/8/layout/hierarchy6"/>
    <dgm:cxn modelId="{6C93DA83-C28D-42A3-A992-858A90951981}" type="presParOf" srcId="{91935092-2EF4-4289-9ED4-1157C1B001C1}" destId="{190DA70C-703F-4CC3-9D54-32CADE8A86F1}" srcOrd="3" destOrd="0" presId="urn:microsoft.com/office/officeart/2005/8/layout/hierarchy6"/>
    <dgm:cxn modelId="{9D7EA854-EF4E-4438-97C9-67CE89F0CAD4}" type="presParOf" srcId="{190DA70C-703F-4CC3-9D54-32CADE8A86F1}" destId="{8EE493F0-B8D5-4C72-B20E-0E97165507ED}" srcOrd="0" destOrd="0" presId="urn:microsoft.com/office/officeart/2005/8/layout/hierarchy6"/>
    <dgm:cxn modelId="{A7EB6A27-5C04-4762-9C82-A0241DEA4C36}" type="presParOf" srcId="{190DA70C-703F-4CC3-9D54-32CADE8A86F1}" destId="{346BA604-EBC4-48F2-A85D-A0AF0CBFFDF3}" srcOrd="1" destOrd="0" presId="urn:microsoft.com/office/officeart/2005/8/layout/hierarchy6"/>
    <dgm:cxn modelId="{772E05A9-CF28-4293-827D-20B281E6C5F8}" type="presParOf" srcId="{91935092-2EF4-4289-9ED4-1157C1B001C1}" destId="{0BA07DAF-0BE0-48DD-B2B7-25234875E973}" srcOrd="4" destOrd="0" presId="urn:microsoft.com/office/officeart/2005/8/layout/hierarchy6"/>
    <dgm:cxn modelId="{45D0067A-077F-40F9-B003-6A8168E1C7DA}" type="presParOf" srcId="{91935092-2EF4-4289-9ED4-1157C1B001C1}" destId="{359D62E3-FFCF-4479-9D79-FE0075255880}" srcOrd="5" destOrd="0" presId="urn:microsoft.com/office/officeart/2005/8/layout/hierarchy6"/>
    <dgm:cxn modelId="{ED300908-082A-4586-B837-CF6BC5D6BBF2}" type="presParOf" srcId="{359D62E3-FFCF-4479-9D79-FE0075255880}" destId="{DB2642A6-49AA-4233-9D9B-0133B00B0C92}" srcOrd="0" destOrd="0" presId="urn:microsoft.com/office/officeart/2005/8/layout/hierarchy6"/>
    <dgm:cxn modelId="{8B81E518-C20B-48A1-BCE7-5660E46E3301}" type="presParOf" srcId="{359D62E3-FFCF-4479-9D79-FE0075255880}" destId="{C159C6E6-0473-4A6B-B0DD-4891A9247631}" srcOrd="1" destOrd="0" presId="urn:microsoft.com/office/officeart/2005/8/layout/hierarchy6"/>
    <dgm:cxn modelId="{7B90F713-5E47-4011-91FD-535FA86D88CC}" type="presParOf" srcId="{EA9E8649-76F3-4493-BF27-E4BAF4C08E42}" destId="{F1F982AC-323D-4BEE-A743-B607C5F9E367}" srcOrd="1" destOrd="0" presId="urn:microsoft.com/office/officeart/2005/8/layout/hierarchy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4252F1-37BD-4EDC-BE81-382FCEC582F5}" type="doc">
      <dgm:prSet loTypeId="urn:microsoft.com/office/officeart/2005/8/layout/hierarchy6" loCatId="hierarchy" qsTypeId="urn:microsoft.com/office/officeart/2005/8/quickstyle/simple1" qsCatId="simple" csTypeId="urn:microsoft.com/office/officeart/2005/8/colors/accent6_3" csCatId="accent6" phldr="1"/>
      <dgm:spPr/>
      <dgm:t>
        <a:bodyPr/>
        <a:lstStyle/>
        <a:p>
          <a:endParaRPr lang="el-GR"/>
        </a:p>
      </dgm:t>
    </dgm:pt>
    <dgm:pt modelId="{488249A7-19D4-49D4-B608-1C29E18B3CB3}">
      <dgm:prSet phldrT="[Κείμενο]">
        <dgm:style>
          <a:lnRef idx="3">
            <a:schemeClr val="lt1"/>
          </a:lnRef>
          <a:fillRef idx="1">
            <a:schemeClr val="accent4"/>
          </a:fillRef>
          <a:effectRef idx="1">
            <a:schemeClr val="accent4"/>
          </a:effectRef>
          <a:fontRef idx="minor">
            <a:schemeClr val="lt1"/>
          </a:fontRef>
        </dgm:style>
      </dgm:prSet>
      <dgm:spPr/>
      <dgm:t>
        <a:bodyPr/>
        <a:lstStyle/>
        <a:p>
          <a:r>
            <a:rPr lang="el-GR" dirty="0" smtClean="0"/>
            <a:t>Μυϊκός ιστός</a:t>
          </a:r>
          <a:endParaRPr lang="el-GR" dirty="0"/>
        </a:p>
      </dgm:t>
    </dgm:pt>
    <dgm:pt modelId="{24B6F0A0-C61A-4EB3-9F67-5EC6767456ED}" type="parTrans" cxnId="{6E4DD228-D601-44CA-83EB-972D050CEEED}">
      <dgm:prSet/>
      <dgm:spPr/>
      <dgm:t>
        <a:bodyPr/>
        <a:lstStyle/>
        <a:p>
          <a:endParaRPr lang="el-GR"/>
        </a:p>
      </dgm:t>
    </dgm:pt>
    <dgm:pt modelId="{C02DBEA0-5579-4075-98FC-0C1CB718DD50}" type="sibTrans" cxnId="{6E4DD228-D601-44CA-83EB-972D050CEEED}">
      <dgm:prSet/>
      <dgm:spPr/>
      <dgm:t>
        <a:bodyPr/>
        <a:lstStyle/>
        <a:p>
          <a:endParaRPr lang="el-GR"/>
        </a:p>
      </dgm:t>
    </dgm:pt>
    <dgm:pt modelId="{C2E9AB75-6F12-413F-8C60-8EF8A57282B2}" type="asst">
      <dgm:prSet phldrT="[Κείμενο]"/>
      <dgm:spPr/>
      <dgm:t>
        <a:bodyPr/>
        <a:lstStyle/>
        <a:p>
          <a:r>
            <a:rPr lang="el-GR" dirty="0" smtClean="0"/>
            <a:t>Σκελετικός μυϊκός ιστός</a:t>
          </a:r>
        </a:p>
        <a:p>
          <a:r>
            <a:rPr lang="el-GR" dirty="0" smtClean="0"/>
            <a:t>(γραμμωτός)</a:t>
          </a:r>
          <a:endParaRPr lang="el-GR" dirty="0"/>
        </a:p>
      </dgm:t>
    </dgm:pt>
    <dgm:pt modelId="{53FED057-4B44-4C50-A1CD-44EB5A841C34}" type="parTrans" cxnId="{9190BA4F-43B3-4075-ADF0-2428A0F75066}">
      <dgm:prSet/>
      <dgm:spPr/>
      <dgm:t>
        <a:bodyPr/>
        <a:lstStyle/>
        <a:p>
          <a:endParaRPr lang="el-GR"/>
        </a:p>
      </dgm:t>
    </dgm:pt>
    <dgm:pt modelId="{1BC96F1E-98E4-4956-B5C7-0A9F42F3C8B0}" type="sibTrans" cxnId="{9190BA4F-43B3-4075-ADF0-2428A0F75066}">
      <dgm:prSet/>
      <dgm:spPr/>
      <dgm:t>
        <a:bodyPr/>
        <a:lstStyle/>
        <a:p>
          <a:endParaRPr lang="el-GR"/>
        </a:p>
      </dgm:t>
    </dgm:pt>
    <dgm:pt modelId="{364A4374-C401-4003-957C-0F3207C505B9}">
      <dgm:prSet phldrT="[Κείμενο]"/>
      <dgm:spPr/>
      <dgm:t>
        <a:bodyPr/>
        <a:lstStyle/>
        <a:p>
          <a:r>
            <a:rPr lang="el-GR" dirty="0" smtClean="0"/>
            <a:t>Μυϊκός ιστός της καρδιάς (μυοκάρδιο)</a:t>
          </a:r>
          <a:endParaRPr lang="el-GR" dirty="0"/>
        </a:p>
      </dgm:t>
    </dgm:pt>
    <dgm:pt modelId="{0AC4A755-7E62-4788-A163-412F364FAD6A}" type="parTrans" cxnId="{18661B2F-450A-44A0-8DBF-FBCB02712D7E}">
      <dgm:prSet/>
      <dgm:spPr/>
      <dgm:t>
        <a:bodyPr/>
        <a:lstStyle/>
        <a:p>
          <a:endParaRPr lang="el-GR"/>
        </a:p>
      </dgm:t>
    </dgm:pt>
    <dgm:pt modelId="{A951CC95-2166-4F3F-A820-62E633528575}" type="sibTrans" cxnId="{18661B2F-450A-44A0-8DBF-FBCB02712D7E}">
      <dgm:prSet/>
      <dgm:spPr/>
      <dgm:t>
        <a:bodyPr/>
        <a:lstStyle/>
        <a:p>
          <a:endParaRPr lang="el-GR"/>
        </a:p>
      </dgm:t>
    </dgm:pt>
    <dgm:pt modelId="{84DDCAA4-D886-43C3-B96A-252993BF3A26}">
      <dgm:prSet phldrT="[Κείμενο]"/>
      <dgm:spPr/>
      <dgm:t>
        <a:bodyPr/>
        <a:lstStyle/>
        <a:p>
          <a:r>
            <a:rPr lang="el-GR" dirty="0" smtClean="0"/>
            <a:t>Λείος μυϊκός ιστός</a:t>
          </a:r>
          <a:endParaRPr lang="el-GR" dirty="0"/>
        </a:p>
      </dgm:t>
    </dgm:pt>
    <dgm:pt modelId="{D819C81E-988E-4B68-83F6-A8C9DC89EBA6}" type="parTrans" cxnId="{0B5115BA-6C96-4100-A31A-5D242E109562}">
      <dgm:prSet/>
      <dgm:spPr/>
      <dgm:t>
        <a:bodyPr/>
        <a:lstStyle/>
        <a:p>
          <a:endParaRPr lang="el-GR"/>
        </a:p>
      </dgm:t>
    </dgm:pt>
    <dgm:pt modelId="{F64180F0-01F9-4C62-B1F2-5982DA8ACC18}" type="sibTrans" cxnId="{0B5115BA-6C96-4100-A31A-5D242E109562}">
      <dgm:prSet/>
      <dgm:spPr/>
      <dgm:t>
        <a:bodyPr/>
        <a:lstStyle/>
        <a:p>
          <a:endParaRPr lang="el-GR"/>
        </a:p>
      </dgm:t>
    </dgm:pt>
    <dgm:pt modelId="{EA9E8649-76F3-4493-BF27-E4BAF4C08E42}" type="pres">
      <dgm:prSet presAssocID="{1D4252F1-37BD-4EDC-BE81-382FCEC582F5}" presName="mainComposite" presStyleCnt="0">
        <dgm:presLayoutVars>
          <dgm:chPref val="1"/>
          <dgm:dir/>
          <dgm:animOne val="branch"/>
          <dgm:animLvl val="lvl"/>
          <dgm:resizeHandles val="exact"/>
        </dgm:presLayoutVars>
      </dgm:prSet>
      <dgm:spPr/>
      <dgm:t>
        <a:bodyPr/>
        <a:lstStyle/>
        <a:p>
          <a:endParaRPr lang="el-GR"/>
        </a:p>
      </dgm:t>
    </dgm:pt>
    <dgm:pt modelId="{8D329ECB-EBE7-43AF-9468-03F55FAE959D}" type="pres">
      <dgm:prSet presAssocID="{1D4252F1-37BD-4EDC-BE81-382FCEC582F5}" presName="hierFlow" presStyleCnt="0"/>
      <dgm:spPr/>
    </dgm:pt>
    <dgm:pt modelId="{0DCB00B2-7591-494A-84F2-B8CEF60644AE}" type="pres">
      <dgm:prSet presAssocID="{1D4252F1-37BD-4EDC-BE81-382FCEC582F5}" presName="hierChild1" presStyleCnt="0">
        <dgm:presLayoutVars>
          <dgm:chPref val="1"/>
          <dgm:animOne val="branch"/>
          <dgm:animLvl val="lvl"/>
        </dgm:presLayoutVars>
      </dgm:prSet>
      <dgm:spPr/>
    </dgm:pt>
    <dgm:pt modelId="{FF828791-5508-4337-8341-1FCC126B79FE}" type="pres">
      <dgm:prSet presAssocID="{488249A7-19D4-49D4-B608-1C29E18B3CB3}" presName="Name14" presStyleCnt="0"/>
      <dgm:spPr/>
    </dgm:pt>
    <dgm:pt modelId="{B04571BC-8C7A-4A81-8F1E-E5D42F80CB52}" type="pres">
      <dgm:prSet presAssocID="{488249A7-19D4-49D4-B608-1C29E18B3CB3}" presName="level1Shape" presStyleLbl="node0" presStyleIdx="0" presStyleCnt="1">
        <dgm:presLayoutVars>
          <dgm:chPref val="3"/>
        </dgm:presLayoutVars>
      </dgm:prSet>
      <dgm:spPr/>
      <dgm:t>
        <a:bodyPr/>
        <a:lstStyle/>
        <a:p>
          <a:endParaRPr lang="el-GR"/>
        </a:p>
      </dgm:t>
    </dgm:pt>
    <dgm:pt modelId="{91935092-2EF4-4289-9ED4-1157C1B001C1}" type="pres">
      <dgm:prSet presAssocID="{488249A7-19D4-49D4-B608-1C29E18B3CB3}" presName="hierChild2" presStyleCnt="0"/>
      <dgm:spPr/>
    </dgm:pt>
    <dgm:pt modelId="{18863991-DED7-4743-BC7E-F71AD8F6DB05}" type="pres">
      <dgm:prSet presAssocID="{53FED057-4B44-4C50-A1CD-44EB5A841C34}" presName="Name19" presStyleLbl="parChTrans1D2" presStyleIdx="0" presStyleCnt="3"/>
      <dgm:spPr/>
      <dgm:t>
        <a:bodyPr/>
        <a:lstStyle/>
        <a:p>
          <a:endParaRPr lang="el-GR"/>
        </a:p>
      </dgm:t>
    </dgm:pt>
    <dgm:pt modelId="{C362A0F0-B61D-448D-AEF6-C6F400217C03}" type="pres">
      <dgm:prSet presAssocID="{C2E9AB75-6F12-413F-8C60-8EF8A57282B2}" presName="Name21" presStyleCnt="0"/>
      <dgm:spPr/>
    </dgm:pt>
    <dgm:pt modelId="{A3C6B83C-3DF3-450F-8D28-A1DC4B78C2ED}" type="pres">
      <dgm:prSet presAssocID="{C2E9AB75-6F12-413F-8C60-8EF8A57282B2}" presName="level2Shape" presStyleLbl="asst1" presStyleIdx="0" presStyleCnt="1" custScaleY="128150"/>
      <dgm:spPr/>
      <dgm:t>
        <a:bodyPr/>
        <a:lstStyle/>
        <a:p>
          <a:endParaRPr lang="el-GR"/>
        </a:p>
      </dgm:t>
    </dgm:pt>
    <dgm:pt modelId="{9DC1C941-D017-4631-8673-EC56BA8818F1}" type="pres">
      <dgm:prSet presAssocID="{C2E9AB75-6F12-413F-8C60-8EF8A57282B2}" presName="hierChild3" presStyleCnt="0"/>
      <dgm:spPr/>
    </dgm:pt>
    <dgm:pt modelId="{F46EA017-77A7-4D0C-B1B4-C280800BB206}" type="pres">
      <dgm:prSet presAssocID="{0AC4A755-7E62-4788-A163-412F364FAD6A}" presName="Name19" presStyleLbl="parChTrans1D2" presStyleIdx="1" presStyleCnt="3"/>
      <dgm:spPr/>
      <dgm:t>
        <a:bodyPr/>
        <a:lstStyle/>
        <a:p>
          <a:endParaRPr lang="el-GR"/>
        </a:p>
      </dgm:t>
    </dgm:pt>
    <dgm:pt modelId="{190DA70C-703F-4CC3-9D54-32CADE8A86F1}" type="pres">
      <dgm:prSet presAssocID="{364A4374-C401-4003-957C-0F3207C505B9}" presName="Name21" presStyleCnt="0"/>
      <dgm:spPr/>
    </dgm:pt>
    <dgm:pt modelId="{8EE493F0-B8D5-4C72-B20E-0E97165507ED}" type="pres">
      <dgm:prSet presAssocID="{364A4374-C401-4003-957C-0F3207C505B9}" presName="level2Shape" presStyleLbl="node2" presStyleIdx="0" presStyleCnt="2" custScaleY="129031"/>
      <dgm:spPr/>
      <dgm:t>
        <a:bodyPr/>
        <a:lstStyle/>
        <a:p>
          <a:endParaRPr lang="el-GR"/>
        </a:p>
      </dgm:t>
    </dgm:pt>
    <dgm:pt modelId="{346BA604-EBC4-48F2-A85D-A0AF0CBFFDF3}" type="pres">
      <dgm:prSet presAssocID="{364A4374-C401-4003-957C-0F3207C505B9}" presName="hierChild3" presStyleCnt="0"/>
      <dgm:spPr/>
    </dgm:pt>
    <dgm:pt modelId="{0BA07DAF-0BE0-48DD-B2B7-25234875E973}" type="pres">
      <dgm:prSet presAssocID="{D819C81E-988E-4B68-83F6-A8C9DC89EBA6}" presName="Name19" presStyleLbl="parChTrans1D2" presStyleIdx="2" presStyleCnt="3"/>
      <dgm:spPr/>
      <dgm:t>
        <a:bodyPr/>
        <a:lstStyle/>
        <a:p>
          <a:endParaRPr lang="el-GR"/>
        </a:p>
      </dgm:t>
    </dgm:pt>
    <dgm:pt modelId="{359D62E3-FFCF-4479-9D79-FE0075255880}" type="pres">
      <dgm:prSet presAssocID="{84DDCAA4-D886-43C3-B96A-252993BF3A26}" presName="Name21" presStyleCnt="0"/>
      <dgm:spPr/>
    </dgm:pt>
    <dgm:pt modelId="{DB2642A6-49AA-4233-9D9B-0133B00B0C92}" type="pres">
      <dgm:prSet presAssocID="{84DDCAA4-D886-43C3-B96A-252993BF3A26}" presName="level2Shape" presStyleLbl="node2" presStyleIdx="1" presStyleCnt="2" custScaleY="129912"/>
      <dgm:spPr/>
      <dgm:t>
        <a:bodyPr/>
        <a:lstStyle/>
        <a:p>
          <a:endParaRPr lang="el-GR"/>
        </a:p>
      </dgm:t>
    </dgm:pt>
    <dgm:pt modelId="{C159C6E6-0473-4A6B-B0DD-4891A9247631}" type="pres">
      <dgm:prSet presAssocID="{84DDCAA4-D886-43C3-B96A-252993BF3A26}" presName="hierChild3" presStyleCnt="0"/>
      <dgm:spPr/>
    </dgm:pt>
    <dgm:pt modelId="{F1F982AC-323D-4BEE-A743-B607C5F9E367}" type="pres">
      <dgm:prSet presAssocID="{1D4252F1-37BD-4EDC-BE81-382FCEC582F5}" presName="bgShapesFlow" presStyleCnt="0"/>
      <dgm:spPr/>
    </dgm:pt>
  </dgm:ptLst>
  <dgm:cxnLst>
    <dgm:cxn modelId="{9190BA4F-43B3-4075-ADF0-2428A0F75066}" srcId="{488249A7-19D4-49D4-B608-1C29E18B3CB3}" destId="{C2E9AB75-6F12-413F-8C60-8EF8A57282B2}" srcOrd="0" destOrd="0" parTransId="{53FED057-4B44-4C50-A1CD-44EB5A841C34}" sibTransId="{1BC96F1E-98E4-4956-B5C7-0A9F42F3C8B0}"/>
    <dgm:cxn modelId="{EC681BED-452F-40F4-B6B5-C6E95339B706}" type="presOf" srcId="{D819C81E-988E-4B68-83F6-A8C9DC89EBA6}" destId="{0BA07DAF-0BE0-48DD-B2B7-25234875E973}" srcOrd="0" destOrd="0" presId="urn:microsoft.com/office/officeart/2005/8/layout/hierarchy6"/>
    <dgm:cxn modelId="{D17C3AA4-C9FB-4A9E-BC53-483C71F3C81E}" type="presOf" srcId="{C2E9AB75-6F12-413F-8C60-8EF8A57282B2}" destId="{A3C6B83C-3DF3-450F-8D28-A1DC4B78C2ED}" srcOrd="0" destOrd="0" presId="urn:microsoft.com/office/officeart/2005/8/layout/hierarchy6"/>
    <dgm:cxn modelId="{4E11B79B-5067-4F92-93C8-1B075930AE07}" type="presOf" srcId="{0AC4A755-7E62-4788-A163-412F364FAD6A}" destId="{F46EA017-77A7-4D0C-B1B4-C280800BB206}" srcOrd="0" destOrd="0" presId="urn:microsoft.com/office/officeart/2005/8/layout/hierarchy6"/>
    <dgm:cxn modelId="{83BF845B-D13F-4299-BFF5-C5D83322C64F}" type="presOf" srcId="{53FED057-4B44-4C50-A1CD-44EB5A841C34}" destId="{18863991-DED7-4743-BC7E-F71AD8F6DB05}" srcOrd="0" destOrd="0" presId="urn:microsoft.com/office/officeart/2005/8/layout/hierarchy6"/>
    <dgm:cxn modelId="{ADEBC3D5-415C-4B23-8FD5-0ABF8E95DBF7}" type="presOf" srcId="{364A4374-C401-4003-957C-0F3207C505B9}" destId="{8EE493F0-B8D5-4C72-B20E-0E97165507ED}" srcOrd="0" destOrd="0" presId="urn:microsoft.com/office/officeart/2005/8/layout/hierarchy6"/>
    <dgm:cxn modelId="{2F4C302D-383A-4568-9099-CB74BDF24DDF}" type="presOf" srcId="{488249A7-19D4-49D4-B608-1C29E18B3CB3}" destId="{B04571BC-8C7A-4A81-8F1E-E5D42F80CB52}" srcOrd="0" destOrd="0" presId="urn:microsoft.com/office/officeart/2005/8/layout/hierarchy6"/>
    <dgm:cxn modelId="{FF40D61D-892D-46D8-BD8E-96CA1F1C8A6A}" type="presOf" srcId="{1D4252F1-37BD-4EDC-BE81-382FCEC582F5}" destId="{EA9E8649-76F3-4493-BF27-E4BAF4C08E42}" srcOrd="0" destOrd="0" presId="urn:microsoft.com/office/officeart/2005/8/layout/hierarchy6"/>
    <dgm:cxn modelId="{0B5115BA-6C96-4100-A31A-5D242E109562}" srcId="{488249A7-19D4-49D4-B608-1C29E18B3CB3}" destId="{84DDCAA4-D886-43C3-B96A-252993BF3A26}" srcOrd="2" destOrd="0" parTransId="{D819C81E-988E-4B68-83F6-A8C9DC89EBA6}" sibTransId="{F64180F0-01F9-4C62-B1F2-5982DA8ACC18}"/>
    <dgm:cxn modelId="{42476129-6609-4E00-A857-37B80495E4E4}" type="presOf" srcId="{84DDCAA4-D886-43C3-B96A-252993BF3A26}" destId="{DB2642A6-49AA-4233-9D9B-0133B00B0C92}" srcOrd="0" destOrd="0" presId="urn:microsoft.com/office/officeart/2005/8/layout/hierarchy6"/>
    <dgm:cxn modelId="{18661B2F-450A-44A0-8DBF-FBCB02712D7E}" srcId="{488249A7-19D4-49D4-B608-1C29E18B3CB3}" destId="{364A4374-C401-4003-957C-0F3207C505B9}" srcOrd="1" destOrd="0" parTransId="{0AC4A755-7E62-4788-A163-412F364FAD6A}" sibTransId="{A951CC95-2166-4F3F-A820-62E633528575}"/>
    <dgm:cxn modelId="{6E4DD228-D601-44CA-83EB-972D050CEEED}" srcId="{1D4252F1-37BD-4EDC-BE81-382FCEC582F5}" destId="{488249A7-19D4-49D4-B608-1C29E18B3CB3}" srcOrd="0" destOrd="0" parTransId="{24B6F0A0-C61A-4EB3-9F67-5EC6767456ED}" sibTransId="{C02DBEA0-5579-4075-98FC-0C1CB718DD50}"/>
    <dgm:cxn modelId="{07BE9082-9816-43FC-99EF-FB5DAAFB2AF5}" type="presParOf" srcId="{EA9E8649-76F3-4493-BF27-E4BAF4C08E42}" destId="{8D329ECB-EBE7-43AF-9468-03F55FAE959D}" srcOrd="0" destOrd="0" presId="urn:microsoft.com/office/officeart/2005/8/layout/hierarchy6"/>
    <dgm:cxn modelId="{38515C84-0FB7-428F-9CBE-E13DAA274747}" type="presParOf" srcId="{8D329ECB-EBE7-43AF-9468-03F55FAE959D}" destId="{0DCB00B2-7591-494A-84F2-B8CEF60644AE}" srcOrd="0" destOrd="0" presId="urn:microsoft.com/office/officeart/2005/8/layout/hierarchy6"/>
    <dgm:cxn modelId="{27BF3785-B9C7-41A9-8416-EF700A932F94}" type="presParOf" srcId="{0DCB00B2-7591-494A-84F2-B8CEF60644AE}" destId="{FF828791-5508-4337-8341-1FCC126B79FE}" srcOrd="0" destOrd="0" presId="urn:microsoft.com/office/officeart/2005/8/layout/hierarchy6"/>
    <dgm:cxn modelId="{7FF76AA9-45AC-476F-B4F7-5B1B8B341ED1}" type="presParOf" srcId="{FF828791-5508-4337-8341-1FCC126B79FE}" destId="{B04571BC-8C7A-4A81-8F1E-E5D42F80CB52}" srcOrd="0" destOrd="0" presId="urn:microsoft.com/office/officeart/2005/8/layout/hierarchy6"/>
    <dgm:cxn modelId="{518075AC-8DE9-4430-9530-3B438021488D}" type="presParOf" srcId="{FF828791-5508-4337-8341-1FCC126B79FE}" destId="{91935092-2EF4-4289-9ED4-1157C1B001C1}" srcOrd="1" destOrd="0" presId="urn:microsoft.com/office/officeart/2005/8/layout/hierarchy6"/>
    <dgm:cxn modelId="{F2D88492-E30C-4004-AF8B-E6B135279ABD}" type="presParOf" srcId="{91935092-2EF4-4289-9ED4-1157C1B001C1}" destId="{18863991-DED7-4743-BC7E-F71AD8F6DB05}" srcOrd="0" destOrd="0" presId="urn:microsoft.com/office/officeart/2005/8/layout/hierarchy6"/>
    <dgm:cxn modelId="{9C83BCA6-0603-4D3A-AA6A-1B8DF86D8582}" type="presParOf" srcId="{91935092-2EF4-4289-9ED4-1157C1B001C1}" destId="{C362A0F0-B61D-448D-AEF6-C6F400217C03}" srcOrd="1" destOrd="0" presId="urn:microsoft.com/office/officeart/2005/8/layout/hierarchy6"/>
    <dgm:cxn modelId="{0C65F95C-66A0-4985-B7AA-59F616B7E908}" type="presParOf" srcId="{C362A0F0-B61D-448D-AEF6-C6F400217C03}" destId="{A3C6B83C-3DF3-450F-8D28-A1DC4B78C2ED}" srcOrd="0" destOrd="0" presId="urn:microsoft.com/office/officeart/2005/8/layout/hierarchy6"/>
    <dgm:cxn modelId="{6D10640C-28B1-4635-ABCC-872E2E05B070}" type="presParOf" srcId="{C362A0F0-B61D-448D-AEF6-C6F400217C03}" destId="{9DC1C941-D017-4631-8673-EC56BA8818F1}" srcOrd="1" destOrd="0" presId="urn:microsoft.com/office/officeart/2005/8/layout/hierarchy6"/>
    <dgm:cxn modelId="{B5B938C7-3734-485E-A8EE-C6AD6C34BE5B}" type="presParOf" srcId="{91935092-2EF4-4289-9ED4-1157C1B001C1}" destId="{F46EA017-77A7-4D0C-B1B4-C280800BB206}" srcOrd="2" destOrd="0" presId="urn:microsoft.com/office/officeart/2005/8/layout/hierarchy6"/>
    <dgm:cxn modelId="{D0E198E1-8F53-4A28-BC1D-2862FDD21A05}" type="presParOf" srcId="{91935092-2EF4-4289-9ED4-1157C1B001C1}" destId="{190DA70C-703F-4CC3-9D54-32CADE8A86F1}" srcOrd="3" destOrd="0" presId="urn:microsoft.com/office/officeart/2005/8/layout/hierarchy6"/>
    <dgm:cxn modelId="{02D28487-0FAD-419A-937F-DE502C2CE991}" type="presParOf" srcId="{190DA70C-703F-4CC3-9D54-32CADE8A86F1}" destId="{8EE493F0-B8D5-4C72-B20E-0E97165507ED}" srcOrd="0" destOrd="0" presId="urn:microsoft.com/office/officeart/2005/8/layout/hierarchy6"/>
    <dgm:cxn modelId="{D64A05D9-7338-4E17-AEA7-261E03DD643A}" type="presParOf" srcId="{190DA70C-703F-4CC3-9D54-32CADE8A86F1}" destId="{346BA604-EBC4-48F2-A85D-A0AF0CBFFDF3}" srcOrd="1" destOrd="0" presId="urn:microsoft.com/office/officeart/2005/8/layout/hierarchy6"/>
    <dgm:cxn modelId="{5ABBDCB1-C366-4678-B98E-ACD497972F53}" type="presParOf" srcId="{91935092-2EF4-4289-9ED4-1157C1B001C1}" destId="{0BA07DAF-0BE0-48DD-B2B7-25234875E973}" srcOrd="4" destOrd="0" presId="urn:microsoft.com/office/officeart/2005/8/layout/hierarchy6"/>
    <dgm:cxn modelId="{ED94BCD8-0618-444C-A552-5C9FE06428BB}" type="presParOf" srcId="{91935092-2EF4-4289-9ED4-1157C1B001C1}" destId="{359D62E3-FFCF-4479-9D79-FE0075255880}" srcOrd="5" destOrd="0" presId="urn:microsoft.com/office/officeart/2005/8/layout/hierarchy6"/>
    <dgm:cxn modelId="{04FA9021-F4A8-4623-8C46-FC3B38966B3B}" type="presParOf" srcId="{359D62E3-FFCF-4479-9D79-FE0075255880}" destId="{DB2642A6-49AA-4233-9D9B-0133B00B0C92}" srcOrd="0" destOrd="0" presId="urn:microsoft.com/office/officeart/2005/8/layout/hierarchy6"/>
    <dgm:cxn modelId="{63669B0B-1A6C-4355-8102-8D44E551A065}" type="presParOf" srcId="{359D62E3-FFCF-4479-9D79-FE0075255880}" destId="{C159C6E6-0473-4A6B-B0DD-4891A9247631}" srcOrd="1" destOrd="0" presId="urn:microsoft.com/office/officeart/2005/8/layout/hierarchy6"/>
    <dgm:cxn modelId="{D50A6D1B-0098-47BF-AC4D-A1D74C5714C3}" type="presParOf" srcId="{EA9E8649-76F3-4493-BF27-E4BAF4C08E42}" destId="{F1F982AC-323D-4BEE-A743-B607C5F9E367}" srcOrd="1" destOrd="0" presId="urn:microsoft.com/office/officeart/2005/8/layout/hierarchy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571BC-8C7A-4A81-8F1E-E5D42F80CB52}">
      <dsp:nvSpPr>
        <dsp:cNvPr id="0" name=""/>
        <dsp:cNvSpPr/>
      </dsp:nvSpPr>
      <dsp:spPr>
        <a:xfrm>
          <a:off x="3951320" y="855"/>
          <a:ext cx="1903746" cy="1269164"/>
        </a:xfrm>
        <a:prstGeom prst="roundRect">
          <a:avLst>
            <a:gd name="adj" fmla="val 10000"/>
          </a:avLst>
        </a:prstGeom>
        <a:solidFill>
          <a:schemeClr val="accent4"/>
        </a:solidFill>
        <a:ln w="38100" cap="flat" cmpd="sng" algn="ctr">
          <a:solidFill>
            <a:schemeClr val="lt1"/>
          </a:solidFill>
          <a:prstDash val="solid"/>
        </a:ln>
        <a:effectLst>
          <a:outerShdw blurRad="63500" dist="25400" dir="14700000" algn="t" rotWithShape="0">
            <a:srgbClr val="000000">
              <a:alpha val="50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Ερειστικός ιστός</a:t>
          </a:r>
          <a:endParaRPr lang="el-GR" sz="2500" kern="1200" dirty="0"/>
        </a:p>
      </dsp:txBody>
      <dsp:txXfrm>
        <a:off x="3988493" y="38028"/>
        <a:ext cx="1829400" cy="1194818"/>
      </dsp:txXfrm>
    </dsp:sp>
    <dsp:sp modelId="{18863991-DED7-4743-BC7E-F71AD8F6DB05}">
      <dsp:nvSpPr>
        <dsp:cNvPr id="0" name=""/>
        <dsp:cNvSpPr/>
      </dsp:nvSpPr>
      <dsp:spPr>
        <a:xfrm>
          <a:off x="2428323" y="1270020"/>
          <a:ext cx="2474870" cy="507665"/>
        </a:xfrm>
        <a:custGeom>
          <a:avLst/>
          <a:gdLst/>
          <a:ahLst/>
          <a:cxnLst/>
          <a:rect l="0" t="0" r="0" b="0"/>
          <a:pathLst>
            <a:path>
              <a:moveTo>
                <a:pt x="2474870" y="0"/>
              </a:moveTo>
              <a:lnTo>
                <a:pt x="2474870" y="253832"/>
              </a:lnTo>
              <a:lnTo>
                <a:pt x="0" y="253832"/>
              </a:lnTo>
              <a:lnTo>
                <a:pt x="0" y="507665"/>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C6B83C-3DF3-450F-8D28-A1DC4B78C2ED}">
      <dsp:nvSpPr>
        <dsp:cNvPr id="0" name=""/>
        <dsp:cNvSpPr/>
      </dsp:nvSpPr>
      <dsp:spPr>
        <a:xfrm>
          <a:off x="1476449" y="1777685"/>
          <a:ext cx="1903746" cy="1269164"/>
        </a:xfrm>
        <a:prstGeom prst="roundRect">
          <a:avLst>
            <a:gd name="adj" fmla="val 10000"/>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Συνδετικός ιστός</a:t>
          </a:r>
          <a:endParaRPr lang="el-GR" sz="2500" kern="1200" dirty="0"/>
        </a:p>
      </dsp:txBody>
      <dsp:txXfrm>
        <a:off x="1513622" y="1814858"/>
        <a:ext cx="1829400" cy="1194818"/>
      </dsp:txXfrm>
    </dsp:sp>
    <dsp:sp modelId="{C32E98AF-A4ED-404C-9E7F-12BD1DBE32BE}">
      <dsp:nvSpPr>
        <dsp:cNvPr id="0" name=""/>
        <dsp:cNvSpPr/>
      </dsp:nvSpPr>
      <dsp:spPr>
        <a:xfrm>
          <a:off x="1190887" y="3046850"/>
          <a:ext cx="1237435" cy="507665"/>
        </a:xfrm>
        <a:custGeom>
          <a:avLst/>
          <a:gdLst/>
          <a:ahLst/>
          <a:cxnLst/>
          <a:rect l="0" t="0" r="0" b="0"/>
          <a:pathLst>
            <a:path>
              <a:moveTo>
                <a:pt x="1237435" y="0"/>
              </a:moveTo>
              <a:lnTo>
                <a:pt x="1237435" y="253832"/>
              </a:lnTo>
              <a:lnTo>
                <a:pt x="0" y="253832"/>
              </a:lnTo>
              <a:lnTo>
                <a:pt x="0" y="507665"/>
              </a:lnTo>
            </a:path>
          </a:pathLst>
        </a:custGeom>
        <a:noFill/>
        <a:ln w="25400" cap="flat" cmpd="sng" algn="ctr">
          <a:solidFill>
            <a:schemeClr val="accent6">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0F948C-1BAC-4EF9-AB45-9162D93BB2CF}">
      <dsp:nvSpPr>
        <dsp:cNvPr id="0" name=""/>
        <dsp:cNvSpPr/>
      </dsp:nvSpPr>
      <dsp:spPr>
        <a:xfrm>
          <a:off x="239014" y="3554515"/>
          <a:ext cx="1903746" cy="1269164"/>
        </a:xfrm>
        <a:prstGeom prst="roundRect">
          <a:avLst>
            <a:gd name="adj" fmla="val 10000"/>
          </a:avLst>
        </a:prstGeom>
        <a:solidFill>
          <a:schemeClr val="accent6">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Χαλαρός</a:t>
          </a:r>
          <a:endParaRPr lang="el-GR" sz="2500" kern="1200" dirty="0"/>
        </a:p>
      </dsp:txBody>
      <dsp:txXfrm>
        <a:off x="276187" y="3591688"/>
        <a:ext cx="1829400" cy="1194818"/>
      </dsp:txXfrm>
    </dsp:sp>
    <dsp:sp modelId="{02476816-57D7-44FB-AD59-A17CDCF35C89}">
      <dsp:nvSpPr>
        <dsp:cNvPr id="0" name=""/>
        <dsp:cNvSpPr/>
      </dsp:nvSpPr>
      <dsp:spPr>
        <a:xfrm>
          <a:off x="2428323" y="3046850"/>
          <a:ext cx="1237435" cy="507665"/>
        </a:xfrm>
        <a:custGeom>
          <a:avLst/>
          <a:gdLst/>
          <a:ahLst/>
          <a:cxnLst/>
          <a:rect l="0" t="0" r="0" b="0"/>
          <a:pathLst>
            <a:path>
              <a:moveTo>
                <a:pt x="0" y="0"/>
              </a:moveTo>
              <a:lnTo>
                <a:pt x="0" y="253832"/>
              </a:lnTo>
              <a:lnTo>
                <a:pt x="1237435" y="253832"/>
              </a:lnTo>
              <a:lnTo>
                <a:pt x="1237435" y="507665"/>
              </a:lnTo>
            </a:path>
          </a:pathLst>
        </a:custGeom>
        <a:noFill/>
        <a:ln w="25400" cap="flat" cmpd="sng" algn="ctr">
          <a:solidFill>
            <a:schemeClr val="accent6">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6392B0-63FA-46D4-B2DA-99A280E70F72}">
      <dsp:nvSpPr>
        <dsp:cNvPr id="0" name=""/>
        <dsp:cNvSpPr/>
      </dsp:nvSpPr>
      <dsp:spPr>
        <a:xfrm>
          <a:off x="2713885" y="3554515"/>
          <a:ext cx="1903746" cy="1269164"/>
        </a:xfrm>
        <a:prstGeom prst="roundRect">
          <a:avLst>
            <a:gd name="adj" fmla="val 10000"/>
          </a:avLst>
        </a:prstGeom>
        <a:solidFill>
          <a:schemeClr val="accent6">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Πυκνός</a:t>
          </a:r>
          <a:endParaRPr lang="el-GR" sz="2500" kern="1200" dirty="0"/>
        </a:p>
      </dsp:txBody>
      <dsp:txXfrm>
        <a:off x="2751058" y="3591688"/>
        <a:ext cx="1829400" cy="1194818"/>
      </dsp:txXfrm>
    </dsp:sp>
    <dsp:sp modelId="{F46EA017-77A7-4D0C-B1B4-C280800BB206}">
      <dsp:nvSpPr>
        <dsp:cNvPr id="0" name=""/>
        <dsp:cNvSpPr/>
      </dsp:nvSpPr>
      <dsp:spPr>
        <a:xfrm>
          <a:off x="4857473" y="1270020"/>
          <a:ext cx="91440" cy="507665"/>
        </a:xfrm>
        <a:custGeom>
          <a:avLst/>
          <a:gdLst/>
          <a:ahLst/>
          <a:cxnLst/>
          <a:rect l="0" t="0" r="0" b="0"/>
          <a:pathLst>
            <a:path>
              <a:moveTo>
                <a:pt x="45720" y="0"/>
              </a:moveTo>
              <a:lnTo>
                <a:pt x="45720" y="507665"/>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493F0-B8D5-4C72-B20E-0E97165507ED}">
      <dsp:nvSpPr>
        <dsp:cNvPr id="0" name=""/>
        <dsp:cNvSpPr/>
      </dsp:nvSpPr>
      <dsp:spPr>
        <a:xfrm>
          <a:off x="3951320" y="1777685"/>
          <a:ext cx="1903746" cy="1269164"/>
        </a:xfrm>
        <a:prstGeom prst="roundRect">
          <a:avLst>
            <a:gd name="adj" fmla="val 10000"/>
          </a:avLst>
        </a:prstGeom>
        <a:solidFill>
          <a:schemeClr val="accent6">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Χόνδρινος ιστός</a:t>
          </a:r>
          <a:endParaRPr lang="el-GR" sz="2500" kern="1200" dirty="0"/>
        </a:p>
      </dsp:txBody>
      <dsp:txXfrm>
        <a:off x="3988493" y="1814858"/>
        <a:ext cx="1829400" cy="1194818"/>
      </dsp:txXfrm>
    </dsp:sp>
    <dsp:sp modelId="{0BA07DAF-0BE0-48DD-B2B7-25234875E973}">
      <dsp:nvSpPr>
        <dsp:cNvPr id="0" name=""/>
        <dsp:cNvSpPr/>
      </dsp:nvSpPr>
      <dsp:spPr>
        <a:xfrm>
          <a:off x="4903193" y="1270020"/>
          <a:ext cx="2474870" cy="507665"/>
        </a:xfrm>
        <a:custGeom>
          <a:avLst/>
          <a:gdLst/>
          <a:ahLst/>
          <a:cxnLst/>
          <a:rect l="0" t="0" r="0" b="0"/>
          <a:pathLst>
            <a:path>
              <a:moveTo>
                <a:pt x="0" y="0"/>
              </a:moveTo>
              <a:lnTo>
                <a:pt x="0" y="253832"/>
              </a:lnTo>
              <a:lnTo>
                <a:pt x="2474870" y="253832"/>
              </a:lnTo>
              <a:lnTo>
                <a:pt x="2474870" y="507665"/>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2642A6-49AA-4233-9D9B-0133B00B0C92}">
      <dsp:nvSpPr>
        <dsp:cNvPr id="0" name=""/>
        <dsp:cNvSpPr/>
      </dsp:nvSpPr>
      <dsp:spPr>
        <a:xfrm>
          <a:off x="6426190" y="1777685"/>
          <a:ext cx="1903746" cy="1269164"/>
        </a:xfrm>
        <a:prstGeom prst="roundRect">
          <a:avLst>
            <a:gd name="adj" fmla="val 10000"/>
          </a:avLst>
        </a:prstGeom>
        <a:solidFill>
          <a:schemeClr val="accent6">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Οστίτης ιστός</a:t>
          </a:r>
          <a:endParaRPr lang="el-GR" sz="2500" kern="1200" dirty="0"/>
        </a:p>
      </dsp:txBody>
      <dsp:txXfrm>
        <a:off x="6463363" y="1814858"/>
        <a:ext cx="1829400" cy="1194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571BC-8C7A-4A81-8F1E-E5D42F80CB52}">
      <dsp:nvSpPr>
        <dsp:cNvPr id="0" name=""/>
        <dsp:cNvSpPr/>
      </dsp:nvSpPr>
      <dsp:spPr>
        <a:xfrm>
          <a:off x="3096203" y="274074"/>
          <a:ext cx="2376545" cy="1584363"/>
        </a:xfrm>
        <a:prstGeom prst="roundRect">
          <a:avLst>
            <a:gd name="adj" fmla="val 10000"/>
          </a:avLst>
        </a:prstGeom>
        <a:solidFill>
          <a:schemeClr val="accent4"/>
        </a:solidFill>
        <a:ln w="38100" cap="flat" cmpd="sng" algn="ctr">
          <a:solidFill>
            <a:schemeClr val="lt1"/>
          </a:solidFill>
          <a:prstDash val="solid"/>
        </a:ln>
        <a:effectLst>
          <a:outerShdw blurRad="63500" dist="25400" dir="14700000" algn="t" rotWithShape="0">
            <a:srgbClr val="000000">
              <a:alpha val="50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Μυϊκός ιστός</a:t>
          </a:r>
          <a:endParaRPr lang="el-GR" sz="2500" kern="1200" dirty="0"/>
        </a:p>
      </dsp:txBody>
      <dsp:txXfrm>
        <a:off x="3142607" y="320478"/>
        <a:ext cx="2283737" cy="1491555"/>
      </dsp:txXfrm>
    </dsp:sp>
    <dsp:sp modelId="{18863991-DED7-4743-BC7E-F71AD8F6DB05}">
      <dsp:nvSpPr>
        <dsp:cNvPr id="0" name=""/>
        <dsp:cNvSpPr/>
      </dsp:nvSpPr>
      <dsp:spPr>
        <a:xfrm>
          <a:off x="1194967" y="1858437"/>
          <a:ext cx="3089508" cy="633745"/>
        </a:xfrm>
        <a:custGeom>
          <a:avLst/>
          <a:gdLst/>
          <a:ahLst/>
          <a:cxnLst/>
          <a:rect l="0" t="0" r="0" b="0"/>
          <a:pathLst>
            <a:path>
              <a:moveTo>
                <a:pt x="3089508" y="0"/>
              </a:moveTo>
              <a:lnTo>
                <a:pt x="3089508" y="316872"/>
              </a:lnTo>
              <a:lnTo>
                <a:pt x="0" y="316872"/>
              </a:lnTo>
              <a:lnTo>
                <a:pt x="0" y="633745"/>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C6B83C-3DF3-450F-8D28-A1DC4B78C2ED}">
      <dsp:nvSpPr>
        <dsp:cNvPr id="0" name=""/>
        <dsp:cNvSpPr/>
      </dsp:nvSpPr>
      <dsp:spPr>
        <a:xfrm>
          <a:off x="6694" y="2492183"/>
          <a:ext cx="2376545" cy="2030361"/>
        </a:xfrm>
        <a:prstGeom prst="roundRect">
          <a:avLst>
            <a:gd name="adj" fmla="val 10000"/>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Σκελετικός μυϊκός ιστός</a:t>
          </a:r>
        </a:p>
        <a:p>
          <a:pPr lvl="0" algn="ctr" defTabSz="1111250">
            <a:lnSpc>
              <a:spcPct val="90000"/>
            </a:lnSpc>
            <a:spcBef>
              <a:spcPct val="0"/>
            </a:spcBef>
            <a:spcAft>
              <a:spcPct val="35000"/>
            </a:spcAft>
          </a:pPr>
          <a:r>
            <a:rPr lang="el-GR" sz="2500" kern="1200" dirty="0" smtClean="0"/>
            <a:t>(γραμμωτός)</a:t>
          </a:r>
          <a:endParaRPr lang="el-GR" sz="2500" kern="1200" dirty="0"/>
        </a:p>
      </dsp:txBody>
      <dsp:txXfrm>
        <a:off x="66161" y="2551650"/>
        <a:ext cx="2257611" cy="1911427"/>
      </dsp:txXfrm>
    </dsp:sp>
    <dsp:sp modelId="{F46EA017-77A7-4D0C-B1B4-C280800BB206}">
      <dsp:nvSpPr>
        <dsp:cNvPr id="0" name=""/>
        <dsp:cNvSpPr/>
      </dsp:nvSpPr>
      <dsp:spPr>
        <a:xfrm>
          <a:off x="4238756" y="1858437"/>
          <a:ext cx="91440" cy="633745"/>
        </a:xfrm>
        <a:custGeom>
          <a:avLst/>
          <a:gdLst/>
          <a:ahLst/>
          <a:cxnLst/>
          <a:rect l="0" t="0" r="0" b="0"/>
          <a:pathLst>
            <a:path>
              <a:moveTo>
                <a:pt x="45720" y="0"/>
              </a:moveTo>
              <a:lnTo>
                <a:pt x="45720" y="633745"/>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493F0-B8D5-4C72-B20E-0E97165507ED}">
      <dsp:nvSpPr>
        <dsp:cNvPr id="0" name=""/>
        <dsp:cNvSpPr/>
      </dsp:nvSpPr>
      <dsp:spPr>
        <a:xfrm>
          <a:off x="3096203" y="2492183"/>
          <a:ext cx="2376545" cy="2044320"/>
        </a:xfrm>
        <a:prstGeom prst="roundRect">
          <a:avLst>
            <a:gd name="adj" fmla="val 10000"/>
          </a:avLst>
        </a:prstGeom>
        <a:solidFill>
          <a:schemeClr val="accent6">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Μυϊκός ιστός της καρδιάς (μυοκάρδιο)</a:t>
          </a:r>
          <a:endParaRPr lang="el-GR" sz="2500" kern="1200" dirty="0"/>
        </a:p>
      </dsp:txBody>
      <dsp:txXfrm>
        <a:off x="3156079" y="2552059"/>
        <a:ext cx="2256793" cy="1924568"/>
      </dsp:txXfrm>
    </dsp:sp>
    <dsp:sp modelId="{0BA07DAF-0BE0-48DD-B2B7-25234875E973}">
      <dsp:nvSpPr>
        <dsp:cNvPr id="0" name=""/>
        <dsp:cNvSpPr/>
      </dsp:nvSpPr>
      <dsp:spPr>
        <a:xfrm>
          <a:off x="4284476" y="1858437"/>
          <a:ext cx="3089508" cy="633745"/>
        </a:xfrm>
        <a:custGeom>
          <a:avLst/>
          <a:gdLst/>
          <a:ahLst/>
          <a:cxnLst/>
          <a:rect l="0" t="0" r="0" b="0"/>
          <a:pathLst>
            <a:path>
              <a:moveTo>
                <a:pt x="0" y="0"/>
              </a:moveTo>
              <a:lnTo>
                <a:pt x="0" y="316872"/>
              </a:lnTo>
              <a:lnTo>
                <a:pt x="3089508" y="316872"/>
              </a:lnTo>
              <a:lnTo>
                <a:pt x="3089508" y="633745"/>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2642A6-49AA-4233-9D9B-0133B00B0C92}">
      <dsp:nvSpPr>
        <dsp:cNvPr id="0" name=""/>
        <dsp:cNvSpPr/>
      </dsp:nvSpPr>
      <dsp:spPr>
        <a:xfrm>
          <a:off x="6185712" y="2492183"/>
          <a:ext cx="2376545" cy="2058278"/>
        </a:xfrm>
        <a:prstGeom prst="roundRect">
          <a:avLst>
            <a:gd name="adj" fmla="val 10000"/>
          </a:avLst>
        </a:prstGeom>
        <a:solidFill>
          <a:schemeClr val="accent6">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l-GR" sz="2500" kern="1200" dirty="0" smtClean="0"/>
            <a:t>Λείος μυϊκός ιστός</a:t>
          </a:r>
          <a:endParaRPr lang="el-GR" sz="2500" kern="1200" dirty="0"/>
        </a:p>
      </dsp:txBody>
      <dsp:txXfrm>
        <a:off x="6245997" y="2552468"/>
        <a:ext cx="2255975" cy="19377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D2AC7E-276E-4FBE-897D-C0FCC98ACF2E}" type="datetimeFigureOut">
              <a:rPr lang="el-GR" smtClean="0"/>
              <a:pPr/>
              <a:t>18/5/2018</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36F77F-2632-443A-8E75-3094A12ADBD7}" type="slidenum">
              <a:rPr lang="el-GR" smtClean="0"/>
              <a:pPr/>
              <a:t>‹#›</a:t>
            </a:fld>
            <a:endParaRPr lang="el-GR"/>
          </a:p>
        </p:txBody>
      </p:sp>
    </p:spTree>
    <p:extLst>
      <p:ext uri="{BB962C8B-B14F-4D97-AF65-F5344CB8AC3E}">
        <p14:creationId xmlns:p14="http://schemas.microsoft.com/office/powerpoint/2010/main" xmlns="" val="189825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3F2A0A-B532-4EE2-B0EC-2F611C657E84}" type="slidenum">
              <a:rPr lang="el-GR"/>
              <a:pPr/>
              <a:t>12</a:t>
            </a:fld>
            <a:endParaRPr lang="el-G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DC459-3A63-4E8E-A536-874AD17A5120}" type="slidenum">
              <a:rPr lang="el-GR"/>
              <a:pPr/>
              <a:t>42</a:t>
            </a:fld>
            <a:endParaRPr lang="el-G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D8C84F-0E8B-470D-9075-28916D4C5B1F}" type="slidenum">
              <a:rPr lang="el-GR"/>
              <a:pPr/>
              <a:t>58</a:t>
            </a:fld>
            <a:endParaRPr lang="el-G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A174E-5601-45BD-847D-7EFD1A6E91CC}" type="slidenum">
              <a:rPr lang="el-GR"/>
              <a:pPr/>
              <a:t>59</a:t>
            </a:fld>
            <a:endParaRPr lang="el-G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Ισοσκελές τρίγωνο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Τίτλος 7"/>
          <p:cNvSpPr>
            <a:spLocks noGrp="1"/>
          </p:cNvSpPr>
          <p:nvPr>
            <p:ph type="ctrTitle"/>
          </p:nvPr>
        </p:nvSpPr>
        <p:spPr>
          <a:xfrm>
            <a:off x="540544" y="776288"/>
            <a:ext cx="8062912" cy="1470025"/>
          </a:xfrm>
        </p:spPr>
        <p:txBody>
          <a:bodyPr anchor="b"/>
          <a:lstStyle>
            <a:lvl1pPr algn="r">
              <a:defRPr sz="4400"/>
            </a:lvl1pPr>
          </a:lstStyle>
          <a:p>
            <a:r>
              <a:rPr lang="el-GR" smtClean="0"/>
              <a:t>Στυλ κύριου τίτλου</a:t>
            </a:r>
            <a:endParaRPr lang="en-US"/>
          </a:p>
        </p:txBody>
      </p:sp>
      <p:sp>
        <p:nvSpPr>
          <p:cNvPr id="9" name="Υπότιτλος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27"/>
          <p:cNvSpPr>
            <a:spLocks noGrp="1"/>
          </p:cNvSpPr>
          <p:nvPr>
            <p:ph type="dt" sz="half" idx="10"/>
          </p:nvPr>
        </p:nvSpPr>
        <p:spPr>
          <a:xfrm>
            <a:off x="1371600" y="6011863"/>
            <a:ext cx="5791200" cy="365125"/>
          </a:xfrm>
        </p:spPr>
        <p:txBody>
          <a:bodyPr tIns="0" bIns="0" anchor="t"/>
          <a:lstStyle>
            <a:lvl1pPr algn="r">
              <a:defRPr sz="1000" smtClean="0"/>
            </a:lvl1pPr>
          </a:lstStyle>
          <a:p>
            <a:pPr>
              <a:defRPr/>
            </a:pPr>
            <a:fld id="{3F4AE431-4CA4-4AB9-A44E-026DE3AE490E}" type="datetimeFigureOut">
              <a:rPr lang="el-GR"/>
              <a:pPr>
                <a:defRPr/>
              </a:pPr>
              <a:t>18/5/2018</a:t>
            </a:fld>
            <a:endParaRPr lang="el-GR"/>
          </a:p>
        </p:txBody>
      </p:sp>
      <p:sp>
        <p:nvSpPr>
          <p:cNvPr id="6" name="Θέση υποσέλιδου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l-GR"/>
          </a:p>
        </p:txBody>
      </p:sp>
      <p:sp>
        <p:nvSpPr>
          <p:cNvPr id="7" name="Θέση αριθμού διαφάνειας 28"/>
          <p:cNvSpPr>
            <a:spLocks noGrp="1"/>
          </p:cNvSpPr>
          <p:nvPr>
            <p:ph type="sldNum" sz="quarter" idx="12"/>
          </p:nvPr>
        </p:nvSpPr>
        <p:spPr>
          <a:xfrm>
            <a:off x="8391525" y="5753100"/>
            <a:ext cx="503238" cy="365125"/>
          </a:xfrm>
        </p:spPr>
        <p:txBody>
          <a:bodyPr anchor="ctr"/>
          <a:lstStyle>
            <a:lvl1pPr algn="ctr">
              <a:defRPr sz="1300" smtClean="0">
                <a:solidFill>
                  <a:srgbClr val="FFFFFF"/>
                </a:solidFill>
              </a:defRPr>
            </a:lvl1pPr>
          </a:lstStyle>
          <a:p>
            <a:pPr>
              <a:defRPr/>
            </a:pPr>
            <a:fld id="{3E99ED0D-EE25-4438-A60B-AC5D2AA717EC}" type="slidenum">
              <a:rPr lang="el-GR"/>
              <a:pPr>
                <a:defRPr/>
              </a:pPr>
              <a:t>‹#›</a:t>
            </a:fld>
            <a:endParaRPr lang="el-GR"/>
          </a:p>
        </p:txBody>
      </p:sp>
    </p:spTree>
    <p:extLst>
      <p:ext uri="{BB962C8B-B14F-4D97-AF65-F5344CB8AC3E}">
        <p14:creationId xmlns:p14="http://schemas.microsoft.com/office/powerpoint/2010/main" xmlns="" val="87249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3"/>
          <p:cNvSpPr>
            <a:spLocks noGrp="1"/>
          </p:cNvSpPr>
          <p:nvPr>
            <p:ph type="dt" sz="half" idx="10"/>
          </p:nvPr>
        </p:nvSpPr>
        <p:spPr/>
        <p:txBody>
          <a:bodyPr/>
          <a:lstStyle>
            <a:lvl1pPr>
              <a:defRPr/>
            </a:lvl1pPr>
          </a:lstStyle>
          <a:p>
            <a:pPr>
              <a:defRPr/>
            </a:pPr>
            <a:fld id="{6247D738-3C64-4424-BFB4-95E1967E069A}" type="datetimeFigureOut">
              <a:rPr lang="el-GR"/>
              <a:pPr>
                <a:defRPr/>
              </a:pPr>
              <a:t>18/5/2018</a:t>
            </a:fld>
            <a:endParaRPr lang="el-GR"/>
          </a:p>
        </p:txBody>
      </p:sp>
      <p:sp>
        <p:nvSpPr>
          <p:cNvPr id="5" name="Θέση υποσέλιδου 2"/>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22"/>
          <p:cNvSpPr>
            <a:spLocks noGrp="1"/>
          </p:cNvSpPr>
          <p:nvPr>
            <p:ph type="sldNum" sz="quarter" idx="12"/>
          </p:nvPr>
        </p:nvSpPr>
        <p:spPr/>
        <p:txBody>
          <a:bodyPr/>
          <a:lstStyle>
            <a:lvl1pPr>
              <a:defRPr/>
            </a:lvl1pPr>
          </a:lstStyle>
          <a:p>
            <a:pPr>
              <a:defRPr/>
            </a:pPr>
            <a:fld id="{4FB08553-0466-4BC8-B5FB-58EBB281CB1D}" type="slidenum">
              <a:rPr lang="el-GR"/>
              <a:pPr>
                <a:defRPr/>
              </a:pPr>
              <a:t>‹#›</a:t>
            </a:fld>
            <a:endParaRPr lang="el-GR"/>
          </a:p>
        </p:txBody>
      </p:sp>
    </p:spTree>
    <p:extLst>
      <p:ext uri="{BB962C8B-B14F-4D97-AF65-F5344CB8AC3E}">
        <p14:creationId xmlns:p14="http://schemas.microsoft.com/office/powerpoint/2010/main" xmlns="" val="2290783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781800" y="381000"/>
            <a:ext cx="1905000" cy="5486400"/>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381000"/>
            <a:ext cx="6248400" cy="54864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3"/>
          <p:cNvSpPr>
            <a:spLocks noGrp="1"/>
          </p:cNvSpPr>
          <p:nvPr>
            <p:ph type="dt" sz="half" idx="10"/>
          </p:nvPr>
        </p:nvSpPr>
        <p:spPr/>
        <p:txBody>
          <a:bodyPr/>
          <a:lstStyle>
            <a:lvl1pPr>
              <a:defRPr/>
            </a:lvl1pPr>
          </a:lstStyle>
          <a:p>
            <a:pPr>
              <a:defRPr/>
            </a:pPr>
            <a:fld id="{8503D395-E120-4EFE-BA8A-8F0CFA6D8DE8}" type="datetimeFigureOut">
              <a:rPr lang="el-GR"/>
              <a:pPr>
                <a:defRPr/>
              </a:pPr>
              <a:t>18/5/2018</a:t>
            </a:fld>
            <a:endParaRPr lang="el-GR"/>
          </a:p>
        </p:txBody>
      </p:sp>
      <p:sp>
        <p:nvSpPr>
          <p:cNvPr id="5" name="Θέση υποσέλιδου 2"/>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22"/>
          <p:cNvSpPr>
            <a:spLocks noGrp="1"/>
          </p:cNvSpPr>
          <p:nvPr>
            <p:ph type="sldNum" sz="quarter" idx="12"/>
          </p:nvPr>
        </p:nvSpPr>
        <p:spPr/>
        <p:txBody>
          <a:bodyPr/>
          <a:lstStyle>
            <a:lvl1pPr>
              <a:defRPr/>
            </a:lvl1pPr>
          </a:lstStyle>
          <a:p>
            <a:pPr>
              <a:defRPr/>
            </a:pPr>
            <a:fld id="{703598DD-5ED4-4217-8175-F58DDD2E170B}" type="slidenum">
              <a:rPr lang="el-GR"/>
              <a:pPr>
                <a:defRPr/>
              </a:pPr>
              <a:t>‹#›</a:t>
            </a:fld>
            <a:endParaRPr lang="el-GR"/>
          </a:p>
        </p:txBody>
      </p:sp>
    </p:spTree>
    <p:extLst>
      <p:ext uri="{BB962C8B-B14F-4D97-AF65-F5344CB8AC3E}">
        <p14:creationId xmlns:p14="http://schemas.microsoft.com/office/powerpoint/2010/main" xmlns="" val="3274773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0"/>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3DEF0220-E146-49D1-ADB2-B6CEFDCEBE46}" type="slidenum">
              <a:rPr lang="el-GR"/>
              <a:pPr/>
              <a:t>‹#›</a:t>
            </a:fld>
            <a:endParaRPr lang="el-GR"/>
          </a:p>
        </p:txBody>
      </p:sp>
    </p:spTree>
    <p:extLst>
      <p:ext uri="{BB962C8B-B14F-4D97-AF65-F5344CB8AC3E}">
        <p14:creationId xmlns:p14="http://schemas.microsoft.com/office/powerpoint/2010/main" xmlns="" val="811610058"/>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16" name="bk object 16"/>
          <p:cNvSpPr/>
          <p:nvPr/>
        </p:nvSpPr>
        <p:spPr>
          <a:xfrm>
            <a:off x="661915" y="316732"/>
            <a:ext cx="7819097" cy="6224067"/>
          </a:xfrm>
          <a:custGeom>
            <a:avLst/>
            <a:gdLst/>
            <a:ahLst/>
            <a:cxnLst/>
            <a:rect l="l" t="t" r="r" b="b"/>
            <a:pathLst>
              <a:path w="9144000" h="6858000">
                <a:moveTo>
                  <a:pt x="0" y="6857999"/>
                </a:moveTo>
                <a:lnTo>
                  <a:pt x="9143999" y="6857999"/>
                </a:lnTo>
                <a:lnTo>
                  <a:pt x="9143999" y="0"/>
                </a:lnTo>
                <a:lnTo>
                  <a:pt x="0" y="0"/>
                </a:lnTo>
                <a:lnTo>
                  <a:pt x="0" y="6857999"/>
                </a:lnTo>
                <a:close/>
              </a:path>
            </a:pathLst>
          </a:custGeom>
          <a:solidFill>
            <a:srgbClr val="EAEAEA"/>
          </a:solidFill>
        </p:spPr>
        <p:txBody>
          <a:bodyPr wrap="square" lIns="0" tIns="0" rIns="0" bIns="0" rtlCol="0"/>
          <a:lstStyle/>
          <a:p>
            <a:endParaRPr/>
          </a:p>
        </p:txBody>
      </p:sp>
      <p:sp>
        <p:nvSpPr>
          <p:cNvPr id="17" name="bk object 17"/>
          <p:cNvSpPr/>
          <p:nvPr/>
        </p:nvSpPr>
        <p:spPr>
          <a:xfrm>
            <a:off x="5981506" y="1334715"/>
            <a:ext cx="2429132" cy="5040111"/>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4940262" y="420461"/>
            <a:ext cx="3461580" cy="698479"/>
          </a:xfrm>
          <a:custGeom>
            <a:avLst/>
            <a:gdLst/>
            <a:ahLst/>
            <a:cxnLst/>
            <a:rect l="l" t="t" r="r" b="b"/>
            <a:pathLst>
              <a:path w="4048125" h="769619">
                <a:moveTo>
                  <a:pt x="4047743" y="0"/>
                </a:moveTo>
                <a:lnTo>
                  <a:pt x="0" y="0"/>
                </a:lnTo>
                <a:lnTo>
                  <a:pt x="0" y="769619"/>
                </a:lnTo>
                <a:lnTo>
                  <a:pt x="4047743" y="769619"/>
                </a:lnTo>
                <a:lnTo>
                  <a:pt x="4047743" y="768095"/>
                </a:lnTo>
                <a:lnTo>
                  <a:pt x="3047" y="768095"/>
                </a:lnTo>
                <a:lnTo>
                  <a:pt x="1523" y="766571"/>
                </a:lnTo>
                <a:lnTo>
                  <a:pt x="3047" y="766571"/>
                </a:lnTo>
                <a:lnTo>
                  <a:pt x="3047" y="4571"/>
                </a:lnTo>
                <a:lnTo>
                  <a:pt x="1523" y="4571"/>
                </a:lnTo>
                <a:lnTo>
                  <a:pt x="3047" y="3047"/>
                </a:lnTo>
                <a:lnTo>
                  <a:pt x="4047743" y="3047"/>
                </a:lnTo>
                <a:lnTo>
                  <a:pt x="4047743" y="0"/>
                </a:lnTo>
                <a:close/>
              </a:path>
              <a:path w="4048125" h="769619">
                <a:moveTo>
                  <a:pt x="3047" y="766571"/>
                </a:moveTo>
                <a:lnTo>
                  <a:pt x="1523" y="766571"/>
                </a:lnTo>
                <a:lnTo>
                  <a:pt x="3047" y="768095"/>
                </a:lnTo>
                <a:lnTo>
                  <a:pt x="3047" y="766571"/>
                </a:lnTo>
                <a:close/>
              </a:path>
              <a:path w="4048125" h="769619">
                <a:moveTo>
                  <a:pt x="4044695" y="766571"/>
                </a:moveTo>
                <a:lnTo>
                  <a:pt x="3047" y="766571"/>
                </a:lnTo>
                <a:lnTo>
                  <a:pt x="3047" y="768095"/>
                </a:lnTo>
                <a:lnTo>
                  <a:pt x="4044695" y="768095"/>
                </a:lnTo>
                <a:lnTo>
                  <a:pt x="4044695" y="766571"/>
                </a:lnTo>
                <a:close/>
              </a:path>
              <a:path w="4048125" h="769619">
                <a:moveTo>
                  <a:pt x="4044695" y="3047"/>
                </a:moveTo>
                <a:lnTo>
                  <a:pt x="4044695" y="768095"/>
                </a:lnTo>
                <a:lnTo>
                  <a:pt x="4046219" y="766571"/>
                </a:lnTo>
                <a:lnTo>
                  <a:pt x="4047743" y="766571"/>
                </a:lnTo>
                <a:lnTo>
                  <a:pt x="4047743" y="4571"/>
                </a:lnTo>
                <a:lnTo>
                  <a:pt x="4046219" y="4571"/>
                </a:lnTo>
                <a:lnTo>
                  <a:pt x="4044695" y="3047"/>
                </a:lnTo>
                <a:close/>
              </a:path>
              <a:path w="4048125" h="769619">
                <a:moveTo>
                  <a:pt x="4047743" y="766571"/>
                </a:moveTo>
                <a:lnTo>
                  <a:pt x="4046219" y="766571"/>
                </a:lnTo>
                <a:lnTo>
                  <a:pt x="4044695" y="768095"/>
                </a:lnTo>
                <a:lnTo>
                  <a:pt x="4047743" y="768095"/>
                </a:lnTo>
                <a:lnTo>
                  <a:pt x="4047743" y="766571"/>
                </a:lnTo>
                <a:close/>
              </a:path>
              <a:path w="4048125" h="769619">
                <a:moveTo>
                  <a:pt x="3047" y="3047"/>
                </a:moveTo>
                <a:lnTo>
                  <a:pt x="1523" y="4571"/>
                </a:lnTo>
                <a:lnTo>
                  <a:pt x="3047" y="4571"/>
                </a:lnTo>
                <a:lnTo>
                  <a:pt x="3047" y="3047"/>
                </a:lnTo>
                <a:close/>
              </a:path>
              <a:path w="4048125" h="769619">
                <a:moveTo>
                  <a:pt x="4044695" y="3047"/>
                </a:moveTo>
                <a:lnTo>
                  <a:pt x="3047" y="3047"/>
                </a:lnTo>
                <a:lnTo>
                  <a:pt x="3047" y="4571"/>
                </a:lnTo>
                <a:lnTo>
                  <a:pt x="4044695" y="4571"/>
                </a:lnTo>
                <a:lnTo>
                  <a:pt x="4044695" y="3047"/>
                </a:lnTo>
                <a:close/>
              </a:path>
              <a:path w="4048125" h="769619">
                <a:moveTo>
                  <a:pt x="4047743" y="3047"/>
                </a:moveTo>
                <a:lnTo>
                  <a:pt x="4044695" y="3047"/>
                </a:lnTo>
                <a:lnTo>
                  <a:pt x="4046219" y="4571"/>
                </a:lnTo>
                <a:lnTo>
                  <a:pt x="4047743" y="4571"/>
                </a:lnTo>
                <a:lnTo>
                  <a:pt x="4047743" y="3047"/>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5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438848" y="2384993"/>
            <a:ext cx="2727996" cy="276999"/>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100" b="1" i="0">
                <a:solidFill>
                  <a:schemeClr val="tx1"/>
                </a:solidFill>
                <a:latin typeface="Comic Sans MS"/>
                <a:cs typeface="Comic Sans MS"/>
              </a:defRPr>
            </a:lvl1pPr>
          </a:lstStyle>
          <a:p>
            <a:pPr marL="11135"/>
            <a:r>
              <a:rPr lang="el-GR" sz="2400" spc="6" baseline="-16975" smtClean="0">
                <a:solidFill>
                  <a:srgbClr val="FFFFFF"/>
                </a:solidFill>
              </a:rPr>
              <a:t>1</a:t>
            </a:r>
            <a:r>
              <a:rPr lang="el-GR" spc="-9" smtClean="0">
                <a:solidFill>
                  <a:srgbClr val="FFFFFF"/>
                </a:solidFill>
              </a:rPr>
              <a:t>ο</a:t>
            </a:r>
            <a:endParaRPr lang="el-GR"/>
          </a:p>
        </p:txBody>
      </p:sp>
      <p:sp>
        <p:nvSpPr>
          <p:cNvPr id="6" name="Holder 6"/>
          <p:cNvSpPr>
            <a:spLocks noGrp="1"/>
          </p:cNvSpPr>
          <p:nvPr>
            <p:ph type="dt" sz="half" idx="6"/>
          </p:nvPr>
        </p:nvSpPr>
        <p:spPr/>
        <p:txBody>
          <a:bodyPr lIns="0" tIns="0" rIns="0" bIns="0"/>
          <a:lstStyle>
            <a:lvl1pPr>
              <a:defRPr sz="1600" b="1" i="0">
                <a:solidFill>
                  <a:schemeClr val="tx1"/>
                </a:solidFill>
                <a:latin typeface="Comic Sans MS"/>
                <a:cs typeface="Comic Sans MS"/>
              </a:defRPr>
            </a:lvl1pPr>
          </a:lstStyle>
          <a:p>
            <a:pPr marL="11135"/>
            <a:r>
              <a:rPr lang="el-GR" spc="-9" smtClean="0">
                <a:solidFill>
                  <a:srgbClr val="FFFFFF"/>
                </a:solidFill>
              </a:rPr>
              <a:t>ΓΛ</a:t>
            </a:r>
            <a:r>
              <a:rPr lang="el-GR" spc="-9" smtClean="0">
                <a:solidFill>
                  <a:srgbClr val="FFFFFF"/>
                </a:solidFill>
                <a:latin typeface="Times New Roman"/>
                <a:cs typeface="Times New Roman"/>
              </a:rPr>
              <a:t> </a:t>
            </a:r>
            <a:r>
              <a:rPr lang="el-GR" spc="-123" smtClean="0">
                <a:solidFill>
                  <a:srgbClr val="FFFFFF"/>
                </a:solidFill>
                <a:latin typeface="Times New Roman"/>
                <a:cs typeface="Times New Roman"/>
              </a:rPr>
              <a:t> </a:t>
            </a:r>
            <a:r>
              <a:rPr lang="el-GR" spc="-4" smtClean="0">
                <a:solidFill>
                  <a:srgbClr val="FFFFFF"/>
                </a:solidFill>
              </a:rPr>
              <a:t>Η</a:t>
            </a:r>
            <a:r>
              <a:rPr lang="el-GR" spc="-9" smtClean="0">
                <a:solidFill>
                  <a:srgbClr val="FFFFFF"/>
                </a:solidFill>
              </a:rPr>
              <a:t>ρ</a:t>
            </a:r>
            <a:r>
              <a:rPr lang="el-GR" spc="-13" smtClean="0">
                <a:solidFill>
                  <a:srgbClr val="FFFFFF"/>
                </a:solidFill>
              </a:rPr>
              <a:t>α</a:t>
            </a:r>
            <a:r>
              <a:rPr lang="el-GR" smtClean="0">
                <a:solidFill>
                  <a:srgbClr val="FFFFFF"/>
                </a:solidFill>
              </a:rPr>
              <a:t>κλ</a:t>
            </a:r>
            <a:r>
              <a:rPr lang="el-GR" spc="-9" smtClean="0">
                <a:solidFill>
                  <a:srgbClr val="FFFFFF"/>
                </a:solidFill>
              </a:rPr>
              <a:t>ε</a:t>
            </a:r>
            <a:r>
              <a:rPr lang="el-GR" spc="-4" smtClean="0">
                <a:solidFill>
                  <a:srgbClr val="FFFFFF"/>
                </a:solidFill>
              </a:rPr>
              <a:t>ί</a:t>
            </a:r>
            <a:r>
              <a:rPr lang="el-GR" smtClean="0">
                <a:solidFill>
                  <a:srgbClr val="FFFFFF"/>
                </a:solidFill>
              </a:rPr>
              <a:t>ου-</a:t>
            </a:r>
            <a:r>
              <a:rPr lang="el-GR" spc="-13" smtClean="0">
                <a:solidFill>
                  <a:srgbClr val="FFFFFF"/>
                </a:solidFill>
              </a:rPr>
              <a:t>Κ</a:t>
            </a:r>
            <a:r>
              <a:rPr lang="el-GR" spc="-18" smtClean="0">
                <a:solidFill>
                  <a:srgbClr val="FFFFFF"/>
                </a:solidFill>
              </a:rPr>
              <a:t>απ</a:t>
            </a:r>
            <a:r>
              <a:rPr lang="el-GR" spc="-9" smtClean="0">
                <a:solidFill>
                  <a:srgbClr val="FFFFFF"/>
                </a:solidFill>
              </a:rPr>
              <a:t>ε</a:t>
            </a:r>
            <a:r>
              <a:rPr lang="el-GR" smtClean="0">
                <a:solidFill>
                  <a:srgbClr val="FFFFFF"/>
                </a:solidFill>
              </a:rPr>
              <a:t>τ</a:t>
            </a:r>
            <a:r>
              <a:rPr lang="el-GR" spc="-13" smtClean="0">
                <a:solidFill>
                  <a:srgbClr val="FFFFFF"/>
                </a:solidFill>
              </a:rPr>
              <a:t>α</a:t>
            </a:r>
            <a:r>
              <a:rPr lang="el-GR" smtClean="0">
                <a:solidFill>
                  <a:srgbClr val="FFFFFF"/>
                </a:solidFill>
              </a:rPr>
              <a:t>ν</a:t>
            </a:r>
            <a:r>
              <a:rPr lang="el-GR" spc="-13" smtClean="0">
                <a:solidFill>
                  <a:srgbClr val="FFFFFF"/>
                </a:solidFill>
              </a:rPr>
              <a:t>ά</a:t>
            </a:r>
            <a:r>
              <a:rPr lang="el-GR" spc="-9" smtClean="0">
                <a:solidFill>
                  <a:srgbClr val="FFFFFF"/>
                </a:solidFill>
              </a:rPr>
              <a:t>κε</a:t>
            </a:r>
            <a:r>
              <a:rPr lang="el-GR" spc="-4" smtClean="0">
                <a:solidFill>
                  <a:srgbClr val="FFFFFF"/>
                </a:solidFill>
              </a:rPr>
              <a:t>ιο</a:t>
            </a:r>
            <a:endParaRPr lang="el-GR" spc="-4" dirty="0">
              <a:solidFill>
                <a:srgbClr val="FFFFFF"/>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21835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7494"/>
            <a:ext cx="8229600" cy="1399032"/>
          </a:xfrm>
        </p:spPr>
        <p:txBody>
          <a:bodyPr/>
          <a:lstStyle/>
          <a:p>
            <a:r>
              <a:rPr lang="el-GR" smtClean="0"/>
              <a:t>Στυλ κύριου τίτλου</a:t>
            </a:r>
            <a:endParaRPr lang="en-US"/>
          </a:p>
        </p:txBody>
      </p:sp>
      <p:sp>
        <p:nvSpPr>
          <p:cNvPr id="3" name="Θέση περιεχομένου 2"/>
          <p:cNvSpPr>
            <a:spLocks noGrp="1"/>
          </p:cNvSpPr>
          <p:nvPr>
            <p:ph idx="1"/>
          </p:nvPr>
        </p:nvSpPr>
        <p:spPr>
          <a:xfrm>
            <a:off x="457200" y="1882808"/>
            <a:ext cx="8229600" cy="45720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a:xfrm>
            <a:off x="4791075" y="6480175"/>
            <a:ext cx="2133600" cy="301625"/>
          </a:xfrm>
        </p:spPr>
        <p:txBody>
          <a:bodyPr/>
          <a:lstStyle>
            <a:lvl1pPr>
              <a:defRPr/>
            </a:lvl1pPr>
          </a:lstStyle>
          <a:p>
            <a:pPr>
              <a:defRPr/>
            </a:pPr>
            <a:fld id="{867CF3EC-0862-4BE9-A66F-9A1F763E5596}" type="datetimeFigureOut">
              <a:rPr lang="el-GR"/>
              <a:pPr>
                <a:defRPr/>
              </a:pPr>
              <a:t>18/5/2018</a:t>
            </a:fld>
            <a:endParaRPr lang="el-GR"/>
          </a:p>
        </p:txBody>
      </p:sp>
      <p:sp>
        <p:nvSpPr>
          <p:cNvPr id="5" name="Θέση υποσέλιδου 4"/>
          <p:cNvSpPr>
            <a:spLocks noGrp="1"/>
          </p:cNvSpPr>
          <p:nvPr>
            <p:ph type="ftr" sz="quarter" idx="11"/>
          </p:nvPr>
        </p:nvSpPr>
        <p:spPr>
          <a:xfrm>
            <a:off x="457200" y="6481763"/>
            <a:ext cx="4259263" cy="300037"/>
          </a:xfrm>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936ACDDD-30F0-4354-B1B3-17657DE7E4CF}" type="slidenum">
              <a:rPr lang="el-GR"/>
              <a:pPr>
                <a:defRPr/>
              </a:pPr>
              <a:t>‹#›</a:t>
            </a:fld>
            <a:endParaRPr lang="el-GR"/>
          </a:p>
        </p:txBody>
      </p:sp>
    </p:spTree>
    <p:extLst>
      <p:ext uri="{BB962C8B-B14F-4D97-AF65-F5344CB8AC3E}">
        <p14:creationId xmlns:p14="http://schemas.microsoft.com/office/powerpoint/2010/main" xmlns="" val="183248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Ορθογώνιο τρίγωνο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Ισοσκελές τρίγωνο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Ευθεία γραμμή σύνδεσης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Ευθεία γραμμή σύνδεσης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Τίτλος 1"/>
          <p:cNvSpPr>
            <a:spLocks noGrp="1"/>
          </p:cNvSpPr>
          <p:nvPr>
            <p:ph type="title"/>
          </p:nvPr>
        </p:nvSpPr>
        <p:spPr>
          <a:xfrm>
            <a:off x="381000" y="271464"/>
            <a:ext cx="7239000" cy="1362075"/>
          </a:xfrm>
        </p:spPr>
        <p:txBody>
          <a:bodyPr/>
          <a:lstStyle>
            <a:lvl1pPr marL="0" algn="l">
              <a:buNone/>
              <a:defRPr sz="3600" b="1" cap="none" baseline="0"/>
            </a:lvl1pPr>
          </a:lstStyle>
          <a:p>
            <a:r>
              <a:rPr lang="el-GR" smtClean="0"/>
              <a:t>Στυλ κύριου τίτλου</a:t>
            </a:r>
            <a:endParaRPr lang="en-US"/>
          </a:p>
        </p:txBody>
      </p:sp>
      <p:sp>
        <p:nvSpPr>
          <p:cNvPr id="3" name="Θέση κειμένου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Θέση ημερομηνίας 3"/>
          <p:cNvSpPr>
            <a:spLocks noGrp="1"/>
          </p:cNvSpPr>
          <p:nvPr>
            <p:ph type="dt" sz="half" idx="10"/>
          </p:nvPr>
        </p:nvSpPr>
        <p:spPr>
          <a:xfrm>
            <a:off x="6956425" y="6477000"/>
            <a:ext cx="2133600" cy="304800"/>
          </a:xfrm>
        </p:spPr>
        <p:txBody>
          <a:bodyPr/>
          <a:lstStyle>
            <a:lvl1pPr>
              <a:defRPr/>
            </a:lvl1pPr>
          </a:lstStyle>
          <a:p>
            <a:pPr>
              <a:defRPr/>
            </a:pPr>
            <a:fld id="{26C77050-E0E4-4AE4-8AF3-235A15F94FAB}" type="datetimeFigureOut">
              <a:rPr lang="el-GR"/>
              <a:pPr>
                <a:defRPr/>
              </a:pPr>
              <a:t>18/5/2018</a:t>
            </a:fld>
            <a:endParaRPr lang="el-GR"/>
          </a:p>
        </p:txBody>
      </p:sp>
      <p:sp>
        <p:nvSpPr>
          <p:cNvPr id="9" name="Θέση υποσέλιδου 4"/>
          <p:cNvSpPr>
            <a:spLocks noGrp="1"/>
          </p:cNvSpPr>
          <p:nvPr>
            <p:ph type="ftr" sz="quarter" idx="11"/>
          </p:nvPr>
        </p:nvSpPr>
        <p:spPr>
          <a:xfrm>
            <a:off x="2619375" y="6481763"/>
            <a:ext cx="4260850" cy="300037"/>
          </a:xfrm>
        </p:spPr>
        <p:txBody>
          <a:bodyPr/>
          <a:lstStyle>
            <a:lvl1pPr>
              <a:defRPr/>
            </a:lvl1pPr>
          </a:lstStyle>
          <a:p>
            <a:pPr>
              <a:defRPr/>
            </a:pPr>
            <a:endParaRPr lang="el-GR"/>
          </a:p>
        </p:txBody>
      </p:sp>
      <p:sp>
        <p:nvSpPr>
          <p:cNvPr id="10" name="Θέση αριθμού διαφάνειας 5"/>
          <p:cNvSpPr>
            <a:spLocks noGrp="1"/>
          </p:cNvSpPr>
          <p:nvPr>
            <p:ph type="sldNum" sz="quarter" idx="12"/>
          </p:nvPr>
        </p:nvSpPr>
        <p:spPr>
          <a:xfrm>
            <a:off x="8450263" y="809625"/>
            <a:ext cx="503237" cy="300038"/>
          </a:xfrm>
        </p:spPr>
        <p:txBody>
          <a:bodyPr/>
          <a:lstStyle>
            <a:lvl1pPr>
              <a:defRPr/>
            </a:lvl1pPr>
          </a:lstStyle>
          <a:p>
            <a:pPr>
              <a:defRPr/>
            </a:pPr>
            <a:fld id="{0EB566C0-5C8B-4F42-8EDB-821B94FB07A5}" type="slidenum">
              <a:rPr lang="el-GR"/>
              <a:pPr>
                <a:defRPr/>
              </a:pPr>
              <a:t>‹#›</a:t>
            </a:fld>
            <a:endParaRPr lang="el-GR"/>
          </a:p>
        </p:txBody>
      </p:sp>
    </p:spTree>
    <p:extLst>
      <p:ext uri="{BB962C8B-B14F-4D97-AF65-F5344CB8AC3E}">
        <p14:creationId xmlns:p14="http://schemas.microsoft.com/office/powerpoint/2010/main" xmlns="" val="310887726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marL="0" algn="l">
              <a:defRPr/>
            </a:lvl1pPr>
          </a:lstStyle>
          <a:p>
            <a:r>
              <a:rPr lang="el-GR" smtClean="0"/>
              <a:t>Στυλ κύριου τίτλου</a:t>
            </a:r>
            <a:endParaRPr lang="en-US"/>
          </a:p>
        </p:txBody>
      </p:sp>
      <p:sp>
        <p:nvSpPr>
          <p:cNvPr id="3" name="Θέση περιεχομένου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lvl1pPr>
              <a:defRPr/>
            </a:lvl1pPr>
          </a:lstStyle>
          <a:p>
            <a:pPr>
              <a:defRPr/>
            </a:pPr>
            <a:fld id="{76F0F8CD-A485-4AD4-A128-1F820E184A5A}" type="datetimeFigureOut">
              <a:rPr lang="el-GR"/>
              <a:pPr>
                <a:defRPr/>
              </a:pPr>
              <a:t>18/5/2018</a:t>
            </a:fld>
            <a:endParaRPr lang="el-GR"/>
          </a:p>
        </p:txBody>
      </p:sp>
      <p:sp>
        <p:nvSpPr>
          <p:cNvPr id="6" name="Θέση υποσέλιδου 5"/>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6"/>
          <p:cNvSpPr>
            <a:spLocks noGrp="1"/>
          </p:cNvSpPr>
          <p:nvPr>
            <p:ph type="sldNum" sz="quarter" idx="12"/>
          </p:nvPr>
        </p:nvSpPr>
        <p:spPr/>
        <p:txBody>
          <a:bodyPr/>
          <a:lstStyle>
            <a:lvl1pPr>
              <a:defRPr/>
            </a:lvl1pPr>
          </a:lstStyle>
          <a:p>
            <a:pPr>
              <a:defRPr/>
            </a:pPr>
            <a:fld id="{88C94842-81EE-414A-A995-7379A27F2B4A}" type="slidenum">
              <a:rPr lang="el-GR"/>
              <a:pPr>
                <a:defRPr/>
              </a:pPr>
              <a:t>‹#›</a:t>
            </a:fld>
            <a:endParaRPr lang="el-GR"/>
          </a:p>
        </p:txBody>
      </p:sp>
    </p:spTree>
    <p:extLst>
      <p:ext uri="{BB962C8B-B14F-4D97-AF65-F5344CB8AC3E}">
        <p14:creationId xmlns:p14="http://schemas.microsoft.com/office/powerpoint/2010/main" xmlns="" val="375926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l-GR" smtClean="0"/>
              <a:t>Στυλ κύριου τίτλου</a:t>
            </a:r>
            <a:endParaRPr lang="en-US"/>
          </a:p>
        </p:txBody>
      </p:sp>
      <p:sp>
        <p:nvSpPr>
          <p:cNvPr id="3" name="Θέση κειμένου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κειμένου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5" name="Θέση περιεχομένου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περιεχομένου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Θέση ημερομηνίας 6"/>
          <p:cNvSpPr>
            <a:spLocks noGrp="1"/>
          </p:cNvSpPr>
          <p:nvPr>
            <p:ph type="dt" sz="half" idx="10"/>
          </p:nvPr>
        </p:nvSpPr>
        <p:spPr>
          <a:xfrm>
            <a:off x="4791075" y="6481763"/>
            <a:ext cx="2130425" cy="301625"/>
          </a:xfrm>
        </p:spPr>
        <p:txBody>
          <a:bodyPr/>
          <a:lstStyle>
            <a:lvl1pPr>
              <a:defRPr/>
            </a:lvl1pPr>
          </a:lstStyle>
          <a:p>
            <a:pPr>
              <a:defRPr/>
            </a:pPr>
            <a:fld id="{C536121C-F5E8-44AD-88D9-1B17E6A8D134}" type="datetimeFigureOut">
              <a:rPr lang="el-GR"/>
              <a:pPr>
                <a:defRPr/>
              </a:pPr>
              <a:t>18/5/2018</a:t>
            </a:fld>
            <a:endParaRPr lang="el-GR"/>
          </a:p>
        </p:txBody>
      </p:sp>
      <p:sp>
        <p:nvSpPr>
          <p:cNvPr id="8" name="Θέση υποσέλιδου 7"/>
          <p:cNvSpPr>
            <a:spLocks noGrp="1"/>
          </p:cNvSpPr>
          <p:nvPr>
            <p:ph type="ftr" sz="quarter" idx="11"/>
          </p:nvPr>
        </p:nvSpPr>
        <p:spPr>
          <a:xfrm>
            <a:off x="457200" y="6481763"/>
            <a:ext cx="4260850" cy="301625"/>
          </a:xfrm>
        </p:spPr>
        <p:txBody>
          <a:bodyPr/>
          <a:lstStyle>
            <a:lvl1pPr>
              <a:defRPr/>
            </a:lvl1pPr>
          </a:lstStyle>
          <a:p>
            <a:pPr>
              <a:defRPr/>
            </a:pPr>
            <a:endParaRPr lang="el-GR"/>
          </a:p>
        </p:txBody>
      </p:sp>
      <p:sp>
        <p:nvSpPr>
          <p:cNvPr id="9" name="Θέση αριθμού διαφάνειας 8"/>
          <p:cNvSpPr>
            <a:spLocks noGrp="1"/>
          </p:cNvSpPr>
          <p:nvPr>
            <p:ph type="sldNum" sz="quarter" idx="12"/>
          </p:nvPr>
        </p:nvSpPr>
        <p:spPr>
          <a:xfrm>
            <a:off x="7589838" y="6483350"/>
            <a:ext cx="503237" cy="301625"/>
          </a:xfrm>
        </p:spPr>
        <p:txBody>
          <a:bodyPr/>
          <a:lstStyle>
            <a:lvl1pPr algn="ctr">
              <a:defRPr smtClean="0"/>
            </a:lvl1pPr>
          </a:lstStyle>
          <a:p>
            <a:pPr>
              <a:defRPr/>
            </a:pPr>
            <a:fld id="{24D8B705-A15A-41F9-B5F3-AE8A6E1CF4C6}" type="slidenum">
              <a:rPr lang="el-GR"/>
              <a:pPr>
                <a:defRPr/>
              </a:pPr>
              <a:t>‹#›</a:t>
            </a:fld>
            <a:endParaRPr lang="el-GR"/>
          </a:p>
        </p:txBody>
      </p:sp>
    </p:spTree>
    <p:extLst>
      <p:ext uri="{BB962C8B-B14F-4D97-AF65-F5344CB8AC3E}">
        <p14:creationId xmlns:p14="http://schemas.microsoft.com/office/powerpoint/2010/main" xmlns="" val="224000720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lvl1pPr>
          </a:lstStyle>
          <a:p>
            <a:r>
              <a:rPr lang="el-GR" smtClean="0"/>
              <a:t>Στυλ κύριου τίτλου</a:t>
            </a:r>
            <a:endParaRPr lang="en-US"/>
          </a:p>
        </p:txBody>
      </p:sp>
      <p:sp>
        <p:nvSpPr>
          <p:cNvPr id="3" name="Θέση ημερομηνίας 13"/>
          <p:cNvSpPr>
            <a:spLocks noGrp="1"/>
          </p:cNvSpPr>
          <p:nvPr>
            <p:ph type="dt" sz="half" idx="10"/>
          </p:nvPr>
        </p:nvSpPr>
        <p:spPr/>
        <p:txBody>
          <a:bodyPr/>
          <a:lstStyle>
            <a:lvl1pPr>
              <a:defRPr/>
            </a:lvl1pPr>
          </a:lstStyle>
          <a:p>
            <a:pPr>
              <a:defRPr/>
            </a:pPr>
            <a:fld id="{9067287E-AC88-4B6F-9603-99AA00373C52}" type="datetimeFigureOut">
              <a:rPr lang="el-GR"/>
              <a:pPr>
                <a:defRPr/>
              </a:pPr>
              <a:t>18/5/2018</a:t>
            </a:fld>
            <a:endParaRPr lang="el-GR"/>
          </a:p>
        </p:txBody>
      </p:sp>
      <p:sp>
        <p:nvSpPr>
          <p:cNvPr id="4" name="Θέση υποσέλιδου 2"/>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22"/>
          <p:cNvSpPr>
            <a:spLocks noGrp="1"/>
          </p:cNvSpPr>
          <p:nvPr>
            <p:ph type="sldNum" sz="quarter" idx="12"/>
          </p:nvPr>
        </p:nvSpPr>
        <p:spPr/>
        <p:txBody>
          <a:bodyPr/>
          <a:lstStyle>
            <a:lvl1pPr>
              <a:defRPr/>
            </a:lvl1pPr>
          </a:lstStyle>
          <a:p>
            <a:pPr>
              <a:defRPr/>
            </a:pPr>
            <a:fld id="{7A14D6E2-9FAD-49E2-9847-5291B3B45EA1}" type="slidenum">
              <a:rPr lang="el-GR"/>
              <a:pPr>
                <a:defRPr/>
              </a:pPr>
              <a:t>‹#›</a:t>
            </a:fld>
            <a:endParaRPr lang="el-GR"/>
          </a:p>
        </p:txBody>
      </p:sp>
    </p:spTree>
    <p:extLst>
      <p:ext uri="{BB962C8B-B14F-4D97-AF65-F5344CB8AC3E}">
        <p14:creationId xmlns:p14="http://schemas.microsoft.com/office/powerpoint/2010/main" xmlns="" val="171316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13"/>
          <p:cNvSpPr>
            <a:spLocks noGrp="1"/>
          </p:cNvSpPr>
          <p:nvPr>
            <p:ph type="dt" sz="half" idx="10"/>
          </p:nvPr>
        </p:nvSpPr>
        <p:spPr/>
        <p:txBody>
          <a:bodyPr/>
          <a:lstStyle>
            <a:lvl1pPr>
              <a:defRPr/>
            </a:lvl1pPr>
          </a:lstStyle>
          <a:p>
            <a:pPr>
              <a:defRPr/>
            </a:pPr>
            <a:fld id="{B18D33DB-0F47-482D-A0F7-2CBB76475F2F}" type="datetimeFigureOut">
              <a:rPr lang="el-GR"/>
              <a:pPr>
                <a:defRPr/>
              </a:pPr>
              <a:t>18/5/2018</a:t>
            </a:fld>
            <a:endParaRPr lang="el-GR"/>
          </a:p>
        </p:txBody>
      </p:sp>
      <p:sp>
        <p:nvSpPr>
          <p:cNvPr id="3" name="Θέση υποσέλιδου 2"/>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22"/>
          <p:cNvSpPr>
            <a:spLocks noGrp="1"/>
          </p:cNvSpPr>
          <p:nvPr>
            <p:ph type="sldNum" sz="quarter" idx="12"/>
          </p:nvPr>
        </p:nvSpPr>
        <p:spPr/>
        <p:txBody>
          <a:bodyPr/>
          <a:lstStyle>
            <a:lvl1pPr>
              <a:defRPr/>
            </a:lvl1pPr>
          </a:lstStyle>
          <a:p>
            <a:pPr>
              <a:defRPr/>
            </a:pPr>
            <a:fld id="{A5EC87BF-9F37-4F16-AF83-3FE41B8A9CFA}" type="slidenum">
              <a:rPr lang="el-GR"/>
              <a:pPr>
                <a:defRPr/>
              </a:pPr>
              <a:t>‹#›</a:t>
            </a:fld>
            <a:endParaRPr lang="el-GR"/>
          </a:p>
        </p:txBody>
      </p:sp>
    </p:spTree>
    <p:extLst>
      <p:ext uri="{BB962C8B-B14F-4D97-AF65-F5344CB8AC3E}">
        <p14:creationId xmlns:p14="http://schemas.microsoft.com/office/powerpoint/2010/main" xmlns="" val="4486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l-GR" smtClean="0"/>
              <a:t>Στυλ κύριου τίτλου</a:t>
            </a:r>
            <a:endParaRPr lang="en-US"/>
          </a:p>
        </p:txBody>
      </p:sp>
      <p:sp>
        <p:nvSpPr>
          <p:cNvPr id="3" name="Θέση κειμένου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4" name="Θέση περιεχομένου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a:xfrm>
            <a:off x="6278563" y="6556375"/>
            <a:ext cx="2133600" cy="301625"/>
          </a:xfrm>
        </p:spPr>
        <p:txBody>
          <a:bodyPr/>
          <a:lstStyle>
            <a:lvl1pPr>
              <a:defRPr sz="900" smtClean="0"/>
            </a:lvl1pPr>
          </a:lstStyle>
          <a:p>
            <a:pPr>
              <a:defRPr/>
            </a:pPr>
            <a:fld id="{EC06B54F-3E68-40F2-AB42-2C8C75F987CC}" type="datetimeFigureOut">
              <a:rPr lang="el-GR"/>
              <a:pPr>
                <a:defRPr/>
              </a:pPr>
              <a:t>18/5/2018</a:t>
            </a:fld>
            <a:endParaRPr lang="el-GR"/>
          </a:p>
        </p:txBody>
      </p:sp>
      <p:sp>
        <p:nvSpPr>
          <p:cNvPr id="6" name="Θέση υποσέλιδου 5"/>
          <p:cNvSpPr>
            <a:spLocks noGrp="1"/>
          </p:cNvSpPr>
          <p:nvPr>
            <p:ph type="ftr" sz="quarter" idx="11"/>
          </p:nvPr>
        </p:nvSpPr>
        <p:spPr>
          <a:xfrm>
            <a:off x="1135063" y="6556375"/>
            <a:ext cx="5143500" cy="301625"/>
          </a:xfrm>
        </p:spPr>
        <p:txBody>
          <a:bodyPr/>
          <a:lstStyle>
            <a:lvl1pPr>
              <a:defRPr sz="900"/>
            </a:lvl1pPr>
          </a:lstStyle>
          <a:p>
            <a:pPr>
              <a:defRPr/>
            </a:pPr>
            <a:endParaRPr lang="el-GR"/>
          </a:p>
        </p:txBody>
      </p:sp>
      <p:sp>
        <p:nvSpPr>
          <p:cNvPr id="7" name="Θέση αριθμού διαφάνειας 6"/>
          <p:cNvSpPr>
            <a:spLocks noGrp="1"/>
          </p:cNvSpPr>
          <p:nvPr>
            <p:ph type="sldNum" sz="quarter" idx="12"/>
          </p:nvPr>
        </p:nvSpPr>
        <p:spPr>
          <a:xfrm>
            <a:off x="8410575" y="6556375"/>
            <a:ext cx="503238" cy="301625"/>
          </a:xfrm>
        </p:spPr>
        <p:txBody>
          <a:bodyPr/>
          <a:lstStyle>
            <a:lvl1pPr>
              <a:defRPr sz="900" smtClean="0"/>
            </a:lvl1pPr>
          </a:lstStyle>
          <a:p>
            <a:pPr>
              <a:defRPr/>
            </a:pPr>
            <a:fld id="{E39DE94D-56FA-488B-AEFC-8F0C3CCBD2FF}" type="slidenum">
              <a:rPr lang="el-GR"/>
              <a:pPr>
                <a:defRPr/>
              </a:pPr>
              <a:t>‹#›</a:t>
            </a:fld>
            <a:endParaRPr lang="el-GR"/>
          </a:p>
        </p:txBody>
      </p:sp>
    </p:spTree>
    <p:extLst>
      <p:ext uri="{BB962C8B-B14F-4D97-AF65-F5344CB8AC3E}">
        <p14:creationId xmlns:p14="http://schemas.microsoft.com/office/powerpoint/2010/main" xmlns="" val="259212731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l-GR" smtClean="0"/>
              <a:t>Στυλ κύριου τίτλου</a:t>
            </a:r>
            <a:endParaRPr lang="en-US"/>
          </a:p>
        </p:txBody>
      </p:sp>
      <p:sp>
        <p:nvSpPr>
          <p:cNvPr id="3" name="Θέση εικόνας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4" name="Θέση κειμένου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4"/>
          <p:cNvSpPr>
            <a:spLocks noGrp="1"/>
          </p:cNvSpPr>
          <p:nvPr>
            <p:ph type="dt" sz="half" idx="10"/>
          </p:nvPr>
        </p:nvSpPr>
        <p:spPr>
          <a:xfrm>
            <a:off x="6108700" y="6556375"/>
            <a:ext cx="2101850" cy="301625"/>
          </a:xfrm>
        </p:spPr>
        <p:txBody>
          <a:bodyPr/>
          <a:lstStyle>
            <a:lvl1pPr>
              <a:defRPr sz="900" smtClean="0"/>
            </a:lvl1pPr>
          </a:lstStyle>
          <a:p>
            <a:pPr>
              <a:defRPr/>
            </a:pPr>
            <a:fld id="{B2C1073F-51EE-4490-BF3F-CA95CD84E8B1}" type="datetimeFigureOut">
              <a:rPr lang="el-GR"/>
              <a:pPr>
                <a:defRPr/>
              </a:pPr>
              <a:t>18/5/2018</a:t>
            </a:fld>
            <a:endParaRPr lang="el-GR"/>
          </a:p>
        </p:txBody>
      </p:sp>
      <p:sp>
        <p:nvSpPr>
          <p:cNvPr id="6" name="Θέση υποσέλιδου 5"/>
          <p:cNvSpPr>
            <a:spLocks noGrp="1"/>
          </p:cNvSpPr>
          <p:nvPr>
            <p:ph type="ftr" sz="quarter" idx="11"/>
          </p:nvPr>
        </p:nvSpPr>
        <p:spPr>
          <a:xfrm>
            <a:off x="1169988" y="6557963"/>
            <a:ext cx="4948237" cy="301625"/>
          </a:xfrm>
        </p:spPr>
        <p:txBody>
          <a:bodyPr/>
          <a:lstStyle>
            <a:lvl1pPr>
              <a:defRPr sz="900"/>
            </a:lvl1pPr>
          </a:lstStyle>
          <a:p>
            <a:pPr>
              <a:defRPr/>
            </a:pPr>
            <a:endParaRPr lang="el-GR"/>
          </a:p>
        </p:txBody>
      </p:sp>
      <p:sp>
        <p:nvSpPr>
          <p:cNvPr id="7" name="Θέση αριθμού διαφάνειας 6"/>
          <p:cNvSpPr>
            <a:spLocks noGrp="1"/>
          </p:cNvSpPr>
          <p:nvPr>
            <p:ph type="sldNum" sz="quarter" idx="12"/>
          </p:nvPr>
        </p:nvSpPr>
        <p:spPr>
          <a:xfrm>
            <a:off x="8216900" y="6556375"/>
            <a:ext cx="366713" cy="301625"/>
          </a:xfrm>
        </p:spPr>
        <p:txBody>
          <a:bodyPr/>
          <a:lstStyle>
            <a:lvl1pPr algn="ctr">
              <a:defRPr sz="900" smtClean="0"/>
            </a:lvl1pPr>
          </a:lstStyle>
          <a:p>
            <a:pPr>
              <a:defRPr/>
            </a:pPr>
            <a:fld id="{8B346B9E-B272-4A86-8E02-AE61F757E122}" type="slidenum">
              <a:rPr lang="el-GR"/>
              <a:pPr>
                <a:defRPr/>
              </a:pPr>
              <a:t>‹#›</a:t>
            </a:fld>
            <a:endParaRPr lang="el-GR"/>
          </a:p>
        </p:txBody>
      </p:sp>
    </p:spTree>
    <p:extLst>
      <p:ext uri="{BB962C8B-B14F-4D97-AF65-F5344CB8AC3E}">
        <p14:creationId xmlns:p14="http://schemas.microsoft.com/office/powerpoint/2010/main" xmlns="" val="350836527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11" name="Ορθογώνιο τρίγωνο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Ευθεία γραμμή σύνδεσης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Ευθεία γραμμή σύνδεσης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Θέση τίτλου 21"/>
          <p:cNvSpPr>
            <a:spLocks noGrp="1"/>
          </p:cNvSpPr>
          <p:nvPr>
            <p:ph type="title"/>
          </p:nvPr>
        </p:nvSpPr>
        <p:spPr>
          <a:xfrm>
            <a:off x="457200" y="268288"/>
            <a:ext cx="8229600" cy="1398587"/>
          </a:xfrm>
          <a:prstGeom prst="rect">
            <a:avLst/>
          </a:prstGeom>
        </p:spPr>
        <p:txBody>
          <a:bodyPr vert="horz" anchor="ctr">
            <a:normAutofit/>
          </a:bodyPr>
          <a:lstStyle/>
          <a:p>
            <a:r>
              <a:rPr lang="el-GR" smtClean="0"/>
              <a:t>Στυλ κύριου τίτλου</a:t>
            </a:r>
            <a:endParaRPr lang="en-US"/>
          </a:p>
        </p:txBody>
      </p:sp>
      <p:sp>
        <p:nvSpPr>
          <p:cNvPr id="1030" name="Θέση κειμένου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Θέση ημερομηνίας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smtClean="0">
                <a:solidFill>
                  <a:schemeClr val="tx1"/>
                </a:solidFill>
                <a:latin typeface="+mn-lt"/>
                <a:cs typeface="+mn-cs"/>
              </a:defRPr>
            </a:lvl1pPr>
          </a:lstStyle>
          <a:p>
            <a:pPr>
              <a:defRPr/>
            </a:pPr>
            <a:fld id="{B944BDFC-A6A6-4572-B94D-C0BFFC771688}" type="datetimeFigureOut">
              <a:rPr lang="el-GR"/>
              <a:pPr>
                <a:defRPr/>
              </a:pPr>
              <a:t>18/5/2018</a:t>
            </a:fld>
            <a:endParaRPr lang="el-GR"/>
          </a:p>
        </p:txBody>
      </p:sp>
      <p:sp>
        <p:nvSpPr>
          <p:cNvPr id="3" name="Θέση υποσέλιδου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lstStyle>
          <a:p>
            <a:pPr>
              <a:defRPr/>
            </a:pPr>
            <a:endParaRPr lang="el-GR"/>
          </a:p>
        </p:txBody>
      </p:sp>
      <p:sp>
        <p:nvSpPr>
          <p:cNvPr id="23" name="Θέση αριθμού διαφάνειας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smtClean="0">
                <a:solidFill>
                  <a:schemeClr val="tx1"/>
                </a:solidFill>
                <a:latin typeface="+mn-lt"/>
                <a:cs typeface="+mn-cs"/>
              </a:defRPr>
            </a:lvl1pPr>
          </a:lstStyle>
          <a:p>
            <a:pPr>
              <a:defRPr/>
            </a:pPr>
            <a:fld id="{81D0E026-DD15-4408-B497-F717176C2C5E}"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1" r:id="rId6"/>
    <p:sldLayoutId id="2147483692" r:id="rId7"/>
    <p:sldLayoutId id="2147483700" r:id="rId8"/>
    <p:sldLayoutId id="2147483701" r:id="rId9"/>
    <p:sldLayoutId id="2147483693" r:id="rId10"/>
    <p:sldLayoutId id="2147483694" r:id="rId11"/>
    <p:sldLayoutId id="2147483702" r:id="rId12"/>
    <p:sldLayoutId id="2147483703" r:id="rId13"/>
  </p:sldLayoutIdLst>
  <p:txStyles>
    <p:titleStyle>
      <a:lvl1pPr marL="484188" indent="-484188" algn="l" rtl="0" fontAlgn="base">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fontAlgn="base">
        <a:spcBef>
          <a:spcPct val="0"/>
        </a:spcBef>
        <a:spcAft>
          <a:spcPct val="0"/>
        </a:spcAft>
        <a:defRPr sz="4200">
          <a:solidFill>
            <a:srgbClr val="FF5C9C"/>
          </a:solidFill>
          <a:latin typeface="Century Gothic" pitchFamily="34" charset="0"/>
        </a:defRPr>
      </a:lvl2pPr>
      <a:lvl3pPr marL="484188" indent="-484188" algn="l" rtl="0" fontAlgn="base">
        <a:spcBef>
          <a:spcPct val="0"/>
        </a:spcBef>
        <a:spcAft>
          <a:spcPct val="0"/>
        </a:spcAft>
        <a:defRPr sz="4200">
          <a:solidFill>
            <a:srgbClr val="FF5C9C"/>
          </a:solidFill>
          <a:latin typeface="Century Gothic" pitchFamily="34" charset="0"/>
        </a:defRPr>
      </a:lvl3pPr>
      <a:lvl4pPr marL="484188" indent="-484188" algn="l" rtl="0" fontAlgn="base">
        <a:spcBef>
          <a:spcPct val="0"/>
        </a:spcBef>
        <a:spcAft>
          <a:spcPct val="0"/>
        </a:spcAft>
        <a:defRPr sz="4200">
          <a:solidFill>
            <a:srgbClr val="FF5C9C"/>
          </a:solidFill>
          <a:latin typeface="Century Gothic" pitchFamily="34" charset="0"/>
        </a:defRPr>
      </a:lvl4pPr>
      <a:lvl5pPr marL="484188" indent="-484188" algn="l" rtl="0" fontAlgn="base">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fontAlgn="base">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fontAlgn="base">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fontAlgn="base">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fontAlgn="base">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gif"/><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hyperlink" Target="http://www.mallig.eduvinet.de/bio/muskel5/5muskl.htm" TargetMode="Externa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hyperlink" Target="http://www.mallig.eduvinet.de/bio/muskel5/5muskl.htm" TargetMode="Externa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gif"/><Relationship Id="rId5" Type="http://schemas.openxmlformats.org/officeDocument/2006/relationships/image" Target="../media/image95.gif"/><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8.png"/><Relationship Id="rId7"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5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8.png"/><Relationship Id="rId7"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gif"/><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27584" y="1340768"/>
            <a:ext cx="7772400" cy="3888432"/>
          </a:xfrm>
        </p:spPr>
        <p:txBody>
          <a:bodyPr>
            <a:noAutofit/>
          </a:bodyPr>
          <a:lstStyle/>
          <a:p>
            <a:pPr marL="484632" indent="0" fontAlgn="auto">
              <a:spcAft>
                <a:spcPts val="0"/>
              </a:spcAft>
              <a:defRPr/>
            </a:pPr>
            <a:r>
              <a:rPr lang="el-GR" sz="5400" b="1" dirty="0">
                <a:solidFill>
                  <a:srgbClr val="FFFF00"/>
                </a:solidFill>
                <a:effectLst>
                  <a:outerShdw blurRad="38100" dist="38100" dir="2700000" algn="tl">
                    <a:srgbClr val="000000">
                      <a:alpha val="43137"/>
                    </a:srgbClr>
                  </a:outerShdw>
                </a:effectLst>
              </a:rPr>
              <a:t>ΚΕΦΑΛΑΙΟ 1: </a:t>
            </a:r>
            <a:r>
              <a:rPr lang="en-US" sz="5400" b="1" dirty="0" smtClean="0">
                <a:solidFill>
                  <a:srgbClr val="FFFF00"/>
                </a:solidFill>
                <a:effectLst>
                  <a:outerShdw blurRad="38100" dist="38100" dir="2700000" algn="tl">
                    <a:srgbClr val="000000">
                      <a:alpha val="43137"/>
                    </a:srgbClr>
                  </a:outerShdw>
                </a:effectLst>
              </a:rPr>
              <a:t/>
            </a:r>
            <a:br>
              <a:rPr lang="en-US" sz="5400" b="1" dirty="0" smtClean="0">
                <a:solidFill>
                  <a:srgbClr val="FFFF00"/>
                </a:solidFill>
                <a:effectLst>
                  <a:outerShdw blurRad="38100" dist="38100" dir="2700000" algn="tl">
                    <a:srgbClr val="000000">
                      <a:alpha val="43137"/>
                    </a:srgbClr>
                  </a:outerShdw>
                </a:effectLst>
              </a:rPr>
            </a:br>
            <a:r>
              <a:rPr lang="el-GR" sz="5400" b="1" dirty="0" smtClean="0">
                <a:solidFill>
                  <a:srgbClr val="FFFF00"/>
                </a:solidFill>
                <a:effectLst>
                  <a:outerShdw blurRad="38100" dist="38100" dir="2700000" algn="tl">
                    <a:srgbClr val="000000">
                      <a:alpha val="43137"/>
                    </a:srgbClr>
                  </a:outerShdw>
                </a:effectLst>
              </a:rPr>
              <a:t>ΑΠΟ </a:t>
            </a:r>
            <a:r>
              <a:rPr lang="el-GR" sz="5400" b="1" dirty="0">
                <a:solidFill>
                  <a:srgbClr val="FFFF00"/>
                </a:solidFill>
                <a:effectLst>
                  <a:outerShdw blurRad="38100" dist="38100" dir="2700000" algn="tl">
                    <a:srgbClr val="000000">
                      <a:alpha val="43137"/>
                    </a:srgbClr>
                  </a:outerShdw>
                </a:effectLst>
              </a:rPr>
              <a:t>ΤΟ ΚΥΤΤΑΡΟ ΣΤΟΝ ΟΡΓΑΝΙΣΜΟ </a:t>
            </a:r>
            <a:r>
              <a:rPr lang="el-GR" sz="5400" b="1" dirty="0">
                <a:solidFill>
                  <a:schemeClr val="accent2">
                    <a:lumMod val="75000"/>
                  </a:schemeClr>
                </a:solidFill>
                <a:effectLst>
                  <a:outerShdw blurRad="38100" dist="38100" dir="2700000" algn="tl">
                    <a:srgbClr val="000000">
                      <a:alpha val="43137"/>
                    </a:srgbClr>
                  </a:outerShdw>
                </a:effectLst>
              </a:rPr>
              <a:t/>
            </a:r>
            <a:br>
              <a:rPr lang="el-GR" sz="5400" b="1" dirty="0">
                <a:solidFill>
                  <a:schemeClr val="accent2">
                    <a:lumMod val="75000"/>
                  </a:schemeClr>
                </a:solidFill>
                <a:effectLst>
                  <a:outerShdw blurRad="38100" dist="38100" dir="2700000" algn="tl">
                    <a:srgbClr val="000000">
                      <a:alpha val="43137"/>
                    </a:srgbClr>
                  </a:outerShdw>
                </a:effectLst>
              </a:rPr>
            </a:br>
            <a:endParaRPr lang="el-GR" sz="5400" b="1"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5616" y="874032"/>
            <a:ext cx="3265785" cy="245929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34024" y="1646750"/>
            <a:ext cx="2690788" cy="91385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6"/>
          <p:cNvSpPr txBox="1">
            <a:spLocks noChangeArrowheads="1"/>
          </p:cNvSpPr>
          <p:nvPr/>
        </p:nvSpPr>
        <p:spPr bwMode="auto">
          <a:xfrm>
            <a:off x="349249" y="377825"/>
            <a:ext cx="5184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nSpc>
                <a:spcPct val="95000"/>
              </a:lnSpc>
            </a:pPr>
            <a:r>
              <a:rPr lang="en-US" sz="2700" dirty="0" err="1">
                <a:solidFill>
                  <a:srgbClr val="FF9900"/>
                </a:solidFill>
                <a:latin typeface="Arial" charset="0"/>
              </a:rPr>
              <a:t>Πλ</a:t>
            </a:r>
            <a:r>
              <a:rPr lang="en-US" sz="2700" dirty="0">
                <a:solidFill>
                  <a:srgbClr val="FF9900"/>
                </a:solidFill>
                <a:latin typeface="Arial" charset="0"/>
              </a:rPr>
              <a:t>ακώδες επιθήλιο</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5616" y="4248972"/>
            <a:ext cx="3513237" cy="234955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5"/>
          <p:cNvSpPr txBox="1">
            <a:spLocks noChangeArrowheads="1"/>
          </p:cNvSpPr>
          <p:nvPr/>
        </p:nvSpPr>
        <p:spPr bwMode="auto">
          <a:xfrm>
            <a:off x="158501" y="3678943"/>
            <a:ext cx="5180013" cy="54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nSpc>
                <a:spcPct val="95000"/>
              </a:lnSpc>
            </a:pPr>
            <a:r>
              <a:rPr lang="en-US" sz="2700" dirty="0" err="1">
                <a:solidFill>
                  <a:srgbClr val="FF9900"/>
                </a:solidFill>
                <a:latin typeface="Arial" charset="0"/>
              </a:rPr>
              <a:t>Κροσσωτό</a:t>
            </a:r>
            <a:r>
              <a:rPr lang="en-US" sz="2700" dirty="0">
                <a:solidFill>
                  <a:srgbClr val="FF9900"/>
                </a:solidFill>
                <a:latin typeface="Arial" charset="0"/>
              </a:rPr>
              <a:t> επ</a:t>
            </a:r>
            <a:r>
              <a:rPr lang="en-US" sz="2700" dirty="0" err="1">
                <a:solidFill>
                  <a:srgbClr val="FF9900"/>
                </a:solidFill>
                <a:latin typeface="Arial" charset="0"/>
              </a:rPr>
              <a:t>ιθήλιο</a:t>
            </a:r>
            <a:endParaRPr lang="en-US" sz="2700" dirty="0">
              <a:solidFill>
                <a:srgbClr val="FF9900"/>
              </a:solidFill>
              <a:latin typeface="Arial" charset="0"/>
            </a:endParaRPr>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44603" y="4725144"/>
            <a:ext cx="2380209" cy="13972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6573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67255" y="154958"/>
            <a:ext cx="4943982" cy="553998"/>
          </a:xfrm>
          <a:prstGeom prst="rect">
            <a:avLst/>
          </a:prstGeom>
        </p:spPr>
        <p:txBody>
          <a:bodyPr wrap="none">
            <a:spAutoFit/>
          </a:bodyPr>
          <a:lstStyle/>
          <a:p>
            <a:r>
              <a:rPr lang="el-GR" sz="3000" b="1" dirty="0">
                <a:solidFill>
                  <a:srgbClr val="FFFF00"/>
                </a:solidFill>
                <a:latin typeface="+mn-lt"/>
                <a:cs typeface="+mn-cs"/>
              </a:rPr>
              <a:t>Ρόλος επιθηλιακού </a:t>
            </a:r>
            <a:r>
              <a:rPr lang="el-GR" sz="3000" b="1" dirty="0" smtClean="0">
                <a:solidFill>
                  <a:srgbClr val="FFFF00"/>
                </a:solidFill>
                <a:latin typeface="+mn-lt"/>
                <a:cs typeface="+mn-cs"/>
              </a:rPr>
              <a:t>ιστού:</a:t>
            </a:r>
            <a:endParaRPr lang="el-GR" sz="3000" b="1" dirty="0">
              <a:solidFill>
                <a:srgbClr val="FFFF00"/>
              </a:solidFill>
              <a:latin typeface="+mn-lt"/>
              <a:cs typeface="+mn-cs"/>
            </a:endParaRPr>
          </a:p>
        </p:txBody>
      </p:sp>
      <p:sp>
        <p:nvSpPr>
          <p:cNvPr id="6" name="Ορθογώνιο 5"/>
          <p:cNvSpPr/>
          <p:nvPr/>
        </p:nvSpPr>
        <p:spPr>
          <a:xfrm>
            <a:off x="107504" y="1268760"/>
            <a:ext cx="5170062" cy="5242461"/>
          </a:xfrm>
          <a:prstGeom prst="rect">
            <a:avLst/>
          </a:prstGeom>
        </p:spPr>
        <p:txBody>
          <a:bodyPr wrap="square">
            <a:spAutoFit/>
          </a:bodyPr>
          <a:lstStyle/>
          <a:p>
            <a:pPr marL="355600" indent="-342900">
              <a:lnSpc>
                <a:spcPct val="100000"/>
              </a:lnSpc>
              <a:buFont typeface="Arial"/>
              <a:buChar char="•"/>
              <a:tabLst>
                <a:tab pos="355600" algn="l"/>
              </a:tabLst>
            </a:pPr>
            <a:r>
              <a:rPr lang="el-GR" sz="2400" b="1" dirty="0" smtClean="0">
                <a:latin typeface="+mn-lt"/>
                <a:cs typeface="Arial"/>
              </a:rPr>
              <a:t>Πρ</a:t>
            </a:r>
            <a:r>
              <a:rPr lang="el-GR" sz="2400" b="1" spc="-10" dirty="0" smtClean="0">
                <a:latin typeface="+mn-lt"/>
                <a:cs typeface="Arial"/>
              </a:rPr>
              <a:t>ο</a:t>
            </a:r>
            <a:r>
              <a:rPr lang="el-GR" sz="2400" b="1" dirty="0" smtClean="0">
                <a:latin typeface="+mn-lt"/>
                <a:cs typeface="Arial"/>
              </a:rPr>
              <a:t>σ</a:t>
            </a:r>
            <a:r>
              <a:rPr lang="el-GR" sz="2400" b="1" spc="-10" dirty="0" smtClean="0">
                <a:latin typeface="+mn-lt"/>
                <a:cs typeface="Arial"/>
              </a:rPr>
              <a:t>τ</a:t>
            </a:r>
            <a:r>
              <a:rPr lang="el-GR" sz="2400" b="1" spc="-5" dirty="0" smtClean="0">
                <a:latin typeface="+mn-lt"/>
                <a:cs typeface="Arial"/>
              </a:rPr>
              <a:t>α</a:t>
            </a:r>
            <a:r>
              <a:rPr lang="el-GR" sz="2400" b="1" dirty="0" smtClean="0">
                <a:latin typeface="+mn-lt"/>
                <a:cs typeface="Arial"/>
              </a:rPr>
              <a:t>σ</a:t>
            </a:r>
            <a:r>
              <a:rPr lang="el-GR" sz="2400" b="1" spc="-5" dirty="0" smtClean="0">
                <a:latin typeface="+mn-lt"/>
                <a:cs typeface="Arial"/>
              </a:rPr>
              <a:t>ί</a:t>
            </a:r>
            <a:r>
              <a:rPr lang="el-GR" sz="2400" b="1" dirty="0" smtClean="0">
                <a:latin typeface="+mn-lt"/>
                <a:cs typeface="Arial"/>
              </a:rPr>
              <a:t>α</a:t>
            </a:r>
          </a:p>
          <a:p>
            <a:pPr marL="355600" indent="-342900">
              <a:lnSpc>
                <a:spcPct val="100000"/>
              </a:lnSpc>
              <a:buFont typeface="Arial"/>
              <a:buChar char="•"/>
              <a:tabLst>
                <a:tab pos="355600" algn="l"/>
              </a:tabLst>
            </a:pPr>
            <a:endParaRPr lang="el-GR" sz="2400" b="1" dirty="0" smtClean="0">
              <a:latin typeface="+mn-lt"/>
              <a:cs typeface="Arial"/>
            </a:endParaRPr>
          </a:p>
          <a:p>
            <a:pPr marL="355600" indent="-342900">
              <a:lnSpc>
                <a:spcPct val="100000"/>
              </a:lnSpc>
              <a:buFont typeface="Arial"/>
              <a:buChar char="•"/>
              <a:tabLst>
                <a:tab pos="355600" algn="l"/>
              </a:tabLst>
            </a:pPr>
            <a:endParaRPr lang="el-GR" sz="2400" b="1" dirty="0">
              <a:latin typeface="+mn-lt"/>
              <a:cs typeface="Arial"/>
            </a:endParaRPr>
          </a:p>
          <a:p>
            <a:pPr marL="354965" indent="-342265">
              <a:lnSpc>
                <a:spcPct val="100000"/>
              </a:lnSpc>
              <a:spcBef>
                <a:spcPts val="765"/>
              </a:spcBef>
              <a:buFont typeface="Arial"/>
              <a:buChar char="•"/>
              <a:tabLst>
                <a:tab pos="355600" algn="l"/>
              </a:tabLst>
            </a:pPr>
            <a:r>
              <a:rPr lang="el-GR" sz="2400" dirty="0" err="1">
                <a:latin typeface="+mn-lt"/>
                <a:cs typeface="Arial"/>
              </a:rPr>
              <a:t>Α</a:t>
            </a:r>
            <a:r>
              <a:rPr lang="el-GR" sz="2400" spc="-5" dirty="0" err="1">
                <a:latin typeface="+mn-lt"/>
                <a:cs typeface="Arial"/>
              </a:rPr>
              <a:t>π</a:t>
            </a:r>
            <a:r>
              <a:rPr lang="el-GR" sz="2400" spc="-10" dirty="0" err="1">
                <a:latin typeface="+mn-lt"/>
                <a:cs typeface="Arial"/>
              </a:rPr>
              <a:t>ο</a:t>
            </a:r>
            <a:r>
              <a:rPr lang="el-GR" sz="2400" dirty="0" err="1">
                <a:latin typeface="+mn-lt"/>
                <a:cs typeface="Arial"/>
              </a:rPr>
              <a:t>µ</a:t>
            </a:r>
            <a:r>
              <a:rPr lang="el-GR" sz="2400" spc="-5" dirty="0" err="1">
                <a:latin typeface="+mn-lt"/>
                <a:cs typeface="Arial"/>
              </a:rPr>
              <a:t>α</a:t>
            </a:r>
            <a:r>
              <a:rPr lang="el-GR" sz="2400" spc="5" dirty="0" err="1">
                <a:latin typeface="+mn-lt"/>
                <a:cs typeface="Arial"/>
              </a:rPr>
              <a:t>κ</a:t>
            </a:r>
            <a:r>
              <a:rPr lang="el-GR" sz="2400" dirty="0" err="1">
                <a:latin typeface="+mn-lt"/>
                <a:cs typeface="Arial"/>
              </a:rPr>
              <a:t>ρ</a:t>
            </a:r>
            <a:r>
              <a:rPr lang="el-GR" sz="2400" spc="-5" dirty="0" err="1">
                <a:latin typeface="+mn-lt"/>
                <a:cs typeface="Arial"/>
              </a:rPr>
              <a:t>ύ</a:t>
            </a:r>
            <a:r>
              <a:rPr lang="el-GR" sz="2400" spc="5" dirty="0" err="1">
                <a:latin typeface="+mn-lt"/>
                <a:cs typeface="Arial"/>
              </a:rPr>
              <a:t>ν</a:t>
            </a:r>
            <a:r>
              <a:rPr lang="el-GR" sz="2400" spc="-5" dirty="0" err="1">
                <a:latin typeface="+mn-lt"/>
                <a:cs typeface="Arial"/>
              </a:rPr>
              <a:t>ε</a:t>
            </a:r>
            <a:r>
              <a:rPr lang="el-GR" sz="2400" dirty="0" err="1">
                <a:latin typeface="+mn-lt"/>
                <a:cs typeface="Arial"/>
              </a:rPr>
              <a:t>ι</a:t>
            </a:r>
            <a:r>
              <a:rPr lang="el-GR" sz="2400" spc="70" dirty="0">
                <a:latin typeface="+mn-lt"/>
                <a:cs typeface="Times New Roman"/>
              </a:rPr>
              <a:t> </a:t>
            </a:r>
            <a:r>
              <a:rPr lang="el-GR" sz="2400" spc="5" dirty="0">
                <a:latin typeface="+mn-lt"/>
                <a:cs typeface="Arial"/>
              </a:rPr>
              <a:t>βλ</a:t>
            </a:r>
            <a:r>
              <a:rPr lang="el-GR" sz="2400" spc="-5" dirty="0">
                <a:latin typeface="+mn-lt"/>
                <a:cs typeface="Arial"/>
              </a:rPr>
              <a:t>έ</a:t>
            </a:r>
            <a:r>
              <a:rPr lang="el-GR" sz="2400" spc="5" dirty="0">
                <a:latin typeface="+mn-lt"/>
                <a:cs typeface="Arial"/>
              </a:rPr>
              <a:t>νν</a:t>
            </a:r>
            <a:r>
              <a:rPr lang="el-GR" sz="2400" dirty="0">
                <a:latin typeface="+mn-lt"/>
                <a:cs typeface="Arial"/>
              </a:rPr>
              <a:t>α</a:t>
            </a:r>
            <a:r>
              <a:rPr lang="el-GR" sz="2400" spc="45" dirty="0">
                <a:latin typeface="+mn-lt"/>
                <a:cs typeface="Times New Roman"/>
              </a:rPr>
              <a:t> </a:t>
            </a:r>
            <a:r>
              <a:rPr lang="el-GR" sz="2400" spc="5" dirty="0">
                <a:latin typeface="+mn-lt"/>
                <a:cs typeface="Arial"/>
              </a:rPr>
              <a:t>κ</a:t>
            </a:r>
            <a:r>
              <a:rPr lang="el-GR" sz="2400" spc="-5" dirty="0">
                <a:latin typeface="+mn-lt"/>
                <a:cs typeface="Arial"/>
              </a:rPr>
              <a:t>α</a:t>
            </a:r>
            <a:r>
              <a:rPr lang="el-GR" sz="2400" dirty="0">
                <a:latin typeface="+mn-lt"/>
                <a:cs typeface="Arial"/>
              </a:rPr>
              <a:t>ι</a:t>
            </a:r>
            <a:r>
              <a:rPr lang="el-GR" sz="2400" spc="80" dirty="0">
                <a:latin typeface="+mn-lt"/>
                <a:cs typeface="Times New Roman"/>
              </a:rPr>
              <a:t> </a:t>
            </a:r>
            <a:r>
              <a:rPr lang="el-GR" sz="2400" dirty="0" smtClean="0">
                <a:latin typeface="+mn-lt"/>
                <a:cs typeface="Arial"/>
              </a:rPr>
              <a:t>σ</a:t>
            </a:r>
            <a:r>
              <a:rPr lang="el-GR" sz="2400" spc="5" dirty="0" smtClean="0">
                <a:latin typeface="+mn-lt"/>
                <a:cs typeface="Arial"/>
              </a:rPr>
              <a:t>κ</a:t>
            </a:r>
            <a:r>
              <a:rPr lang="el-GR" sz="2400" spc="-10" dirty="0" smtClean="0">
                <a:latin typeface="+mn-lt"/>
                <a:cs typeface="Arial"/>
              </a:rPr>
              <a:t>ό</a:t>
            </a:r>
            <a:r>
              <a:rPr lang="el-GR" sz="2400" spc="5" dirty="0" smtClean="0">
                <a:latin typeface="+mn-lt"/>
                <a:cs typeface="Arial"/>
              </a:rPr>
              <a:t>ν</a:t>
            </a:r>
            <a:r>
              <a:rPr lang="el-GR" sz="2400" dirty="0" smtClean="0">
                <a:latin typeface="+mn-lt"/>
                <a:cs typeface="Arial"/>
              </a:rPr>
              <a:t>η</a:t>
            </a:r>
          </a:p>
          <a:p>
            <a:pPr marL="354965" indent="-342265">
              <a:lnSpc>
                <a:spcPct val="100000"/>
              </a:lnSpc>
              <a:spcBef>
                <a:spcPts val="765"/>
              </a:spcBef>
              <a:buFont typeface="Arial"/>
              <a:buChar char="•"/>
              <a:tabLst>
                <a:tab pos="355600" algn="l"/>
              </a:tabLst>
            </a:pPr>
            <a:endParaRPr lang="el-GR" sz="2400" dirty="0">
              <a:latin typeface="+mn-lt"/>
              <a:cs typeface="Arial"/>
            </a:endParaRPr>
          </a:p>
          <a:p>
            <a:pPr marL="354965" indent="-342265">
              <a:lnSpc>
                <a:spcPct val="100000"/>
              </a:lnSpc>
              <a:spcBef>
                <a:spcPts val="765"/>
              </a:spcBef>
              <a:buFont typeface="Arial"/>
              <a:buChar char="•"/>
              <a:tabLst>
                <a:tab pos="355600" algn="l"/>
              </a:tabLst>
            </a:pPr>
            <a:endParaRPr lang="el-GR" sz="2400" dirty="0">
              <a:latin typeface="+mn-lt"/>
              <a:cs typeface="Arial"/>
            </a:endParaRPr>
          </a:p>
          <a:p>
            <a:pPr marL="355600" marR="5080" indent="-342900">
              <a:lnSpc>
                <a:spcPct val="100000"/>
              </a:lnSpc>
              <a:spcBef>
                <a:spcPts val="765"/>
              </a:spcBef>
              <a:buFont typeface="Arial"/>
              <a:buChar char="•"/>
              <a:tabLst>
                <a:tab pos="356235" algn="l"/>
              </a:tabLst>
            </a:pPr>
            <a:r>
              <a:rPr lang="el-GR" sz="2400" spc="-5" dirty="0">
                <a:latin typeface="+mn-lt"/>
                <a:cs typeface="Arial"/>
              </a:rPr>
              <a:t>Επι</a:t>
            </a:r>
            <a:r>
              <a:rPr lang="el-GR" sz="2400" spc="-10" dirty="0">
                <a:latin typeface="+mn-lt"/>
                <a:cs typeface="Arial"/>
              </a:rPr>
              <a:t>τ</a:t>
            </a:r>
            <a:r>
              <a:rPr lang="el-GR" sz="2400" dirty="0">
                <a:latin typeface="+mn-lt"/>
                <a:cs typeface="Arial"/>
              </a:rPr>
              <a:t>ρ</a:t>
            </a:r>
            <a:r>
              <a:rPr lang="el-GR" sz="2400" spc="-5" dirty="0">
                <a:latin typeface="+mn-lt"/>
                <a:cs typeface="Arial"/>
              </a:rPr>
              <a:t>έπε</a:t>
            </a:r>
            <a:r>
              <a:rPr lang="el-GR" sz="2400" dirty="0">
                <a:latin typeface="+mn-lt"/>
                <a:cs typeface="Arial"/>
              </a:rPr>
              <a:t>ι</a:t>
            </a:r>
            <a:r>
              <a:rPr lang="el-GR" sz="2400" spc="95" dirty="0">
                <a:latin typeface="+mn-lt"/>
                <a:cs typeface="Times New Roman"/>
              </a:rPr>
              <a:t> </a:t>
            </a:r>
            <a:r>
              <a:rPr lang="el-GR" sz="2400" spc="-10" dirty="0">
                <a:latin typeface="+mn-lt"/>
                <a:cs typeface="Arial"/>
              </a:rPr>
              <a:t>τ</a:t>
            </a:r>
            <a:r>
              <a:rPr lang="el-GR" sz="2400" dirty="0">
                <a:latin typeface="+mn-lt"/>
                <a:cs typeface="Arial"/>
              </a:rPr>
              <a:t>η</a:t>
            </a:r>
            <a:r>
              <a:rPr lang="el-GR" sz="2400" spc="80" dirty="0">
                <a:latin typeface="+mn-lt"/>
                <a:cs typeface="Times New Roman"/>
              </a:rPr>
              <a:t> </a:t>
            </a:r>
            <a:r>
              <a:rPr lang="el-GR" sz="2400" dirty="0">
                <a:latin typeface="+mn-lt"/>
                <a:cs typeface="Arial"/>
              </a:rPr>
              <a:t>δ</a:t>
            </a:r>
            <a:r>
              <a:rPr lang="el-GR" sz="2400" spc="-5" dirty="0">
                <a:latin typeface="+mn-lt"/>
                <a:cs typeface="Arial"/>
              </a:rPr>
              <a:t>ιάχυ</a:t>
            </a:r>
            <a:r>
              <a:rPr lang="el-GR" sz="2400" dirty="0">
                <a:latin typeface="+mn-lt"/>
                <a:cs typeface="Arial"/>
              </a:rPr>
              <a:t>ση</a:t>
            </a:r>
            <a:r>
              <a:rPr lang="el-GR" sz="2400" spc="80" dirty="0">
                <a:latin typeface="+mn-lt"/>
                <a:cs typeface="Times New Roman"/>
              </a:rPr>
              <a:t> </a:t>
            </a:r>
            <a:r>
              <a:rPr lang="el-GR" sz="2400" spc="5" dirty="0">
                <a:latin typeface="+mn-lt"/>
                <a:cs typeface="Arial"/>
              </a:rPr>
              <a:t>κ</a:t>
            </a:r>
            <a:r>
              <a:rPr lang="el-GR" sz="2400" spc="-5" dirty="0">
                <a:latin typeface="+mn-lt"/>
                <a:cs typeface="Arial"/>
              </a:rPr>
              <a:t>α</a:t>
            </a:r>
            <a:r>
              <a:rPr lang="el-GR" sz="2400" dirty="0">
                <a:latin typeface="+mn-lt"/>
                <a:cs typeface="Arial"/>
              </a:rPr>
              <a:t>ι</a:t>
            </a:r>
            <a:r>
              <a:rPr lang="el-GR" sz="2400" spc="80" dirty="0">
                <a:latin typeface="+mn-lt"/>
                <a:cs typeface="Times New Roman"/>
              </a:rPr>
              <a:t> </a:t>
            </a:r>
            <a:r>
              <a:rPr lang="el-GR" sz="2400" spc="-5" dirty="0">
                <a:latin typeface="+mn-lt"/>
                <a:cs typeface="Arial"/>
              </a:rPr>
              <a:t>απ</a:t>
            </a:r>
            <a:r>
              <a:rPr lang="el-GR" sz="2400" spc="-10" dirty="0">
                <a:latin typeface="+mn-lt"/>
                <a:cs typeface="Arial"/>
              </a:rPr>
              <a:t>ο</a:t>
            </a:r>
            <a:r>
              <a:rPr lang="el-GR" sz="2400" dirty="0">
                <a:latin typeface="+mn-lt"/>
                <a:cs typeface="Arial"/>
              </a:rPr>
              <a:t>ρρ</a:t>
            </a:r>
            <a:r>
              <a:rPr lang="el-GR" sz="2400" spc="-10" dirty="0">
                <a:latin typeface="+mn-lt"/>
                <a:cs typeface="Arial"/>
              </a:rPr>
              <a:t>ό</a:t>
            </a:r>
            <a:r>
              <a:rPr lang="el-GR" sz="2400" spc="-5" dirty="0">
                <a:latin typeface="+mn-lt"/>
                <a:cs typeface="Arial"/>
              </a:rPr>
              <a:t>φ</a:t>
            </a:r>
            <a:r>
              <a:rPr lang="el-GR" sz="2400" spc="-10" dirty="0">
                <a:latin typeface="+mn-lt"/>
                <a:cs typeface="Arial"/>
              </a:rPr>
              <a:t>η</a:t>
            </a:r>
            <a:r>
              <a:rPr lang="el-GR" sz="2400" dirty="0">
                <a:latin typeface="+mn-lt"/>
                <a:cs typeface="Arial"/>
              </a:rPr>
              <a:t>ση</a:t>
            </a:r>
            <a:r>
              <a:rPr lang="el-GR" sz="2400" dirty="0">
                <a:latin typeface="+mn-lt"/>
                <a:cs typeface="Times New Roman"/>
              </a:rPr>
              <a:t> </a:t>
            </a:r>
            <a:r>
              <a:rPr lang="el-GR" sz="2400" spc="-10" dirty="0" smtClean="0">
                <a:latin typeface="+mn-lt"/>
                <a:cs typeface="Arial"/>
              </a:rPr>
              <a:t>ο</a:t>
            </a:r>
            <a:r>
              <a:rPr lang="el-GR" sz="2400" spc="-5" dirty="0" smtClean="0">
                <a:latin typeface="+mn-lt"/>
                <a:cs typeface="Arial"/>
              </a:rPr>
              <a:t>υ</a:t>
            </a:r>
            <a:r>
              <a:rPr lang="el-GR" sz="2400" dirty="0" smtClean="0">
                <a:latin typeface="+mn-lt"/>
                <a:cs typeface="Arial"/>
              </a:rPr>
              <a:t>σ</a:t>
            </a:r>
            <a:r>
              <a:rPr lang="el-GR" sz="2400" spc="-5" dirty="0" smtClean="0">
                <a:latin typeface="+mn-lt"/>
                <a:cs typeface="Arial"/>
              </a:rPr>
              <a:t>ι</a:t>
            </a:r>
            <a:r>
              <a:rPr lang="el-GR" sz="2400" spc="-10" dirty="0" smtClean="0">
                <a:latin typeface="+mn-lt"/>
                <a:cs typeface="Arial"/>
              </a:rPr>
              <a:t>ώ</a:t>
            </a:r>
            <a:r>
              <a:rPr lang="el-GR" sz="2400" dirty="0" smtClean="0">
                <a:latin typeface="+mn-lt"/>
                <a:cs typeface="Arial"/>
              </a:rPr>
              <a:t>ν</a:t>
            </a:r>
          </a:p>
          <a:p>
            <a:pPr marL="355600" marR="5080" indent="-342900">
              <a:lnSpc>
                <a:spcPct val="100000"/>
              </a:lnSpc>
              <a:spcBef>
                <a:spcPts val="765"/>
              </a:spcBef>
              <a:buFont typeface="Arial"/>
              <a:buChar char="•"/>
              <a:tabLst>
                <a:tab pos="356235" algn="l"/>
              </a:tabLst>
            </a:pPr>
            <a:endParaRPr lang="el-GR" sz="2400" dirty="0">
              <a:latin typeface="+mn-lt"/>
              <a:cs typeface="Arial"/>
            </a:endParaRPr>
          </a:p>
          <a:p>
            <a:pPr marL="355600" marR="5080" indent="-342900">
              <a:lnSpc>
                <a:spcPct val="100000"/>
              </a:lnSpc>
              <a:spcBef>
                <a:spcPts val="765"/>
              </a:spcBef>
              <a:buFont typeface="Arial"/>
              <a:buChar char="•"/>
              <a:tabLst>
                <a:tab pos="356235" algn="l"/>
              </a:tabLst>
            </a:pPr>
            <a:endParaRPr lang="el-GR" sz="2400" dirty="0">
              <a:latin typeface="+mn-lt"/>
              <a:cs typeface="Arial"/>
            </a:endParaRPr>
          </a:p>
          <a:p>
            <a:pPr marL="355600" marR="5080" indent="-342900">
              <a:lnSpc>
                <a:spcPct val="100000"/>
              </a:lnSpc>
              <a:spcBef>
                <a:spcPts val="765"/>
              </a:spcBef>
              <a:buFont typeface="Arial"/>
              <a:buChar char="•"/>
              <a:tabLst>
                <a:tab pos="356235" algn="l"/>
              </a:tabLst>
            </a:pPr>
            <a:r>
              <a:rPr lang="el-GR" sz="2400" spc="-5" dirty="0" err="1">
                <a:latin typeface="+mn-lt"/>
                <a:cs typeface="Arial"/>
              </a:rPr>
              <a:t>Συ</a:t>
            </a:r>
            <a:r>
              <a:rPr lang="el-GR" sz="2400" dirty="0" err="1">
                <a:latin typeface="+mn-lt"/>
                <a:cs typeface="Arial"/>
              </a:rPr>
              <a:t>µ</a:t>
            </a:r>
            <a:r>
              <a:rPr lang="el-GR" sz="2400" spc="5" dirty="0" err="1">
                <a:latin typeface="+mn-lt"/>
                <a:cs typeface="Arial"/>
              </a:rPr>
              <a:t>β</a:t>
            </a:r>
            <a:r>
              <a:rPr lang="el-GR" sz="2400" spc="-5" dirty="0" err="1">
                <a:latin typeface="+mn-lt"/>
                <a:cs typeface="Arial"/>
              </a:rPr>
              <a:t>ά</a:t>
            </a:r>
            <a:r>
              <a:rPr lang="el-GR" sz="2400" spc="5" dirty="0" err="1">
                <a:latin typeface="+mn-lt"/>
                <a:cs typeface="Arial"/>
              </a:rPr>
              <a:t>λλ</a:t>
            </a:r>
            <a:r>
              <a:rPr lang="el-GR" sz="2400" spc="-5" dirty="0" err="1">
                <a:latin typeface="+mn-lt"/>
                <a:cs typeface="Arial"/>
              </a:rPr>
              <a:t>ε</a:t>
            </a:r>
            <a:r>
              <a:rPr lang="el-GR" sz="2400" dirty="0" err="1">
                <a:latin typeface="+mn-lt"/>
                <a:cs typeface="Arial"/>
              </a:rPr>
              <a:t>ι</a:t>
            </a:r>
            <a:r>
              <a:rPr lang="el-GR" sz="2400" spc="60" dirty="0">
                <a:latin typeface="+mn-lt"/>
                <a:cs typeface="Times New Roman"/>
              </a:rPr>
              <a:t> </a:t>
            </a:r>
            <a:r>
              <a:rPr lang="el-GR" sz="2400" dirty="0">
                <a:latin typeface="+mn-lt"/>
                <a:cs typeface="Arial"/>
              </a:rPr>
              <a:t>σ</a:t>
            </a:r>
            <a:r>
              <a:rPr lang="el-GR" sz="2400" spc="-10" dirty="0">
                <a:latin typeface="+mn-lt"/>
                <a:cs typeface="Arial"/>
              </a:rPr>
              <a:t>τη</a:t>
            </a:r>
            <a:r>
              <a:rPr lang="el-GR" sz="2400" dirty="0">
                <a:latin typeface="+mn-lt"/>
                <a:cs typeface="Arial"/>
              </a:rPr>
              <a:t>ν</a:t>
            </a:r>
            <a:r>
              <a:rPr lang="el-GR" sz="2400" spc="80" dirty="0">
                <a:latin typeface="+mn-lt"/>
                <a:cs typeface="Times New Roman"/>
              </a:rPr>
              <a:t> </a:t>
            </a:r>
            <a:r>
              <a:rPr lang="el-GR" sz="2400" spc="-5" dirty="0">
                <a:latin typeface="+mn-lt"/>
                <a:cs typeface="Arial"/>
              </a:rPr>
              <a:t>πα</a:t>
            </a:r>
            <a:r>
              <a:rPr lang="el-GR" sz="2400" dirty="0">
                <a:latin typeface="+mn-lt"/>
                <a:cs typeface="Arial"/>
              </a:rPr>
              <a:t>ρ</a:t>
            </a:r>
            <a:r>
              <a:rPr lang="el-GR" sz="2400" spc="-5" dirty="0">
                <a:latin typeface="+mn-lt"/>
                <a:cs typeface="Arial"/>
              </a:rPr>
              <a:t>α</a:t>
            </a:r>
            <a:r>
              <a:rPr lang="el-GR" sz="2400" spc="5" dirty="0">
                <a:latin typeface="+mn-lt"/>
                <a:cs typeface="Arial"/>
              </a:rPr>
              <a:t>γ</a:t>
            </a:r>
            <a:r>
              <a:rPr lang="el-GR" sz="2400" spc="-10" dirty="0">
                <a:latin typeface="+mn-lt"/>
                <a:cs typeface="Arial"/>
              </a:rPr>
              <a:t>ω</a:t>
            </a:r>
            <a:r>
              <a:rPr lang="el-GR" sz="2400" spc="5" dirty="0">
                <a:latin typeface="+mn-lt"/>
                <a:cs typeface="Arial"/>
              </a:rPr>
              <a:t>γ</a:t>
            </a:r>
            <a:r>
              <a:rPr lang="el-GR" sz="2400" dirty="0">
                <a:latin typeface="+mn-lt"/>
                <a:cs typeface="Arial"/>
              </a:rPr>
              <a:t>ή</a:t>
            </a:r>
            <a:r>
              <a:rPr lang="el-GR" sz="2400" spc="70" dirty="0">
                <a:latin typeface="+mn-lt"/>
                <a:cs typeface="Times New Roman"/>
              </a:rPr>
              <a:t> </a:t>
            </a:r>
            <a:r>
              <a:rPr lang="el-GR" sz="2400" spc="5" dirty="0">
                <a:latin typeface="+mn-lt"/>
                <a:cs typeface="Arial"/>
              </a:rPr>
              <a:t>κ</a:t>
            </a:r>
            <a:r>
              <a:rPr lang="el-GR" sz="2400" spc="-5" dirty="0">
                <a:latin typeface="+mn-lt"/>
                <a:cs typeface="Arial"/>
              </a:rPr>
              <a:t>α</a:t>
            </a:r>
            <a:r>
              <a:rPr lang="el-GR" sz="2400" dirty="0">
                <a:latin typeface="+mn-lt"/>
                <a:cs typeface="Arial"/>
              </a:rPr>
              <a:t>ι</a:t>
            </a:r>
            <a:r>
              <a:rPr lang="el-GR" sz="2400" spc="80" dirty="0">
                <a:latin typeface="+mn-lt"/>
                <a:cs typeface="Times New Roman"/>
              </a:rPr>
              <a:t> </a:t>
            </a:r>
            <a:r>
              <a:rPr lang="el-GR" sz="2400" spc="-5" dirty="0">
                <a:latin typeface="+mn-lt"/>
                <a:cs typeface="Arial"/>
              </a:rPr>
              <a:t>έ</a:t>
            </a:r>
            <a:r>
              <a:rPr lang="el-GR" sz="2400" spc="5" dirty="0">
                <a:latin typeface="+mn-lt"/>
                <a:cs typeface="Arial"/>
              </a:rPr>
              <a:t>κκ</a:t>
            </a:r>
            <a:r>
              <a:rPr lang="el-GR" sz="2400" dirty="0">
                <a:latin typeface="+mn-lt"/>
                <a:cs typeface="Arial"/>
              </a:rPr>
              <a:t>ρ</a:t>
            </a:r>
            <a:r>
              <a:rPr lang="el-GR" sz="2400" spc="-5" dirty="0">
                <a:latin typeface="+mn-lt"/>
                <a:cs typeface="Arial"/>
              </a:rPr>
              <a:t>ι</a:t>
            </a:r>
            <a:r>
              <a:rPr lang="el-GR" sz="2400" dirty="0">
                <a:latin typeface="+mn-lt"/>
                <a:cs typeface="Arial"/>
              </a:rPr>
              <a:t>ση</a:t>
            </a:r>
            <a:r>
              <a:rPr lang="el-GR" sz="2400" dirty="0">
                <a:latin typeface="+mn-lt"/>
                <a:cs typeface="Times New Roman"/>
              </a:rPr>
              <a:t> </a:t>
            </a:r>
            <a:r>
              <a:rPr lang="el-GR" sz="2400" spc="-5" dirty="0">
                <a:latin typeface="+mn-lt"/>
                <a:cs typeface="Arial"/>
              </a:rPr>
              <a:t>π</a:t>
            </a:r>
            <a:r>
              <a:rPr lang="el-GR" sz="2400" dirty="0">
                <a:latin typeface="+mn-lt"/>
                <a:cs typeface="Arial"/>
              </a:rPr>
              <a:t>ρ</a:t>
            </a:r>
            <a:r>
              <a:rPr lang="el-GR" sz="2400" spc="-10" dirty="0">
                <a:latin typeface="+mn-lt"/>
                <a:cs typeface="Arial"/>
              </a:rPr>
              <a:t>ο</a:t>
            </a:r>
            <a:r>
              <a:rPr lang="el-GR" sz="2400" spc="-5" dirty="0">
                <a:latin typeface="+mn-lt"/>
                <a:cs typeface="Arial"/>
              </a:rPr>
              <a:t>ϊ</a:t>
            </a:r>
            <a:r>
              <a:rPr lang="el-GR" sz="2400" spc="-10" dirty="0">
                <a:latin typeface="+mn-lt"/>
                <a:cs typeface="Arial"/>
              </a:rPr>
              <a:t>ό</a:t>
            </a:r>
            <a:r>
              <a:rPr lang="el-GR" sz="2400" spc="5" dirty="0">
                <a:latin typeface="+mn-lt"/>
                <a:cs typeface="Arial"/>
              </a:rPr>
              <a:t>ν</a:t>
            </a:r>
            <a:r>
              <a:rPr lang="el-GR" sz="2400" spc="-10" dirty="0">
                <a:latin typeface="+mn-lt"/>
                <a:cs typeface="Arial"/>
              </a:rPr>
              <a:t>τω</a:t>
            </a:r>
            <a:r>
              <a:rPr lang="el-GR" sz="2400" dirty="0">
                <a:latin typeface="+mn-lt"/>
                <a:cs typeface="Arial"/>
              </a:rPr>
              <a:t>ν</a:t>
            </a:r>
          </a:p>
        </p:txBody>
      </p:sp>
      <p:sp>
        <p:nvSpPr>
          <p:cNvPr id="7" name="Ορθογώνιο 6"/>
          <p:cNvSpPr/>
          <p:nvPr/>
        </p:nvSpPr>
        <p:spPr>
          <a:xfrm>
            <a:off x="4572000" y="947828"/>
            <a:ext cx="4572000" cy="2677656"/>
          </a:xfrm>
          <a:prstGeom prst="rect">
            <a:avLst/>
          </a:prstGeom>
        </p:spPr>
        <p:txBody>
          <a:bodyPr>
            <a:spAutoFit/>
          </a:bodyPr>
          <a:lstStyle/>
          <a:p>
            <a:pPr marL="1082675" lvl="2" indent="-277813">
              <a:lnSpc>
                <a:spcPct val="95000"/>
              </a:lnSpc>
              <a:spcBef>
                <a:spcPct val="20000"/>
              </a:spcBef>
              <a:buFontTx/>
              <a:buBlip>
                <a:blip r:embed="rId2"/>
              </a:buBlip>
            </a:pPr>
            <a:r>
              <a:rPr lang="el-GR" sz="1600" b="1" dirty="0"/>
              <a:t>Καλύπτουν εξωτερικά το σώμα μας </a:t>
            </a:r>
            <a:r>
              <a:rPr lang="el-GR" sz="1600" b="1" dirty="0" smtClean="0"/>
              <a:t>(Επιδερμίδα)</a:t>
            </a:r>
            <a:endParaRPr lang="el-GR" sz="1600" b="1" dirty="0"/>
          </a:p>
          <a:p>
            <a:pPr marL="1082675" lvl="2" indent="-277813">
              <a:lnSpc>
                <a:spcPct val="95000"/>
              </a:lnSpc>
              <a:spcBef>
                <a:spcPct val="20000"/>
              </a:spcBef>
            </a:pPr>
            <a:endParaRPr lang="el-GR" sz="800" b="1" dirty="0"/>
          </a:p>
          <a:p>
            <a:pPr marL="1082675" lvl="2" indent="-277813">
              <a:lnSpc>
                <a:spcPct val="95000"/>
              </a:lnSpc>
              <a:spcBef>
                <a:spcPct val="20000"/>
              </a:spcBef>
              <a:buFontTx/>
              <a:buBlip>
                <a:blip r:embed="rId2"/>
              </a:buBlip>
            </a:pPr>
            <a:r>
              <a:rPr lang="el-GR" sz="1600" b="1" dirty="0"/>
              <a:t>Περιβάλουν εσωτερικά τα όργανα  </a:t>
            </a:r>
          </a:p>
          <a:p>
            <a:pPr marL="1082675" lvl="2" indent="-277813">
              <a:lnSpc>
                <a:spcPct val="95000"/>
              </a:lnSpc>
              <a:spcBef>
                <a:spcPct val="20000"/>
              </a:spcBef>
            </a:pPr>
            <a:endParaRPr lang="el-GR" sz="800" b="1" dirty="0"/>
          </a:p>
          <a:p>
            <a:pPr marL="1082675" lvl="2" indent="-277813">
              <a:lnSpc>
                <a:spcPct val="95000"/>
              </a:lnSpc>
              <a:spcBef>
                <a:spcPct val="20000"/>
              </a:spcBef>
              <a:buFontTx/>
              <a:buBlip>
                <a:blip r:embed="rId2"/>
              </a:buBlip>
            </a:pPr>
            <a:r>
              <a:rPr lang="el-GR" sz="1600" b="1" dirty="0"/>
              <a:t>Επενδύουν το  εσωτερικό κοιλοτήτων του σώματος </a:t>
            </a:r>
            <a:r>
              <a:rPr lang="el-GR" sz="1600" b="1" dirty="0" smtClean="0"/>
              <a:t>(Βλεννογόνοι </a:t>
            </a:r>
            <a:r>
              <a:rPr lang="el-GR" sz="1600" b="1" dirty="0"/>
              <a:t>του </a:t>
            </a:r>
            <a:r>
              <a:rPr lang="el-GR" sz="1600" b="1" dirty="0" smtClean="0"/>
              <a:t>στομάχου - Βλεννογόνοι </a:t>
            </a:r>
            <a:r>
              <a:rPr lang="el-GR" sz="1600" b="1" dirty="0"/>
              <a:t>της αναπνευστικής </a:t>
            </a:r>
            <a:r>
              <a:rPr lang="el-GR" sz="1600" b="1" dirty="0" smtClean="0"/>
              <a:t>οδού)  </a:t>
            </a:r>
            <a:endParaRPr lang="el-GR" sz="1600" b="1" dirty="0"/>
          </a:p>
        </p:txBody>
      </p:sp>
      <p:cxnSp>
        <p:nvCxnSpPr>
          <p:cNvPr id="11" name="Γωνιακή σύνδεση 10"/>
          <p:cNvCxnSpPr/>
          <p:nvPr/>
        </p:nvCxnSpPr>
        <p:spPr>
          <a:xfrm flipV="1">
            <a:off x="2692535" y="1041703"/>
            <a:ext cx="2585031" cy="454114"/>
          </a:xfrm>
          <a:prstGeom prst="bentConnector3">
            <a:avLst>
              <a:gd name="adj1" fmla="val 50000"/>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Γωνιακή σύνδεση 12"/>
          <p:cNvCxnSpPr/>
          <p:nvPr/>
        </p:nvCxnSpPr>
        <p:spPr>
          <a:xfrm>
            <a:off x="2692535" y="1495817"/>
            <a:ext cx="2599545" cy="925071"/>
          </a:xfrm>
          <a:prstGeom prst="bentConnector3">
            <a:avLst>
              <a:gd name="adj1" fmla="val 50000"/>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Ορθογώνιο 20"/>
          <p:cNvSpPr/>
          <p:nvPr/>
        </p:nvSpPr>
        <p:spPr>
          <a:xfrm>
            <a:off x="5427522" y="3636911"/>
            <a:ext cx="3506394" cy="615553"/>
          </a:xfrm>
          <a:prstGeom prst="rect">
            <a:avLst/>
          </a:prstGeom>
        </p:spPr>
        <p:txBody>
          <a:bodyPr wrap="square">
            <a:spAutoFit/>
          </a:bodyPr>
          <a:lstStyle/>
          <a:p>
            <a:pPr fontAlgn="auto">
              <a:spcBef>
                <a:spcPts val="0"/>
              </a:spcBef>
              <a:spcAft>
                <a:spcPts val="0"/>
              </a:spcAft>
              <a:defRPr/>
            </a:pPr>
            <a:r>
              <a:rPr lang="el-GR" dirty="0"/>
              <a:t>(</a:t>
            </a:r>
            <a:r>
              <a:rPr lang="el-GR" sz="1600" b="1" dirty="0"/>
              <a:t>κροσσωτός επιθηλιακός ιστός αεροφόρων οδών)</a:t>
            </a:r>
          </a:p>
        </p:txBody>
      </p:sp>
      <p:sp>
        <p:nvSpPr>
          <p:cNvPr id="22" name="Ορθογώνιο 21"/>
          <p:cNvSpPr/>
          <p:nvPr/>
        </p:nvSpPr>
        <p:spPr>
          <a:xfrm>
            <a:off x="5398004" y="4693786"/>
            <a:ext cx="2699778" cy="369332"/>
          </a:xfrm>
          <a:prstGeom prst="rect">
            <a:avLst/>
          </a:prstGeom>
        </p:spPr>
        <p:txBody>
          <a:bodyPr wrap="square">
            <a:spAutoFit/>
          </a:bodyPr>
          <a:lstStyle/>
          <a:p>
            <a:pPr fontAlgn="auto">
              <a:spcBef>
                <a:spcPts val="0"/>
              </a:spcBef>
              <a:spcAft>
                <a:spcPts val="0"/>
              </a:spcAft>
            </a:pPr>
            <a:r>
              <a:rPr lang="el-GR" dirty="0"/>
              <a:t>(</a:t>
            </a:r>
            <a:r>
              <a:rPr lang="el-GR" sz="1600" b="1" dirty="0" err="1"/>
              <a:t>μικρολάχνες</a:t>
            </a:r>
            <a:r>
              <a:rPr lang="el-GR" sz="1600" b="1" dirty="0"/>
              <a:t> εντέρου </a:t>
            </a:r>
            <a:r>
              <a:rPr lang="el-GR" dirty="0"/>
              <a:t>)</a:t>
            </a:r>
          </a:p>
        </p:txBody>
      </p:sp>
      <p:sp>
        <p:nvSpPr>
          <p:cNvPr id="23" name="Ορθογώνιο 22"/>
          <p:cNvSpPr/>
          <p:nvPr/>
        </p:nvSpPr>
        <p:spPr>
          <a:xfrm>
            <a:off x="5693899" y="5917922"/>
            <a:ext cx="1087157" cy="369332"/>
          </a:xfrm>
          <a:prstGeom prst="rect">
            <a:avLst/>
          </a:prstGeom>
        </p:spPr>
        <p:txBody>
          <a:bodyPr wrap="none">
            <a:spAutoFit/>
          </a:bodyPr>
          <a:lstStyle/>
          <a:p>
            <a:r>
              <a:rPr lang="el-GR" sz="1600" b="1" dirty="0"/>
              <a:t>(αδένες)</a:t>
            </a:r>
            <a:r>
              <a:rPr lang="el-GR" dirty="0"/>
              <a:t> </a:t>
            </a:r>
          </a:p>
        </p:txBody>
      </p:sp>
      <p:cxnSp>
        <p:nvCxnSpPr>
          <p:cNvPr id="25" name="Γωνιακή σύνδεση 24"/>
          <p:cNvCxnSpPr/>
          <p:nvPr/>
        </p:nvCxnSpPr>
        <p:spPr>
          <a:xfrm>
            <a:off x="2692535" y="1495817"/>
            <a:ext cx="2599545" cy="276999"/>
          </a:xfrm>
          <a:prstGeom prst="bentConnector3">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Γωνιακή σύνδεση 31"/>
          <p:cNvCxnSpPr/>
          <p:nvPr/>
        </p:nvCxnSpPr>
        <p:spPr>
          <a:xfrm>
            <a:off x="2692535" y="3068960"/>
            <a:ext cx="2585031" cy="720080"/>
          </a:xfrm>
          <a:prstGeom prst="bentConnector3">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Γωνιακή σύνδεση 35"/>
          <p:cNvCxnSpPr/>
          <p:nvPr/>
        </p:nvCxnSpPr>
        <p:spPr>
          <a:xfrm>
            <a:off x="2839246" y="4693786"/>
            <a:ext cx="2471991" cy="184666"/>
          </a:xfrm>
          <a:prstGeom prst="bentConnector3">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p:cNvCxnSpPr/>
          <p:nvPr/>
        </p:nvCxnSpPr>
        <p:spPr>
          <a:xfrm>
            <a:off x="3563888" y="6165304"/>
            <a:ext cx="1863634"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1782"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576" y="3722331"/>
            <a:ext cx="3179763" cy="3009216"/>
          </a:xfrm>
          <a:prstGeom prst="rect">
            <a:avLst/>
          </a:prstGeom>
          <a:noFill/>
          <a:extLst>
            <a:ext uri="{909E8E84-426E-40DD-AFC4-6F175D3DCCD1}">
              <a14:hiddenFill xmlns:a14="http://schemas.microsoft.com/office/drawing/2010/main" xmlns="">
                <a:solidFill>
                  <a:srgbClr val="FFFFFF"/>
                </a:solidFill>
              </a14:hiddenFill>
            </a:ext>
          </a:extLst>
        </p:spPr>
      </p:pic>
      <p:pic>
        <p:nvPicPr>
          <p:cNvPr id="331783"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32040" y="3843927"/>
            <a:ext cx="3053094" cy="2887620"/>
          </a:xfrm>
          <a:prstGeom prst="rect">
            <a:avLst/>
          </a:prstGeom>
          <a:noFill/>
          <a:extLst>
            <a:ext uri="{909E8E84-426E-40DD-AFC4-6F175D3DCCD1}">
              <a14:hiddenFill xmlns:a14="http://schemas.microsoft.com/office/drawing/2010/main" xmlns="">
                <a:solidFill>
                  <a:srgbClr val="FFFFFF"/>
                </a:solidFill>
              </a14:hiddenFill>
            </a:ext>
          </a:extLst>
        </p:spPr>
      </p:pic>
      <p:pic>
        <p:nvPicPr>
          <p:cNvPr id="331784" name="Picture 8" descr="Circulating Cells"/>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4847072" y="264687"/>
            <a:ext cx="3600399" cy="3123876"/>
          </a:xfrm>
          <a:prstGeom prst="rect">
            <a:avLst/>
          </a:prstGeom>
          <a:noFill/>
          <a:extLst>
            <a:ext uri="{909E8E84-426E-40DD-AFC4-6F175D3DCCD1}">
              <a14:hiddenFill xmlns:a14="http://schemas.microsoft.com/office/drawing/2010/main" xmlns="">
                <a:solidFill>
                  <a:srgbClr val="FFFFFF"/>
                </a:solidFill>
              </a14:hiddenFill>
            </a:ext>
          </a:extLst>
        </p:spPr>
      </p:pic>
      <p:pic>
        <p:nvPicPr>
          <p:cNvPr id="331787" name="Picture 1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55575" y="264687"/>
            <a:ext cx="3179763" cy="33131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33235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31787"/>
                                        </p:tgtEl>
                                        <p:attrNameLst>
                                          <p:attrName>style.visibility</p:attrName>
                                        </p:attrNameLst>
                                      </p:cBhvr>
                                      <p:to>
                                        <p:strVal val="visible"/>
                                      </p:to>
                                    </p:set>
                                    <p:animEffect transition="in" filter="dissolve">
                                      <p:cBhvr>
                                        <p:cTn id="7" dur="500"/>
                                        <p:tgtEl>
                                          <p:spTgt spid="331787"/>
                                        </p:tgtEl>
                                      </p:cBhvr>
                                    </p:animEffect>
                                  </p:childTnLst>
                                </p:cTn>
                              </p:par>
                              <p:par>
                                <p:cTn id="8" presetID="9" presetClass="entr" presetSubtype="0" fill="hold" nodeType="withEffect">
                                  <p:stCondLst>
                                    <p:cond delay="0"/>
                                  </p:stCondLst>
                                  <p:childTnLst>
                                    <p:set>
                                      <p:cBhvr>
                                        <p:cTn id="9" dur="1" fill="hold">
                                          <p:stCondLst>
                                            <p:cond delay="0"/>
                                          </p:stCondLst>
                                        </p:cTn>
                                        <p:tgtEl>
                                          <p:spTgt spid="331784"/>
                                        </p:tgtEl>
                                        <p:attrNameLst>
                                          <p:attrName>style.visibility</p:attrName>
                                        </p:attrNameLst>
                                      </p:cBhvr>
                                      <p:to>
                                        <p:strVal val="visible"/>
                                      </p:to>
                                    </p:set>
                                    <p:animEffect transition="in" filter="dissolve">
                                      <p:cBhvr>
                                        <p:cTn id="10" dur="500"/>
                                        <p:tgtEl>
                                          <p:spTgt spid="331784"/>
                                        </p:tgtEl>
                                      </p:cBhvr>
                                    </p:animEffect>
                                  </p:childTnLst>
                                </p:cTn>
                              </p:par>
                              <p:par>
                                <p:cTn id="11" presetID="9" presetClass="entr" presetSubtype="0" fill="hold" nodeType="withEffect">
                                  <p:stCondLst>
                                    <p:cond delay="0"/>
                                  </p:stCondLst>
                                  <p:childTnLst>
                                    <p:set>
                                      <p:cBhvr>
                                        <p:cTn id="12" dur="1" fill="hold">
                                          <p:stCondLst>
                                            <p:cond delay="0"/>
                                          </p:stCondLst>
                                        </p:cTn>
                                        <p:tgtEl>
                                          <p:spTgt spid="331782"/>
                                        </p:tgtEl>
                                        <p:attrNameLst>
                                          <p:attrName>style.visibility</p:attrName>
                                        </p:attrNameLst>
                                      </p:cBhvr>
                                      <p:to>
                                        <p:strVal val="visible"/>
                                      </p:to>
                                    </p:set>
                                    <p:animEffect transition="in" filter="dissolve">
                                      <p:cBhvr>
                                        <p:cTn id="13" dur="500"/>
                                        <p:tgtEl>
                                          <p:spTgt spid="331782"/>
                                        </p:tgtEl>
                                      </p:cBhvr>
                                    </p:animEffect>
                                  </p:childTnLst>
                                </p:cTn>
                              </p:par>
                              <p:par>
                                <p:cTn id="14" presetID="9" presetClass="entr" presetSubtype="0" fill="hold" nodeType="withEffect">
                                  <p:stCondLst>
                                    <p:cond delay="0"/>
                                  </p:stCondLst>
                                  <p:childTnLst>
                                    <p:set>
                                      <p:cBhvr>
                                        <p:cTn id="15" dur="1" fill="hold">
                                          <p:stCondLst>
                                            <p:cond delay="0"/>
                                          </p:stCondLst>
                                        </p:cTn>
                                        <p:tgtEl>
                                          <p:spTgt spid="331783"/>
                                        </p:tgtEl>
                                        <p:attrNameLst>
                                          <p:attrName>style.visibility</p:attrName>
                                        </p:attrNameLst>
                                      </p:cBhvr>
                                      <p:to>
                                        <p:strVal val="visible"/>
                                      </p:to>
                                    </p:set>
                                    <p:animEffect transition="in" filter="dissolve">
                                      <p:cBhvr>
                                        <p:cTn id="16" dur="500"/>
                                        <p:tgtEl>
                                          <p:spTgt spid="331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Ορθογώνιο 3"/>
          <p:cNvSpPr>
            <a:spLocks noChangeArrowheads="1"/>
          </p:cNvSpPr>
          <p:nvPr/>
        </p:nvSpPr>
        <p:spPr bwMode="auto">
          <a:xfrm>
            <a:off x="35497" y="1988840"/>
            <a:ext cx="3744415"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Tx/>
              <a:buChar char="-"/>
            </a:pPr>
            <a:r>
              <a:rPr lang="el-GR" sz="2400" dirty="0" smtClean="0"/>
              <a:t>Οι </a:t>
            </a:r>
            <a:r>
              <a:rPr lang="el-GR" sz="2400" dirty="0"/>
              <a:t>βλεφαρίδες απομακρύνουν τη βλέννα που έχει μικρόβια ή σκόνη (αεροφόρος οδός) </a:t>
            </a:r>
            <a:endParaRPr lang="el-GR" sz="2400" dirty="0" smtClean="0"/>
          </a:p>
          <a:p>
            <a:pPr marL="342900" indent="-342900">
              <a:buFontTx/>
              <a:buChar char="-"/>
            </a:pPr>
            <a:endParaRPr lang="el-GR" sz="2400" dirty="0"/>
          </a:p>
          <a:p>
            <a:pPr marL="342900" indent="-342900">
              <a:buFontTx/>
              <a:buChar char="-"/>
            </a:pPr>
            <a:r>
              <a:rPr lang="el-GR" sz="2400" dirty="0" smtClean="0"/>
              <a:t>οι </a:t>
            </a:r>
            <a:r>
              <a:rPr lang="el-GR" sz="2400" dirty="0" err="1"/>
              <a:t>μικρολάχνες</a:t>
            </a:r>
            <a:r>
              <a:rPr lang="el-GR" sz="2400" dirty="0"/>
              <a:t> συμβάλλουν στην απορρόφηση προϊόντων της </a:t>
            </a:r>
            <a:r>
              <a:rPr lang="el-GR" sz="2400" dirty="0" smtClean="0"/>
              <a:t/>
            </a:r>
            <a:br>
              <a:rPr lang="el-GR" sz="2400" dirty="0" smtClean="0"/>
            </a:br>
            <a:r>
              <a:rPr lang="el-GR" sz="2400" dirty="0" smtClean="0"/>
              <a:t>πέψης </a:t>
            </a:r>
            <a:r>
              <a:rPr lang="el-GR" sz="2400" dirty="0"/>
              <a:t>(λεπτό έντερο</a:t>
            </a:r>
            <a:r>
              <a:rPr lang="el-GR" sz="2400" dirty="0" smtClean="0"/>
              <a:t>)</a:t>
            </a:r>
          </a:p>
          <a:p>
            <a:pPr marL="342900" indent="-342900">
              <a:buFontTx/>
              <a:buChar char="-"/>
            </a:pPr>
            <a:endParaRPr lang="el-GR" sz="2400" dirty="0"/>
          </a:p>
        </p:txBody>
      </p:sp>
      <p:sp>
        <p:nvSpPr>
          <p:cNvPr id="2" name="Ορθογώνιο 1"/>
          <p:cNvSpPr/>
          <p:nvPr/>
        </p:nvSpPr>
        <p:spPr>
          <a:xfrm>
            <a:off x="312289" y="188640"/>
            <a:ext cx="5411840" cy="553998"/>
          </a:xfrm>
          <a:prstGeom prst="rect">
            <a:avLst/>
          </a:prstGeom>
        </p:spPr>
        <p:txBody>
          <a:bodyPr wrap="square">
            <a:spAutoFit/>
          </a:bodyPr>
          <a:lstStyle/>
          <a:p>
            <a:pPr lvl="0"/>
            <a:r>
              <a:rPr lang="el-GR" sz="3000" b="1" dirty="0">
                <a:solidFill>
                  <a:srgbClr val="FFFF00"/>
                </a:solidFill>
              </a:rPr>
              <a:t>Μορφές επιθηλιακού ιστού </a:t>
            </a:r>
          </a:p>
        </p:txBody>
      </p:sp>
      <p:sp>
        <p:nvSpPr>
          <p:cNvPr id="4" name="object 7"/>
          <p:cNvSpPr/>
          <p:nvPr/>
        </p:nvSpPr>
        <p:spPr>
          <a:xfrm>
            <a:off x="6444208" y="1988840"/>
            <a:ext cx="2172848" cy="1967038"/>
          </a:xfrm>
          <a:prstGeom prst="rect">
            <a:avLst/>
          </a:prstGeom>
          <a:blipFill>
            <a:blip r:embed="rId2" cstate="print"/>
            <a:srcRect/>
            <a:stretch>
              <a:fillRect t="-26584"/>
            </a:stretch>
          </a:blipFill>
        </p:spPr>
        <p:txBody>
          <a:bodyPr wrap="square" lIns="0" tIns="0" rIns="0" bIns="0" rtlCol="0"/>
          <a:lstStyle/>
          <a:p>
            <a:endParaRPr/>
          </a:p>
        </p:txBody>
      </p:sp>
      <p:sp>
        <p:nvSpPr>
          <p:cNvPr id="5" name="object 6"/>
          <p:cNvSpPr/>
          <p:nvPr/>
        </p:nvSpPr>
        <p:spPr>
          <a:xfrm>
            <a:off x="3889668" y="2024579"/>
            <a:ext cx="1880432" cy="1928466"/>
          </a:xfrm>
          <a:prstGeom prst="rect">
            <a:avLst/>
          </a:prstGeom>
          <a:blipFill>
            <a:blip r:embed="rId3" cstate="print"/>
            <a:stretch>
              <a:fillRect/>
            </a:stretch>
          </a:blipFill>
        </p:spPr>
        <p:txBody>
          <a:bodyPr wrap="square" lIns="0" tIns="0" rIns="0" bIns="0" rtlCol="0"/>
          <a:lstStyle/>
          <a:p>
            <a:endParaRPr/>
          </a:p>
        </p:txBody>
      </p:sp>
      <p:sp>
        <p:nvSpPr>
          <p:cNvPr id="3" name="Ορθογώνιο 2"/>
          <p:cNvSpPr/>
          <p:nvPr/>
        </p:nvSpPr>
        <p:spPr>
          <a:xfrm>
            <a:off x="312288" y="790949"/>
            <a:ext cx="8436175" cy="954107"/>
          </a:xfrm>
          <a:prstGeom prst="rect">
            <a:avLst/>
          </a:prstGeom>
          <a:solidFill>
            <a:schemeClr val="tx2">
              <a:lumMod val="25000"/>
            </a:schemeClr>
          </a:solidFill>
        </p:spPr>
        <p:txBody>
          <a:bodyPr wrap="square">
            <a:spAutoFit/>
          </a:bodyPr>
          <a:lstStyle/>
          <a:p>
            <a:pPr marL="449263" indent="-449263"/>
            <a:r>
              <a:rPr lang="el-GR" sz="2800" dirty="0"/>
              <a:t>α) </a:t>
            </a:r>
            <a:r>
              <a:rPr lang="el-GR" sz="2800" u="sng" dirty="0"/>
              <a:t>ο κροσσωτός επιθηλιακός ιστός</a:t>
            </a:r>
            <a:r>
              <a:rPr lang="el-GR" sz="2800" dirty="0"/>
              <a:t>, με  κύτταρα που φέρουν βλεφαρίδες ή </a:t>
            </a:r>
            <a:r>
              <a:rPr lang="el-GR" sz="2800" dirty="0" err="1"/>
              <a:t>μικρολάχνες</a:t>
            </a:r>
            <a:r>
              <a:rPr lang="el-GR" sz="2800" dirty="0"/>
              <a:t>.</a:t>
            </a:r>
          </a:p>
        </p:txBody>
      </p:sp>
      <p:sp>
        <p:nvSpPr>
          <p:cNvPr id="7" name="object 9"/>
          <p:cNvSpPr/>
          <p:nvPr/>
        </p:nvSpPr>
        <p:spPr>
          <a:xfrm>
            <a:off x="3521634" y="4059128"/>
            <a:ext cx="4166616" cy="268224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051104" y="5157192"/>
            <a:ext cx="2057400" cy="150193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Ορθογώνιο 3"/>
          <p:cNvSpPr>
            <a:spLocks noChangeArrowheads="1"/>
          </p:cNvSpPr>
          <p:nvPr/>
        </p:nvSpPr>
        <p:spPr bwMode="auto">
          <a:xfrm>
            <a:off x="260404" y="1704446"/>
            <a:ext cx="5367086"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l-GR" sz="2400" dirty="0" smtClean="0"/>
              <a:t>Διακρίνονται </a:t>
            </a:r>
            <a:r>
              <a:rPr lang="el-GR" sz="2400" dirty="0"/>
              <a:t>σε:</a:t>
            </a:r>
          </a:p>
          <a:p>
            <a:r>
              <a:rPr lang="el-GR" sz="2400" dirty="0" smtClean="0"/>
              <a:t>• </a:t>
            </a:r>
            <a:r>
              <a:rPr lang="el-GR" sz="2400" dirty="0">
                <a:solidFill>
                  <a:srgbClr val="FFC000"/>
                </a:solidFill>
              </a:rPr>
              <a:t>εξωκρινείς αδένες: </a:t>
            </a:r>
            <a:r>
              <a:rPr lang="el-GR" sz="2400" dirty="0"/>
              <a:t>εκκρίνουν το προϊόν </a:t>
            </a:r>
            <a:r>
              <a:rPr lang="el-GR" sz="2400" dirty="0" smtClean="0"/>
              <a:t>τους είτε </a:t>
            </a:r>
            <a:r>
              <a:rPr lang="el-GR" sz="2400" dirty="0"/>
              <a:t>έξω πχ ιδρωτοποιοί αδένες είτε </a:t>
            </a:r>
            <a:r>
              <a:rPr lang="el-GR" sz="2400" dirty="0" smtClean="0"/>
              <a:t>μέσα στο  </a:t>
            </a:r>
            <a:r>
              <a:rPr lang="el-GR" sz="2400" dirty="0"/>
              <a:t>σώμα πχ σιελογόνοι αδένες</a:t>
            </a:r>
          </a:p>
          <a:p>
            <a:r>
              <a:rPr lang="el-GR" sz="2400" dirty="0"/>
              <a:t>• </a:t>
            </a:r>
            <a:r>
              <a:rPr lang="el-GR" sz="2400" dirty="0">
                <a:solidFill>
                  <a:srgbClr val="FFC000"/>
                </a:solidFill>
              </a:rPr>
              <a:t>ενδοκρινείς αδένες: </a:t>
            </a:r>
            <a:r>
              <a:rPr lang="el-GR" sz="2400" dirty="0"/>
              <a:t>εκκρίνουν το </a:t>
            </a:r>
            <a:r>
              <a:rPr lang="el-GR" sz="2400" dirty="0" smtClean="0"/>
              <a:t>προϊόν τους </a:t>
            </a:r>
            <a:r>
              <a:rPr lang="el-GR" sz="2400" dirty="0"/>
              <a:t>κατευθείαν στο αίμα  πχ υπόφυση.</a:t>
            </a:r>
          </a:p>
          <a:p>
            <a:r>
              <a:rPr lang="el-GR" sz="2400" dirty="0"/>
              <a:t>• </a:t>
            </a:r>
            <a:r>
              <a:rPr lang="el-GR" sz="2400" dirty="0">
                <a:solidFill>
                  <a:srgbClr val="FFC000"/>
                </a:solidFill>
              </a:rPr>
              <a:t>μεικτούς αδένες: </a:t>
            </a:r>
            <a:r>
              <a:rPr lang="el-GR" sz="2400" dirty="0"/>
              <a:t>περιλαμβάνουν </a:t>
            </a:r>
            <a:r>
              <a:rPr lang="el-GR" sz="2400" dirty="0" smtClean="0"/>
              <a:t>εξωκρινές και </a:t>
            </a:r>
            <a:r>
              <a:rPr lang="el-GR" sz="2400" dirty="0"/>
              <a:t>ενδοκρινές τμήμα (μοίρα), πχ πάγκρεας </a:t>
            </a:r>
            <a:r>
              <a:rPr lang="el-GR" sz="2400" dirty="0" smtClean="0"/>
              <a:t>(εκκρίνει </a:t>
            </a:r>
            <a:r>
              <a:rPr lang="el-GR" sz="2400" dirty="0"/>
              <a:t>παγκρεατικό υγρό ως εξωκρινής </a:t>
            </a:r>
            <a:r>
              <a:rPr lang="el-GR" sz="2400" dirty="0" smtClean="0"/>
              <a:t>και ινσουλίνη</a:t>
            </a:r>
            <a:r>
              <a:rPr lang="en-US" sz="2400" dirty="0" smtClean="0"/>
              <a:t>,</a:t>
            </a:r>
            <a:r>
              <a:rPr lang="el-GR" sz="2400" dirty="0" smtClean="0"/>
              <a:t> </a:t>
            </a:r>
            <a:r>
              <a:rPr lang="el-GR" sz="2400" dirty="0" err="1"/>
              <a:t>γλυκαγόνη</a:t>
            </a:r>
            <a:r>
              <a:rPr lang="el-GR" sz="2400" spc="13" dirty="0">
                <a:solidFill>
                  <a:schemeClr val="bg1"/>
                </a:solidFill>
                <a:latin typeface="Times New Roman"/>
                <a:cs typeface="Times New Roman"/>
              </a:rPr>
              <a:t> </a:t>
            </a:r>
            <a:r>
              <a:rPr lang="el-GR" sz="2400" dirty="0" smtClean="0"/>
              <a:t>ως </a:t>
            </a:r>
            <a:r>
              <a:rPr lang="el-GR" sz="2400" dirty="0"/>
              <a:t>ενδοκρινής ) </a:t>
            </a:r>
          </a:p>
        </p:txBody>
      </p:sp>
      <p:sp>
        <p:nvSpPr>
          <p:cNvPr id="2" name="Ορθογώνιο 1"/>
          <p:cNvSpPr/>
          <p:nvPr/>
        </p:nvSpPr>
        <p:spPr>
          <a:xfrm>
            <a:off x="260403" y="260648"/>
            <a:ext cx="8642350" cy="1384995"/>
          </a:xfrm>
          <a:prstGeom prst="rect">
            <a:avLst/>
          </a:prstGeom>
          <a:solidFill>
            <a:schemeClr val="tx2">
              <a:lumMod val="25000"/>
            </a:schemeClr>
          </a:solidFill>
        </p:spPr>
        <p:txBody>
          <a:bodyPr wrap="square">
            <a:spAutoFit/>
          </a:bodyPr>
          <a:lstStyle/>
          <a:p>
            <a:pPr marL="449263" indent="-449263"/>
            <a:r>
              <a:rPr lang="el-GR" sz="2800" dirty="0"/>
              <a:t>β) ο επιθηλιακός  ιστός των αδένων, </a:t>
            </a:r>
          </a:p>
          <a:p>
            <a:pPr marL="449263"/>
            <a:r>
              <a:rPr lang="el-GR" sz="2800" dirty="0"/>
              <a:t>Αποτελούνται από κύτταρα που παράγουν και εκκρίνουν ένα προϊόν.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27489" y="2112733"/>
            <a:ext cx="3275264" cy="4077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8"/>
          <p:cNvSpPr/>
          <p:nvPr/>
        </p:nvSpPr>
        <p:spPr>
          <a:xfrm>
            <a:off x="1426212" y="6013841"/>
            <a:ext cx="1671619" cy="856020"/>
          </a:xfrm>
          <a:prstGeom prst="rect">
            <a:avLst/>
          </a:prstGeom>
          <a:blipFill>
            <a:blip r:embed="rId2" cstate="print"/>
            <a:stretch>
              <a:fillRect/>
            </a:stretch>
          </a:blipFill>
        </p:spPr>
        <p:txBody>
          <a:bodyPr wrap="square" lIns="0" tIns="0" rIns="0" bIns="0" rtlCol="0"/>
          <a:lstStyle/>
          <a:p>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46039" y="170005"/>
            <a:ext cx="4340760" cy="1914423"/>
          </a:xfrm>
          <a:prstGeom prst="rect">
            <a:avLst/>
          </a:prstGeom>
          <a:noFill/>
          <a:extLst>
            <a:ext uri="{909E8E84-426E-40DD-AFC4-6F175D3DCCD1}">
              <a14:hiddenFill xmlns:a14="http://schemas.microsoft.com/office/drawing/2010/main" xmlns="">
                <a:solidFill>
                  <a:srgbClr val="FFFFFF"/>
                </a:solidFill>
              </a14:hiddenFill>
            </a:ext>
          </a:extLst>
        </p:spPr>
      </p:pic>
      <p:sp>
        <p:nvSpPr>
          <p:cNvPr id="5125" name="Text Box 5"/>
          <p:cNvSpPr txBox="1">
            <a:spLocks noChangeArrowheads="1"/>
          </p:cNvSpPr>
          <p:nvPr/>
        </p:nvSpPr>
        <p:spPr bwMode="auto">
          <a:xfrm>
            <a:off x="131445" y="836712"/>
            <a:ext cx="2712363" cy="350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nSpc>
                <a:spcPct val="95000"/>
              </a:lnSpc>
            </a:pPr>
            <a:r>
              <a:rPr lang="en-US" dirty="0" err="1">
                <a:solidFill>
                  <a:srgbClr val="FF9900"/>
                </a:solidFill>
                <a:latin typeface="Arial" charset="0"/>
              </a:rPr>
              <a:t>Αδενικό</a:t>
            </a:r>
            <a:r>
              <a:rPr lang="en-US" dirty="0">
                <a:solidFill>
                  <a:srgbClr val="FF9900"/>
                </a:solidFill>
                <a:latin typeface="Arial" charset="0"/>
              </a:rPr>
              <a:t> επ</a:t>
            </a:r>
            <a:r>
              <a:rPr lang="en-US" dirty="0" err="1">
                <a:solidFill>
                  <a:srgbClr val="FF9900"/>
                </a:solidFill>
                <a:latin typeface="Arial" charset="0"/>
              </a:rPr>
              <a:t>ιθήλιο</a:t>
            </a:r>
            <a:endParaRPr lang="en-US" dirty="0">
              <a:solidFill>
                <a:srgbClr val="FF9900"/>
              </a:solidFill>
              <a:latin typeface="Arial" charset="0"/>
            </a:endParaRPr>
          </a:p>
        </p:txBody>
      </p:sp>
      <p:sp>
        <p:nvSpPr>
          <p:cNvPr id="4" name="object 7"/>
          <p:cNvSpPr/>
          <p:nvPr/>
        </p:nvSpPr>
        <p:spPr>
          <a:xfrm>
            <a:off x="6444208" y="2199393"/>
            <a:ext cx="1976664" cy="1968042"/>
          </a:xfrm>
          <a:prstGeom prst="rect">
            <a:avLst/>
          </a:prstGeom>
          <a:blipFill>
            <a:blip r:embed="rId4" cstate="print"/>
            <a:stretch>
              <a:fillRect/>
            </a:stretch>
          </a:blipFill>
        </p:spPr>
        <p:txBody>
          <a:bodyPr wrap="square" lIns="0" tIns="0" rIns="0" bIns="0" rtlCol="0"/>
          <a:lstStyle/>
          <a:p>
            <a:endParaRPr/>
          </a:p>
        </p:txBody>
      </p:sp>
      <p:sp>
        <p:nvSpPr>
          <p:cNvPr id="5" name="object 8"/>
          <p:cNvSpPr/>
          <p:nvPr/>
        </p:nvSpPr>
        <p:spPr>
          <a:xfrm>
            <a:off x="2216523" y="2132856"/>
            <a:ext cx="2851363" cy="2034578"/>
          </a:xfrm>
          <a:prstGeom prst="rect">
            <a:avLst/>
          </a:prstGeom>
          <a:blipFill>
            <a:blip r:embed="rId5" cstate="print"/>
            <a:stretch>
              <a:fillRect/>
            </a:stretch>
          </a:blipFill>
        </p:spPr>
        <p:txBody>
          <a:bodyPr wrap="square" lIns="0" tIns="0" rIns="0" bIns="0" rtlCol="0"/>
          <a:lstStyle/>
          <a:p>
            <a:endParaRPr/>
          </a:p>
        </p:txBody>
      </p:sp>
      <p:sp>
        <p:nvSpPr>
          <p:cNvPr id="6" name="object 10"/>
          <p:cNvSpPr txBox="1"/>
          <p:nvPr/>
        </p:nvSpPr>
        <p:spPr>
          <a:xfrm>
            <a:off x="1426212" y="2293369"/>
            <a:ext cx="1921652" cy="307777"/>
          </a:xfrm>
          <a:prstGeom prst="rect">
            <a:avLst/>
          </a:prstGeom>
          <a:solidFill>
            <a:schemeClr val="tx1"/>
          </a:solidFill>
        </p:spPr>
        <p:txBody>
          <a:bodyPr vert="horz" wrap="square" lIns="0" tIns="0" rIns="0" bIns="0" rtlCol="0">
            <a:spAutoFit/>
          </a:bodyPr>
          <a:lstStyle/>
          <a:p>
            <a:pPr marL="11135"/>
            <a:r>
              <a:rPr sz="2000" spc="-18" dirty="0">
                <a:solidFill>
                  <a:schemeClr val="bg1"/>
                </a:solidFill>
                <a:latin typeface="Arial"/>
                <a:cs typeface="Arial"/>
              </a:rPr>
              <a:t>Αδε</a:t>
            </a:r>
            <a:r>
              <a:rPr sz="2000" dirty="0">
                <a:solidFill>
                  <a:schemeClr val="bg1"/>
                </a:solidFill>
                <a:latin typeface="Arial"/>
                <a:cs typeface="Arial"/>
              </a:rPr>
              <a:t>ν</a:t>
            </a:r>
            <a:r>
              <a:rPr sz="2000" spc="4" dirty="0">
                <a:solidFill>
                  <a:schemeClr val="bg1"/>
                </a:solidFill>
                <a:latin typeface="Arial"/>
                <a:cs typeface="Arial"/>
              </a:rPr>
              <a:t>ι</a:t>
            </a:r>
            <a:r>
              <a:rPr sz="2000" spc="-22" dirty="0">
                <a:solidFill>
                  <a:schemeClr val="bg1"/>
                </a:solidFill>
                <a:latin typeface="Arial"/>
                <a:cs typeface="Arial"/>
              </a:rPr>
              <a:t>κ</a:t>
            </a:r>
            <a:r>
              <a:rPr sz="2000" dirty="0">
                <a:solidFill>
                  <a:schemeClr val="bg1"/>
                </a:solidFill>
                <a:latin typeface="Arial"/>
                <a:cs typeface="Arial"/>
              </a:rPr>
              <a:t>ά</a:t>
            </a:r>
            <a:r>
              <a:rPr sz="2000" spc="66" dirty="0">
                <a:solidFill>
                  <a:schemeClr val="bg1"/>
                </a:solidFill>
                <a:latin typeface="Times New Roman"/>
                <a:cs typeface="Times New Roman"/>
              </a:rPr>
              <a:t> </a:t>
            </a:r>
            <a:r>
              <a:rPr sz="2000" spc="-13" dirty="0">
                <a:solidFill>
                  <a:schemeClr val="bg1"/>
                </a:solidFill>
                <a:latin typeface="Arial"/>
                <a:cs typeface="Arial"/>
              </a:rPr>
              <a:t>κ</a:t>
            </a:r>
            <a:r>
              <a:rPr sz="2000" spc="-18" dirty="0">
                <a:solidFill>
                  <a:schemeClr val="bg1"/>
                </a:solidFill>
                <a:latin typeface="Arial"/>
                <a:cs typeface="Arial"/>
              </a:rPr>
              <a:t>ύ</a:t>
            </a:r>
            <a:r>
              <a:rPr sz="2000" dirty="0">
                <a:solidFill>
                  <a:schemeClr val="bg1"/>
                </a:solidFill>
                <a:latin typeface="Arial"/>
                <a:cs typeface="Arial"/>
              </a:rPr>
              <a:t>τ</a:t>
            </a:r>
            <a:r>
              <a:rPr sz="2000" spc="-35" dirty="0">
                <a:solidFill>
                  <a:schemeClr val="bg1"/>
                </a:solidFill>
                <a:latin typeface="Arial"/>
                <a:cs typeface="Arial"/>
              </a:rPr>
              <a:t>τ</a:t>
            </a:r>
            <a:r>
              <a:rPr sz="2000" dirty="0">
                <a:solidFill>
                  <a:schemeClr val="bg1"/>
                </a:solidFill>
                <a:latin typeface="Arial"/>
                <a:cs typeface="Arial"/>
              </a:rPr>
              <a:t>α</a:t>
            </a:r>
            <a:r>
              <a:rPr sz="2000" spc="-13" dirty="0">
                <a:solidFill>
                  <a:schemeClr val="bg1"/>
                </a:solidFill>
                <a:latin typeface="Arial"/>
                <a:cs typeface="Arial"/>
              </a:rPr>
              <a:t>ρ</a:t>
            </a:r>
            <a:r>
              <a:rPr sz="2000" dirty="0">
                <a:solidFill>
                  <a:schemeClr val="bg1"/>
                </a:solidFill>
                <a:latin typeface="Arial"/>
                <a:cs typeface="Arial"/>
              </a:rPr>
              <a:t>α</a:t>
            </a:r>
          </a:p>
        </p:txBody>
      </p:sp>
      <p:sp>
        <p:nvSpPr>
          <p:cNvPr id="7" name="object 11"/>
          <p:cNvSpPr txBox="1"/>
          <p:nvPr/>
        </p:nvSpPr>
        <p:spPr>
          <a:xfrm>
            <a:off x="4427984" y="3366567"/>
            <a:ext cx="1724545" cy="553998"/>
          </a:xfrm>
          <a:prstGeom prst="rect">
            <a:avLst/>
          </a:prstGeom>
          <a:solidFill>
            <a:srgbClr val="EAEAEA"/>
          </a:solidFill>
        </p:spPr>
        <p:txBody>
          <a:bodyPr vert="horz" wrap="square" lIns="0" tIns="0" rIns="0" bIns="0" rtlCol="0">
            <a:spAutoFit/>
          </a:bodyPr>
          <a:lstStyle/>
          <a:p>
            <a:pPr marL="503318" marR="123602" indent="-371921"/>
            <a:r>
              <a:rPr spc="-22" dirty="0">
                <a:solidFill>
                  <a:schemeClr val="bg1"/>
                </a:solidFill>
                <a:latin typeface="Arial"/>
                <a:cs typeface="Arial"/>
              </a:rPr>
              <a:t>Εκ</a:t>
            </a:r>
            <a:r>
              <a:rPr dirty="0">
                <a:solidFill>
                  <a:schemeClr val="bg1"/>
                </a:solidFill>
                <a:latin typeface="Arial"/>
                <a:cs typeface="Arial"/>
              </a:rPr>
              <a:t>φ</a:t>
            </a:r>
            <a:r>
              <a:rPr spc="-4" dirty="0">
                <a:solidFill>
                  <a:schemeClr val="bg1"/>
                </a:solidFill>
                <a:latin typeface="Arial"/>
                <a:cs typeface="Arial"/>
              </a:rPr>
              <a:t>ο</a:t>
            </a:r>
            <a:r>
              <a:rPr spc="-13" dirty="0">
                <a:solidFill>
                  <a:schemeClr val="bg1"/>
                </a:solidFill>
                <a:latin typeface="Arial"/>
                <a:cs typeface="Arial"/>
              </a:rPr>
              <a:t>ρ</a:t>
            </a:r>
            <a:r>
              <a:rPr spc="-4" dirty="0">
                <a:solidFill>
                  <a:schemeClr val="bg1"/>
                </a:solidFill>
                <a:latin typeface="Arial"/>
                <a:cs typeface="Arial"/>
              </a:rPr>
              <a:t>η</a:t>
            </a:r>
            <a:r>
              <a:rPr dirty="0">
                <a:solidFill>
                  <a:schemeClr val="bg1"/>
                </a:solidFill>
                <a:latin typeface="Arial"/>
                <a:cs typeface="Arial"/>
              </a:rPr>
              <a:t>τ</a:t>
            </a:r>
            <a:r>
              <a:rPr spc="4" dirty="0">
                <a:solidFill>
                  <a:schemeClr val="bg1"/>
                </a:solidFill>
                <a:latin typeface="Arial"/>
                <a:cs typeface="Arial"/>
              </a:rPr>
              <a:t>ι</a:t>
            </a:r>
            <a:r>
              <a:rPr spc="-22" dirty="0">
                <a:solidFill>
                  <a:schemeClr val="bg1"/>
                </a:solidFill>
                <a:latin typeface="Arial"/>
                <a:cs typeface="Arial"/>
              </a:rPr>
              <a:t>κ</a:t>
            </a:r>
            <a:r>
              <a:rPr spc="-4" dirty="0">
                <a:solidFill>
                  <a:schemeClr val="bg1"/>
                </a:solidFill>
                <a:latin typeface="Arial"/>
                <a:cs typeface="Arial"/>
              </a:rPr>
              <a:t>ό</a:t>
            </a:r>
            <a:r>
              <a:rPr spc="-13" dirty="0">
                <a:solidFill>
                  <a:schemeClr val="bg1"/>
                </a:solidFill>
                <a:latin typeface="Arial"/>
                <a:cs typeface="Arial"/>
              </a:rPr>
              <a:t>ς</a:t>
            </a:r>
            <a:r>
              <a:rPr spc="-9" dirty="0">
                <a:solidFill>
                  <a:schemeClr val="bg1"/>
                </a:solidFill>
                <a:latin typeface="Times New Roman"/>
                <a:cs typeface="Times New Roman"/>
              </a:rPr>
              <a:t> </a:t>
            </a:r>
            <a:r>
              <a:rPr dirty="0">
                <a:solidFill>
                  <a:schemeClr val="bg1"/>
                </a:solidFill>
                <a:latin typeface="Arial"/>
                <a:cs typeface="Arial"/>
              </a:rPr>
              <a:t>π</a:t>
            </a:r>
            <a:r>
              <a:rPr spc="-4" dirty="0">
                <a:solidFill>
                  <a:schemeClr val="bg1"/>
                </a:solidFill>
                <a:latin typeface="Arial"/>
                <a:cs typeface="Arial"/>
              </a:rPr>
              <a:t>ό</a:t>
            </a:r>
            <a:r>
              <a:rPr spc="-13" dirty="0">
                <a:solidFill>
                  <a:schemeClr val="bg1"/>
                </a:solidFill>
                <a:latin typeface="Arial"/>
                <a:cs typeface="Arial"/>
              </a:rPr>
              <a:t>ρ</a:t>
            </a:r>
            <a:r>
              <a:rPr spc="-4" dirty="0">
                <a:solidFill>
                  <a:schemeClr val="bg1"/>
                </a:solidFill>
                <a:latin typeface="Arial"/>
                <a:cs typeface="Arial"/>
              </a:rPr>
              <a:t>ο</a:t>
            </a:r>
            <a:r>
              <a:rPr spc="-13" dirty="0">
                <a:solidFill>
                  <a:schemeClr val="bg1"/>
                </a:solidFill>
                <a:latin typeface="Arial"/>
                <a:cs typeface="Arial"/>
              </a:rPr>
              <a:t>ς</a:t>
            </a:r>
            <a:endParaRPr dirty="0">
              <a:solidFill>
                <a:schemeClr val="bg1"/>
              </a:solidFill>
              <a:latin typeface="Arial"/>
              <a:cs typeface="Arial"/>
            </a:endParaRPr>
          </a:p>
        </p:txBody>
      </p:sp>
      <p:sp>
        <p:nvSpPr>
          <p:cNvPr id="8" name="object 13"/>
          <p:cNvSpPr txBox="1"/>
          <p:nvPr/>
        </p:nvSpPr>
        <p:spPr>
          <a:xfrm>
            <a:off x="131445" y="2965479"/>
            <a:ext cx="1998757" cy="369332"/>
          </a:xfrm>
          <a:prstGeom prst="rect">
            <a:avLst/>
          </a:prstGeom>
          <a:solidFill>
            <a:schemeClr val="tx2">
              <a:lumMod val="25000"/>
            </a:schemeClr>
          </a:solidFill>
        </p:spPr>
        <p:txBody>
          <a:bodyPr vert="horz" wrap="square" lIns="0" tIns="0" rIns="0" bIns="0" rtlCol="0">
            <a:spAutoFit/>
          </a:bodyPr>
          <a:lstStyle/>
          <a:p>
            <a:pPr marL="311790" indent="-300655">
              <a:buFont typeface="Arial"/>
              <a:buChar char="•"/>
              <a:tabLst>
                <a:tab pos="311790" algn="l"/>
              </a:tabLst>
            </a:pPr>
            <a:r>
              <a:rPr sz="2400" spc="-4" dirty="0">
                <a:latin typeface="Arial"/>
                <a:cs typeface="Arial"/>
              </a:rPr>
              <a:t>Ε</a:t>
            </a:r>
            <a:r>
              <a:rPr sz="2400" spc="4" dirty="0">
                <a:latin typeface="Arial"/>
                <a:cs typeface="Arial"/>
              </a:rPr>
              <a:t>ξ</a:t>
            </a:r>
            <a:r>
              <a:rPr sz="2400" spc="-9" dirty="0">
                <a:latin typeface="Arial"/>
                <a:cs typeface="Arial"/>
              </a:rPr>
              <a:t>ω</a:t>
            </a:r>
            <a:r>
              <a:rPr sz="2400" spc="4" dirty="0">
                <a:latin typeface="Arial"/>
                <a:cs typeface="Arial"/>
              </a:rPr>
              <a:t>κ</a:t>
            </a:r>
            <a:r>
              <a:rPr sz="2400" dirty="0">
                <a:latin typeface="Arial"/>
                <a:cs typeface="Arial"/>
              </a:rPr>
              <a:t>ρ</a:t>
            </a:r>
            <a:r>
              <a:rPr sz="2400" spc="-4" dirty="0">
                <a:latin typeface="Arial"/>
                <a:cs typeface="Arial"/>
              </a:rPr>
              <a:t>ι</a:t>
            </a:r>
            <a:r>
              <a:rPr sz="2400" spc="4" dirty="0">
                <a:latin typeface="Arial"/>
                <a:cs typeface="Arial"/>
              </a:rPr>
              <a:t>ν</a:t>
            </a:r>
            <a:r>
              <a:rPr sz="2400" spc="-4" dirty="0">
                <a:latin typeface="Arial"/>
                <a:cs typeface="Arial"/>
              </a:rPr>
              <a:t>εί</a:t>
            </a:r>
            <a:r>
              <a:rPr sz="2400" dirty="0">
                <a:latin typeface="Arial"/>
                <a:cs typeface="Arial"/>
              </a:rPr>
              <a:t>ς</a:t>
            </a:r>
          </a:p>
        </p:txBody>
      </p:sp>
      <p:sp>
        <p:nvSpPr>
          <p:cNvPr id="9" name="object 3"/>
          <p:cNvSpPr/>
          <p:nvPr/>
        </p:nvSpPr>
        <p:spPr>
          <a:xfrm>
            <a:off x="2506358" y="4556685"/>
            <a:ext cx="2161980" cy="1268327"/>
          </a:xfrm>
          <a:prstGeom prst="rect">
            <a:avLst/>
          </a:prstGeom>
          <a:blipFill>
            <a:blip r:embed="rId6" cstate="print"/>
            <a:stretch>
              <a:fillRect/>
            </a:stretch>
          </a:blipFill>
        </p:spPr>
        <p:txBody>
          <a:bodyPr wrap="square" lIns="0" tIns="0" rIns="0" bIns="0" rtlCol="0"/>
          <a:lstStyle/>
          <a:p>
            <a:endParaRPr/>
          </a:p>
        </p:txBody>
      </p:sp>
      <p:sp>
        <p:nvSpPr>
          <p:cNvPr id="10" name="object 4"/>
          <p:cNvSpPr txBox="1"/>
          <p:nvPr/>
        </p:nvSpPr>
        <p:spPr>
          <a:xfrm>
            <a:off x="3441488" y="4509120"/>
            <a:ext cx="1921652" cy="307777"/>
          </a:xfrm>
          <a:prstGeom prst="rect">
            <a:avLst/>
          </a:prstGeom>
        </p:spPr>
        <p:txBody>
          <a:bodyPr vert="horz" wrap="square" lIns="0" tIns="0" rIns="0" bIns="0" rtlCol="0">
            <a:spAutoFit/>
          </a:bodyPr>
          <a:lstStyle/>
          <a:p>
            <a:pPr marL="11135"/>
            <a:r>
              <a:rPr sz="2000" spc="-18" dirty="0">
                <a:solidFill>
                  <a:schemeClr val="bg1"/>
                </a:solidFill>
                <a:latin typeface="Arial"/>
                <a:cs typeface="Arial"/>
              </a:rPr>
              <a:t>Αδε</a:t>
            </a:r>
            <a:r>
              <a:rPr sz="2000" dirty="0">
                <a:solidFill>
                  <a:schemeClr val="bg1"/>
                </a:solidFill>
                <a:latin typeface="Arial"/>
                <a:cs typeface="Arial"/>
              </a:rPr>
              <a:t>ν</a:t>
            </a:r>
            <a:r>
              <a:rPr sz="2000" spc="4" dirty="0">
                <a:solidFill>
                  <a:schemeClr val="bg1"/>
                </a:solidFill>
                <a:latin typeface="Arial"/>
                <a:cs typeface="Arial"/>
              </a:rPr>
              <a:t>ι</a:t>
            </a:r>
            <a:r>
              <a:rPr sz="2000" spc="-22" dirty="0">
                <a:solidFill>
                  <a:schemeClr val="bg1"/>
                </a:solidFill>
                <a:latin typeface="Arial"/>
                <a:cs typeface="Arial"/>
              </a:rPr>
              <a:t>κ</a:t>
            </a:r>
            <a:r>
              <a:rPr sz="2000" dirty="0">
                <a:solidFill>
                  <a:schemeClr val="bg1"/>
                </a:solidFill>
                <a:latin typeface="Arial"/>
                <a:cs typeface="Arial"/>
              </a:rPr>
              <a:t>ά</a:t>
            </a:r>
            <a:r>
              <a:rPr sz="2000" spc="66" dirty="0">
                <a:solidFill>
                  <a:schemeClr val="bg1"/>
                </a:solidFill>
                <a:latin typeface="Times New Roman"/>
                <a:cs typeface="Times New Roman"/>
              </a:rPr>
              <a:t> </a:t>
            </a:r>
            <a:r>
              <a:rPr sz="2000" spc="-13" dirty="0">
                <a:solidFill>
                  <a:schemeClr val="bg1"/>
                </a:solidFill>
                <a:latin typeface="Arial"/>
                <a:cs typeface="Arial"/>
              </a:rPr>
              <a:t>κ</a:t>
            </a:r>
            <a:r>
              <a:rPr sz="2000" spc="-18" dirty="0">
                <a:solidFill>
                  <a:schemeClr val="bg1"/>
                </a:solidFill>
                <a:latin typeface="Arial"/>
                <a:cs typeface="Arial"/>
              </a:rPr>
              <a:t>ύ</a:t>
            </a:r>
            <a:r>
              <a:rPr sz="2000" dirty="0">
                <a:solidFill>
                  <a:schemeClr val="bg1"/>
                </a:solidFill>
                <a:latin typeface="Arial"/>
                <a:cs typeface="Arial"/>
              </a:rPr>
              <a:t>τ</a:t>
            </a:r>
            <a:r>
              <a:rPr sz="2000" spc="-35" dirty="0">
                <a:solidFill>
                  <a:schemeClr val="bg1"/>
                </a:solidFill>
                <a:latin typeface="Arial"/>
                <a:cs typeface="Arial"/>
              </a:rPr>
              <a:t>τ</a:t>
            </a:r>
            <a:r>
              <a:rPr sz="2000" dirty="0">
                <a:solidFill>
                  <a:schemeClr val="bg1"/>
                </a:solidFill>
                <a:latin typeface="Arial"/>
                <a:cs typeface="Arial"/>
              </a:rPr>
              <a:t>α</a:t>
            </a:r>
            <a:r>
              <a:rPr sz="2000" spc="-13" dirty="0">
                <a:solidFill>
                  <a:schemeClr val="bg1"/>
                </a:solidFill>
                <a:latin typeface="Arial"/>
                <a:cs typeface="Arial"/>
              </a:rPr>
              <a:t>ρ</a:t>
            </a:r>
            <a:r>
              <a:rPr sz="2000" dirty="0">
                <a:solidFill>
                  <a:schemeClr val="bg1"/>
                </a:solidFill>
                <a:latin typeface="Arial"/>
                <a:cs typeface="Arial"/>
              </a:rPr>
              <a:t>α</a:t>
            </a:r>
          </a:p>
        </p:txBody>
      </p:sp>
      <p:sp>
        <p:nvSpPr>
          <p:cNvPr id="11" name="object 5"/>
          <p:cNvSpPr txBox="1"/>
          <p:nvPr/>
        </p:nvSpPr>
        <p:spPr>
          <a:xfrm>
            <a:off x="4364143" y="5684778"/>
            <a:ext cx="770507" cy="307777"/>
          </a:xfrm>
          <a:prstGeom prst="rect">
            <a:avLst/>
          </a:prstGeom>
        </p:spPr>
        <p:txBody>
          <a:bodyPr vert="horz" wrap="square" lIns="0" tIns="0" rIns="0" bIns="0" rtlCol="0">
            <a:spAutoFit/>
          </a:bodyPr>
          <a:lstStyle/>
          <a:p>
            <a:pPr marL="11135"/>
            <a:r>
              <a:rPr sz="2000" spc="-66" dirty="0">
                <a:solidFill>
                  <a:schemeClr val="bg1"/>
                </a:solidFill>
                <a:latin typeface="Arial"/>
                <a:cs typeface="Arial"/>
              </a:rPr>
              <a:t>Α</a:t>
            </a:r>
            <a:r>
              <a:rPr sz="2000" spc="-13" dirty="0">
                <a:solidFill>
                  <a:schemeClr val="bg1"/>
                </a:solidFill>
                <a:latin typeface="Arial"/>
                <a:cs typeface="Arial"/>
              </a:rPr>
              <a:t>γγ</a:t>
            </a:r>
            <a:r>
              <a:rPr sz="2000" spc="-18" dirty="0">
                <a:solidFill>
                  <a:schemeClr val="bg1"/>
                </a:solidFill>
                <a:latin typeface="Arial"/>
                <a:cs typeface="Arial"/>
              </a:rPr>
              <a:t>ε</a:t>
            </a:r>
            <a:r>
              <a:rPr sz="2000" spc="4" dirty="0">
                <a:solidFill>
                  <a:schemeClr val="bg1"/>
                </a:solidFill>
                <a:latin typeface="Arial"/>
                <a:cs typeface="Arial"/>
              </a:rPr>
              <a:t>ί</a:t>
            </a:r>
            <a:r>
              <a:rPr sz="2000" dirty="0">
                <a:solidFill>
                  <a:schemeClr val="bg1"/>
                </a:solidFill>
                <a:latin typeface="Arial"/>
                <a:cs typeface="Arial"/>
              </a:rPr>
              <a:t>ο</a:t>
            </a:r>
          </a:p>
        </p:txBody>
      </p:sp>
      <p:sp>
        <p:nvSpPr>
          <p:cNvPr id="12" name="object 14"/>
          <p:cNvSpPr txBox="1"/>
          <p:nvPr/>
        </p:nvSpPr>
        <p:spPr>
          <a:xfrm>
            <a:off x="124954" y="4925146"/>
            <a:ext cx="2132876" cy="369332"/>
          </a:xfrm>
          <a:prstGeom prst="rect">
            <a:avLst/>
          </a:prstGeom>
          <a:solidFill>
            <a:schemeClr val="tx2">
              <a:lumMod val="25000"/>
            </a:schemeClr>
          </a:solidFill>
        </p:spPr>
        <p:txBody>
          <a:bodyPr vert="horz" wrap="square" lIns="0" tIns="0" rIns="0" bIns="0" rtlCol="0">
            <a:spAutoFit/>
          </a:bodyPr>
          <a:lstStyle>
            <a:defPPr>
              <a:defRPr lang="el-GR"/>
            </a:defPPr>
            <a:lvl1pPr marL="311790" indent="-300655">
              <a:buFont typeface="Arial"/>
              <a:buChar char="•"/>
              <a:tabLst>
                <a:tab pos="311790" algn="l"/>
              </a:tabLst>
              <a:defRPr sz="2400" spc="-4">
                <a:latin typeface="Arial"/>
                <a:cs typeface="Arial"/>
              </a:defRPr>
            </a:lvl1pPr>
          </a:lstStyle>
          <a:p>
            <a:r>
              <a:rPr dirty="0"/>
              <a:t>Ενδοκρινείς</a:t>
            </a:r>
          </a:p>
        </p:txBody>
      </p:sp>
      <p:sp>
        <p:nvSpPr>
          <p:cNvPr id="13" name="object 17"/>
          <p:cNvSpPr/>
          <p:nvPr/>
        </p:nvSpPr>
        <p:spPr>
          <a:xfrm>
            <a:off x="5750994" y="4501770"/>
            <a:ext cx="1884771" cy="1483435"/>
          </a:xfrm>
          <a:prstGeom prst="rect">
            <a:avLst/>
          </a:prstGeom>
          <a:blipFill>
            <a:blip r:embed="rId7" cstate="print"/>
            <a:stretch>
              <a:fillRect/>
            </a:stretch>
          </a:blipFill>
        </p:spPr>
        <p:txBody>
          <a:bodyPr wrap="square" lIns="0" tIns="0" rIns="0" bIns="0" rtlCol="0"/>
          <a:lstStyle/>
          <a:p>
            <a:endParaRPr/>
          </a:p>
        </p:txBody>
      </p:sp>
      <p:sp>
        <p:nvSpPr>
          <p:cNvPr id="14" name="object 6"/>
          <p:cNvSpPr/>
          <p:nvPr/>
        </p:nvSpPr>
        <p:spPr>
          <a:xfrm>
            <a:off x="3442425" y="4816897"/>
            <a:ext cx="500639" cy="467958"/>
          </a:xfrm>
          <a:custGeom>
            <a:avLst/>
            <a:gdLst/>
            <a:ahLst/>
            <a:cxnLst/>
            <a:rect l="l" t="t" r="r" b="b"/>
            <a:pathLst>
              <a:path w="585470" h="515620">
                <a:moveTo>
                  <a:pt x="35051" y="426719"/>
                </a:moveTo>
                <a:lnTo>
                  <a:pt x="0" y="515118"/>
                </a:lnTo>
                <a:lnTo>
                  <a:pt x="91439" y="490734"/>
                </a:lnTo>
                <a:lnTo>
                  <a:pt x="80700" y="478542"/>
                </a:lnTo>
                <a:lnTo>
                  <a:pt x="62483" y="478542"/>
                </a:lnTo>
                <a:lnTo>
                  <a:pt x="44195" y="457206"/>
                </a:lnTo>
                <a:lnTo>
                  <a:pt x="54199" y="448456"/>
                </a:lnTo>
                <a:lnTo>
                  <a:pt x="35051" y="426719"/>
                </a:lnTo>
                <a:close/>
              </a:path>
              <a:path w="585470" h="515620">
                <a:moveTo>
                  <a:pt x="54199" y="448456"/>
                </a:moveTo>
                <a:lnTo>
                  <a:pt x="44195" y="457206"/>
                </a:lnTo>
                <a:lnTo>
                  <a:pt x="62483" y="478542"/>
                </a:lnTo>
                <a:lnTo>
                  <a:pt x="72773" y="469542"/>
                </a:lnTo>
                <a:lnTo>
                  <a:pt x="54199" y="448456"/>
                </a:lnTo>
                <a:close/>
              </a:path>
              <a:path w="585470" h="515620">
                <a:moveTo>
                  <a:pt x="72773" y="469542"/>
                </a:moveTo>
                <a:lnTo>
                  <a:pt x="62483" y="478542"/>
                </a:lnTo>
                <a:lnTo>
                  <a:pt x="80700" y="478542"/>
                </a:lnTo>
                <a:lnTo>
                  <a:pt x="72773" y="469542"/>
                </a:lnTo>
                <a:close/>
              </a:path>
              <a:path w="585470" h="515620">
                <a:moveTo>
                  <a:pt x="566927" y="0"/>
                </a:moveTo>
                <a:lnTo>
                  <a:pt x="54199" y="448456"/>
                </a:lnTo>
                <a:lnTo>
                  <a:pt x="72773" y="469542"/>
                </a:lnTo>
                <a:lnTo>
                  <a:pt x="585215" y="21335"/>
                </a:lnTo>
                <a:lnTo>
                  <a:pt x="566927" y="0"/>
                </a:lnTo>
                <a:close/>
              </a:path>
            </a:pathLst>
          </a:custGeom>
          <a:solidFill>
            <a:srgbClr val="000000"/>
          </a:solidFill>
        </p:spPr>
        <p:txBody>
          <a:bodyPr wrap="square" lIns="0" tIns="0" rIns="0" bIns="0" rtlCol="0"/>
          <a:lstStyle/>
          <a:p>
            <a:endParaRPr/>
          </a:p>
        </p:txBody>
      </p:sp>
      <p:sp>
        <p:nvSpPr>
          <p:cNvPr id="15" name="object 15"/>
          <p:cNvSpPr txBox="1"/>
          <p:nvPr/>
        </p:nvSpPr>
        <p:spPr>
          <a:xfrm>
            <a:off x="107504" y="6228020"/>
            <a:ext cx="1509620" cy="369332"/>
          </a:xfrm>
          <a:prstGeom prst="rect">
            <a:avLst/>
          </a:prstGeom>
          <a:solidFill>
            <a:schemeClr val="tx2">
              <a:lumMod val="25000"/>
            </a:schemeClr>
          </a:solidFill>
        </p:spPr>
        <p:txBody>
          <a:bodyPr vert="horz" wrap="square" lIns="0" tIns="0" rIns="0" bIns="0" rtlCol="0">
            <a:spAutoFit/>
          </a:bodyPr>
          <a:lstStyle>
            <a:defPPr>
              <a:defRPr lang="el-GR"/>
            </a:defPPr>
            <a:lvl1pPr marL="311790" indent="-300655">
              <a:buFont typeface="Arial"/>
              <a:buChar char="•"/>
              <a:tabLst>
                <a:tab pos="311790" algn="l"/>
              </a:tabLst>
              <a:defRPr sz="2400" spc="-4">
                <a:latin typeface="Arial"/>
                <a:cs typeface="Arial"/>
              </a:defRPr>
            </a:lvl1pPr>
          </a:lstStyle>
          <a:p>
            <a:r>
              <a:rPr dirty="0" smtClean="0"/>
              <a:t>Μ</a:t>
            </a:r>
            <a:r>
              <a:rPr lang="el-GR" dirty="0"/>
              <a:t>ε</a:t>
            </a:r>
            <a:r>
              <a:rPr dirty="0" err="1" smtClean="0"/>
              <a:t>ικτο</a:t>
            </a:r>
            <a:r>
              <a:rPr lang="el-GR" dirty="0"/>
              <a:t>ί</a:t>
            </a:r>
            <a:endParaRPr dirty="0"/>
          </a:p>
        </p:txBody>
      </p:sp>
      <p:sp>
        <p:nvSpPr>
          <p:cNvPr id="17" name="object 19"/>
          <p:cNvSpPr txBox="1"/>
          <p:nvPr/>
        </p:nvSpPr>
        <p:spPr>
          <a:xfrm>
            <a:off x="3107759" y="6342003"/>
            <a:ext cx="5928737" cy="553998"/>
          </a:xfrm>
          <a:prstGeom prst="rect">
            <a:avLst/>
          </a:prstGeom>
        </p:spPr>
        <p:txBody>
          <a:bodyPr vert="horz" wrap="square" lIns="0" tIns="0" rIns="0" bIns="0" rtlCol="0">
            <a:spAutoFit/>
          </a:bodyPr>
          <a:lstStyle/>
          <a:p>
            <a:pPr marL="11135"/>
            <a:r>
              <a:rPr dirty="0">
                <a:solidFill>
                  <a:schemeClr val="bg1"/>
                </a:solidFill>
                <a:latin typeface="Arial"/>
                <a:cs typeface="Arial"/>
              </a:rPr>
              <a:t>Π</a:t>
            </a:r>
            <a:r>
              <a:rPr spc="-4" dirty="0">
                <a:solidFill>
                  <a:schemeClr val="bg1"/>
                </a:solidFill>
                <a:latin typeface="Arial"/>
                <a:cs typeface="Arial"/>
              </a:rPr>
              <a:t>Α</a:t>
            </a:r>
            <a:r>
              <a:rPr dirty="0">
                <a:solidFill>
                  <a:schemeClr val="bg1"/>
                </a:solidFill>
                <a:latin typeface="Arial"/>
                <a:cs typeface="Arial"/>
              </a:rPr>
              <a:t>Γ</a:t>
            </a:r>
            <a:r>
              <a:rPr spc="-4" dirty="0">
                <a:solidFill>
                  <a:schemeClr val="bg1"/>
                </a:solidFill>
                <a:latin typeface="Arial"/>
                <a:cs typeface="Arial"/>
              </a:rPr>
              <a:t>ΚΡ</a:t>
            </a:r>
            <a:r>
              <a:rPr spc="-9" dirty="0">
                <a:solidFill>
                  <a:schemeClr val="bg1"/>
                </a:solidFill>
                <a:latin typeface="Arial"/>
                <a:cs typeface="Arial"/>
              </a:rPr>
              <a:t>Ε</a:t>
            </a:r>
            <a:r>
              <a:rPr spc="-4" dirty="0">
                <a:solidFill>
                  <a:schemeClr val="bg1"/>
                </a:solidFill>
                <a:latin typeface="Arial"/>
                <a:cs typeface="Arial"/>
              </a:rPr>
              <a:t>ΑΣ</a:t>
            </a:r>
            <a:r>
              <a:rPr dirty="0">
                <a:solidFill>
                  <a:schemeClr val="bg1"/>
                </a:solidFill>
                <a:latin typeface="Arial"/>
                <a:cs typeface="Arial"/>
              </a:rPr>
              <a:t>:</a:t>
            </a:r>
            <a:r>
              <a:rPr spc="9" dirty="0">
                <a:solidFill>
                  <a:schemeClr val="bg1"/>
                </a:solidFill>
                <a:latin typeface="Arial"/>
                <a:cs typeface="Arial"/>
              </a:rPr>
              <a:t> </a:t>
            </a:r>
            <a:r>
              <a:rPr spc="-4" dirty="0" err="1" smtClean="0">
                <a:solidFill>
                  <a:schemeClr val="bg1"/>
                </a:solidFill>
                <a:latin typeface="Arial"/>
                <a:cs typeface="Arial"/>
              </a:rPr>
              <a:t>Ε</a:t>
            </a:r>
            <a:r>
              <a:rPr spc="4" dirty="0" err="1" smtClean="0">
                <a:solidFill>
                  <a:schemeClr val="bg1"/>
                </a:solidFill>
                <a:latin typeface="Arial"/>
                <a:cs typeface="Arial"/>
              </a:rPr>
              <a:t>κκ</a:t>
            </a:r>
            <a:r>
              <a:rPr dirty="0" err="1" smtClean="0">
                <a:solidFill>
                  <a:schemeClr val="bg1"/>
                </a:solidFill>
                <a:latin typeface="Arial"/>
                <a:cs typeface="Arial"/>
              </a:rPr>
              <a:t>ρ</a:t>
            </a:r>
            <a:r>
              <a:rPr spc="9" dirty="0" err="1" smtClean="0">
                <a:solidFill>
                  <a:schemeClr val="bg1"/>
                </a:solidFill>
                <a:latin typeface="Arial"/>
                <a:cs typeface="Arial"/>
              </a:rPr>
              <a:t>ί</a:t>
            </a:r>
            <a:r>
              <a:rPr spc="-9" dirty="0" err="1" smtClean="0">
                <a:solidFill>
                  <a:schemeClr val="bg1"/>
                </a:solidFill>
                <a:latin typeface="Arial"/>
                <a:cs typeface="Arial"/>
              </a:rPr>
              <a:t>νε</a:t>
            </a:r>
            <a:r>
              <a:rPr dirty="0" err="1" smtClean="0">
                <a:solidFill>
                  <a:schemeClr val="bg1"/>
                </a:solidFill>
                <a:latin typeface="Arial"/>
                <a:cs typeface="Arial"/>
              </a:rPr>
              <a:t>ι</a:t>
            </a:r>
            <a:r>
              <a:rPr lang="el-GR" dirty="0" smtClean="0">
                <a:solidFill>
                  <a:schemeClr val="bg1"/>
                </a:solidFill>
                <a:latin typeface="Arial"/>
                <a:cs typeface="Arial"/>
              </a:rPr>
              <a:t> </a:t>
            </a:r>
            <a:r>
              <a:rPr spc="9" dirty="0" err="1" smtClean="0">
                <a:solidFill>
                  <a:schemeClr val="bg1"/>
                </a:solidFill>
                <a:latin typeface="Arial"/>
                <a:cs typeface="Arial"/>
              </a:rPr>
              <a:t>ι</a:t>
            </a:r>
            <a:r>
              <a:rPr spc="-9" dirty="0" err="1" smtClean="0">
                <a:solidFill>
                  <a:schemeClr val="bg1"/>
                </a:solidFill>
                <a:latin typeface="Arial"/>
                <a:cs typeface="Arial"/>
              </a:rPr>
              <a:t>ν</a:t>
            </a:r>
            <a:r>
              <a:rPr spc="-4" dirty="0" err="1" smtClean="0">
                <a:solidFill>
                  <a:schemeClr val="bg1"/>
                </a:solidFill>
                <a:latin typeface="Arial"/>
                <a:cs typeface="Arial"/>
              </a:rPr>
              <a:t>σ</a:t>
            </a:r>
            <a:r>
              <a:rPr dirty="0" err="1" smtClean="0">
                <a:solidFill>
                  <a:schemeClr val="bg1"/>
                </a:solidFill>
                <a:latin typeface="Arial"/>
                <a:cs typeface="Arial"/>
              </a:rPr>
              <a:t>ο</a:t>
            </a:r>
            <a:r>
              <a:rPr spc="-4" dirty="0" err="1" smtClean="0">
                <a:solidFill>
                  <a:schemeClr val="bg1"/>
                </a:solidFill>
                <a:latin typeface="Arial"/>
                <a:cs typeface="Arial"/>
              </a:rPr>
              <a:t>υ</a:t>
            </a:r>
            <a:r>
              <a:rPr spc="4" dirty="0" err="1" smtClean="0">
                <a:solidFill>
                  <a:schemeClr val="bg1"/>
                </a:solidFill>
                <a:latin typeface="Arial"/>
                <a:cs typeface="Arial"/>
              </a:rPr>
              <a:t>λ</a:t>
            </a:r>
            <a:r>
              <a:rPr spc="9" dirty="0" err="1" smtClean="0">
                <a:solidFill>
                  <a:schemeClr val="bg1"/>
                </a:solidFill>
                <a:latin typeface="Arial"/>
                <a:cs typeface="Arial"/>
              </a:rPr>
              <a:t>ί</a:t>
            </a:r>
            <a:r>
              <a:rPr spc="-9" dirty="0" err="1" smtClean="0">
                <a:solidFill>
                  <a:schemeClr val="bg1"/>
                </a:solidFill>
                <a:latin typeface="Arial"/>
                <a:cs typeface="Arial"/>
              </a:rPr>
              <a:t>ν</a:t>
            </a:r>
            <a:r>
              <a:rPr dirty="0" err="1" smtClean="0">
                <a:solidFill>
                  <a:schemeClr val="bg1"/>
                </a:solidFill>
                <a:latin typeface="Arial"/>
                <a:cs typeface="Arial"/>
              </a:rPr>
              <a:t>η</a:t>
            </a:r>
            <a:r>
              <a:rPr dirty="0">
                <a:solidFill>
                  <a:schemeClr val="bg1"/>
                </a:solidFill>
                <a:latin typeface="Arial"/>
                <a:cs typeface="Arial"/>
              </a:rPr>
              <a:t>,</a:t>
            </a:r>
            <a:r>
              <a:rPr spc="-22" dirty="0">
                <a:solidFill>
                  <a:schemeClr val="bg1"/>
                </a:solidFill>
                <a:latin typeface="Arial"/>
                <a:cs typeface="Arial"/>
              </a:rPr>
              <a:t> </a:t>
            </a:r>
            <a:r>
              <a:rPr spc="4" dirty="0">
                <a:solidFill>
                  <a:schemeClr val="bg1"/>
                </a:solidFill>
                <a:latin typeface="Arial"/>
                <a:cs typeface="Arial"/>
              </a:rPr>
              <a:t>γ</a:t>
            </a:r>
            <a:r>
              <a:rPr spc="-39" dirty="0">
                <a:solidFill>
                  <a:schemeClr val="bg1"/>
                </a:solidFill>
                <a:latin typeface="Arial"/>
                <a:cs typeface="Arial"/>
              </a:rPr>
              <a:t>λ</a:t>
            </a:r>
            <a:r>
              <a:rPr spc="-4" dirty="0">
                <a:solidFill>
                  <a:schemeClr val="bg1"/>
                </a:solidFill>
                <a:latin typeface="Arial"/>
                <a:cs typeface="Arial"/>
              </a:rPr>
              <a:t>υ</a:t>
            </a:r>
            <a:r>
              <a:rPr spc="-18" dirty="0">
                <a:solidFill>
                  <a:schemeClr val="bg1"/>
                </a:solidFill>
                <a:latin typeface="Arial"/>
                <a:cs typeface="Arial"/>
              </a:rPr>
              <a:t>κ</a:t>
            </a:r>
            <a:r>
              <a:rPr spc="4" dirty="0">
                <a:solidFill>
                  <a:schemeClr val="bg1"/>
                </a:solidFill>
                <a:latin typeface="Arial"/>
                <a:cs typeface="Arial"/>
              </a:rPr>
              <a:t>αγ</a:t>
            </a:r>
            <a:r>
              <a:rPr dirty="0">
                <a:solidFill>
                  <a:schemeClr val="bg1"/>
                </a:solidFill>
                <a:latin typeface="Arial"/>
                <a:cs typeface="Arial"/>
              </a:rPr>
              <a:t>ό</a:t>
            </a:r>
            <a:r>
              <a:rPr spc="-9" dirty="0">
                <a:solidFill>
                  <a:schemeClr val="bg1"/>
                </a:solidFill>
                <a:latin typeface="Arial"/>
                <a:cs typeface="Arial"/>
              </a:rPr>
              <a:t>ν</a:t>
            </a:r>
            <a:r>
              <a:rPr dirty="0">
                <a:solidFill>
                  <a:schemeClr val="bg1"/>
                </a:solidFill>
                <a:latin typeface="Arial"/>
                <a:cs typeface="Arial"/>
              </a:rPr>
              <a:t>η</a:t>
            </a:r>
            <a:r>
              <a:rPr spc="13" dirty="0">
                <a:solidFill>
                  <a:schemeClr val="bg1"/>
                </a:solidFill>
                <a:latin typeface="Times New Roman"/>
                <a:cs typeface="Times New Roman"/>
              </a:rPr>
              <a:t> </a:t>
            </a:r>
            <a:r>
              <a:rPr spc="-4" dirty="0">
                <a:solidFill>
                  <a:schemeClr val="bg1"/>
                </a:solidFill>
                <a:latin typeface="Arial"/>
                <a:cs typeface="Arial"/>
              </a:rPr>
              <a:t>σ</a:t>
            </a:r>
            <a:r>
              <a:rPr spc="-22" dirty="0">
                <a:solidFill>
                  <a:schemeClr val="bg1"/>
                </a:solidFill>
                <a:latin typeface="Arial"/>
                <a:cs typeface="Arial"/>
              </a:rPr>
              <a:t>τ</a:t>
            </a:r>
            <a:r>
              <a:rPr dirty="0">
                <a:solidFill>
                  <a:schemeClr val="bg1"/>
                </a:solidFill>
                <a:latin typeface="Arial"/>
                <a:cs typeface="Arial"/>
              </a:rPr>
              <a:t>ο</a:t>
            </a:r>
            <a:r>
              <a:rPr spc="35" dirty="0">
                <a:solidFill>
                  <a:schemeClr val="bg1"/>
                </a:solidFill>
                <a:latin typeface="Times New Roman"/>
                <a:cs typeface="Times New Roman"/>
              </a:rPr>
              <a:t> </a:t>
            </a:r>
            <a:r>
              <a:rPr spc="4" dirty="0">
                <a:solidFill>
                  <a:schemeClr val="bg1"/>
                </a:solidFill>
                <a:latin typeface="Arial"/>
                <a:cs typeface="Arial"/>
              </a:rPr>
              <a:t>α</a:t>
            </a:r>
            <a:r>
              <a:rPr spc="9" dirty="0">
                <a:solidFill>
                  <a:schemeClr val="bg1"/>
                </a:solidFill>
                <a:latin typeface="Arial"/>
                <a:cs typeface="Arial"/>
              </a:rPr>
              <a:t>ί</a:t>
            </a:r>
            <a:r>
              <a:rPr spc="-4" dirty="0">
                <a:solidFill>
                  <a:schemeClr val="bg1"/>
                </a:solidFill>
                <a:latin typeface="Arial"/>
                <a:cs typeface="Arial"/>
              </a:rPr>
              <a:t>µ</a:t>
            </a:r>
            <a:r>
              <a:rPr dirty="0">
                <a:solidFill>
                  <a:schemeClr val="bg1"/>
                </a:solidFill>
                <a:latin typeface="Arial"/>
                <a:cs typeface="Arial"/>
              </a:rPr>
              <a:t>α</a:t>
            </a:r>
            <a:r>
              <a:rPr spc="39" dirty="0">
                <a:solidFill>
                  <a:schemeClr val="bg1"/>
                </a:solidFill>
                <a:latin typeface="Times New Roman"/>
                <a:cs typeface="Times New Roman"/>
              </a:rPr>
              <a:t> </a:t>
            </a:r>
            <a:r>
              <a:rPr spc="-18" dirty="0">
                <a:solidFill>
                  <a:schemeClr val="bg1"/>
                </a:solidFill>
                <a:latin typeface="Arial"/>
                <a:cs typeface="Arial"/>
              </a:rPr>
              <a:t>κ</a:t>
            </a:r>
            <a:r>
              <a:rPr spc="4" dirty="0">
                <a:solidFill>
                  <a:schemeClr val="bg1"/>
                </a:solidFill>
                <a:latin typeface="Arial"/>
                <a:cs typeface="Arial"/>
              </a:rPr>
              <a:t>α</a:t>
            </a:r>
            <a:r>
              <a:rPr dirty="0">
                <a:solidFill>
                  <a:schemeClr val="bg1"/>
                </a:solidFill>
                <a:latin typeface="Arial"/>
                <a:cs typeface="Arial"/>
              </a:rPr>
              <a:t>ι</a:t>
            </a:r>
            <a:r>
              <a:rPr dirty="0">
                <a:solidFill>
                  <a:schemeClr val="bg1"/>
                </a:solidFill>
                <a:latin typeface="Times New Roman"/>
                <a:cs typeface="Times New Roman"/>
              </a:rPr>
              <a:t> </a:t>
            </a:r>
            <a:r>
              <a:rPr spc="-26" dirty="0">
                <a:solidFill>
                  <a:schemeClr val="bg1"/>
                </a:solidFill>
                <a:latin typeface="Arial"/>
                <a:cs typeface="Arial"/>
              </a:rPr>
              <a:t>π</a:t>
            </a:r>
            <a:r>
              <a:rPr spc="4" dirty="0">
                <a:solidFill>
                  <a:schemeClr val="bg1"/>
                </a:solidFill>
                <a:latin typeface="Arial"/>
                <a:cs typeface="Arial"/>
              </a:rPr>
              <a:t>αγκ</a:t>
            </a:r>
            <a:r>
              <a:rPr dirty="0">
                <a:solidFill>
                  <a:schemeClr val="bg1"/>
                </a:solidFill>
                <a:latin typeface="Arial"/>
                <a:cs typeface="Arial"/>
              </a:rPr>
              <a:t>ρ</a:t>
            </a:r>
            <a:r>
              <a:rPr spc="-9" dirty="0">
                <a:solidFill>
                  <a:schemeClr val="bg1"/>
                </a:solidFill>
                <a:latin typeface="Arial"/>
                <a:cs typeface="Arial"/>
              </a:rPr>
              <a:t>ε</a:t>
            </a:r>
            <a:r>
              <a:rPr spc="4" dirty="0">
                <a:solidFill>
                  <a:schemeClr val="bg1"/>
                </a:solidFill>
                <a:latin typeface="Arial"/>
                <a:cs typeface="Arial"/>
              </a:rPr>
              <a:t>α</a:t>
            </a:r>
            <a:r>
              <a:rPr dirty="0">
                <a:solidFill>
                  <a:schemeClr val="bg1"/>
                </a:solidFill>
                <a:latin typeface="Arial"/>
                <a:cs typeface="Arial"/>
              </a:rPr>
              <a:t>τ</a:t>
            </a:r>
            <a:r>
              <a:rPr spc="-4" dirty="0">
                <a:solidFill>
                  <a:schemeClr val="bg1"/>
                </a:solidFill>
                <a:latin typeface="Arial"/>
                <a:cs typeface="Arial"/>
              </a:rPr>
              <a:t>ι</a:t>
            </a:r>
            <a:r>
              <a:rPr spc="-18" dirty="0">
                <a:solidFill>
                  <a:schemeClr val="bg1"/>
                </a:solidFill>
                <a:latin typeface="Arial"/>
                <a:cs typeface="Arial"/>
              </a:rPr>
              <a:t>κ</a:t>
            </a:r>
            <a:r>
              <a:rPr dirty="0">
                <a:solidFill>
                  <a:schemeClr val="bg1"/>
                </a:solidFill>
                <a:latin typeface="Arial"/>
                <a:cs typeface="Arial"/>
              </a:rPr>
              <a:t>ό</a:t>
            </a:r>
            <a:r>
              <a:rPr spc="4" dirty="0">
                <a:solidFill>
                  <a:schemeClr val="bg1"/>
                </a:solidFill>
                <a:latin typeface="Times New Roman"/>
                <a:cs typeface="Times New Roman"/>
              </a:rPr>
              <a:t> </a:t>
            </a:r>
            <a:r>
              <a:rPr spc="-4" dirty="0">
                <a:solidFill>
                  <a:schemeClr val="bg1"/>
                </a:solidFill>
                <a:latin typeface="Arial"/>
                <a:cs typeface="Arial"/>
              </a:rPr>
              <a:t>υ</a:t>
            </a:r>
            <a:r>
              <a:rPr spc="4" dirty="0">
                <a:solidFill>
                  <a:schemeClr val="bg1"/>
                </a:solidFill>
                <a:latin typeface="Arial"/>
                <a:cs typeface="Arial"/>
              </a:rPr>
              <a:t>γ</a:t>
            </a:r>
            <a:r>
              <a:rPr dirty="0">
                <a:solidFill>
                  <a:schemeClr val="bg1"/>
                </a:solidFill>
                <a:latin typeface="Arial"/>
                <a:cs typeface="Arial"/>
              </a:rPr>
              <a:t>ρό</a:t>
            </a:r>
            <a:r>
              <a:rPr spc="44" dirty="0">
                <a:solidFill>
                  <a:schemeClr val="bg1"/>
                </a:solidFill>
                <a:latin typeface="Times New Roman"/>
                <a:cs typeface="Times New Roman"/>
              </a:rPr>
              <a:t> </a:t>
            </a:r>
            <a:r>
              <a:rPr spc="-4" dirty="0">
                <a:solidFill>
                  <a:schemeClr val="bg1"/>
                </a:solidFill>
                <a:latin typeface="Arial"/>
                <a:cs typeface="Arial"/>
              </a:rPr>
              <a:t>σ</a:t>
            </a:r>
            <a:r>
              <a:rPr spc="-22" dirty="0">
                <a:solidFill>
                  <a:schemeClr val="bg1"/>
                </a:solidFill>
                <a:latin typeface="Arial"/>
                <a:cs typeface="Arial"/>
              </a:rPr>
              <a:t>τ</a:t>
            </a:r>
            <a:r>
              <a:rPr dirty="0">
                <a:solidFill>
                  <a:schemeClr val="bg1"/>
                </a:solidFill>
                <a:latin typeface="Arial"/>
                <a:cs typeface="Arial"/>
              </a:rPr>
              <a:t>ο</a:t>
            </a:r>
            <a:r>
              <a:rPr spc="35" dirty="0">
                <a:solidFill>
                  <a:schemeClr val="bg1"/>
                </a:solidFill>
                <a:latin typeface="Times New Roman"/>
                <a:cs typeface="Times New Roman"/>
              </a:rPr>
              <a:t> </a:t>
            </a:r>
            <a:r>
              <a:rPr dirty="0">
                <a:solidFill>
                  <a:schemeClr val="bg1"/>
                </a:solidFill>
                <a:latin typeface="Arial"/>
                <a:cs typeface="Arial"/>
              </a:rPr>
              <a:t>δ</a:t>
            </a:r>
            <a:r>
              <a:rPr spc="-4" dirty="0">
                <a:solidFill>
                  <a:schemeClr val="bg1"/>
                </a:solidFill>
                <a:latin typeface="Arial"/>
                <a:cs typeface="Arial"/>
              </a:rPr>
              <a:t>ω</a:t>
            </a:r>
            <a:r>
              <a:rPr dirty="0">
                <a:solidFill>
                  <a:schemeClr val="bg1"/>
                </a:solidFill>
                <a:latin typeface="Arial"/>
                <a:cs typeface="Arial"/>
              </a:rPr>
              <a:t>δ</a:t>
            </a:r>
            <a:r>
              <a:rPr spc="-9" dirty="0">
                <a:solidFill>
                  <a:schemeClr val="bg1"/>
                </a:solidFill>
                <a:latin typeface="Arial"/>
                <a:cs typeface="Arial"/>
              </a:rPr>
              <a:t>ε</a:t>
            </a:r>
            <a:r>
              <a:rPr spc="-18" dirty="0">
                <a:solidFill>
                  <a:schemeClr val="bg1"/>
                </a:solidFill>
                <a:latin typeface="Arial"/>
                <a:cs typeface="Arial"/>
              </a:rPr>
              <a:t>κ</a:t>
            </a:r>
            <a:r>
              <a:rPr spc="4" dirty="0">
                <a:solidFill>
                  <a:schemeClr val="bg1"/>
                </a:solidFill>
                <a:latin typeface="Arial"/>
                <a:cs typeface="Arial"/>
              </a:rPr>
              <a:t>α</a:t>
            </a:r>
            <a:r>
              <a:rPr dirty="0">
                <a:solidFill>
                  <a:schemeClr val="bg1"/>
                </a:solidFill>
                <a:latin typeface="Arial"/>
                <a:cs typeface="Arial"/>
              </a:rPr>
              <a:t>δ</a:t>
            </a:r>
            <a:r>
              <a:rPr spc="4" dirty="0">
                <a:solidFill>
                  <a:schemeClr val="bg1"/>
                </a:solidFill>
                <a:latin typeface="Arial"/>
                <a:cs typeface="Arial"/>
              </a:rPr>
              <a:t>άκ</a:t>
            </a:r>
            <a:r>
              <a:rPr dirty="0">
                <a:solidFill>
                  <a:schemeClr val="bg1"/>
                </a:solidFill>
                <a:latin typeface="Arial"/>
                <a:cs typeface="Arial"/>
              </a:rPr>
              <a:t>τ</a:t>
            </a:r>
            <a:r>
              <a:rPr spc="-4" dirty="0">
                <a:solidFill>
                  <a:schemeClr val="bg1"/>
                </a:solidFill>
                <a:latin typeface="Arial"/>
                <a:cs typeface="Arial"/>
              </a:rPr>
              <a:t>υ</a:t>
            </a:r>
            <a:r>
              <a:rPr spc="-26" dirty="0">
                <a:solidFill>
                  <a:schemeClr val="bg1"/>
                </a:solidFill>
                <a:latin typeface="Arial"/>
                <a:cs typeface="Arial"/>
              </a:rPr>
              <a:t>λ</a:t>
            </a:r>
            <a:r>
              <a:rPr dirty="0">
                <a:solidFill>
                  <a:schemeClr val="bg1"/>
                </a:solidFill>
                <a:latin typeface="Arial"/>
                <a:cs typeface="Arial"/>
              </a:rPr>
              <a:t>ο</a:t>
            </a:r>
          </a:p>
        </p:txBody>
      </p:sp>
    </p:spTree>
    <p:extLst>
      <p:ext uri="{BB962C8B-B14F-4D97-AF65-F5344CB8AC3E}">
        <p14:creationId xmlns:p14="http://schemas.microsoft.com/office/powerpoint/2010/main" xmlns="" val="140338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323528" y="692696"/>
            <a:ext cx="5112568" cy="1200329"/>
          </a:xfrm>
          <a:prstGeom prst="rect">
            <a:avLst/>
          </a:prstGeom>
        </p:spPr>
        <p:txBody>
          <a:bodyPr wrap="square">
            <a:spAutoFit/>
          </a:bodyPr>
          <a:lstStyle/>
          <a:p>
            <a:r>
              <a:rPr lang="el-GR" sz="2400" dirty="0" smtClean="0"/>
              <a:t>Οι </a:t>
            </a:r>
            <a:r>
              <a:rPr lang="el-GR" sz="2400" dirty="0"/>
              <a:t>αδένες αποτελούνται </a:t>
            </a:r>
            <a:r>
              <a:rPr lang="el-GR" sz="2400" dirty="0" smtClean="0"/>
              <a:t>από</a:t>
            </a:r>
          </a:p>
          <a:p>
            <a:endParaRPr lang="el-GR" sz="2400" dirty="0"/>
          </a:p>
          <a:p>
            <a:pPr marL="285750" indent="-285750">
              <a:buFont typeface="Arial" pitchFamily="34" charset="0"/>
              <a:buChar char="•"/>
            </a:pPr>
            <a:r>
              <a:rPr lang="el-GR" sz="2400" dirty="0"/>
              <a:t>Πολλά κύτταρα: (σιελογόνοι)</a:t>
            </a:r>
          </a:p>
        </p:txBody>
      </p:sp>
      <p:sp>
        <p:nvSpPr>
          <p:cNvPr id="6" name="object 3"/>
          <p:cNvSpPr/>
          <p:nvPr/>
        </p:nvSpPr>
        <p:spPr>
          <a:xfrm>
            <a:off x="5076056" y="476672"/>
            <a:ext cx="3817620" cy="2673095"/>
          </a:xfrm>
          <a:prstGeom prst="rect">
            <a:avLst/>
          </a:prstGeom>
          <a:blipFill>
            <a:blip r:embed="rId2" cstate="print"/>
            <a:stretch>
              <a:fillRect/>
            </a:stretch>
          </a:blipFill>
        </p:spPr>
        <p:txBody>
          <a:bodyPr wrap="square" lIns="0" tIns="0" rIns="0" bIns="0" rtlCol="0"/>
          <a:lstStyle/>
          <a:p>
            <a:endParaRPr/>
          </a:p>
        </p:txBody>
      </p:sp>
      <p:sp>
        <p:nvSpPr>
          <p:cNvPr id="5" name="Ορθογώνιο 4"/>
          <p:cNvSpPr/>
          <p:nvPr/>
        </p:nvSpPr>
        <p:spPr>
          <a:xfrm>
            <a:off x="323528" y="4077072"/>
            <a:ext cx="4417249" cy="1200329"/>
          </a:xfrm>
          <a:prstGeom prst="rect">
            <a:avLst/>
          </a:prstGeom>
        </p:spPr>
        <p:txBody>
          <a:bodyPr wrap="square">
            <a:spAutoFit/>
          </a:bodyPr>
          <a:lstStyle/>
          <a:p>
            <a:pPr marL="355600" marR="5080" indent="-342900">
              <a:lnSpc>
                <a:spcPct val="100000"/>
              </a:lnSpc>
              <a:buFont typeface="Arial"/>
              <a:buChar char="•"/>
              <a:tabLst>
                <a:tab pos="355600" algn="l"/>
              </a:tabLst>
            </a:pPr>
            <a:r>
              <a:rPr lang="el-GR" sz="2400" dirty="0"/>
              <a:t>Ένα κύτταρο: (</a:t>
            </a:r>
            <a:r>
              <a:rPr lang="el-GR" sz="2400" dirty="0" err="1"/>
              <a:t>βλεννογόνα</a:t>
            </a:r>
            <a:r>
              <a:rPr lang="el-GR" sz="2400" dirty="0"/>
              <a:t> κύτταρα γαστρεντερικού σωλήνα)</a:t>
            </a:r>
          </a:p>
        </p:txBody>
      </p:sp>
      <p:sp>
        <p:nvSpPr>
          <p:cNvPr id="8" name="object 5"/>
          <p:cNvSpPr/>
          <p:nvPr/>
        </p:nvSpPr>
        <p:spPr>
          <a:xfrm>
            <a:off x="4740777" y="3645024"/>
            <a:ext cx="4152899" cy="263652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Ορθογώνιο 3"/>
          <p:cNvSpPr>
            <a:spLocks noChangeArrowheads="1"/>
          </p:cNvSpPr>
          <p:nvPr/>
        </p:nvSpPr>
        <p:spPr bwMode="auto">
          <a:xfrm>
            <a:off x="250825" y="188913"/>
            <a:ext cx="8642350" cy="618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dirty="0"/>
              <a:t>Να επιλέξετε την πρόταση ή την φράση που θεωρείτε ότι συνεχίζει σωστά την πρόταση:</a:t>
            </a:r>
          </a:p>
          <a:p>
            <a:endParaRPr lang="el-GR" dirty="0"/>
          </a:p>
          <a:p>
            <a:r>
              <a:rPr lang="el-GR" b="1" dirty="0">
                <a:solidFill>
                  <a:srgbClr val="FFC000"/>
                </a:solidFill>
              </a:rPr>
              <a:t>1. Ο επιθηλιακός ιστός αποτελείται από κύτταρα:</a:t>
            </a:r>
          </a:p>
          <a:p>
            <a:r>
              <a:rPr lang="el-GR" dirty="0"/>
              <a:t>Α. Που έχουν την ικανότητα να συστέλλονται.</a:t>
            </a:r>
          </a:p>
          <a:p>
            <a:r>
              <a:rPr lang="el-GR" dirty="0"/>
              <a:t>Β. Που μπορούν να έχουν εκκριτικό ρόλο.</a:t>
            </a:r>
          </a:p>
          <a:p>
            <a:r>
              <a:rPr lang="el-GR" dirty="0"/>
              <a:t>Γ. Μεταξύ των οποίων μεσολαβεί άφθονη μεσοκυττάρια ουσία.</a:t>
            </a:r>
          </a:p>
          <a:p>
            <a:r>
              <a:rPr lang="el-GR" dirty="0"/>
              <a:t>Δ. Που μπορούν να αποθηκεύουν μεγάλες ποσότητες αλάτων.</a:t>
            </a:r>
          </a:p>
          <a:p>
            <a:endParaRPr lang="el-GR" dirty="0"/>
          </a:p>
          <a:p>
            <a:r>
              <a:rPr lang="el-GR" b="1" dirty="0">
                <a:solidFill>
                  <a:srgbClr val="FFC000"/>
                </a:solidFill>
              </a:rPr>
              <a:t>2. Ο κροσσωτός επιθηλιακός ιστός:</a:t>
            </a:r>
          </a:p>
          <a:p>
            <a:r>
              <a:rPr lang="el-GR" dirty="0"/>
              <a:t>Α. Επενδύει τις κοιλότητες των αιμοφόρων αγγείων.</a:t>
            </a:r>
          </a:p>
          <a:p>
            <a:r>
              <a:rPr lang="el-GR" dirty="0"/>
              <a:t>Β. Αποτελείται από πεπλατυσμένα κύτταρα.</a:t>
            </a:r>
          </a:p>
          <a:p>
            <a:r>
              <a:rPr lang="el-GR" dirty="0"/>
              <a:t>Γ. Περιλαμβάνει κύτταρα που φέρουν βλεφαρίδες.</a:t>
            </a:r>
          </a:p>
          <a:p>
            <a:pPr marL="261938" indent="-261938"/>
            <a:r>
              <a:rPr lang="el-GR" dirty="0"/>
              <a:t>Δ. Παράγει τη </a:t>
            </a:r>
            <a:r>
              <a:rPr lang="el-GR" dirty="0" err="1"/>
              <a:t>γλυκαγόνη</a:t>
            </a:r>
            <a:r>
              <a:rPr lang="el-GR" dirty="0"/>
              <a:t>, δηλ. τη μια από τις ουσίες που ελέγχουν τη συγκέντρωση της γλυκόζης στο αίμα.</a:t>
            </a:r>
          </a:p>
          <a:p>
            <a:endParaRPr lang="el-GR" dirty="0"/>
          </a:p>
          <a:p>
            <a:r>
              <a:rPr lang="el-GR" b="1" dirty="0">
                <a:solidFill>
                  <a:srgbClr val="FFC000"/>
                </a:solidFill>
              </a:rPr>
              <a:t>3. Ένας αδένας:</a:t>
            </a:r>
          </a:p>
          <a:p>
            <a:r>
              <a:rPr lang="el-GR" dirty="0"/>
              <a:t>Α. Χαρακτηρίζεται εξωκρινής όταν εκκρίνει το προϊόν κατευθείαν στο αίμα.</a:t>
            </a:r>
          </a:p>
          <a:p>
            <a:r>
              <a:rPr lang="el-GR" dirty="0"/>
              <a:t>Β. Αποτελείται υποχρεωτικά από πολλά κύτταρα.</a:t>
            </a:r>
          </a:p>
          <a:p>
            <a:pPr marL="261938" indent="-261938"/>
            <a:r>
              <a:rPr lang="el-GR" dirty="0"/>
              <a:t>Γ. Που εκκρίνει το προϊόν του, τόσο στο αίμα όσο και σε μια κοιλότητα του σώματος, χαρακτηρίζεται μεικτός.</a:t>
            </a:r>
          </a:p>
          <a:p>
            <a:r>
              <a:rPr lang="el-GR" dirty="0"/>
              <a:t>Δ. Μπορεί να αποτελείται από μυϊκά κύτταρα.</a:t>
            </a:r>
          </a:p>
        </p:txBody>
      </p:sp>
      <p:sp>
        <p:nvSpPr>
          <p:cNvPr id="3" name="Έλλειψη 2"/>
          <p:cNvSpPr/>
          <p:nvPr/>
        </p:nvSpPr>
        <p:spPr>
          <a:xfrm>
            <a:off x="222251" y="1556792"/>
            <a:ext cx="360362" cy="360363"/>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4" name="Έλλειψη 3"/>
          <p:cNvSpPr/>
          <p:nvPr/>
        </p:nvSpPr>
        <p:spPr>
          <a:xfrm>
            <a:off x="222251" y="3501008"/>
            <a:ext cx="360362" cy="360363"/>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5" name="Έλλειψη 4"/>
          <p:cNvSpPr/>
          <p:nvPr/>
        </p:nvSpPr>
        <p:spPr>
          <a:xfrm>
            <a:off x="222251" y="5444901"/>
            <a:ext cx="360362" cy="360363"/>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Ορθογώνιο 3"/>
          <p:cNvSpPr>
            <a:spLocks noChangeArrowheads="1"/>
          </p:cNvSpPr>
          <p:nvPr/>
        </p:nvSpPr>
        <p:spPr bwMode="auto">
          <a:xfrm>
            <a:off x="512763" y="620713"/>
            <a:ext cx="7848600"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b="1" dirty="0">
                <a:solidFill>
                  <a:srgbClr val="FFC000"/>
                </a:solidFill>
              </a:rPr>
              <a:t>4. Η ινσουλίνη:</a:t>
            </a:r>
          </a:p>
          <a:p>
            <a:r>
              <a:rPr lang="el-GR" dirty="0"/>
              <a:t>Α. Εκκρίνεται από την υπόφυση</a:t>
            </a:r>
          </a:p>
          <a:p>
            <a:r>
              <a:rPr lang="el-GR" dirty="0"/>
              <a:t>Β. Εκκρίνεται από την ενδοκρινή μοίρα του παγκρέατος</a:t>
            </a:r>
          </a:p>
          <a:p>
            <a:r>
              <a:rPr lang="el-GR" dirty="0"/>
              <a:t>Γ. Ελέγχει την συγκέντρωση της </a:t>
            </a:r>
            <a:r>
              <a:rPr lang="el-GR" dirty="0" err="1"/>
              <a:t>γλυκαγόνης</a:t>
            </a:r>
            <a:r>
              <a:rPr lang="el-GR" dirty="0"/>
              <a:t> στο αίμα</a:t>
            </a:r>
          </a:p>
          <a:p>
            <a:r>
              <a:rPr lang="el-GR" dirty="0"/>
              <a:t>Δ. Εκκρίνεται στο δωδεκαδάκτυλο</a:t>
            </a:r>
          </a:p>
        </p:txBody>
      </p:sp>
      <p:sp>
        <p:nvSpPr>
          <p:cNvPr id="3" name="Έλλειψη 2"/>
          <p:cNvSpPr/>
          <p:nvPr/>
        </p:nvSpPr>
        <p:spPr>
          <a:xfrm>
            <a:off x="512763" y="1179512"/>
            <a:ext cx="360362" cy="360363"/>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107504" y="116632"/>
            <a:ext cx="8928992" cy="6740307"/>
          </a:xfrm>
          <a:prstGeom prst="rect">
            <a:avLst/>
          </a:prstGeom>
          <a:solidFill>
            <a:schemeClr val="bg1"/>
          </a:solidFill>
        </p:spPr>
        <p:txBody>
          <a:bodyPr wrap="square">
            <a:spAutoFit/>
          </a:bodyPr>
          <a:lstStyle/>
          <a:p>
            <a:r>
              <a:rPr lang="el-GR" b="1" dirty="0"/>
              <a:t>ΘΕΜΑ Β: </a:t>
            </a:r>
            <a:endParaRPr lang="el-GR" dirty="0"/>
          </a:p>
          <a:p>
            <a:r>
              <a:rPr lang="el-GR" b="1" dirty="0">
                <a:solidFill>
                  <a:srgbClr val="FFC000"/>
                </a:solidFill>
              </a:rPr>
              <a:t>Ι. Ο επιθηλιακός ιστός αποτελείται από κύτταρα που έχουν διάφορες μορφές και επιτελούν διάφορες λειτουργίες. Να απαντήσετε στις ερωτήσεις: </a:t>
            </a:r>
            <a:endParaRPr lang="el-GR" dirty="0">
              <a:solidFill>
                <a:srgbClr val="FFC000"/>
              </a:solidFill>
            </a:endParaRPr>
          </a:p>
          <a:p>
            <a:endParaRPr lang="en-US" dirty="0" smtClean="0"/>
          </a:p>
          <a:p>
            <a:r>
              <a:rPr lang="el-GR" dirty="0" smtClean="0"/>
              <a:t>α</a:t>
            </a:r>
            <a:r>
              <a:rPr lang="el-GR" dirty="0"/>
              <a:t>) σε ποια τμήματα  του οργανισμού μας   τα επιθηλιακά κύτταρα είναι πεπλατυσμένα; </a:t>
            </a:r>
            <a:r>
              <a:rPr lang="el-GR" dirty="0" smtClean="0"/>
              <a:t>(</a:t>
            </a:r>
            <a:r>
              <a:rPr lang="el-GR" dirty="0"/>
              <a:t>2μ) </a:t>
            </a:r>
            <a:endParaRPr lang="en-US" dirty="0" smtClean="0"/>
          </a:p>
          <a:p>
            <a:endParaRPr lang="en-US" dirty="0" smtClean="0"/>
          </a:p>
          <a:p>
            <a:endParaRPr lang="en-US" dirty="0"/>
          </a:p>
          <a:p>
            <a:endParaRPr lang="el-GR" dirty="0"/>
          </a:p>
          <a:p>
            <a:r>
              <a:rPr lang="el-GR" dirty="0"/>
              <a:t>β) Ποια μορφολογικά χαρακτηριστικά έχουν τα κύτταρα του κροσσωτού επιθηλιακού ιστού; Ποιες λειτουργίες φέρουν σε πέρας, εξαιτίας αυτών των χαρακτηριστικών τους;</a:t>
            </a:r>
            <a:r>
              <a:rPr lang="en-US" dirty="0"/>
              <a:t> </a:t>
            </a:r>
            <a:r>
              <a:rPr lang="el-GR" dirty="0"/>
              <a:t>(6μ) </a:t>
            </a:r>
            <a:endParaRPr lang="en-US" dirty="0" smtClean="0"/>
          </a:p>
          <a:p>
            <a:endParaRPr lang="en-US" dirty="0" smtClean="0"/>
          </a:p>
          <a:p>
            <a:endParaRPr lang="en-US" dirty="0"/>
          </a:p>
          <a:p>
            <a:endParaRPr lang="en-US" dirty="0"/>
          </a:p>
          <a:p>
            <a:endParaRPr lang="el-GR" dirty="0"/>
          </a:p>
          <a:p>
            <a:endParaRPr lang="en-US" dirty="0" smtClean="0"/>
          </a:p>
          <a:p>
            <a:r>
              <a:rPr lang="el-GR" dirty="0" smtClean="0"/>
              <a:t>γ</a:t>
            </a:r>
            <a:r>
              <a:rPr lang="el-GR" dirty="0"/>
              <a:t>) Ποιες είναι οι λειτουργίες που επιτελούν τα κύτταρα του επιθηλιακού ιστού που συνιστούν αδένες</a:t>
            </a:r>
            <a:r>
              <a:rPr lang="el-GR" dirty="0" smtClean="0"/>
              <a:t>;</a:t>
            </a:r>
            <a:r>
              <a:rPr lang="en-US" dirty="0" smtClean="0"/>
              <a:t> </a:t>
            </a:r>
            <a:r>
              <a:rPr lang="el-GR" dirty="0" smtClean="0"/>
              <a:t> </a:t>
            </a:r>
            <a:r>
              <a:rPr lang="el-GR" dirty="0"/>
              <a:t>Να αναφέρετε ένα παράδειγμα αδένα που αποτελείται από ένα μόνο κύτταρο </a:t>
            </a:r>
            <a:r>
              <a:rPr lang="el-GR" dirty="0" smtClean="0"/>
              <a:t>και </a:t>
            </a:r>
            <a:r>
              <a:rPr lang="el-GR" dirty="0"/>
              <a:t>ένα παράδειγμα αδένα που αποτελείται από πολλά κύτταρα</a:t>
            </a:r>
            <a:r>
              <a:rPr lang="el-GR" dirty="0" smtClean="0"/>
              <a:t>.(</a:t>
            </a:r>
            <a:r>
              <a:rPr lang="el-GR" dirty="0"/>
              <a:t>4μ</a:t>
            </a:r>
            <a:r>
              <a:rPr lang="el-GR" dirty="0" smtClean="0"/>
              <a:t>)</a:t>
            </a:r>
            <a:endParaRPr lang="en-US" dirty="0" smtClean="0"/>
          </a:p>
          <a:p>
            <a:endParaRPr lang="en-US" dirty="0"/>
          </a:p>
          <a:p>
            <a:endParaRPr lang="en-US" dirty="0" smtClean="0"/>
          </a:p>
          <a:p>
            <a:endParaRPr lang="el-GR" dirty="0"/>
          </a:p>
        </p:txBody>
      </p:sp>
      <p:sp>
        <p:nvSpPr>
          <p:cNvPr id="2" name="Ορθογώνιο 1"/>
          <p:cNvSpPr/>
          <p:nvPr/>
        </p:nvSpPr>
        <p:spPr>
          <a:xfrm>
            <a:off x="218119" y="1916832"/>
            <a:ext cx="8568952" cy="646331"/>
          </a:xfrm>
          <a:prstGeom prst="rect">
            <a:avLst/>
          </a:prstGeom>
          <a:solidFill>
            <a:schemeClr val="accent5">
              <a:lumMod val="75000"/>
            </a:schemeClr>
          </a:solidFill>
        </p:spPr>
        <p:txBody>
          <a:bodyPr wrap="square">
            <a:spAutoFit/>
          </a:bodyPr>
          <a:lstStyle/>
          <a:p>
            <a:r>
              <a:rPr lang="el-GR" b="1" dirty="0" smtClean="0"/>
              <a:t>αυτά </a:t>
            </a:r>
            <a:r>
              <a:rPr lang="el-GR" b="1" dirty="0"/>
              <a:t>που σχηματίζουν το τοίχωμα των τριχοειδών αγγείων (εικ.1.1) ή των πνευμονικών </a:t>
            </a:r>
            <a:r>
              <a:rPr lang="el-GR" b="1" dirty="0" smtClean="0"/>
              <a:t>κυψελίδων</a:t>
            </a:r>
            <a:endParaRPr lang="el-GR" dirty="0"/>
          </a:p>
        </p:txBody>
      </p:sp>
      <p:sp>
        <p:nvSpPr>
          <p:cNvPr id="3" name="Ορθογώνιο 2"/>
          <p:cNvSpPr/>
          <p:nvPr/>
        </p:nvSpPr>
        <p:spPr>
          <a:xfrm>
            <a:off x="218119" y="3657798"/>
            <a:ext cx="8519454" cy="923330"/>
          </a:xfrm>
          <a:prstGeom prst="rect">
            <a:avLst/>
          </a:prstGeom>
          <a:solidFill>
            <a:schemeClr val="accent5">
              <a:lumMod val="75000"/>
            </a:schemeClr>
          </a:solidFill>
        </p:spPr>
        <p:txBody>
          <a:bodyPr wrap="square">
            <a:spAutoFit/>
          </a:bodyPr>
          <a:lstStyle/>
          <a:p>
            <a:r>
              <a:rPr lang="el-GR" b="1" dirty="0" smtClean="0"/>
              <a:t>φέρουν </a:t>
            </a:r>
            <a:r>
              <a:rPr lang="el-GR" b="1" dirty="0"/>
              <a:t>βλεφαρίδες ή </a:t>
            </a:r>
            <a:r>
              <a:rPr lang="el-GR" b="1" dirty="0" err="1" smtClean="0"/>
              <a:t>μικρολάχνες</a:t>
            </a:r>
            <a:endParaRPr lang="en-US" b="1" dirty="0" smtClean="0"/>
          </a:p>
          <a:p>
            <a:r>
              <a:rPr lang="el-GR" b="1" dirty="0"/>
              <a:t>απομάκρυνση βλέννας, απορρόφηση χρήσιμων τελικών προϊόντων της </a:t>
            </a:r>
            <a:r>
              <a:rPr lang="el-GR" b="1" dirty="0" smtClean="0"/>
              <a:t>πέψης</a:t>
            </a:r>
            <a:endParaRPr lang="el-GR" b="1" dirty="0"/>
          </a:p>
        </p:txBody>
      </p:sp>
      <p:sp>
        <p:nvSpPr>
          <p:cNvPr id="5" name="Ορθογώνιο 4"/>
          <p:cNvSpPr/>
          <p:nvPr/>
        </p:nvSpPr>
        <p:spPr>
          <a:xfrm>
            <a:off x="218119" y="5934670"/>
            <a:ext cx="8519454" cy="923330"/>
          </a:xfrm>
          <a:prstGeom prst="rect">
            <a:avLst/>
          </a:prstGeom>
          <a:solidFill>
            <a:schemeClr val="accent5">
              <a:lumMod val="75000"/>
            </a:schemeClr>
          </a:solidFill>
        </p:spPr>
        <p:txBody>
          <a:bodyPr wrap="square">
            <a:spAutoFit/>
          </a:bodyPr>
          <a:lstStyle/>
          <a:p>
            <a:r>
              <a:rPr lang="el-GR" b="1" dirty="0"/>
              <a:t>παράγουν και </a:t>
            </a:r>
            <a:r>
              <a:rPr lang="el-GR" b="1" dirty="0" smtClean="0"/>
              <a:t>εκκρίνουν </a:t>
            </a:r>
            <a:r>
              <a:rPr lang="el-GR" b="1" dirty="0"/>
              <a:t>κάποιο προϊόν </a:t>
            </a:r>
            <a:endParaRPr lang="en-US" b="1" dirty="0"/>
          </a:p>
          <a:p>
            <a:r>
              <a:rPr lang="el-GR" b="1" dirty="0" err="1"/>
              <a:t>βλεννογόνα</a:t>
            </a:r>
            <a:r>
              <a:rPr lang="el-GR" b="1" dirty="0"/>
              <a:t> κύτταρα του γαστρεντερικού σωλήνα</a:t>
            </a:r>
            <a:endParaRPr lang="en-US" b="1" dirty="0"/>
          </a:p>
          <a:p>
            <a:r>
              <a:rPr lang="el-GR" b="1" dirty="0"/>
              <a:t>σιελογόνοι </a:t>
            </a:r>
          </a:p>
        </p:txBody>
      </p:sp>
    </p:spTree>
    <p:extLst>
      <p:ext uri="{BB962C8B-B14F-4D97-AF65-F5344CB8AC3E}">
        <p14:creationId xmlns:p14="http://schemas.microsoft.com/office/powerpoint/2010/main" xmlns="" val="1855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1052736"/>
            <a:ext cx="8229600" cy="1399032"/>
          </a:xfrm>
        </p:spPr>
        <p:txBody>
          <a:bodyPr/>
          <a:lstStyle/>
          <a:p>
            <a:pPr marL="484632" indent="0" fontAlgn="auto">
              <a:spcAft>
                <a:spcPts val="0"/>
              </a:spcAft>
              <a:defRPr/>
            </a:pPr>
            <a:r>
              <a:rPr lang="el-GR" b="1" dirty="0">
                <a:solidFill>
                  <a:srgbClr val="A8ED4B"/>
                </a:solidFill>
              </a:rPr>
              <a:t>Α. ΚΥΤΤΑΡΑ ΚΑΙ </a:t>
            </a:r>
            <a:r>
              <a:rPr lang="el-GR" b="1" dirty="0" smtClean="0">
                <a:solidFill>
                  <a:srgbClr val="A8ED4B"/>
                </a:solidFill>
              </a:rPr>
              <a:t>ΙΣΤΟΙ</a:t>
            </a:r>
            <a:endParaRPr lang="el-GR" b="1" dirty="0">
              <a:solidFill>
                <a:srgbClr val="A8ED4B"/>
              </a:solidFill>
            </a:endParaRPr>
          </a:p>
        </p:txBody>
      </p:sp>
      <p:sp>
        <p:nvSpPr>
          <p:cNvPr id="4" name="Τίτλος 1"/>
          <p:cNvSpPr txBox="1">
            <a:spLocks/>
          </p:cNvSpPr>
          <p:nvPr/>
        </p:nvSpPr>
        <p:spPr>
          <a:xfrm>
            <a:off x="395536" y="3366618"/>
            <a:ext cx="8229600" cy="1399032"/>
          </a:xfrm>
          <a:prstGeom prst="rect">
            <a:avLst/>
          </a:prstGeom>
        </p:spPr>
        <p:txBody>
          <a:bodyPr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fontAlgn="auto">
              <a:spcAft>
                <a:spcPts val="0"/>
              </a:spcAft>
              <a:defRPr/>
            </a:pPr>
            <a:r>
              <a:rPr lang="el-GR" b="1" dirty="0" smtClean="0">
                <a:solidFill>
                  <a:srgbClr val="A8ED4B"/>
                </a:solidFill>
              </a:rPr>
              <a:t>Β. ΟΡΓΑΝΑ ΚΑΙ ΣΥΣΤΗΜΑΤΑ</a:t>
            </a:r>
          </a:p>
          <a:p>
            <a:pPr fontAlgn="auto">
              <a:spcAft>
                <a:spcPts val="0"/>
              </a:spcAft>
              <a:defRPr/>
            </a:pPr>
            <a:r>
              <a:rPr lang="el-GR" b="1" dirty="0" smtClean="0">
                <a:solidFill>
                  <a:srgbClr val="A8ED4B"/>
                </a:solidFill>
              </a:rPr>
              <a:t>    ΟΡΓΑΝΩΝ</a:t>
            </a:r>
            <a:endParaRPr lang="el-GR" b="1" dirty="0">
              <a:solidFill>
                <a:srgbClr val="A8ED4B"/>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395536" y="476672"/>
            <a:ext cx="8229600" cy="1399032"/>
          </a:xfrm>
        </p:spPr>
        <p:txBody>
          <a:bodyPr/>
          <a:lstStyle/>
          <a:p>
            <a:pPr marL="484632" indent="0" fontAlgn="auto">
              <a:spcAft>
                <a:spcPts val="0"/>
              </a:spcAft>
              <a:defRPr/>
            </a:pPr>
            <a:r>
              <a:rPr lang="el-GR" sz="6000" b="1" dirty="0" smtClean="0">
                <a:solidFill>
                  <a:srgbClr val="FFFF00"/>
                </a:solidFill>
              </a:rPr>
              <a:t>2</a:t>
            </a:r>
            <a:r>
              <a:rPr lang="en-US" sz="6000" b="1" dirty="0" smtClean="0">
                <a:solidFill>
                  <a:srgbClr val="FFFF00"/>
                </a:solidFill>
              </a:rPr>
              <a:t>. </a:t>
            </a:r>
            <a:r>
              <a:rPr lang="el-GR" sz="6000" b="1" dirty="0" smtClean="0">
                <a:solidFill>
                  <a:srgbClr val="FFFF00"/>
                </a:solidFill>
              </a:rPr>
              <a:t>Ερειστικός ιστός</a:t>
            </a:r>
            <a:endParaRPr lang="el-GR" sz="6000" b="1" dirty="0">
              <a:solidFill>
                <a:srgbClr val="FFFF00"/>
              </a:solidFill>
            </a:endParaRPr>
          </a:p>
        </p:txBody>
      </p:sp>
      <p:sp>
        <p:nvSpPr>
          <p:cNvPr id="3" name="object 4"/>
          <p:cNvSpPr/>
          <p:nvPr/>
        </p:nvSpPr>
        <p:spPr>
          <a:xfrm>
            <a:off x="1115616" y="1878608"/>
            <a:ext cx="6826233" cy="471409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Θέση περιεχομένου 2"/>
          <p:cNvSpPr>
            <a:spLocks noGrp="1"/>
          </p:cNvSpPr>
          <p:nvPr>
            <p:ph idx="1"/>
          </p:nvPr>
        </p:nvSpPr>
        <p:spPr>
          <a:xfrm>
            <a:off x="395536" y="1124744"/>
            <a:ext cx="8229600" cy="2554288"/>
          </a:xfrm>
        </p:spPr>
        <p:txBody>
          <a:bodyPr/>
          <a:lstStyle/>
          <a:p>
            <a:pPr marL="63500" indent="0">
              <a:buFont typeface="Wingdings 2" pitchFamily="18" charset="2"/>
              <a:buNone/>
            </a:pPr>
            <a:r>
              <a:rPr lang="el-GR" sz="2800" dirty="0" smtClean="0"/>
              <a:t>Αποτελείται από κύτταρα που βρίσκονται μέσα σε  άφθονη μεσοκυττάρια ουσία, η οποία  περιέχει δυο τύπων πρωτεϊνικά ινίδια: κολλαγόνο και </a:t>
            </a:r>
            <a:r>
              <a:rPr lang="el-GR" sz="2800" dirty="0" err="1" smtClean="0"/>
              <a:t>ελαστίνη</a:t>
            </a:r>
            <a:r>
              <a:rPr lang="el-GR" sz="2800" dirty="0" smtClean="0"/>
              <a:t> (αποκτά έτσι αντοχή και ελαστικότητα). </a:t>
            </a:r>
          </a:p>
          <a:p>
            <a:pPr marL="63500" indent="0">
              <a:buFont typeface="Wingdings 2" pitchFamily="18" charset="2"/>
              <a:buNone/>
            </a:pPr>
            <a:endParaRPr lang="el-GR" sz="2800" dirty="0" smtClean="0"/>
          </a:p>
        </p:txBody>
      </p:sp>
      <p:sp>
        <p:nvSpPr>
          <p:cNvPr id="2" name="Τίτλος 1"/>
          <p:cNvSpPr>
            <a:spLocks noGrp="1"/>
          </p:cNvSpPr>
          <p:nvPr>
            <p:ph type="title"/>
          </p:nvPr>
        </p:nvSpPr>
        <p:spPr>
          <a:xfrm>
            <a:off x="457200" y="267494"/>
            <a:ext cx="7715200" cy="857250"/>
          </a:xfrm>
        </p:spPr>
        <p:txBody>
          <a:bodyPr/>
          <a:lstStyle/>
          <a:p>
            <a:pPr marL="484632" indent="0" fontAlgn="auto">
              <a:spcAft>
                <a:spcPts val="0"/>
              </a:spcAft>
              <a:defRPr/>
            </a:pPr>
            <a:r>
              <a:rPr lang="el-GR" b="1" dirty="0">
                <a:solidFill>
                  <a:srgbClr val="FFC000"/>
                </a:solidFill>
                <a:effectLst/>
              </a:rPr>
              <a:t>Από τι αποτελείται;</a:t>
            </a:r>
            <a:endParaRPr lang="el-GR" dirty="0">
              <a:solidFill>
                <a:srgbClr val="FFC000"/>
              </a:solidFill>
            </a:endParaRPr>
          </a:p>
        </p:txBody>
      </p:sp>
      <p:sp>
        <p:nvSpPr>
          <p:cNvPr id="4" name="object 4"/>
          <p:cNvSpPr/>
          <p:nvPr/>
        </p:nvSpPr>
        <p:spPr>
          <a:xfrm>
            <a:off x="971600" y="3441610"/>
            <a:ext cx="4255282" cy="3180251"/>
          </a:xfrm>
          <a:prstGeom prst="rect">
            <a:avLst/>
          </a:prstGeom>
          <a:blipFill>
            <a:blip r:embed="rId2" cstate="print"/>
            <a:stretch>
              <a:fillRect/>
            </a:stretch>
          </a:blipFill>
        </p:spPr>
        <p:txBody>
          <a:bodyPr wrap="square" lIns="0" tIns="0" rIns="0" bIns="0" rtlCol="0"/>
          <a:lstStyle/>
          <a:p>
            <a:endParaRPr/>
          </a:p>
        </p:txBody>
      </p:sp>
      <p:sp>
        <p:nvSpPr>
          <p:cNvPr id="5" name="object 8"/>
          <p:cNvSpPr/>
          <p:nvPr/>
        </p:nvSpPr>
        <p:spPr>
          <a:xfrm>
            <a:off x="5681345" y="5517232"/>
            <a:ext cx="2513470" cy="360040"/>
          </a:xfrm>
          <a:custGeom>
            <a:avLst/>
            <a:gdLst/>
            <a:ahLst/>
            <a:cxnLst/>
            <a:rect l="l" t="t" r="r" b="b"/>
            <a:pathLst>
              <a:path w="3462654" h="477520">
                <a:moveTo>
                  <a:pt x="3462527" y="0"/>
                </a:moveTo>
                <a:lnTo>
                  <a:pt x="0" y="0"/>
                </a:lnTo>
                <a:lnTo>
                  <a:pt x="0" y="477011"/>
                </a:lnTo>
                <a:lnTo>
                  <a:pt x="3462527" y="477011"/>
                </a:lnTo>
                <a:lnTo>
                  <a:pt x="3462527" y="470915"/>
                </a:lnTo>
                <a:lnTo>
                  <a:pt x="9143" y="470915"/>
                </a:lnTo>
                <a:lnTo>
                  <a:pt x="4571" y="466343"/>
                </a:lnTo>
                <a:lnTo>
                  <a:pt x="9143" y="466343"/>
                </a:lnTo>
                <a:lnTo>
                  <a:pt x="9143" y="9143"/>
                </a:lnTo>
                <a:lnTo>
                  <a:pt x="4571" y="9143"/>
                </a:lnTo>
                <a:lnTo>
                  <a:pt x="9143" y="4571"/>
                </a:lnTo>
                <a:lnTo>
                  <a:pt x="3462527" y="4571"/>
                </a:lnTo>
                <a:lnTo>
                  <a:pt x="3462527" y="0"/>
                </a:lnTo>
                <a:close/>
              </a:path>
              <a:path w="3462654" h="477520">
                <a:moveTo>
                  <a:pt x="9143" y="466343"/>
                </a:moveTo>
                <a:lnTo>
                  <a:pt x="4571" y="466343"/>
                </a:lnTo>
                <a:lnTo>
                  <a:pt x="9143" y="470915"/>
                </a:lnTo>
                <a:lnTo>
                  <a:pt x="9143" y="466343"/>
                </a:lnTo>
                <a:close/>
              </a:path>
              <a:path w="3462654" h="477520">
                <a:moveTo>
                  <a:pt x="3453383" y="466343"/>
                </a:moveTo>
                <a:lnTo>
                  <a:pt x="9143" y="466343"/>
                </a:lnTo>
                <a:lnTo>
                  <a:pt x="9143" y="470915"/>
                </a:lnTo>
                <a:lnTo>
                  <a:pt x="3453383" y="470915"/>
                </a:lnTo>
                <a:lnTo>
                  <a:pt x="3453383" y="466343"/>
                </a:lnTo>
                <a:close/>
              </a:path>
              <a:path w="3462654" h="477520">
                <a:moveTo>
                  <a:pt x="3453383" y="4571"/>
                </a:moveTo>
                <a:lnTo>
                  <a:pt x="3453383" y="470915"/>
                </a:lnTo>
                <a:lnTo>
                  <a:pt x="3457955" y="466343"/>
                </a:lnTo>
                <a:lnTo>
                  <a:pt x="3462527" y="466343"/>
                </a:lnTo>
                <a:lnTo>
                  <a:pt x="3462527" y="9143"/>
                </a:lnTo>
                <a:lnTo>
                  <a:pt x="3457955" y="9143"/>
                </a:lnTo>
                <a:lnTo>
                  <a:pt x="3453383" y="4571"/>
                </a:lnTo>
                <a:close/>
              </a:path>
              <a:path w="3462654" h="477520">
                <a:moveTo>
                  <a:pt x="3462527" y="466343"/>
                </a:moveTo>
                <a:lnTo>
                  <a:pt x="3457955" y="466343"/>
                </a:lnTo>
                <a:lnTo>
                  <a:pt x="3453383" y="470915"/>
                </a:lnTo>
                <a:lnTo>
                  <a:pt x="3462527" y="470915"/>
                </a:lnTo>
                <a:lnTo>
                  <a:pt x="3462527" y="466343"/>
                </a:lnTo>
                <a:close/>
              </a:path>
              <a:path w="3462654" h="477520">
                <a:moveTo>
                  <a:pt x="9143" y="4571"/>
                </a:moveTo>
                <a:lnTo>
                  <a:pt x="4571" y="9143"/>
                </a:lnTo>
                <a:lnTo>
                  <a:pt x="9143" y="9143"/>
                </a:lnTo>
                <a:lnTo>
                  <a:pt x="9143" y="4571"/>
                </a:lnTo>
                <a:close/>
              </a:path>
              <a:path w="3462654" h="477520">
                <a:moveTo>
                  <a:pt x="3453383" y="4571"/>
                </a:moveTo>
                <a:lnTo>
                  <a:pt x="9143" y="4571"/>
                </a:lnTo>
                <a:lnTo>
                  <a:pt x="9143" y="9143"/>
                </a:lnTo>
                <a:lnTo>
                  <a:pt x="3453383" y="9143"/>
                </a:lnTo>
                <a:lnTo>
                  <a:pt x="3453383" y="4571"/>
                </a:lnTo>
                <a:close/>
              </a:path>
              <a:path w="3462654" h="477520">
                <a:moveTo>
                  <a:pt x="3462527" y="4571"/>
                </a:moveTo>
                <a:lnTo>
                  <a:pt x="3453383" y="4571"/>
                </a:lnTo>
                <a:lnTo>
                  <a:pt x="3457955" y="9143"/>
                </a:lnTo>
                <a:lnTo>
                  <a:pt x="3462527" y="9143"/>
                </a:lnTo>
                <a:lnTo>
                  <a:pt x="3462527" y="4571"/>
                </a:lnTo>
                <a:close/>
              </a:path>
            </a:pathLst>
          </a:custGeom>
          <a:solidFill>
            <a:srgbClr val="000000"/>
          </a:solidFill>
        </p:spPr>
        <p:txBody>
          <a:bodyPr wrap="square" lIns="0" tIns="0" rIns="0" bIns="0" rtlCol="0"/>
          <a:lstStyle/>
          <a:p>
            <a:pPr indent="174625"/>
            <a:r>
              <a:rPr lang="el-GR" dirty="0">
                <a:latin typeface="Arial"/>
                <a:cs typeface="Arial"/>
              </a:rPr>
              <a:t>Μ</a:t>
            </a:r>
            <a:r>
              <a:rPr lang="el-GR" spc="-20" dirty="0">
                <a:latin typeface="Arial"/>
                <a:cs typeface="Arial"/>
              </a:rPr>
              <a:t>ε</a:t>
            </a:r>
            <a:r>
              <a:rPr lang="el-GR" spc="-10" dirty="0">
                <a:latin typeface="Arial"/>
                <a:cs typeface="Arial"/>
              </a:rPr>
              <a:t>σ</a:t>
            </a:r>
            <a:r>
              <a:rPr lang="el-GR" spc="-5" dirty="0">
                <a:latin typeface="Arial"/>
                <a:cs typeface="Arial"/>
              </a:rPr>
              <a:t>ο</a:t>
            </a:r>
            <a:r>
              <a:rPr lang="el-GR" spc="-15" dirty="0">
                <a:latin typeface="Arial"/>
                <a:cs typeface="Arial"/>
              </a:rPr>
              <a:t>κ</a:t>
            </a:r>
            <a:r>
              <a:rPr lang="el-GR" spc="-20" dirty="0">
                <a:latin typeface="Arial"/>
                <a:cs typeface="Arial"/>
              </a:rPr>
              <a:t>υ</a:t>
            </a:r>
            <a:r>
              <a:rPr lang="el-GR" dirty="0">
                <a:latin typeface="Arial"/>
                <a:cs typeface="Arial"/>
              </a:rPr>
              <a:t>τ</a:t>
            </a:r>
            <a:r>
              <a:rPr lang="el-GR" spc="-40" dirty="0">
                <a:latin typeface="Arial"/>
                <a:cs typeface="Arial"/>
              </a:rPr>
              <a:t>τ</a:t>
            </a:r>
            <a:r>
              <a:rPr lang="el-GR" dirty="0">
                <a:latin typeface="Arial"/>
                <a:cs typeface="Arial"/>
              </a:rPr>
              <a:t>ά</a:t>
            </a:r>
            <a:r>
              <a:rPr lang="el-GR" spc="-15" dirty="0">
                <a:latin typeface="Arial"/>
                <a:cs typeface="Arial"/>
              </a:rPr>
              <a:t>ρ</a:t>
            </a:r>
            <a:r>
              <a:rPr lang="el-GR" spc="5" dirty="0">
                <a:latin typeface="Arial"/>
                <a:cs typeface="Arial"/>
              </a:rPr>
              <a:t>ι</a:t>
            </a:r>
            <a:r>
              <a:rPr lang="el-GR" dirty="0">
                <a:latin typeface="Arial"/>
                <a:cs typeface="Arial"/>
              </a:rPr>
              <a:t>α</a:t>
            </a:r>
            <a:r>
              <a:rPr lang="el-GR" spc="75" dirty="0">
                <a:latin typeface="Times New Roman"/>
                <a:cs typeface="Times New Roman"/>
              </a:rPr>
              <a:t> </a:t>
            </a:r>
            <a:r>
              <a:rPr lang="el-GR" spc="-5" dirty="0">
                <a:latin typeface="Arial"/>
                <a:cs typeface="Arial"/>
              </a:rPr>
              <a:t>ο</a:t>
            </a:r>
            <a:r>
              <a:rPr lang="el-GR" spc="-20" dirty="0">
                <a:latin typeface="Arial"/>
                <a:cs typeface="Arial"/>
              </a:rPr>
              <a:t>υ</a:t>
            </a:r>
            <a:r>
              <a:rPr lang="el-GR" spc="-10" dirty="0">
                <a:latin typeface="Arial"/>
                <a:cs typeface="Arial"/>
              </a:rPr>
              <a:t>σ</a:t>
            </a:r>
            <a:r>
              <a:rPr lang="el-GR" spc="5" dirty="0">
                <a:latin typeface="Arial"/>
                <a:cs typeface="Arial"/>
              </a:rPr>
              <a:t>ί</a:t>
            </a:r>
            <a:r>
              <a:rPr lang="el-GR" dirty="0">
                <a:latin typeface="Arial"/>
                <a:cs typeface="Arial"/>
              </a:rPr>
              <a:t>α</a:t>
            </a:r>
          </a:p>
          <a:p>
            <a:pPr indent="174625"/>
            <a:endParaRPr dirty="0"/>
          </a:p>
        </p:txBody>
      </p:sp>
      <p:sp>
        <p:nvSpPr>
          <p:cNvPr id="6" name="object 9"/>
          <p:cNvSpPr/>
          <p:nvPr/>
        </p:nvSpPr>
        <p:spPr>
          <a:xfrm>
            <a:off x="3059832" y="3789040"/>
            <a:ext cx="2489200" cy="0"/>
          </a:xfrm>
          <a:custGeom>
            <a:avLst/>
            <a:gdLst/>
            <a:ahLst/>
            <a:cxnLst/>
            <a:rect l="l" t="t" r="r" b="b"/>
            <a:pathLst>
              <a:path w="2489200">
                <a:moveTo>
                  <a:pt x="0" y="0"/>
                </a:moveTo>
                <a:lnTo>
                  <a:pt x="2488691" y="0"/>
                </a:lnTo>
              </a:path>
            </a:pathLst>
          </a:custGeom>
          <a:ln/>
        </p:spPr>
        <p:style>
          <a:lnRef idx="2">
            <a:schemeClr val="dk1"/>
          </a:lnRef>
          <a:fillRef idx="0">
            <a:schemeClr val="dk1"/>
          </a:fillRef>
          <a:effectRef idx="1">
            <a:schemeClr val="dk1"/>
          </a:effectRef>
          <a:fontRef idx="minor">
            <a:schemeClr val="tx1"/>
          </a:fontRef>
        </p:style>
        <p:txBody>
          <a:bodyPr wrap="square" lIns="0" tIns="0" rIns="0" bIns="0" rtlCol="0"/>
          <a:lstStyle/>
          <a:p>
            <a:endParaRPr/>
          </a:p>
        </p:txBody>
      </p:sp>
      <p:sp>
        <p:nvSpPr>
          <p:cNvPr id="7" name="object 10"/>
          <p:cNvSpPr/>
          <p:nvPr/>
        </p:nvSpPr>
        <p:spPr>
          <a:xfrm>
            <a:off x="4639631" y="4865188"/>
            <a:ext cx="803275" cy="0"/>
          </a:xfrm>
          <a:custGeom>
            <a:avLst/>
            <a:gdLst/>
            <a:ahLst/>
            <a:cxnLst/>
            <a:rect l="l" t="t" r="r" b="b"/>
            <a:pathLst>
              <a:path w="803275">
                <a:moveTo>
                  <a:pt x="0" y="0"/>
                </a:moveTo>
                <a:lnTo>
                  <a:pt x="803147" y="0"/>
                </a:lnTo>
              </a:path>
            </a:pathLst>
          </a:custGeom>
          <a:ln/>
        </p:spPr>
        <p:style>
          <a:lnRef idx="2">
            <a:schemeClr val="dk1"/>
          </a:lnRef>
          <a:fillRef idx="0">
            <a:schemeClr val="dk1"/>
          </a:fillRef>
          <a:effectRef idx="1">
            <a:schemeClr val="dk1"/>
          </a:effectRef>
          <a:fontRef idx="minor">
            <a:schemeClr val="tx1"/>
          </a:fontRef>
        </p:style>
        <p:txBody>
          <a:bodyPr wrap="square" lIns="0" tIns="0" rIns="0" bIns="0" rtlCol="0"/>
          <a:lstStyle/>
          <a:p>
            <a:endParaRPr/>
          </a:p>
        </p:txBody>
      </p:sp>
      <p:sp>
        <p:nvSpPr>
          <p:cNvPr id="9" name="object 8"/>
          <p:cNvSpPr/>
          <p:nvPr/>
        </p:nvSpPr>
        <p:spPr>
          <a:xfrm>
            <a:off x="5692907" y="4710566"/>
            <a:ext cx="2390231" cy="321169"/>
          </a:xfrm>
          <a:custGeom>
            <a:avLst/>
            <a:gdLst/>
            <a:ahLst/>
            <a:cxnLst/>
            <a:rect l="l" t="t" r="r" b="b"/>
            <a:pathLst>
              <a:path w="3462654" h="477520">
                <a:moveTo>
                  <a:pt x="3462527" y="0"/>
                </a:moveTo>
                <a:lnTo>
                  <a:pt x="0" y="0"/>
                </a:lnTo>
                <a:lnTo>
                  <a:pt x="0" y="477011"/>
                </a:lnTo>
                <a:lnTo>
                  <a:pt x="3462527" y="477011"/>
                </a:lnTo>
                <a:lnTo>
                  <a:pt x="3462527" y="470915"/>
                </a:lnTo>
                <a:lnTo>
                  <a:pt x="9143" y="470915"/>
                </a:lnTo>
                <a:lnTo>
                  <a:pt x="4571" y="466343"/>
                </a:lnTo>
                <a:lnTo>
                  <a:pt x="9143" y="466343"/>
                </a:lnTo>
                <a:lnTo>
                  <a:pt x="9143" y="9143"/>
                </a:lnTo>
                <a:lnTo>
                  <a:pt x="4571" y="9143"/>
                </a:lnTo>
                <a:lnTo>
                  <a:pt x="9143" y="4571"/>
                </a:lnTo>
                <a:lnTo>
                  <a:pt x="3462527" y="4571"/>
                </a:lnTo>
                <a:lnTo>
                  <a:pt x="3462527" y="0"/>
                </a:lnTo>
                <a:close/>
              </a:path>
              <a:path w="3462654" h="477520">
                <a:moveTo>
                  <a:pt x="9143" y="466343"/>
                </a:moveTo>
                <a:lnTo>
                  <a:pt x="4571" y="466343"/>
                </a:lnTo>
                <a:lnTo>
                  <a:pt x="9143" y="470915"/>
                </a:lnTo>
                <a:lnTo>
                  <a:pt x="9143" y="466343"/>
                </a:lnTo>
                <a:close/>
              </a:path>
              <a:path w="3462654" h="477520">
                <a:moveTo>
                  <a:pt x="3453383" y="466343"/>
                </a:moveTo>
                <a:lnTo>
                  <a:pt x="9143" y="466343"/>
                </a:lnTo>
                <a:lnTo>
                  <a:pt x="9143" y="470915"/>
                </a:lnTo>
                <a:lnTo>
                  <a:pt x="3453383" y="470915"/>
                </a:lnTo>
                <a:lnTo>
                  <a:pt x="3453383" y="466343"/>
                </a:lnTo>
                <a:close/>
              </a:path>
              <a:path w="3462654" h="477520">
                <a:moveTo>
                  <a:pt x="3453383" y="4571"/>
                </a:moveTo>
                <a:lnTo>
                  <a:pt x="3453383" y="470915"/>
                </a:lnTo>
                <a:lnTo>
                  <a:pt x="3457955" y="466343"/>
                </a:lnTo>
                <a:lnTo>
                  <a:pt x="3462527" y="466343"/>
                </a:lnTo>
                <a:lnTo>
                  <a:pt x="3462527" y="9143"/>
                </a:lnTo>
                <a:lnTo>
                  <a:pt x="3457955" y="9143"/>
                </a:lnTo>
                <a:lnTo>
                  <a:pt x="3453383" y="4571"/>
                </a:lnTo>
                <a:close/>
              </a:path>
              <a:path w="3462654" h="477520">
                <a:moveTo>
                  <a:pt x="3462527" y="466343"/>
                </a:moveTo>
                <a:lnTo>
                  <a:pt x="3457955" y="466343"/>
                </a:lnTo>
                <a:lnTo>
                  <a:pt x="3453383" y="470915"/>
                </a:lnTo>
                <a:lnTo>
                  <a:pt x="3462527" y="470915"/>
                </a:lnTo>
                <a:lnTo>
                  <a:pt x="3462527" y="466343"/>
                </a:lnTo>
                <a:close/>
              </a:path>
              <a:path w="3462654" h="477520">
                <a:moveTo>
                  <a:pt x="9143" y="4571"/>
                </a:moveTo>
                <a:lnTo>
                  <a:pt x="4571" y="9143"/>
                </a:lnTo>
                <a:lnTo>
                  <a:pt x="9143" y="9143"/>
                </a:lnTo>
                <a:lnTo>
                  <a:pt x="9143" y="4571"/>
                </a:lnTo>
                <a:close/>
              </a:path>
              <a:path w="3462654" h="477520">
                <a:moveTo>
                  <a:pt x="3453383" y="4571"/>
                </a:moveTo>
                <a:lnTo>
                  <a:pt x="9143" y="4571"/>
                </a:lnTo>
                <a:lnTo>
                  <a:pt x="9143" y="9143"/>
                </a:lnTo>
                <a:lnTo>
                  <a:pt x="3453383" y="9143"/>
                </a:lnTo>
                <a:lnTo>
                  <a:pt x="3453383" y="4571"/>
                </a:lnTo>
                <a:close/>
              </a:path>
              <a:path w="3462654" h="477520">
                <a:moveTo>
                  <a:pt x="3462527" y="4571"/>
                </a:moveTo>
                <a:lnTo>
                  <a:pt x="3453383" y="4571"/>
                </a:lnTo>
                <a:lnTo>
                  <a:pt x="3457955" y="9143"/>
                </a:lnTo>
                <a:lnTo>
                  <a:pt x="3462527" y="9143"/>
                </a:lnTo>
                <a:lnTo>
                  <a:pt x="3462527" y="4571"/>
                </a:lnTo>
                <a:close/>
              </a:path>
            </a:pathLst>
          </a:custGeom>
          <a:solidFill>
            <a:srgbClr val="000000"/>
          </a:solidFill>
        </p:spPr>
        <p:txBody>
          <a:bodyPr wrap="square" lIns="0" tIns="0" rIns="0" bIns="0" rtlCol="0"/>
          <a:lstStyle/>
          <a:p>
            <a:pPr indent="174625"/>
            <a:r>
              <a:rPr lang="el-GR" dirty="0" smtClean="0"/>
              <a:t>ινίδια κολλαγόνου</a:t>
            </a:r>
            <a:endParaRPr dirty="0"/>
          </a:p>
        </p:txBody>
      </p:sp>
      <p:sp>
        <p:nvSpPr>
          <p:cNvPr id="10" name="object 8"/>
          <p:cNvSpPr/>
          <p:nvPr/>
        </p:nvSpPr>
        <p:spPr>
          <a:xfrm>
            <a:off x="5681345" y="3694296"/>
            <a:ext cx="1970599" cy="382776"/>
          </a:xfrm>
          <a:custGeom>
            <a:avLst/>
            <a:gdLst/>
            <a:ahLst/>
            <a:cxnLst/>
            <a:rect l="l" t="t" r="r" b="b"/>
            <a:pathLst>
              <a:path w="3462654" h="477520">
                <a:moveTo>
                  <a:pt x="3462527" y="0"/>
                </a:moveTo>
                <a:lnTo>
                  <a:pt x="0" y="0"/>
                </a:lnTo>
                <a:lnTo>
                  <a:pt x="0" y="477011"/>
                </a:lnTo>
                <a:lnTo>
                  <a:pt x="3462527" y="477011"/>
                </a:lnTo>
                <a:lnTo>
                  <a:pt x="3462527" y="470915"/>
                </a:lnTo>
                <a:lnTo>
                  <a:pt x="9143" y="470915"/>
                </a:lnTo>
                <a:lnTo>
                  <a:pt x="4571" y="466343"/>
                </a:lnTo>
                <a:lnTo>
                  <a:pt x="9143" y="466343"/>
                </a:lnTo>
                <a:lnTo>
                  <a:pt x="9143" y="9143"/>
                </a:lnTo>
                <a:lnTo>
                  <a:pt x="4571" y="9143"/>
                </a:lnTo>
                <a:lnTo>
                  <a:pt x="9143" y="4571"/>
                </a:lnTo>
                <a:lnTo>
                  <a:pt x="3462527" y="4571"/>
                </a:lnTo>
                <a:lnTo>
                  <a:pt x="3462527" y="0"/>
                </a:lnTo>
                <a:close/>
              </a:path>
              <a:path w="3462654" h="477520">
                <a:moveTo>
                  <a:pt x="9143" y="466343"/>
                </a:moveTo>
                <a:lnTo>
                  <a:pt x="4571" y="466343"/>
                </a:lnTo>
                <a:lnTo>
                  <a:pt x="9143" y="470915"/>
                </a:lnTo>
                <a:lnTo>
                  <a:pt x="9143" y="466343"/>
                </a:lnTo>
                <a:close/>
              </a:path>
              <a:path w="3462654" h="477520">
                <a:moveTo>
                  <a:pt x="3453383" y="466343"/>
                </a:moveTo>
                <a:lnTo>
                  <a:pt x="9143" y="466343"/>
                </a:lnTo>
                <a:lnTo>
                  <a:pt x="9143" y="470915"/>
                </a:lnTo>
                <a:lnTo>
                  <a:pt x="3453383" y="470915"/>
                </a:lnTo>
                <a:lnTo>
                  <a:pt x="3453383" y="466343"/>
                </a:lnTo>
                <a:close/>
              </a:path>
              <a:path w="3462654" h="477520">
                <a:moveTo>
                  <a:pt x="3453383" y="4571"/>
                </a:moveTo>
                <a:lnTo>
                  <a:pt x="3453383" y="470915"/>
                </a:lnTo>
                <a:lnTo>
                  <a:pt x="3457955" y="466343"/>
                </a:lnTo>
                <a:lnTo>
                  <a:pt x="3462527" y="466343"/>
                </a:lnTo>
                <a:lnTo>
                  <a:pt x="3462527" y="9143"/>
                </a:lnTo>
                <a:lnTo>
                  <a:pt x="3457955" y="9143"/>
                </a:lnTo>
                <a:lnTo>
                  <a:pt x="3453383" y="4571"/>
                </a:lnTo>
                <a:close/>
              </a:path>
              <a:path w="3462654" h="477520">
                <a:moveTo>
                  <a:pt x="3462527" y="466343"/>
                </a:moveTo>
                <a:lnTo>
                  <a:pt x="3457955" y="466343"/>
                </a:lnTo>
                <a:lnTo>
                  <a:pt x="3453383" y="470915"/>
                </a:lnTo>
                <a:lnTo>
                  <a:pt x="3462527" y="470915"/>
                </a:lnTo>
                <a:lnTo>
                  <a:pt x="3462527" y="466343"/>
                </a:lnTo>
                <a:close/>
              </a:path>
              <a:path w="3462654" h="477520">
                <a:moveTo>
                  <a:pt x="9143" y="4571"/>
                </a:moveTo>
                <a:lnTo>
                  <a:pt x="4571" y="9143"/>
                </a:lnTo>
                <a:lnTo>
                  <a:pt x="9143" y="9143"/>
                </a:lnTo>
                <a:lnTo>
                  <a:pt x="9143" y="4571"/>
                </a:lnTo>
                <a:close/>
              </a:path>
              <a:path w="3462654" h="477520">
                <a:moveTo>
                  <a:pt x="3453383" y="4571"/>
                </a:moveTo>
                <a:lnTo>
                  <a:pt x="9143" y="4571"/>
                </a:lnTo>
                <a:lnTo>
                  <a:pt x="9143" y="9143"/>
                </a:lnTo>
                <a:lnTo>
                  <a:pt x="3453383" y="9143"/>
                </a:lnTo>
                <a:lnTo>
                  <a:pt x="3453383" y="4571"/>
                </a:lnTo>
                <a:close/>
              </a:path>
              <a:path w="3462654" h="477520">
                <a:moveTo>
                  <a:pt x="3462527" y="4571"/>
                </a:moveTo>
                <a:lnTo>
                  <a:pt x="3453383" y="4571"/>
                </a:lnTo>
                <a:lnTo>
                  <a:pt x="3457955" y="9143"/>
                </a:lnTo>
                <a:lnTo>
                  <a:pt x="3462527" y="9143"/>
                </a:lnTo>
                <a:lnTo>
                  <a:pt x="3462527" y="4571"/>
                </a:lnTo>
                <a:close/>
              </a:path>
            </a:pathLst>
          </a:custGeom>
          <a:solidFill>
            <a:srgbClr val="000000"/>
          </a:solidFill>
        </p:spPr>
        <p:txBody>
          <a:bodyPr wrap="square" lIns="0" tIns="0" rIns="0" bIns="0" rtlCol="0"/>
          <a:lstStyle/>
          <a:p>
            <a:pPr indent="174625"/>
            <a:r>
              <a:rPr lang="el-GR" spc="-5" dirty="0" smtClean="0">
                <a:latin typeface="+mn-lt"/>
                <a:cs typeface="Arial"/>
              </a:rPr>
              <a:t>ι</a:t>
            </a:r>
            <a:r>
              <a:rPr lang="el-GR" dirty="0" smtClean="0">
                <a:latin typeface="+mn-lt"/>
                <a:cs typeface="Arial"/>
              </a:rPr>
              <a:t>ν</a:t>
            </a:r>
            <a:r>
              <a:rPr lang="el-GR" spc="5" dirty="0" smtClean="0">
                <a:latin typeface="+mn-lt"/>
                <a:cs typeface="Arial"/>
              </a:rPr>
              <a:t>ί</a:t>
            </a:r>
            <a:r>
              <a:rPr lang="el-GR" spc="-20" dirty="0" smtClean="0">
                <a:latin typeface="+mn-lt"/>
                <a:cs typeface="Arial"/>
              </a:rPr>
              <a:t>δ</a:t>
            </a:r>
            <a:r>
              <a:rPr lang="el-GR" spc="5" dirty="0" smtClean="0">
                <a:latin typeface="+mn-lt"/>
                <a:cs typeface="Arial"/>
              </a:rPr>
              <a:t>ι</a:t>
            </a:r>
            <a:r>
              <a:rPr lang="el-GR" dirty="0" smtClean="0">
                <a:latin typeface="+mn-lt"/>
                <a:cs typeface="Arial"/>
              </a:rPr>
              <a:t>α</a:t>
            </a:r>
            <a:r>
              <a:rPr lang="el-GR" spc="50" dirty="0" smtClean="0">
                <a:latin typeface="+mn-lt"/>
                <a:cs typeface="Times New Roman"/>
              </a:rPr>
              <a:t> </a:t>
            </a:r>
            <a:r>
              <a:rPr lang="el-GR" spc="-20" dirty="0" err="1" smtClean="0">
                <a:latin typeface="+mn-lt"/>
                <a:cs typeface="Arial"/>
              </a:rPr>
              <a:t>ε</a:t>
            </a:r>
            <a:r>
              <a:rPr lang="el-GR" spc="-40" dirty="0" err="1" smtClean="0">
                <a:latin typeface="+mn-lt"/>
                <a:cs typeface="Arial"/>
              </a:rPr>
              <a:t>λ</a:t>
            </a:r>
            <a:r>
              <a:rPr lang="el-GR" dirty="0" err="1" smtClean="0">
                <a:latin typeface="+mn-lt"/>
                <a:cs typeface="Arial"/>
              </a:rPr>
              <a:t>α</a:t>
            </a:r>
            <a:r>
              <a:rPr lang="el-GR" spc="-10" dirty="0" err="1" smtClean="0">
                <a:latin typeface="+mn-lt"/>
                <a:cs typeface="Arial"/>
              </a:rPr>
              <a:t>σ</a:t>
            </a:r>
            <a:r>
              <a:rPr lang="el-GR" dirty="0" err="1" smtClean="0">
                <a:latin typeface="+mn-lt"/>
                <a:cs typeface="Arial"/>
              </a:rPr>
              <a:t>τ</a:t>
            </a:r>
            <a:r>
              <a:rPr lang="el-GR" spc="5" dirty="0" err="1" smtClean="0">
                <a:latin typeface="+mn-lt"/>
                <a:cs typeface="Arial"/>
              </a:rPr>
              <a:t>ί</a:t>
            </a:r>
            <a:r>
              <a:rPr lang="el-GR" dirty="0" err="1" smtClean="0">
                <a:latin typeface="+mn-lt"/>
                <a:cs typeface="Arial"/>
              </a:rPr>
              <a:t>ν</a:t>
            </a:r>
            <a:r>
              <a:rPr lang="el-GR" spc="-5" dirty="0" err="1" smtClean="0">
                <a:latin typeface="+mn-lt"/>
                <a:cs typeface="Arial"/>
              </a:rPr>
              <a:t>η</a:t>
            </a:r>
            <a:r>
              <a:rPr lang="el-GR" spc="-15" dirty="0" err="1" smtClean="0">
                <a:latin typeface="+mn-lt"/>
                <a:cs typeface="Arial"/>
              </a:rPr>
              <a:t>ς</a:t>
            </a:r>
            <a:endParaRPr lang="el-GR" dirty="0">
              <a:latin typeface="+mn-lt"/>
              <a:cs typeface="Arial"/>
            </a:endParaRPr>
          </a:p>
        </p:txBody>
      </p:sp>
      <p:sp>
        <p:nvSpPr>
          <p:cNvPr id="11" name="object 10"/>
          <p:cNvSpPr/>
          <p:nvPr/>
        </p:nvSpPr>
        <p:spPr>
          <a:xfrm>
            <a:off x="4644008" y="5805264"/>
            <a:ext cx="803275" cy="0"/>
          </a:xfrm>
          <a:custGeom>
            <a:avLst/>
            <a:gdLst/>
            <a:ahLst/>
            <a:cxnLst/>
            <a:rect l="l" t="t" r="r" b="b"/>
            <a:pathLst>
              <a:path w="803275">
                <a:moveTo>
                  <a:pt x="0" y="0"/>
                </a:moveTo>
                <a:lnTo>
                  <a:pt x="803147" y="0"/>
                </a:lnTo>
              </a:path>
            </a:pathLst>
          </a:custGeom>
          <a:ln/>
        </p:spPr>
        <p:style>
          <a:lnRef idx="2">
            <a:schemeClr val="dk1"/>
          </a:lnRef>
          <a:fillRef idx="0">
            <a:schemeClr val="dk1"/>
          </a:fillRef>
          <a:effectRef idx="1">
            <a:schemeClr val="dk1"/>
          </a:effectRef>
          <a:fontRef idx="minor">
            <a:schemeClr val="tx1"/>
          </a:fontRef>
        </p:style>
        <p:txBody>
          <a:bodyPr wrap="square" lIns="0" tIns="0" rIns="0" bIns="0" rtlCol="0"/>
          <a:lstStyle/>
          <a:p>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67228" y="1124744"/>
            <a:ext cx="8229600" cy="1152525"/>
          </a:xfrm>
        </p:spPr>
        <p:txBody>
          <a:bodyPr>
            <a:normAutofit/>
          </a:bodyPr>
          <a:lstStyle/>
          <a:p>
            <a:pPr marL="274638" indent="-211138" fontAlgn="auto">
              <a:spcAft>
                <a:spcPts val="0"/>
              </a:spcAft>
              <a:buFont typeface="Wingdings 2"/>
              <a:buNone/>
              <a:defRPr/>
            </a:pPr>
            <a:r>
              <a:rPr lang="el-GR" dirty="0" smtClean="0"/>
              <a:t>- Συνδέει διάφορες δομές </a:t>
            </a:r>
            <a:r>
              <a:rPr lang="el-GR" dirty="0"/>
              <a:t>μεταξύ </a:t>
            </a:r>
            <a:r>
              <a:rPr lang="el-GR" dirty="0" smtClean="0"/>
              <a:t>τους</a:t>
            </a:r>
            <a:r>
              <a:rPr lang="en-US" dirty="0" smtClean="0"/>
              <a:t> </a:t>
            </a:r>
            <a:r>
              <a:rPr lang="el-GR" dirty="0"/>
              <a:t>(π.χ. </a:t>
            </a:r>
            <a:r>
              <a:rPr lang="en-US" dirty="0" smtClean="0"/>
              <a:t> </a:t>
            </a:r>
            <a:r>
              <a:rPr lang="el-GR" dirty="0" smtClean="0"/>
              <a:t>τους </a:t>
            </a:r>
            <a:r>
              <a:rPr lang="el-GR" dirty="0"/>
              <a:t>μυς με τα οστά</a:t>
            </a:r>
            <a:r>
              <a:rPr lang="el-GR" dirty="0" smtClean="0"/>
              <a:t>) </a:t>
            </a:r>
            <a:endParaRPr lang="el-GR" dirty="0"/>
          </a:p>
        </p:txBody>
      </p:sp>
      <p:sp>
        <p:nvSpPr>
          <p:cNvPr id="2" name="Ορθογώνιο 1"/>
          <p:cNvSpPr/>
          <p:nvPr/>
        </p:nvSpPr>
        <p:spPr>
          <a:xfrm>
            <a:off x="297361" y="188640"/>
            <a:ext cx="6498895" cy="738664"/>
          </a:xfrm>
          <a:prstGeom prst="rect">
            <a:avLst/>
          </a:prstGeom>
        </p:spPr>
        <p:txBody>
          <a:bodyPr wrap="none">
            <a:spAutoFit/>
          </a:bodyPr>
          <a:lstStyle/>
          <a:p>
            <a:pPr fontAlgn="auto">
              <a:spcBef>
                <a:spcPts val="0"/>
              </a:spcBef>
              <a:spcAft>
                <a:spcPts val="0"/>
              </a:spcAft>
              <a:defRPr/>
            </a:pPr>
            <a:r>
              <a:rPr lang="el-GR" sz="4200" b="1" dirty="0">
                <a:ln w="6350">
                  <a:solidFill>
                    <a:schemeClr val="accent1">
                      <a:shade val="43000"/>
                    </a:schemeClr>
                  </a:solidFill>
                </a:ln>
                <a:solidFill>
                  <a:srgbClr val="FFC000"/>
                </a:solidFill>
                <a:latin typeface="+mj-lt"/>
                <a:ea typeface="+mj-ea"/>
                <a:cs typeface="+mj-cs"/>
              </a:rPr>
              <a:t>Ποιος είναι ο ρόλος του;</a:t>
            </a:r>
          </a:p>
        </p:txBody>
      </p:sp>
      <p:sp>
        <p:nvSpPr>
          <p:cNvPr id="4" name="Ορθογώνιο 3"/>
          <p:cNvSpPr/>
          <p:nvPr/>
        </p:nvSpPr>
        <p:spPr>
          <a:xfrm>
            <a:off x="107504" y="2310303"/>
            <a:ext cx="4572000" cy="3046988"/>
          </a:xfrm>
          <a:prstGeom prst="rect">
            <a:avLst/>
          </a:prstGeom>
        </p:spPr>
        <p:txBody>
          <a:bodyPr>
            <a:spAutoFit/>
          </a:bodyPr>
          <a:lstStyle/>
          <a:p>
            <a:pPr marL="273050" indent="-209550" fontAlgn="auto">
              <a:spcAft>
                <a:spcPts val="0"/>
              </a:spcAft>
              <a:defRPr/>
            </a:pPr>
            <a:r>
              <a:rPr lang="el-GR" sz="2400" dirty="0" smtClean="0"/>
              <a:t>- Προσφέρει </a:t>
            </a:r>
            <a:r>
              <a:rPr lang="el-GR" sz="2400" dirty="0"/>
              <a:t>στήριξη στον οργανισμό</a:t>
            </a:r>
            <a:endParaRPr lang="en-US" sz="2400" dirty="0"/>
          </a:p>
          <a:p>
            <a:pPr marL="274638" indent="-211138" fontAlgn="auto">
              <a:spcAft>
                <a:spcPts val="0"/>
              </a:spcAft>
              <a:buFont typeface="Wingdings 2"/>
              <a:buNone/>
              <a:defRPr/>
            </a:pPr>
            <a:r>
              <a:rPr lang="en-US" sz="2400" dirty="0"/>
              <a:t>- </a:t>
            </a:r>
            <a:r>
              <a:rPr lang="el-GR" sz="2400" dirty="0"/>
              <a:t>Προσφέρει προστασία</a:t>
            </a:r>
            <a:r>
              <a:rPr lang="en-US" sz="2400" dirty="0"/>
              <a:t> </a:t>
            </a:r>
            <a:r>
              <a:rPr lang="el-GR" sz="2400" dirty="0"/>
              <a:t>με κοιλότητες που σχηματίζει, σε πολύτιμα για τον</a:t>
            </a:r>
            <a:r>
              <a:rPr lang="en-US" sz="2400" dirty="0"/>
              <a:t> </a:t>
            </a:r>
            <a:r>
              <a:rPr lang="el-GR" sz="2400" dirty="0"/>
              <a:t>οργανισμό όργανα (όπως είναι ο εγκέφαλος, οι πνεύμονες, τα μάτια κ.ά.).</a:t>
            </a: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9504" y="2361366"/>
            <a:ext cx="1477046" cy="387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020" y="2132856"/>
            <a:ext cx="2039456" cy="219624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11423" y="4576502"/>
            <a:ext cx="2085406" cy="225397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marL="484632" indent="0" fontAlgn="auto">
              <a:spcAft>
                <a:spcPts val="0"/>
              </a:spcAft>
              <a:defRPr/>
            </a:pPr>
            <a:r>
              <a:rPr lang="el-GR" b="1" dirty="0" smtClean="0">
                <a:solidFill>
                  <a:srgbClr val="FFC000"/>
                </a:solidFill>
              </a:rPr>
              <a:t>Ποιες </a:t>
            </a:r>
            <a:r>
              <a:rPr lang="el-GR" b="1" dirty="0">
                <a:solidFill>
                  <a:srgbClr val="FFC000"/>
                </a:solidFill>
              </a:rPr>
              <a:t>είναι </a:t>
            </a:r>
            <a:r>
              <a:rPr lang="el-GR" b="1" dirty="0" smtClean="0">
                <a:solidFill>
                  <a:srgbClr val="FFC000"/>
                </a:solidFill>
              </a:rPr>
              <a:t>οι κατηγορίες </a:t>
            </a:r>
            <a:r>
              <a:rPr lang="el-GR" b="1" dirty="0">
                <a:solidFill>
                  <a:srgbClr val="FFC000"/>
                </a:solidFill>
              </a:rPr>
              <a:t>του ερειστικού ιστού;</a:t>
            </a:r>
          </a:p>
        </p:txBody>
      </p:sp>
      <p:graphicFrame>
        <p:nvGraphicFramePr>
          <p:cNvPr id="4" name="Διάγραμμα 3"/>
          <p:cNvGraphicFramePr/>
          <p:nvPr/>
        </p:nvGraphicFramePr>
        <p:xfrm>
          <a:off x="323528" y="1772816"/>
          <a:ext cx="856895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676"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651500" y="5229225"/>
            <a:ext cx="2089150" cy="1390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Ευθεία γραμμή σύνδεσης 5"/>
          <p:cNvCxnSpPr/>
          <p:nvPr/>
        </p:nvCxnSpPr>
        <p:spPr>
          <a:xfrm>
            <a:off x="3708400" y="4724400"/>
            <a:ext cx="2016125" cy="576263"/>
          </a:xfrm>
          <a:prstGeom prst="line">
            <a:avLst/>
          </a:prstGeom>
          <a:ln/>
        </p:spPr>
        <p:style>
          <a:lnRef idx="2">
            <a:schemeClr val="accent5"/>
          </a:lnRef>
          <a:fillRef idx="0">
            <a:schemeClr val="accent5"/>
          </a:fillRef>
          <a:effectRef idx="1">
            <a:schemeClr val="accent5"/>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1520" y="316726"/>
            <a:ext cx="8568951" cy="6224072"/>
          </a:xfrm>
          <a:prstGeom prst="rect">
            <a:avLst/>
          </a:prstGeom>
          <a:solidFill>
            <a:schemeClr val="tx2">
              <a:lumMod val="50000"/>
            </a:schemeClr>
          </a:solidFill>
        </p:spPr>
        <p:txBody>
          <a:bodyPr wrap="square" lIns="0" tIns="0" rIns="0" bIns="0" rtlCol="0"/>
          <a:lstStyle/>
          <a:p>
            <a:endParaRPr sz="1600"/>
          </a:p>
        </p:txBody>
      </p:sp>
      <p:sp>
        <p:nvSpPr>
          <p:cNvPr id="3" name="object 3"/>
          <p:cNvSpPr/>
          <p:nvPr/>
        </p:nvSpPr>
        <p:spPr>
          <a:xfrm>
            <a:off x="938190" y="3035952"/>
            <a:ext cx="1203272" cy="590710"/>
          </a:xfrm>
          <a:custGeom>
            <a:avLst/>
            <a:gdLst/>
            <a:ahLst/>
            <a:cxnLst/>
            <a:rect l="l" t="t" r="r" b="b"/>
            <a:pathLst>
              <a:path w="1407160" h="650875">
                <a:moveTo>
                  <a:pt x="1406651" y="0"/>
                </a:moveTo>
                <a:lnTo>
                  <a:pt x="0" y="0"/>
                </a:lnTo>
                <a:lnTo>
                  <a:pt x="0" y="650747"/>
                </a:lnTo>
                <a:lnTo>
                  <a:pt x="1406651" y="650747"/>
                </a:lnTo>
                <a:lnTo>
                  <a:pt x="1406651" y="649223"/>
                </a:lnTo>
                <a:lnTo>
                  <a:pt x="3047" y="649223"/>
                </a:lnTo>
                <a:lnTo>
                  <a:pt x="1523" y="647699"/>
                </a:lnTo>
                <a:lnTo>
                  <a:pt x="3047" y="647699"/>
                </a:lnTo>
                <a:lnTo>
                  <a:pt x="3047" y="3047"/>
                </a:lnTo>
                <a:lnTo>
                  <a:pt x="1523" y="3047"/>
                </a:lnTo>
                <a:lnTo>
                  <a:pt x="3047" y="1523"/>
                </a:lnTo>
                <a:lnTo>
                  <a:pt x="1406651" y="1523"/>
                </a:lnTo>
                <a:lnTo>
                  <a:pt x="1406651" y="0"/>
                </a:lnTo>
                <a:close/>
              </a:path>
              <a:path w="1407160" h="650875">
                <a:moveTo>
                  <a:pt x="3047" y="647699"/>
                </a:moveTo>
                <a:lnTo>
                  <a:pt x="1523" y="647699"/>
                </a:lnTo>
                <a:lnTo>
                  <a:pt x="3047" y="649223"/>
                </a:lnTo>
                <a:lnTo>
                  <a:pt x="3047" y="647699"/>
                </a:lnTo>
                <a:close/>
              </a:path>
              <a:path w="1407160" h="650875">
                <a:moveTo>
                  <a:pt x="1403603" y="647699"/>
                </a:moveTo>
                <a:lnTo>
                  <a:pt x="3047" y="647699"/>
                </a:lnTo>
                <a:lnTo>
                  <a:pt x="3047" y="649223"/>
                </a:lnTo>
                <a:lnTo>
                  <a:pt x="1403603" y="649223"/>
                </a:lnTo>
                <a:lnTo>
                  <a:pt x="1403603" y="647699"/>
                </a:lnTo>
                <a:close/>
              </a:path>
              <a:path w="1407160" h="650875">
                <a:moveTo>
                  <a:pt x="1403603" y="1523"/>
                </a:moveTo>
                <a:lnTo>
                  <a:pt x="1403603" y="649223"/>
                </a:lnTo>
                <a:lnTo>
                  <a:pt x="1405127" y="647699"/>
                </a:lnTo>
                <a:lnTo>
                  <a:pt x="1406651" y="647699"/>
                </a:lnTo>
                <a:lnTo>
                  <a:pt x="1406651" y="3047"/>
                </a:lnTo>
                <a:lnTo>
                  <a:pt x="1405127" y="3047"/>
                </a:lnTo>
                <a:lnTo>
                  <a:pt x="1403603" y="1523"/>
                </a:lnTo>
                <a:close/>
              </a:path>
              <a:path w="1407160" h="650875">
                <a:moveTo>
                  <a:pt x="1406651" y="647699"/>
                </a:moveTo>
                <a:lnTo>
                  <a:pt x="1405127" y="647699"/>
                </a:lnTo>
                <a:lnTo>
                  <a:pt x="1403603" y="649223"/>
                </a:lnTo>
                <a:lnTo>
                  <a:pt x="1406651" y="649223"/>
                </a:lnTo>
                <a:lnTo>
                  <a:pt x="1406651" y="647699"/>
                </a:lnTo>
                <a:close/>
              </a:path>
              <a:path w="1407160" h="650875">
                <a:moveTo>
                  <a:pt x="3047" y="1523"/>
                </a:moveTo>
                <a:lnTo>
                  <a:pt x="1523" y="3047"/>
                </a:lnTo>
                <a:lnTo>
                  <a:pt x="3047" y="3047"/>
                </a:lnTo>
                <a:lnTo>
                  <a:pt x="3047" y="1523"/>
                </a:lnTo>
                <a:close/>
              </a:path>
              <a:path w="1407160" h="650875">
                <a:moveTo>
                  <a:pt x="1403603" y="1523"/>
                </a:moveTo>
                <a:lnTo>
                  <a:pt x="3047" y="1523"/>
                </a:lnTo>
                <a:lnTo>
                  <a:pt x="3047" y="3047"/>
                </a:lnTo>
                <a:lnTo>
                  <a:pt x="1403603" y="3047"/>
                </a:lnTo>
                <a:lnTo>
                  <a:pt x="1403603" y="1523"/>
                </a:lnTo>
                <a:close/>
              </a:path>
              <a:path w="1407160" h="650875">
                <a:moveTo>
                  <a:pt x="1406651" y="1523"/>
                </a:moveTo>
                <a:lnTo>
                  <a:pt x="1403603" y="1523"/>
                </a:lnTo>
                <a:lnTo>
                  <a:pt x="1405127" y="3047"/>
                </a:lnTo>
                <a:lnTo>
                  <a:pt x="1406651" y="3047"/>
                </a:lnTo>
                <a:lnTo>
                  <a:pt x="1406651" y="1523"/>
                </a:lnTo>
                <a:close/>
              </a:path>
            </a:pathLst>
          </a:custGeom>
          <a:solidFill>
            <a:srgbClr val="000000"/>
          </a:solidFill>
        </p:spPr>
        <p:txBody>
          <a:bodyPr wrap="square" lIns="0" tIns="0" rIns="0" bIns="0" rtlCol="0"/>
          <a:lstStyle/>
          <a:p>
            <a:endParaRPr/>
          </a:p>
        </p:txBody>
      </p:sp>
      <p:sp>
        <p:nvSpPr>
          <p:cNvPr id="4" name="object 4"/>
          <p:cNvSpPr txBox="1"/>
          <p:nvPr/>
        </p:nvSpPr>
        <p:spPr>
          <a:xfrm>
            <a:off x="1018553" y="3079323"/>
            <a:ext cx="1041460" cy="492443"/>
          </a:xfrm>
          <a:prstGeom prst="rect">
            <a:avLst/>
          </a:prstGeom>
          <a:ln>
            <a:solidFill>
              <a:srgbClr val="FFFF00"/>
            </a:solidFill>
          </a:ln>
        </p:spPr>
        <p:txBody>
          <a:bodyPr vert="horz" wrap="square" lIns="0" tIns="0" rIns="0" bIns="0" rtlCol="0">
            <a:spAutoFit/>
          </a:bodyPr>
          <a:lstStyle/>
          <a:p>
            <a:pPr marL="279498" marR="4454" indent="-268919"/>
            <a:r>
              <a:rPr sz="1600" spc="-4" dirty="0">
                <a:latin typeface="Arial"/>
                <a:cs typeface="Arial"/>
              </a:rPr>
              <a:t>Ε</a:t>
            </a:r>
            <a:r>
              <a:rPr sz="1600" dirty="0">
                <a:latin typeface="Arial"/>
                <a:cs typeface="Arial"/>
              </a:rPr>
              <a:t>ρ</a:t>
            </a:r>
            <a:r>
              <a:rPr sz="1600" spc="-9" dirty="0">
                <a:latin typeface="Arial"/>
                <a:cs typeface="Arial"/>
              </a:rPr>
              <a:t>ε</a:t>
            </a:r>
            <a:r>
              <a:rPr sz="1600" spc="9" dirty="0">
                <a:latin typeface="Arial"/>
                <a:cs typeface="Arial"/>
              </a:rPr>
              <a:t>ι</a:t>
            </a:r>
            <a:r>
              <a:rPr sz="1600" spc="-4" dirty="0">
                <a:latin typeface="Arial"/>
                <a:cs typeface="Arial"/>
              </a:rPr>
              <a:t>σ</a:t>
            </a:r>
            <a:r>
              <a:rPr sz="1600" dirty="0">
                <a:latin typeface="Arial"/>
                <a:cs typeface="Arial"/>
              </a:rPr>
              <a:t>τ</a:t>
            </a:r>
            <a:r>
              <a:rPr sz="1600" spc="9" dirty="0">
                <a:latin typeface="Arial"/>
                <a:cs typeface="Arial"/>
              </a:rPr>
              <a:t>ι</a:t>
            </a:r>
            <a:r>
              <a:rPr sz="1600" spc="4" dirty="0">
                <a:latin typeface="Arial"/>
                <a:cs typeface="Arial"/>
              </a:rPr>
              <a:t>κ</a:t>
            </a:r>
            <a:r>
              <a:rPr sz="1600" dirty="0">
                <a:latin typeface="Arial"/>
                <a:cs typeface="Arial"/>
              </a:rPr>
              <a:t>ός</a:t>
            </a:r>
            <a:r>
              <a:rPr sz="1600" dirty="0">
                <a:latin typeface="Times New Roman"/>
                <a:cs typeface="Times New Roman"/>
              </a:rPr>
              <a:t> </a:t>
            </a:r>
            <a:r>
              <a:rPr sz="1600" spc="9" dirty="0">
                <a:latin typeface="Arial"/>
                <a:cs typeface="Arial"/>
              </a:rPr>
              <a:t>ι</a:t>
            </a:r>
            <a:r>
              <a:rPr sz="1600" spc="-4" dirty="0">
                <a:latin typeface="Arial"/>
                <a:cs typeface="Arial"/>
              </a:rPr>
              <a:t>σ</a:t>
            </a:r>
            <a:r>
              <a:rPr sz="1600" dirty="0">
                <a:latin typeface="Arial"/>
                <a:cs typeface="Arial"/>
              </a:rPr>
              <a:t>τός</a:t>
            </a:r>
          </a:p>
        </p:txBody>
      </p:sp>
      <p:sp>
        <p:nvSpPr>
          <p:cNvPr id="5" name="object 5"/>
          <p:cNvSpPr/>
          <p:nvPr/>
        </p:nvSpPr>
        <p:spPr>
          <a:xfrm>
            <a:off x="2414696" y="1354071"/>
            <a:ext cx="1296667" cy="311203"/>
          </a:xfrm>
          <a:custGeom>
            <a:avLst/>
            <a:gdLst/>
            <a:ahLst/>
            <a:cxnLst/>
            <a:rect l="l" t="t" r="r" b="b"/>
            <a:pathLst>
              <a:path w="1516379" h="342900">
                <a:moveTo>
                  <a:pt x="1516376" y="0"/>
                </a:moveTo>
                <a:lnTo>
                  <a:pt x="0" y="0"/>
                </a:lnTo>
                <a:lnTo>
                  <a:pt x="0" y="342899"/>
                </a:lnTo>
                <a:lnTo>
                  <a:pt x="1516376" y="342899"/>
                </a:lnTo>
                <a:lnTo>
                  <a:pt x="1516376" y="341375"/>
                </a:lnTo>
                <a:lnTo>
                  <a:pt x="3047" y="341375"/>
                </a:lnTo>
                <a:lnTo>
                  <a:pt x="1523" y="339851"/>
                </a:lnTo>
                <a:lnTo>
                  <a:pt x="3047" y="339851"/>
                </a:lnTo>
                <a:lnTo>
                  <a:pt x="3047" y="4571"/>
                </a:lnTo>
                <a:lnTo>
                  <a:pt x="1523" y="4571"/>
                </a:lnTo>
                <a:lnTo>
                  <a:pt x="3047" y="3047"/>
                </a:lnTo>
                <a:lnTo>
                  <a:pt x="1516376" y="3047"/>
                </a:lnTo>
                <a:lnTo>
                  <a:pt x="1516376" y="0"/>
                </a:lnTo>
                <a:close/>
              </a:path>
              <a:path w="1516379" h="342900">
                <a:moveTo>
                  <a:pt x="3047" y="339851"/>
                </a:moveTo>
                <a:lnTo>
                  <a:pt x="1523" y="339851"/>
                </a:lnTo>
                <a:lnTo>
                  <a:pt x="3047" y="341375"/>
                </a:lnTo>
                <a:lnTo>
                  <a:pt x="3047" y="339851"/>
                </a:lnTo>
                <a:close/>
              </a:path>
              <a:path w="1516379" h="342900">
                <a:moveTo>
                  <a:pt x="1513328" y="339851"/>
                </a:moveTo>
                <a:lnTo>
                  <a:pt x="3047" y="339851"/>
                </a:lnTo>
                <a:lnTo>
                  <a:pt x="3047" y="341375"/>
                </a:lnTo>
                <a:lnTo>
                  <a:pt x="1513328" y="341375"/>
                </a:lnTo>
                <a:lnTo>
                  <a:pt x="1513328" y="339851"/>
                </a:lnTo>
                <a:close/>
              </a:path>
              <a:path w="1516379" h="342900">
                <a:moveTo>
                  <a:pt x="1513328" y="3047"/>
                </a:moveTo>
                <a:lnTo>
                  <a:pt x="1513328" y="341375"/>
                </a:lnTo>
                <a:lnTo>
                  <a:pt x="1514852" y="339851"/>
                </a:lnTo>
                <a:lnTo>
                  <a:pt x="1516376" y="339851"/>
                </a:lnTo>
                <a:lnTo>
                  <a:pt x="1516376" y="4571"/>
                </a:lnTo>
                <a:lnTo>
                  <a:pt x="1514852" y="4571"/>
                </a:lnTo>
                <a:lnTo>
                  <a:pt x="1513328" y="3047"/>
                </a:lnTo>
                <a:close/>
              </a:path>
              <a:path w="1516379" h="342900">
                <a:moveTo>
                  <a:pt x="1516376" y="339851"/>
                </a:moveTo>
                <a:lnTo>
                  <a:pt x="1514852" y="339851"/>
                </a:lnTo>
                <a:lnTo>
                  <a:pt x="1513328" y="341375"/>
                </a:lnTo>
                <a:lnTo>
                  <a:pt x="1516376" y="341375"/>
                </a:lnTo>
                <a:lnTo>
                  <a:pt x="1516376" y="339851"/>
                </a:lnTo>
                <a:close/>
              </a:path>
              <a:path w="1516379" h="342900">
                <a:moveTo>
                  <a:pt x="3047" y="3047"/>
                </a:moveTo>
                <a:lnTo>
                  <a:pt x="1523" y="4571"/>
                </a:lnTo>
                <a:lnTo>
                  <a:pt x="3047" y="4571"/>
                </a:lnTo>
                <a:lnTo>
                  <a:pt x="3047" y="3047"/>
                </a:lnTo>
                <a:close/>
              </a:path>
              <a:path w="1516379" h="342900">
                <a:moveTo>
                  <a:pt x="1513328" y="3047"/>
                </a:moveTo>
                <a:lnTo>
                  <a:pt x="3047" y="3047"/>
                </a:lnTo>
                <a:lnTo>
                  <a:pt x="3047" y="4571"/>
                </a:lnTo>
                <a:lnTo>
                  <a:pt x="1513328" y="4571"/>
                </a:lnTo>
                <a:lnTo>
                  <a:pt x="1513328" y="3047"/>
                </a:lnTo>
                <a:close/>
              </a:path>
              <a:path w="1516379" h="342900">
                <a:moveTo>
                  <a:pt x="1516376" y="3047"/>
                </a:moveTo>
                <a:lnTo>
                  <a:pt x="1513328" y="3047"/>
                </a:lnTo>
                <a:lnTo>
                  <a:pt x="1514852" y="4571"/>
                </a:lnTo>
                <a:lnTo>
                  <a:pt x="1516376" y="4571"/>
                </a:lnTo>
                <a:lnTo>
                  <a:pt x="1516376" y="3047"/>
                </a:lnTo>
                <a:close/>
              </a:path>
            </a:pathLst>
          </a:custGeom>
          <a:solidFill>
            <a:srgbClr val="000000"/>
          </a:solidFill>
        </p:spPr>
        <p:txBody>
          <a:bodyPr wrap="square" lIns="0" tIns="0" rIns="0" bIns="0" rtlCol="0"/>
          <a:lstStyle/>
          <a:p>
            <a:endParaRPr/>
          </a:p>
        </p:txBody>
      </p:sp>
      <p:sp>
        <p:nvSpPr>
          <p:cNvPr id="6" name="object 6"/>
          <p:cNvSpPr txBox="1"/>
          <p:nvPr/>
        </p:nvSpPr>
        <p:spPr>
          <a:xfrm>
            <a:off x="2483347" y="1367000"/>
            <a:ext cx="1069153" cy="246221"/>
          </a:xfrm>
          <a:prstGeom prst="rect">
            <a:avLst/>
          </a:prstGeom>
          <a:ln>
            <a:solidFill>
              <a:schemeClr val="accent5">
                <a:lumMod val="40000"/>
                <a:lumOff val="60000"/>
              </a:schemeClr>
            </a:solidFill>
          </a:ln>
        </p:spPr>
        <p:txBody>
          <a:bodyPr vert="horz" wrap="square" lIns="0" tIns="0" rIns="0" bIns="0" rtlCol="0">
            <a:spAutoFit/>
          </a:bodyPr>
          <a:lstStyle/>
          <a:p>
            <a:pPr marL="11135"/>
            <a:r>
              <a:rPr sz="1600" spc="-4" dirty="0">
                <a:solidFill>
                  <a:srgbClr val="FFC000"/>
                </a:solidFill>
                <a:latin typeface="Arial"/>
                <a:cs typeface="Arial"/>
              </a:rPr>
              <a:t>Συ</a:t>
            </a:r>
            <a:r>
              <a:rPr sz="1600" spc="-9" dirty="0">
                <a:solidFill>
                  <a:srgbClr val="FFC000"/>
                </a:solidFill>
                <a:latin typeface="Arial"/>
                <a:cs typeface="Arial"/>
              </a:rPr>
              <a:t>ν</a:t>
            </a:r>
            <a:r>
              <a:rPr sz="1600" dirty="0">
                <a:solidFill>
                  <a:srgbClr val="FFC000"/>
                </a:solidFill>
                <a:latin typeface="Arial"/>
                <a:cs typeface="Arial"/>
              </a:rPr>
              <a:t>δ</a:t>
            </a:r>
            <a:r>
              <a:rPr sz="1600" spc="-9" dirty="0">
                <a:solidFill>
                  <a:srgbClr val="FFC000"/>
                </a:solidFill>
                <a:latin typeface="Arial"/>
                <a:cs typeface="Arial"/>
              </a:rPr>
              <a:t>ε</a:t>
            </a:r>
            <a:r>
              <a:rPr sz="1600" dirty="0">
                <a:solidFill>
                  <a:srgbClr val="FFC000"/>
                </a:solidFill>
                <a:latin typeface="Arial"/>
                <a:cs typeface="Arial"/>
              </a:rPr>
              <a:t>τ</a:t>
            </a:r>
            <a:r>
              <a:rPr sz="1600" spc="9" dirty="0">
                <a:solidFill>
                  <a:srgbClr val="FFC000"/>
                </a:solidFill>
                <a:latin typeface="Arial"/>
                <a:cs typeface="Arial"/>
              </a:rPr>
              <a:t>ι</a:t>
            </a:r>
            <a:r>
              <a:rPr sz="1600" spc="-18" dirty="0">
                <a:solidFill>
                  <a:srgbClr val="FFC000"/>
                </a:solidFill>
                <a:latin typeface="Arial"/>
                <a:cs typeface="Arial"/>
              </a:rPr>
              <a:t>κ</a:t>
            </a:r>
            <a:r>
              <a:rPr sz="1600" dirty="0">
                <a:solidFill>
                  <a:srgbClr val="FFC000"/>
                </a:solidFill>
                <a:latin typeface="Arial"/>
                <a:cs typeface="Arial"/>
              </a:rPr>
              <a:t>ός</a:t>
            </a:r>
          </a:p>
        </p:txBody>
      </p:sp>
      <p:sp>
        <p:nvSpPr>
          <p:cNvPr id="7" name="object 7"/>
          <p:cNvSpPr/>
          <p:nvPr/>
        </p:nvSpPr>
        <p:spPr>
          <a:xfrm>
            <a:off x="2414696" y="5026275"/>
            <a:ext cx="1172865" cy="365376"/>
          </a:xfrm>
          <a:custGeom>
            <a:avLst/>
            <a:gdLst/>
            <a:ahLst/>
            <a:cxnLst/>
            <a:rect l="l" t="t" r="r" b="b"/>
            <a:pathLst>
              <a:path w="1371600" h="402589">
                <a:moveTo>
                  <a:pt x="1371596" y="0"/>
                </a:moveTo>
                <a:lnTo>
                  <a:pt x="0" y="0"/>
                </a:lnTo>
                <a:lnTo>
                  <a:pt x="0" y="402335"/>
                </a:lnTo>
                <a:lnTo>
                  <a:pt x="1371596" y="402335"/>
                </a:lnTo>
                <a:lnTo>
                  <a:pt x="1371596" y="400811"/>
                </a:lnTo>
                <a:lnTo>
                  <a:pt x="3047" y="400811"/>
                </a:lnTo>
                <a:lnTo>
                  <a:pt x="1523" y="399287"/>
                </a:lnTo>
                <a:lnTo>
                  <a:pt x="3047" y="399287"/>
                </a:lnTo>
                <a:lnTo>
                  <a:pt x="3047" y="3047"/>
                </a:lnTo>
                <a:lnTo>
                  <a:pt x="1523" y="3047"/>
                </a:lnTo>
                <a:lnTo>
                  <a:pt x="3047" y="1523"/>
                </a:lnTo>
                <a:lnTo>
                  <a:pt x="1371596" y="1523"/>
                </a:lnTo>
                <a:lnTo>
                  <a:pt x="1371596" y="0"/>
                </a:lnTo>
                <a:close/>
              </a:path>
              <a:path w="1371600" h="402589">
                <a:moveTo>
                  <a:pt x="3047" y="399287"/>
                </a:moveTo>
                <a:lnTo>
                  <a:pt x="1523" y="399287"/>
                </a:lnTo>
                <a:lnTo>
                  <a:pt x="3047" y="400811"/>
                </a:lnTo>
                <a:lnTo>
                  <a:pt x="3047" y="399287"/>
                </a:lnTo>
                <a:close/>
              </a:path>
              <a:path w="1371600" h="402589">
                <a:moveTo>
                  <a:pt x="1368548" y="399287"/>
                </a:moveTo>
                <a:lnTo>
                  <a:pt x="3047" y="399287"/>
                </a:lnTo>
                <a:lnTo>
                  <a:pt x="3047" y="400811"/>
                </a:lnTo>
                <a:lnTo>
                  <a:pt x="1368548" y="400811"/>
                </a:lnTo>
                <a:lnTo>
                  <a:pt x="1368548" y="399287"/>
                </a:lnTo>
                <a:close/>
              </a:path>
              <a:path w="1371600" h="402589">
                <a:moveTo>
                  <a:pt x="1368548" y="1523"/>
                </a:moveTo>
                <a:lnTo>
                  <a:pt x="1368548" y="400811"/>
                </a:lnTo>
                <a:lnTo>
                  <a:pt x="1370072" y="399287"/>
                </a:lnTo>
                <a:lnTo>
                  <a:pt x="1371596" y="399287"/>
                </a:lnTo>
                <a:lnTo>
                  <a:pt x="1371596" y="3047"/>
                </a:lnTo>
                <a:lnTo>
                  <a:pt x="1370072" y="3047"/>
                </a:lnTo>
                <a:lnTo>
                  <a:pt x="1368548" y="1523"/>
                </a:lnTo>
                <a:close/>
              </a:path>
              <a:path w="1371600" h="402589">
                <a:moveTo>
                  <a:pt x="1371596" y="399287"/>
                </a:moveTo>
                <a:lnTo>
                  <a:pt x="1370072" y="399287"/>
                </a:lnTo>
                <a:lnTo>
                  <a:pt x="1368548" y="400811"/>
                </a:lnTo>
                <a:lnTo>
                  <a:pt x="1371596" y="400811"/>
                </a:lnTo>
                <a:lnTo>
                  <a:pt x="1371596" y="399287"/>
                </a:lnTo>
                <a:close/>
              </a:path>
              <a:path w="1371600" h="402589">
                <a:moveTo>
                  <a:pt x="3047" y="1523"/>
                </a:moveTo>
                <a:lnTo>
                  <a:pt x="1523" y="3047"/>
                </a:lnTo>
                <a:lnTo>
                  <a:pt x="3047" y="3047"/>
                </a:lnTo>
                <a:lnTo>
                  <a:pt x="3047" y="1523"/>
                </a:lnTo>
                <a:close/>
              </a:path>
              <a:path w="1371600" h="402589">
                <a:moveTo>
                  <a:pt x="1368548" y="1523"/>
                </a:moveTo>
                <a:lnTo>
                  <a:pt x="3047" y="1523"/>
                </a:lnTo>
                <a:lnTo>
                  <a:pt x="3047" y="3047"/>
                </a:lnTo>
                <a:lnTo>
                  <a:pt x="1368548" y="3047"/>
                </a:lnTo>
                <a:lnTo>
                  <a:pt x="1368548" y="1523"/>
                </a:lnTo>
                <a:close/>
              </a:path>
              <a:path w="1371600" h="402589">
                <a:moveTo>
                  <a:pt x="1371596" y="1523"/>
                </a:moveTo>
                <a:lnTo>
                  <a:pt x="1368548" y="1523"/>
                </a:lnTo>
                <a:lnTo>
                  <a:pt x="1370072" y="3047"/>
                </a:lnTo>
                <a:lnTo>
                  <a:pt x="1371596" y="3047"/>
                </a:lnTo>
                <a:lnTo>
                  <a:pt x="1371596" y="1523"/>
                </a:lnTo>
                <a:close/>
              </a:path>
            </a:pathLst>
          </a:custGeom>
          <a:solidFill>
            <a:srgbClr val="000000"/>
          </a:solidFill>
          <a:ln>
            <a:solidFill>
              <a:schemeClr val="accent5">
                <a:lumMod val="40000"/>
                <a:lumOff val="60000"/>
              </a:schemeClr>
            </a:solidFill>
          </a:ln>
        </p:spPr>
        <p:txBody>
          <a:bodyPr wrap="square" lIns="0" tIns="0" rIns="0" bIns="0" rtlCol="0"/>
          <a:lstStyle/>
          <a:p>
            <a:endParaRPr/>
          </a:p>
        </p:txBody>
      </p:sp>
      <p:sp>
        <p:nvSpPr>
          <p:cNvPr id="8" name="object 8"/>
          <p:cNvSpPr txBox="1"/>
          <p:nvPr/>
        </p:nvSpPr>
        <p:spPr>
          <a:xfrm>
            <a:off x="2483347" y="5093156"/>
            <a:ext cx="1024628" cy="246221"/>
          </a:xfrm>
          <a:prstGeom prst="rect">
            <a:avLst/>
          </a:prstGeom>
        </p:spPr>
        <p:txBody>
          <a:bodyPr vert="horz" wrap="square" lIns="0" tIns="0" rIns="0" bIns="0" rtlCol="0">
            <a:spAutoFit/>
          </a:bodyPr>
          <a:lstStyle/>
          <a:p>
            <a:pPr marL="11135"/>
            <a:r>
              <a:rPr sz="1600" spc="-4" dirty="0">
                <a:solidFill>
                  <a:srgbClr val="FFC000"/>
                </a:solidFill>
                <a:latin typeface="Arial"/>
                <a:cs typeface="Arial"/>
              </a:rPr>
              <a:t>Χ</a:t>
            </a:r>
            <a:r>
              <a:rPr sz="1600" dirty="0">
                <a:solidFill>
                  <a:srgbClr val="FFC000"/>
                </a:solidFill>
                <a:latin typeface="Arial"/>
                <a:cs typeface="Arial"/>
              </a:rPr>
              <a:t>ό</a:t>
            </a:r>
            <a:r>
              <a:rPr sz="1600" spc="-9" dirty="0">
                <a:solidFill>
                  <a:srgbClr val="FFC000"/>
                </a:solidFill>
                <a:latin typeface="Arial"/>
                <a:cs typeface="Arial"/>
              </a:rPr>
              <a:t>ν</a:t>
            </a:r>
            <a:r>
              <a:rPr sz="1600" dirty="0">
                <a:solidFill>
                  <a:srgbClr val="FFC000"/>
                </a:solidFill>
                <a:latin typeface="Arial"/>
                <a:cs typeface="Arial"/>
              </a:rPr>
              <a:t>δρ</a:t>
            </a:r>
            <a:r>
              <a:rPr sz="1600" spc="9" dirty="0">
                <a:solidFill>
                  <a:srgbClr val="FFC000"/>
                </a:solidFill>
                <a:latin typeface="Arial"/>
                <a:cs typeface="Arial"/>
              </a:rPr>
              <a:t>ι</a:t>
            </a:r>
            <a:r>
              <a:rPr sz="1600" spc="-9" dirty="0">
                <a:solidFill>
                  <a:srgbClr val="FFC000"/>
                </a:solidFill>
                <a:latin typeface="Arial"/>
                <a:cs typeface="Arial"/>
              </a:rPr>
              <a:t>ν</a:t>
            </a:r>
            <a:r>
              <a:rPr sz="1600" dirty="0">
                <a:solidFill>
                  <a:srgbClr val="FFC000"/>
                </a:solidFill>
                <a:latin typeface="Arial"/>
                <a:cs typeface="Arial"/>
              </a:rPr>
              <a:t>ος</a:t>
            </a:r>
          </a:p>
        </p:txBody>
      </p:sp>
      <p:sp>
        <p:nvSpPr>
          <p:cNvPr id="9" name="object 9"/>
          <p:cNvSpPr/>
          <p:nvPr/>
        </p:nvSpPr>
        <p:spPr>
          <a:xfrm>
            <a:off x="2414696" y="6041490"/>
            <a:ext cx="1296667" cy="366528"/>
          </a:xfrm>
          <a:custGeom>
            <a:avLst/>
            <a:gdLst/>
            <a:ahLst/>
            <a:cxnLst/>
            <a:rect l="l" t="t" r="r" b="b"/>
            <a:pathLst>
              <a:path w="1516379" h="403859">
                <a:moveTo>
                  <a:pt x="1516376" y="0"/>
                </a:moveTo>
                <a:lnTo>
                  <a:pt x="0" y="0"/>
                </a:lnTo>
                <a:lnTo>
                  <a:pt x="0" y="403859"/>
                </a:lnTo>
                <a:lnTo>
                  <a:pt x="1516376" y="403859"/>
                </a:lnTo>
                <a:lnTo>
                  <a:pt x="1516376" y="402335"/>
                </a:lnTo>
                <a:lnTo>
                  <a:pt x="3047" y="402335"/>
                </a:lnTo>
                <a:lnTo>
                  <a:pt x="1523" y="400811"/>
                </a:lnTo>
                <a:lnTo>
                  <a:pt x="3047" y="400811"/>
                </a:lnTo>
                <a:lnTo>
                  <a:pt x="3047" y="3047"/>
                </a:lnTo>
                <a:lnTo>
                  <a:pt x="1523" y="3047"/>
                </a:lnTo>
                <a:lnTo>
                  <a:pt x="3047" y="1523"/>
                </a:lnTo>
                <a:lnTo>
                  <a:pt x="1516376" y="1523"/>
                </a:lnTo>
                <a:lnTo>
                  <a:pt x="1516376" y="0"/>
                </a:lnTo>
                <a:close/>
              </a:path>
              <a:path w="1516379" h="403859">
                <a:moveTo>
                  <a:pt x="3047" y="400811"/>
                </a:moveTo>
                <a:lnTo>
                  <a:pt x="1523" y="400811"/>
                </a:lnTo>
                <a:lnTo>
                  <a:pt x="3047" y="402335"/>
                </a:lnTo>
                <a:lnTo>
                  <a:pt x="3047" y="400811"/>
                </a:lnTo>
                <a:close/>
              </a:path>
              <a:path w="1516379" h="403859">
                <a:moveTo>
                  <a:pt x="1513328" y="400811"/>
                </a:moveTo>
                <a:lnTo>
                  <a:pt x="3047" y="400811"/>
                </a:lnTo>
                <a:lnTo>
                  <a:pt x="3047" y="402335"/>
                </a:lnTo>
                <a:lnTo>
                  <a:pt x="1513328" y="402335"/>
                </a:lnTo>
                <a:lnTo>
                  <a:pt x="1513328" y="400811"/>
                </a:lnTo>
                <a:close/>
              </a:path>
              <a:path w="1516379" h="403859">
                <a:moveTo>
                  <a:pt x="1513328" y="1523"/>
                </a:moveTo>
                <a:lnTo>
                  <a:pt x="1513328" y="402335"/>
                </a:lnTo>
                <a:lnTo>
                  <a:pt x="1514852" y="400811"/>
                </a:lnTo>
                <a:lnTo>
                  <a:pt x="1516376" y="400811"/>
                </a:lnTo>
                <a:lnTo>
                  <a:pt x="1516376" y="3047"/>
                </a:lnTo>
                <a:lnTo>
                  <a:pt x="1514852" y="3047"/>
                </a:lnTo>
                <a:lnTo>
                  <a:pt x="1513328" y="1523"/>
                </a:lnTo>
                <a:close/>
              </a:path>
              <a:path w="1516379" h="403859">
                <a:moveTo>
                  <a:pt x="1516376" y="400811"/>
                </a:moveTo>
                <a:lnTo>
                  <a:pt x="1514852" y="400811"/>
                </a:lnTo>
                <a:lnTo>
                  <a:pt x="1513328" y="402335"/>
                </a:lnTo>
                <a:lnTo>
                  <a:pt x="1516376" y="402335"/>
                </a:lnTo>
                <a:lnTo>
                  <a:pt x="1516376" y="400811"/>
                </a:lnTo>
                <a:close/>
              </a:path>
              <a:path w="1516379" h="403859">
                <a:moveTo>
                  <a:pt x="3047" y="1523"/>
                </a:moveTo>
                <a:lnTo>
                  <a:pt x="1523" y="3047"/>
                </a:lnTo>
                <a:lnTo>
                  <a:pt x="3047" y="3047"/>
                </a:lnTo>
                <a:lnTo>
                  <a:pt x="3047" y="1523"/>
                </a:lnTo>
                <a:close/>
              </a:path>
              <a:path w="1516379" h="403859">
                <a:moveTo>
                  <a:pt x="1513328" y="1523"/>
                </a:moveTo>
                <a:lnTo>
                  <a:pt x="3047" y="1523"/>
                </a:lnTo>
                <a:lnTo>
                  <a:pt x="3047" y="3047"/>
                </a:lnTo>
                <a:lnTo>
                  <a:pt x="1513328" y="3047"/>
                </a:lnTo>
                <a:lnTo>
                  <a:pt x="1513328" y="1523"/>
                </a:lnTo>
                <a:close/>
              </a:path>
              <a:path w="1516379" h="403859">
                <a:moveTo>
                  <a:pt x="1516376" y="1523"/>
                </a:moveTo>
                <a:lnTo>
                  <a:pt x="1513328" y="1523"/>
                </a:lnTo>
                <a:lnTo>
                  <a:pt x="1514852" y="3047"/>
                </a:lnTo>
                <a:lnTo>
                  <a:pt x="1516376" y="3047"/>
                </a:lnTo>
                <a:lnTo>
                  <a:pt x="1516376" y="1523"/>
                </a:lnTo>
                <a:close/>
              </a:path>
            </a:pathLst>
          </a:custGeom>
          <a:solidFill>
            <a:srgbClr val="000000"/>
          </a:solidFill>
        </p:spPr>
        <p:txBody>
          <a:bodyPr wrap="square" lIns="0" tIns="0" rIns="0" bIns="0" rtlCol="0"/>
          <a:lstStyle/>
          <a:p>
            <a:endParaRPr/>
          </a:p>
        </p:txBody>
      </p:sp>
      <p:sp>
        <p:nvSpPr>
          <p:cNvPr id="10" name="object 10"/>
          <p:cNvSpPr txBox="1"/>
          <p:nvPr/>
        </p:nvSpPr>
        <p:spPr>
          <a:xfrm>
            <a:off x="2483347" y="6063099"/>
            <a:ext cx="1104214" cy="246221"/>
          </a:xfrm>
          <a:prstGeom prst="rect">
            <a:avLst/>
          </a:prstGeom>
          <a:ln>
            <a:solidFill>
              <a:schemeClr val="accent5">
                <a:lumMod val="40000"/>
                <a:lumOff val="60000"/>
              </a:schemeClr>
            </a:solidFill>
          </a:ln>
        </p:spPr>
        <p:txBody>
          <a:bodyPr vert="horz" wrap="square" lIns="0" tIns="0" rIns="0" bIns="0" rtlCol="0">
            <a:spAutoFit/>
          </a:bodyPr>
          <a:lstStyle/>
          <a:p>
            <a:pPr marL="11135"/>
            <a:r>
              <a:rPr sz="1600" dirty="0">
                <a:solidFill>
                  <a:srgbClr val="FFC000"/>
                </a:solidFill>
                <a:latin typeface="Arial"/>
                <a:cs typeface="Arial"/>
              </a:rPr>
              <a:t>Ο</a:t>
            </a:r>
            <a:r>
              <a:rPr sz="1600" spc="-4" dirty="0">
                <a:solidFill>
                  <a:srgbClr val="FFC000"/>
                </a:solidFill>
                <a:latin typeface="Arial"/>
                <a:cs typeface="Arial"/>
              </a:rPr>
              <a:t>σ</a:t>
            </a:r>
            <a:r>
              <a:rPr sz="1600" dirty="0">
                <a:solidFill>
                  <a:srgbClr val="FFC000"/>
                </a:solidFill>
                <a:latin typeface="Arial"/>
                <a:cs typeface="Arial"/>
              </a:rPr>
              <a:t>τ</a:t>
            </a:r>
            <a:r>
              <a:rPr sz="1600" spc="9" dirty="0">
                <a:solidFill>
                  <a:srgbClr val="FFC000"/>
                </a:solidFill>
                <a:latin typeface="Arial"/>
                <a:cs typeface="Arial"/>
              </a:rPr>
              <a:t>ί</a:t>
            </a:r>
            <a:r>
              <a:rPr sz="1600" dirty="0">
                <a:solidFill>
                  <a:srgbClr val="FFC000"/>
                </a:solidFill>
                <a:latin typeface="Arial"/>
                <a:cs typeface="Arial"/>
              </a:rPr>
              <a:t>της</a:t>
            </a:r>
          </a:p>
        </p:txBody>
      </p:sp>
      <p:sp>
        <p:nvSpPr>
          <p:cNvPr id="11" name="object 11"/>
          <p:cNvSpPr/>
          <p:nvPr/>
        </p:nvSpPr>
        <p:spPr>
          <a:xfrm>
            <a:off x="2494191" y="6341629"/>
            <a:ext cx="750959" cy="0"/>
          </a:xfrm>
          <a:custGeom>
            <a:avLst/>
            <a:gdLst/>
            <a:ahLst/>
            <a:cxnLst/>
            <a:rect l="l" t="t" r="r" b="b"/>
            <a:pathLst>
              <a:path w="878204">
                <a:moveTo>
                  <a:pt x="0" y="0"/>
                </a:moveTo>
                <a:lnTo>
                  <a:pt x="877823" y="0"/>
                </a:lnTo>
              </a:path>
            </a:pathLst>
          </a:custGeom>
          <a:ln w="19557">
            <a:solidFill>
              <a:srgbClr val="009898"/>
            </a:solidFill>
          </a:ln>
        </p:spPr>
        <p:txBody>
          <a:bodyPr wrap="square" lIns="0" tIns="0" rIns="0" bIns="0" rtlCol="0"/>
          <a:lstStyle/>
          <a:p>
            <a:endParaRPr/>
          </a:p>
        </p:txBody>
      </p:sp>
      <p:sp>
        <p:nvSpPr>
          <p:cNvPr id="12" name="object 12"/>
          <p:cNvSpPr/>
          <p:nvPr/>
        </p:nvSpPr>
        <p:spPr>
          <a:xfrm>
            <a:off x="3955056" y="683255"/>
            <a:ext cx="1049062" cy="366528"/>
          </a:xfrm>
          <a:custGeom>
            <a:avLst/>
            <a:gdLst/>
            <a:ahLst/>
            <a:cxnLst/>
            <a:rect l="l" t="t" r="r" b="b"/>
            <a:pathLst>
              <a:path w="1226820" h="403859">
                <a:moveTo>
                  <a:pt x="1226819" y="0"/>
                </a:moveTo>
                <a:lnTo>
                  <a:pt x="0" y="0"/>
                </a:lnTo>
                <a:lnTo>
                  <a:pt x="0" y="403859"/>
                </a:lnTo>
                <a:lnTo>
                  <a:pt x="1226819" y="403859"/>
                </a:lnTo>
                <a:lnTo>
                  <a:pt x="1226819" y="402335"/>
                </a:lnTo>
                <a:lnTo>
                  <a:pt x="3047" y="402335"/>
                </a:lnTo>
                <a:lnTo>
                  <a:pt x="1523" y="400811"/>
                </a:lnTo>
                <a:lnTo>
                  <a:pt x="3047" y="400811"/>
                </a:lnTo>
                <a:lnTo>
                  <a:pt x="3047" y="3047"/>
                </a:lnTo>
                <a:lnTo>
                  <a:pt x="1523" y="3047"/>
                </a:lnTo>
                <a:lnTo>
                  <a:pt x="3047" y="1523"/>
                </a:lnTo>
                <a:lnTo>
                  <a:pt x="1226819" y="1523"/>
                </a:lnTo>
                <a:lnTo>
                  <a:pt x="1226819" y="0"/>
                </a:lnTo>
                <a:close/>
              </a:path>
              <a:path w="1226820" h="403859">
                <a:moveTo>
                  <a:pt x="3047" y="400811"/>
                </a:moveTo>
                <a:lnTo>
                  <a:pt x="1523" y="400811"/>
                </a:lnTo>
                <a:lnTo>
                  <a:pt x="3047" y="402335"/>
                </a:lnTo>
                <a:lnTo>
                  <a:pt x="3047" y="400811"/>
                </a:lnTo>
                <a:close/>
              </a:path>
              <a:path w="1226820" h="403859">
                <a:moveTo>
                  <a:pt x="1223771" y="400811"/>
                </a:moveTo>
                <a:lnTo>
                  <a:pt x="3047" y="400811"/>
                </a:lnTo>
                <a:lnTo>
                  <a:pt x="3047" y="402335"/>
                </a:lnTo>
                <a:lnTo>
                  <a:pt x="1223771" y="402335"/>
                </a:lnTo>
                <a:lnTo>
                  <a:pt x="1223771" y="400811"/>
                </a:lnTo>
                <a:close/>
              </a:path>
              <a:path w="1226820" h="403859">
                <a:moveTo>
                  <a:pt x="1223771" y="1523"/>
                </a:moveTo>
                <a:lnTo>
                  <a:pt x="1223771" y="402335"/>
                </a:lnTo>
                <a:lnTo>
                  <a:pt x="1225295" y="400811"/>
                </a:lnTo>
                <a:lnTo>
                  <a:pt x="1226819" y="400811"/>
                </a:lnTo>
                <a:lnTo>
                  <a:pt x="1226819" y="3047"/>
                </a:lnTo>
                <a:lnTo>
                  <a:pt x="1225295" y="3047"/>
                </a:lnTo>
                <a:lnTo>
                  <a:pt x="1223771" y="1523"/>
                </a:lnTo>
                <a:close/>
              </a:path>
              <a:path w="1226820" h="403859">
                <a:moveTo>
                  <a:pt x="1226819" y="400811"/>
                </a:moveTo>
                <a:lnTo>
                  <a:pt x="1225295" y="400811"/>
                </a:lnTo>
                <a:lnTo>
                  <a:pt x="1223771" y="402335"/>
                </a:lnTo>
                <a:lnTo>
                  <a:pt x="1226819" y="402335"/>
                </a:lnTo>
                <a:lnTo>
                  <a:pt x="1226819" y="400811"/>
                </a:lnTo>
                <a:close/>
              </a:path>
              <a:path w="1226820" h="403859">
                <a:moveTo>
                  <a:pt x="3047" y="1523"/>
                </a:moveTo>
                <a:lnTo>
                  <a:pt x="1523" y="3047"/>
                </a:lnTo>
                <a:lnTo>
                  <a:pt x="3047" y="3047"/>
                </a:lnTo>
                <a:lnTo>
                  <a:pt x="3047" y="1523"/>
                </a:lnTo>
                <a:close/>
              </a:path>
              <a:path w="1226820" h="403859">
                <a:moveTo>
                  <a:pt x="1223771" y="1523"/>
                </a:moveTo>
                <a:lnTo>
                  <a:pt x="3047" y="1523"/>
                </a:lnTo>
                <a:lnTo>
                  <a:pt x="3047" y="3047"/>
                </a:lnTo>
                <a:lnTo>
                  <a:pt x="1223771" y="3047"/>
                </a:lnTo>
                <a:lnTo>
                  <a:pt x="1223771" y="1523"/>
                </a:lnTo>
                <a:close/>
              </a:path>
              <a:path w="1226820" h="403859">
                <a:moveTo>
                  <a:pt x="1226819" y="1523"/>
                </a:moveTo>
                <a:lnTo>
                  <a:pt x="1223771" y="1523"/>
                </a:lnTo>
                <a:lnTo>
                  <a:pt x="1225295" y="3047"/>
                </a:lnTo>
                <a:lnTo>
                  <a:pt x="1226819" y="3047"/>
                </a:lnTo>
                <a:lnTo>
                  <a:pt x="1226819" y="1523"/>
                </a:lnTo>
                <a:close/>
              </a:path>
            </a:pathLst>
          </a:custGeom>
          <a:solidFill>
            <a:srgbClr val="000000"/>
          </a:solidFill>
        </p:spPr>
        <p:txBody>
          <a:bodyPr wrap="square" lIns="0" tIns="0" rIns="0" bIns="0" rtlCol="0"/>
          <a:lstStyle/>
          <a:p>
            <a:endParaRPr/>
          </a:p>
        </p:txBody>
      </p:sp>
      <p:sp>
        <p:nvSpPr>
          <p:cNvPr id="13" name="object 13"/>
          <p:cNvSpPr txBox="1"/>
          <p:nvPr/>
        </p:nvSpPr>
        <p:spPr>
          <a:xfrm>
            <a:off x="4022408" y="751509"/>
            <a:ext cx="874762" cy="246221"/>
          </a:xfrm>
          <a:prstGeom prst="rect">
            <a:avLst/>
          </a:prstGeom>
          <a:ln>
            <a:solidFill>
              <a:schemeClr val="accent1">
                <a:lumMod val="40000"/>
                <a:lumOff val="60000"/>
              </a:schemeClr>
            </a:solidFill>
          </a:ln>
        </p:spPr>
        <p:txBody>
          <a:bodyPr vert="horz" wrap="square" lIns="0" tIns="0" rIns="0" bIns="0" rtlCol="0">
            <a:spAutoFit/>
          </a:bodyPr>
          <a:lstStyle/>
          <a:p>
            <a:pPr marL="11135"/>
            <a:r>
              <a:rPr sz="1600" spc="-4" dirty="0">
                <a:solidFill>
                  <a:srgbClr val="FFC000"/>
                </a:solidFill>
                <a:latin typeface="Arial"/>
                <a:cs typeface="Arial"/>
              </a:rPr>
              <a:t>Χ</a:t>
            </a:r>
            <a:r>
              <a:rPr sz="1600" spc="4" dirty="0">
                <a:solidFill>
                  <a:srgbClr val="FFC000"/>
                </a:solidFill>
                <a:latin typeface="Arial"/>
                <a:cs typeface="Arial"/>
              </a:rPr>
              <a:t>α</a:t>
            </a:r>
            <a:r>
              <a:rPr sz="1600" spc="-26" dirty="0">
                <a:solidFill>
                  <a:srgbClr val="FFC000"/>
                </a:solidFill>
                <a:latin typeface="Arial"/>
                <a:cs typeface="Arial"/>
              </a:rPr>
              <a:t>λ</a:t>
            </a:r>
            <a:r>
              <a:rPr sz="1600" spc="4" dirty="0">
                <a:solidFill>
                  <a:srgbClr val="FFC000"/>
                </a:solidFill>
                <a:latin typeface="Arial"/>
                <a:cs typeface="Arial"/>
              </a:rPr>
              <a:t>α</a:t>
            </a:r>
            <a:r>
              <a:rPr sz="1600" dirty="0">
                <a:solidFill>
                  <a:srgbClr val="FFC000"/>
                </a:solidFill>
                <a:latin typeface="Arial"/>
                <a:cs typeface="Arial"/>
              </a:rPr>
              <a:t>ρός</a:t>
            </a:r>
          </a:p>
        </p:txBody>
      </p:sp>
      <p:sp>
        <p:nvSpPr>
          <p:cNvPr id="14" name="object 14"/>
          <p:cNvSpPr/>
          <p:nvPr/>
        </p:nvSpPr>
        <p:spPr>
          <a:xfrm>
            <a:off x="3955056" y="1844824"/>
            <a:ext cx="2712249" cy="504841"/>
          </a:xfrm>
          <a:custGeom>
            <a:avLst/>
            <a:gdLst/>
            <a:ahLst/>
            <a:cxnLst/>
            <a:rect l="l" t="t" r="r" b="b"/>
            <a:pathLst>
              <a:path w="3171825" h="556260">
                <a:moveTo>
                  <a:pt x="3171443" y="0"/>
                </a:moveTo>
                <a:lnTo>
                  <a:pt x="0" y="0"/>
                </a:lnTo>
                <a:lnTo>
                  <a:pt x="0" y="556259"/>
                </a:lnTo>
                <a:lnTo>
                  <a:pt x="3171443" y="556259"/>
                </a:lnTo>
                <a:lnTo>
                  <a:pt x="3171443" y="554735"/>
                </a:lnTo>
                <a:lnTo>
                  <a:pt x="3047" y="554735"/>
                </a:lnTo>
                <a:lnTo>
                  <a:pt x="1523" y="551687"/>
                </a:lnTo>
                <a:lnTo>
                  <a:pt x="3047" y="551687"/>
                </a:lnTo>
                <a:lnTo>
                  <a:pt x="3047" y="3047"/>
                </a:lnTo>
                <a:lnTo>
                  <a:pt x="1523" y="3047"/>
                </a:lnTo>
                <a:lnTo>
                  <a:pt x="3047" y="1523"/>
                </a:lnTo>
                <a:lnTo>
                  <a:pt x="3171443" y="1523"/>
                </a:lnTo>
                <a:lnTo>
                  <a:pt x="3171443" y="0"/>
                </a:lnTo>
                <a:close/>
              </a:path>
              <a:path w="3171825" h="556260">
                <a:moveTo>
                  <a:pt x="3047" y="551687"/>
                </a:moveTo>
                <a:lnTo>
                  <a:pt x="1523" y="551687"/>
                </a:lnTo>
                <a:lnTo>
                  <a:pt x="3047" y="554735"/>
                </a:lnTo>
                <a:lnTo>
                  <a:pt x="3047" y="551687"/>
                </a:lnTo>
                <a:close/>
              </a:path>
              <a:path w="3171825" h="556260">
                <a:moveTo>
                  <a:pt x="3168395" y="551687"/>
                </a:moveTo>
                <a:lnTo>
                  <a:pt x="3047" y="551687"/>
                </a:lnTo>
                <a:lnTo>
                  <a:pt x="3047" y="554735"/>
                </a:lnTo>
                <a:lnTo>
                  <a:pt x="3168395" y="554735"/>
                </a:lnTo>
                <a:lnTo>
                  <a:pt x="3168395" y="551687"/>
                </a:lnTo>
                <a:close/>
              </a:path>
              <a:path w="3171825" h="556260">
                <a:moveTo>
                  <a:pt x="3168395" y="1523"/>
                </a:moveTo>
                <a:lnTo>
                  <a:pt x="3168395" y="554735"/>
                </a:lnTo>
                <a:lnTo>
                  <a:pt x="3169919" y="551687"/>
                </a:lnTo>
                <a:lnTo>
                  <a:pt x="3171443" y="551687"/>
                </a:lnTo>
                <a:lnTo>
                  <a:pt x="3171443" y="3047"/>
                </a:lnTo>
                <a:lnTo>
                  <a:pt x="3169919" y="3047"/>
                </a:lnTo>
                <a:lnTo>
                  <a:pt x="3168395" y="1523"/>
                </a:lnTo>
                <a:close/>
              </a:path>
              <a:path w="3171825" h="556260">
                <a:moveTo>
                  <a:pt x="3171443" y="551687"/>
                </a:moveTo>
                <a:lnTo>
                  <a:pt x="3169919" y="551687"/>
                </a:lnTo>
                <a:lnTo>
                  <a:pt x="3168395" y="554735"/>
                </a:lnTo>
                <a:lnTo>
                  <a:pt x="3171443" y="554735"/>
                </a:lnTo>
                <a:lnTo>
                  <a:pt x="3171443" y="551687"/>
                </a:lnTo>
                <a:close/>
              </a:path>
              <a:path w="3171825" h="556260">
                <a:moveTo>
                  <a:pt x="3047" y="1523"/>
                </a:moveTo>
                <a:lnTo>
                  <a:pt x="1523" y="3047"/>
                </a:lnTo>
                <a:lnTo>
                  <a:pt x="3047" y="3047"/>
                </a:lnTo>
                <a:lnTo>
                  <a:pt x="3047" y="1523"/>
                </a:lnTo>
                <a:close/>
              </a:path>
              <a:path w="3171825" h="556260">
                <a:moveTo>
                  <a:pt x="3168395" y="1523"/>
                </a:moveTo>
                <a:lnTo>
                  <a:pt x="3047" y="1523"/>
                </a:lnTo>
                <a:lnTo>
                  <a:pt x="3047" y="3047"/>
                </a:lnTo>
                <a:lnTo>
                  <a:pt x="3168395" y="3047"/>
                </a:lnTo>
                <a:lnTo>
                  <a:pt x="3168395" y="1523"/>
                </a:lnTo>
                <a:close/>
              </a:path>
              <a:path w="3171825" h="556260">
                <a:moveTo>
                  <a:pt x="3171443" y="1523"/>
                </a:moveTo>
                <a:lnTo>
                  <a:pt x="3168395" y="1523"/>
                </a:lnTo>
                <a:lnTo>
                  <a:pt x="3169919" y="3047"/>
                </a:lnTo>
                <a:lnTo>
                  <a:pt x="3171443" y="3047"/>
                </a:lnTo>
                <a:lnTo>
                  <a:pt x="3171443" y="1523"/>
                </a:lnTo>
                <a:close/>
              </a:path>
            </a:pathLst>
          </a:custGeom>
          <a:solidFill>
            <a:srgbClr val="000000"/>
          </a:solidFill>
          <a:ln>
            <a:solidFill>
              <a:schemeClr val="accent1">
                <a:lumMod val="40000"/>
                <a:lumOff val="60000"/>
              </a:schemeClr>
            </a:solidFill>
          </a:ln>
        </p:spPr>
        <p:txBody>
          <a:bodyPr wrap="square" lIns="0" tIns="0" rIns="0" bIns="0" rtlCol="0"/>
          <a:lstStyle/>
          <a:p>
            <a:endParaRPr/>
          </a:p>
        </p:txBody>
      </p:sp>
      <p:sp>
        <p:nvSpPr>
          <p:cNvPr id="15" name="object 15"/>
          <p:cNvSpPr txBox="1"/>
          <p:nvPr/>
        </p:nvSpPr>
        <p:spPr>
          <a:xfrm>
            <a:off x="4022407" y="1925784"/>
            <a:ext cx="2469532" cy="392415"/>
          </a:xfrm>
          <a:prstGeom prst="rect">
            <a:avLst/>
          </a:prstGeom>
        </p:spPr>
        <p:txBody>
          <a:bodyPr vert="horz" wrap="square" lIns="0" tIns="0" rIns="0" bIns="0" rtlCol="0">
            <a:spAutoFit/>
          </a:bodyPr>
          <a:lstStyle/>
          <a:p>
            <a:pPr marL="11135" marR="4454">
              <a:lnSpc>
                <a:spcPct val="75000"/>
              </a:lnSpc>
            </a:pPr>
            <a:r>
              <a:rPr sz="1600" dirty="0">
                <a:solidFill>
                  <a:srgbClr val="FFC000"/>
                </a:solidFill>
                <a:latin typeface="Arial"/>
                <a:cs typeface="Arial"/>
              </a:rPr>
              <a:t>Π</a:t>
            </a:r>
            <a:r>
              <a:rPr sz="1600" spc="-4" dirty="0">
                <a:solidFill>
                  <a:srgbClr val="FFC000"/>
                </a:solidFill>
                <a:latin typeface="Arial"/>
                <a:cs typeface="Arial"/>
              </a:rPr>
              <a:t>υ</a:t>
            </a:r>
            <a:r>
              <a:rPr sz="1600" spc="4" dirty="0">
                <a:solidFill>
                  <a:srgbClr val="FFC000"/>
                </a:solidFill>
                <a:latin typeface="Arial"/>
                <a:cs typeface="Arial"/>
              </a:rPr>
              <a:t>κ</a:t>
            </a:r>
            <a:r>
              <a:rPr sz="1600" spc="-9" dirty="0">
                <a:solidFill>
                  <a:srgbClr val="FFC000"/>
                </a:solidFill>
                <a:latin typeface="Arial"/>
                <a:cs typeface="Arial"/>
              </a:rPr>
              <a:t>ν</a:t>
            </a:r>
            <a:r>
              <a:rPr sz="1600" dirty="0">
                <a:solidFill>
                  <a:srgbClr val="FFC000"/>
                </a:solidFill>
                <a:latin typeface="Arial"/>
                <a:cs typeface="Arial"/>
              </a:rPr>
              <a:t>ός</a:t>
            </a:r>
            <a:r>
              <a:rPr sz="1600" spc="39" dirty="0">
                <a:solidFill>
                  <a:srgbClr val="FFC000"/>
                </a:solidFill>
                <a:latin typeface="Times New Roman"/>
                <a:cs typeface="Times New Roman"/>
              </a:rPr>
              <a:t> </a:t>
            </a:r>
            <a:r>
              <a:rPr sz="1600" dirty="0">
                <a:solidFill>
                  <a:srgbClr val="FFC000"/>
                </a:solidFill>
                <a:latin typeface="Arial"/>
                <a:cs typeface="Arial"/>
              </a:rPr>
              <a:t>(</a:t>
            </a:r>
            <a:r>
              <a:rPr sz="1600" spc="-4" dirty="0">
                <a:solidFill>
                  <a:srgbClr val="FFC000"/>
                </a:solidFill>
                <a:latin typeface="Arial"/>
                <a:cs typeface="Arial"/>
              </a:rPr>
              <a:t>Ί</a:t>
            </a:r>
            <a:r>
              <a:rPr sz="1600" spc="-9" dirty="0">
                <a:solidFill>
                  <a:srgbClr val="FFC000"/>
                </a:solidFill>
                <a:latin typeface="Arial"/>
                <a:cs typeface="Arial"/>
              </a:rPr>
              <a:t>νε</a:t>
            </a:r>
            <a:r>
              <a:rPr sz="1600" dirty="0">
                <a:solidFill>
                  <a:srgbClr val="FFC000"/>
                </a:solidFill>
                <a:latin typeface="Arial"/>
                <a:cs typeface="Arial"/>
              </a:rPr>
              <a:t>ς</a:t>
            </a:r>
            <a:r>
              <a:rPr sz="1600" spc="26" dirty="0">
                <a:solidFill>
                  <a:srgbClr val="FFC000"/>
                </a:solidFill>
                <a:latin typeface="Times New Roman"/>
                <a:cs typeface="Times New Roman"/>
              </a:rPr>
              <a:t> </a:t>
            </a:r>
            <a:r>
              <a:rPr sz="1600" spc="-18" dirty="0">
                <a:solidFill>
                  <a:srgbClr val="FFC000"/>
                </a:solidFill>
                <a:latin typeface="Arial"/>
                <a:cs typeface="Arial"/>
              </a:rPr>
              <a:t>κ</a:t>
            </a:r>
            <a:r>
              <a:rPr sz="1600" spc="-31" dirty="0">
                <a:solidFill>
                  <a:srgbClr val="FFC000"/>
                </a:solidFill>
                <a:latin typeface="Arial"/>
                <a:cs typeface="Arial"/>
              </a:rPr>
              <a:t>ο</a:t>
            </a:r>
            <a:r>
              <a:rPr sz="1600" spc="4" dirty="0">
                <a:solidFill>
                  <a:srgbClr val="FFC000"/>
                </a:solidFill>
                <a:latin typeface="Arial"/>
                <a:cs typeface="Arial"/>
              </a:rPr>
              <a:t>λ</a:t>
            </a:r>
            <a:r>
              <a:rPr sz="1600" spc="-26" dirty="0">
                <a:solidFill>
                  <a:srgbClr val="FFC000"/>
                </a:solidFill>
                <a:latin typeface="Arial"/>
                <a:cs typeface="Arial"/>
              </a:rPr>
              <a:t>λ</a:t>
            </a:r>
            <a:r>
              <a:rPr sz="1600" spc="4" dirty="0">
                <a:solidFill>
                  <a:srgbClr val="FFC000"/>
                </a:solidFill>
                <a:latin typeface="Arial"/>
                <a:cs typeface="Arial"/>
              </a:rPr>
              <a:t>αγ</a:t>
            </a:r>
            <a:r>
              <a:rPr sz="1600" dirty="0">
                <a:solidFill>
                  <a:srgbClr val="FFC000"/>
                </a:solidFill>
                <a:latin typeface="Arial"/>
                <a:cs typeface="Arial"/>
              </a:rPr>
              <a:t>ό</a:t>
            </a:r>
            <a:r>
              <a:rPr sz="1600" spc="-9" dirty="0">
                <a:solidFill>
                  <a:srgbClr val="FFC000"/>
                </a:solidFill>
                <a:latin typeface="Arial"/>
                <a:cs typeface="Arial"/>
              </a:rPr>
              <a:t>ν</a:t>
            </a:r>
            <a:r>
              <a:rPr sz="1600" dirty="0">
                <a:solidFill>
                  <a:srgbClr val="FFC000"/>
                </a:solidFill>
                <a:latin typeface="Arial"/>
                <a:cs typeface="Arial"/>
              </a:rPr>
              <a:t>ου</a:t>
            </a:r>
            <a:r>
              <a:rPr sz="1600" dirty="0">
                <a:solidFill>
                  <a:srgbClr val="FFC000"/>
                </a:solidFill>
                <a:latin typeface="Times New Roman"/>
                <a:cs typeface="Times New Roman"/>
              </a:rPr>
              <a:t> </a:t>
            </a:r>
            <a:r>
              <a:rPr sz="1600" spc="-4" dirty="0">
                <a:solidFill>
                  <a:srgbClr val="FFC000"/>
                </a:solidFill>
                <a:latin typeface="Arial"/>
                <a:cs typeface="Arial"/>
              </a:rPr>
              <a:t>σ</a:t>
            </a:r>
            <a:r>
              <a:rPr sz="1600" dirty="0">
                <a:solidFill>
                  <a:srgbClr val="FFC000"/>
                </a:solidFill>
                <a:latin typeface="Arial"/>
                <a:cs typeface="Arial"/>
              </a:rPr>
              <a:t>ε</a:t>
            </a:r>
            <a:r>
              <a:rPr sz="1600" spc="39" dirty="0">
                <a:solidFill>
                  <a:srgbClr val="FFC000"/>
                </a:solidFill>
                <a:latin typeface="Times New Roman"/>
                <a:cs typeface="Times New Roman"/>
              </a:rPr>
              <a:t> </a:t>
            </a:r>
            <a:r>
              <a:rPr sz="1600" dirty="0">
                <a:solidFill>
                  <a:srgbClr val="FFC000"/>
                </a:solidFill>
                <a:latin typeface="Arial"/>
                <a:cs typeface="Arial"/>
              </a:rPr>
              <a:t>δ</a:t>
            </a:r>
            <a:r>
              <a:rPr sz="1600" spc="-9" dirty="0">
                <a:solidFill>
                  <a:srgbClr val="FFC000"/>
                </a:solidFill>
                <a:latin typeface="Arial"/>
                <a:cs typeface="Arial"/>
              </a:rPr>
              <a:t>ε</a:t>
            </a:r>
            <a:r>
              <a:rPr sz="1600" spc="-4" dirty="0">
                <a:solidFill>
                  <a:srgbClr val="FFC000"/>
                </a:solidFill>
                <a:latin typeface="Arial"/>
                <a:cs typeface="Arial"/>
              </a:rPr>
              <a:t>σµ</a:t>
            </a:r>
            <a:r>
              <a:rPr sz="1600" spc="9" dirty="0">
                <a:solidFill>
                  <a:srgbClr val="FFC000"/>
                </a:solidFill>
                <a:latin typeface="Arial"/>
                <a:cs typeface="Arial"/>
              </a:rPr>
              <a:t>ί</a:t>
            </a:r>
            <a:r>
              <a:rPr sz="1600" dirty="0">
                <a:solidFill>
                  <a:srgbClr val="FFC000"/>
                </a:solidFill>
                <a:latin typeface="Arial"/>
                <a:cs typeface="Arial"/>
              </a:rPr>
              <a:t>δ</a:t>
            </a:r>
            <a:r>
              <a:rPr sz="1600" spc="-9" dirty="0">
                <a:solidFill>
                  <a:srgbClr val="FFC000"/>
                </a:solidFill>
                <a:latin typeface="Arial"/>
                <a:cs typeface="Arial"/>
              </a:rPr>
              <a:t>ες</a:t>
            </a:r>
            <a:r>
              <a:rPr dirty="0">
                <a:solidFill>
                  <a:srgbClr val="FFC000"/>
                </a:solidFill>
                <a:latin typeface="Arial"/>
                <a:cs typeface="Arial"/>
              </a:rPr>
              <a:t>)</a:t>
            </a:r>
          </a:p>
        </p:txBody>
      </p:sp>
      <p:sp>
        <p:nvSpPr>
          <p:cNvPr id="16" name="object 16"/>
          <p:cNvSpPr/>
          <p:nvPr/>
        </p:nvSpPr>
        <p:spPr>
          <a:xfrm>
            <a:off x="5247812" y="384499"/>
            <a:ext cx="3205830" cy="366528"/>
          </a:xfrm>
          <a:custGeom>
            <a:avLst/>
            <a:gdLst/>
            <a:ahLst/>
            <a:cxnLst/>
            <a:rect l="l" t="t" r="r" b="b"/>
            <a:pathLst>
              <a:path w="3749040" h="403859">
                <a:moveTo>
                  <a:pt x="3749039" y="0"/>
                </a:moveTo>
                <a:lnTo>
                  <a:pt x="0" y="0"/>
                </a:lnTo>
                <a:lnTo>
                  <a:pt x="0" y="403859"/>
                </a:lnTo>
                <a:lnTo>
                  <a:pt x="3749039" y="403859"/>
                </a:lnTo>
                <a:lnTo>
                  <a:pt x="3749039" y="402335"/>
                </a:lnTo>
                <a:lnTo>
                  <a:pt x="3047" y="402335"/>
                </a:lnTo>
                <a:lnTo>
                  <a:pt x="1523" y="400811"/>
                </a:lnTo>
                <a:lnTo>
                  <a:pt x="3047" y="400811"/>
                </a:lnTo>
                <a:lnTo>
                  <a:pt x="3047" y="4571"/>
                </a:lnTo>
                <a:lnTo>
                  <a:pt x="1523" y="4571"/>
                </a:lnTo>
                <a:lnTo>
                  <a:pt x="3047" y="1523"/>
                </a:lnTo>
                <a:lnTo>
                  <a:pt x="3749039" y="1523"/>
                </a:lnTo>
                <a:lnTo>
                  <a:pt x="3749039" y="0"/>
                </a:lnTo>
                <a:close/>
              </a:path>
              <a:path w="3749040" h="403859">
                <a:moveTo>
                  <a:pt x="3047" y="400811"/>
                </a:moveTo>
                <a:lnTo>
                  <a:pt x="1523" y="400811"/>
                </a:lnTo>
                <a:lnTo>
                  <a:pt x="3047" y="402335"/>
                </a:lnTo>
                <a:lnTo>
                  <a:pt x="3047" y="400811"/>
                </a:lnTo>
                <a:close/>
              </a:path>
              <a:path w="3749040" h="403859">
                <a:moveTo>
                  <a:pt x="3745991" y="400811"/>
                </a:moveTo>
                <a:lnTo>
                  <a:pt x="3047" y="400811"/>
                </a:lnTo>
                <a:lnTo>
                  <a:pt x="3047" y="402335"/>
                </a:lnTo>
                <a:lnTo>
                  <a:pt x="3745991" y="402335"/>
                </a:lnTo>
                <a:lnTo>
                  <a:pt x="3745991" y="400811"/>
                </a:lnTo>
                <a:close/>
              </a:path>
              <a:path w="3749040" h="403859">
                <a:moveTo>
                  <a:pt x="3745991" y="1523"/>
                </a:moveTo>
                <a:lnTo>
                  <a:pt x="3745991" y="402335"/>
                </a:lnTo>
                <a:lnTo>
                  <a:pt x="3747515" y="400811"/>
                </a:lnTo>
                <a:lnTo>
                  <a:pt x="3749039" y="400811"/>
                </a:lnTo>
                <a:lnTo>
                  <a:pt x="3749039" y="4571"/>
                </a:lnTo>
                <a:lnTo>
                  <a:pt x="3747515" y="4571"/>
                </a:lnTo>
                <a:lnTo>
                  <a:pt x="3745991" y="1523"/>
                </a:lnTo>
                <a:close/>
              </a:path>
              <a:path w="3749040" h="403859">
                <a:moveTo>
                  <a:pt x="3749039" y="400811"/>
                </a:moveTo>
                <a:lnTo>
                  <a:pt x="3747515" y="400811"/>
                </a:lnTo>
                <a:lnTo>
                  <a:pt x="3745991" y="402335"/>
                </a:lnTo>
                <a:lnTo>
                  <a:pt x="3749039" y="402335"/>
                </a:lnTo>
                <a:lnTo>
                  <a:pt x="3749039" y="400811"/>
                </a:lnTo>
                <a:close/>
              </a:path>
              <a:path w="3749040" h="403859">
                <a:moveTo>
                  <a:pt x="3047" y="1523"/>
                </a:moveTo>
                <a:lnTo>
                  <a:pt x="1523" y="4571"/>
                </a:lnTo>
                <a:lnTo>
                  <a:pt x="3047" y="4571"/>
                </a:lnTo>
                <a:lnTo>
                  <a:pt x="3047" y="1523"/>
                </a:lnTo>
                <a:close/>
              </a:path>
              <a:path w="3749040" h="403859">
                <a:moveTo>
                  <a:pt x="3745991" y="1523"/>
                </a:moveTo>
                <a:lnTo>
                  <a:pt x="3047" y="1523"/>
                </a:lnTo>
                <a:lnTo>
                  <a:pt x="3047" y="4571"/>
                </a:lnTo>
                <a:lnTo>
                  <a:pt x="3745991" y="4571"/>
                </a:lnTo>
                <a:lnTo>
                  <a:pt x="3745991" y="1523"/>
                </a:lnTo>
                <a:close/>
              </a:path>
              <a:path w="3749040" h="403859">
                <a:moveTo>
                  <a:pt x="3749039" y="1523"/>
                </a:moveTo>
                <a:lnTo>
                  <a:pt x="3745991" y="1523"/>
                </a:lnTo>
                <a:lnTo>
                  <a:pt x="3747515" y="4571"/>
                </a:lnTo>
                <a:lnTo>
                  <a:pt x="3749039" y="4571"/>
                </a:lnTo>
                <a:lnTo>
                  <a:pt x="3749039" y="1523"/>
                </a:lnTo>
                <a:close/>
              </a:path>
            </a:pathLst>
          </a:custGeom>
          <a:solidFill>
            <a:srgbClr val="000000"/>
          </a:solidFill>
        </p:spPr>
        <p:txBody>
          <a:bodyPr wrap="square" lIns="0" tIns="0" rIns="0" bIns="0" rtlCol="0"/>
          <a:lstStyle/>
          <a:p>
            <a:endParaRPr/>
          </a:p>
        </p:txBody>
      </p:sp>
      <p:sp>
        <p:nvSpPr>
          <p:cNvPr id="17" name="object 17"/>
          <p:cNvSpPr txBox="1"/>
          <p:nvPr/>
        </p:nvSpPr>
        <p:spPr>
          <a:xfrm>
            <a:off x="5316350" y="452752"/>
            <a:ext cx="3016325" cy="246221"/>
          </a:xfrm>
          <a:prstGeom prst="rect">
            <a:avLst/>
          </a:prstGeom>
        </p:spPr>
        <p:txBody>
          <a:bodyPr vert="horz" wrap="square" lIns="0" tIns="0" rIns="0" bIns="0" rtlCol="0">
            <a:spAutoFit/>
          </a:bodyPr>
          <a:lstStyle/>
          <a:p>
            <a:pPr marL="11135"/>
            <a:r>
              <a:rPr sz="1600" spc="100" dirty="0">
                <a:latin typeface="Arial"/>
                <a:cs typeface="Arial"/>
              </a:rPr>
              <a:t>∆</a:t>
            </a:r>
            <a:r>
              <a:rPr sz="1600" spc="-9" dirty="0">
                <a:latin typeface="Arial"/>
                <a:cs typeface="Arial"/>
              </a:rPr>
              <a:t>έ</a:t>
            </a:r>
            <a:r>
              <a:rPr sz="1600" dirty="0">
                <a:latin typeface="Arial"/>
                <a:cs typeface="Arial"/>
              </a:rPr>
              <a:t>ρ</a:t>
            </a:r>
            <a:r>
              <a:rPr sz="1600" spc="-4" dirty="0">
                <a:latin typeface="Arial"/>
                <a:cs typeface="Arial"/>
              </a:rPr>
              <a:t>µ</a:t>
            </a:r>
            <a:r>
              <a:rPr sz="1600" dirty="0">
                <a:latin typeface="Arial"/>
                <a:cs typeface="Arial"/>
              </a:rPr>
              <a:t>α</a:t>
            </a:r>
            <a:r>
              <a:rPr sz="1600" spc="39" dirty="0">
                <a:latin typeface="Times New Roman"/>
                <a:cs typeface="Times New Roman"/>
              </a:rPr>
              <a:t> </a:t>
            </a:r>
            <a:r>
              <a:rPr sz="1600" dirty="0">
                <a:latin typeface="Arial"/>
                <a:cs typeface="Arial"/>
              </a:rPr>
              <a:t>(</a:t>
            </a:r>
            <a:r>
              <a:rPr sz="1600" spc="-26" dirty="0">
                <a:latin typeface="Arial"/>
                <a:cs typeface="Arial"/>
              </a:rPr>
              <a:t>Κ</a:t>
            </a:r>
            <a:r>
              <a:rPr sz="1600" spc="-31" dirty="0">
                <a:latin typeface="Arial"/>
                <a:cs typeface="Arial"/>
              </a:rPr>
              <a:t>ο</a:t>
            </a:r>
            <a:r>
              <a:rPr sz="1600" spc="4" dirty="0">
                <a:latin typeface="Arial"/>
                <a:cs typeface="Arial"/>
              </a:rPr>
              <a:t>λ</a:t>
            </a:r>
            <a:r>
              <a:rPr sz="1600" spc="-26" dirty="0">
                <a:latin typeface="Arial"/>
                <a:cs typeface="Arial"/>
              </a:rPr>
              <a:t>λ</a:t>
            </a:r>
            <a:r>
              <a:rPr sz="1600" spc="4" dirty="0">
                <a:latin typeface="Arial"/>
                <a:cs typeface="Arial"/>
              </a:rPr>
              <a:t>αγ</a:t>
            </a:r>
            <a:r>
              <a:rPr sz="1600" dirty="0">
                <a:latin typeface="Arial"/>
                <a:cs typeface="Arial"/>
              </a:rPr>
              <a:t>ό</a:t>
            </a:r>
            <a:r>
              <a:rPr sz="1600" spc="-9" dirty="0">
                <a:latin typeface="Arial"/>
                <a:cs typeface="Arial"/>
              </a:rPr>
              <a:t>ν</a:t>
            </a:r>
            <a:r>
              <a:rPr sz="1600" dirty="0">
                <a:latin typeface="Arial"/>
                <a:cs typeface="Arial"/>
              </a:rPr>
              <a:t>ο</a:t>
            </a:r>
            <a:r>
              <a:rPr sz="1600" spc="13" dirty="0">
                <a:latin typeface="Times New Roman"/>
                <a:cs typeface="Times New Roman"/>
              </a:rPr>
              <a:t> </a:t>
            </a:r>
            <a:r>
              <a:rPr sz="1600" dirty="0">
                <a:latin typeface="Arial"/>
                <a:cs typeface="Arial"/>
              </a:rPr>
              <a:t>–</a:t>
            </a:r>
            <a:r>
              <a:rPr sz="1600" spc="-13" dirty="0">
                <a:latin typeface="Arial"/>
                <a:cs typeface="Arial"/>
              </a:rPr>
              <a:t> </a:t>
            </a:r>
            <a:r>
              <a:rPr sz="1600" spc="-4" dirty="0">
                <a:latin typeface="Arial"/>
                <a:cs typeface="Arial"/>
              </a:rPr>
              <a:t>Ε</a:t>
            </a:r>
            <a:r>
              <a:rPr sz="1600" spc="-26" dirty="0">
                <a:latin typeface="Arial"/>
                <a:cs typeface="Arial"/>
              </a:rPr>
              <a:t>λ</a:t>
            </a:r>
            <a:r>
              <a:rPr sz="1600" spc="4" dirty="0">
                <a:latin typeface="Arial"/>
                <a:cs typeface="Arial"/>
              </a:rPr>
              <a:t>α</a:t>
            </a:r>
            <a:r>
              <a:rPr sz="1600" spc="-4" dirty="0">
                <a:latin typeface="Arial"/>
                <a:cs typeface="Arial"/>
              </a:rPr>
              <a:t>σ</a:t>
            </a:r>
            <a:r>
              <a:rPr sz="1600" dirty="0">
                <a:latin typeface="Arial"/>
                <a:cs typeface="Arial"/>
              </a:rPr>
              <a:t>τ</a:t>
            </a:r>
            <a:r>
              <a:rPr sz="1600" spc="9" dirty="0">
                <a:latin typeface="Arial"/>
                <a:cs typeface="Arial"/>
              </a:rPr>
              <a:t>ί</a:t>
            </a:r>
            <a:r>
              <a:rPr sz="1600" spc="-9" dirty="0">
                <a:latin typeface="Arial"/>
                <a:cs typeface="Arial"/>
              </a:rPr>
              <a:t>ν</a:t>
            </a:r>
            <a:r>
              <a:rPr sz="1600" dirty="0">
                <a:latin typeface="Arial"/>
                <a:cs typeface="Arial"/>
              </a:rPr>
              <a:t>η)</a:t>
            </a:r>
          </a:p>
        </p:txBody>
      </p:sp>
      <p:sp>
        <p:nvSpPr>
          <p:cNvPr id="18" name="object 18"/>
          <p:cNvSpPr/>
          <p:nvPr/>
        </p:nvSpPr>
        <p:spPr>
          <a:xfrm>
            <a:off x="6909371" y="1533877"/>
            <a:ext cx="1543186" cy="642001"/>
          </a:xfrm>
          <a:custGeom>
            <a:avLst/>
            <a:gdLst/>
            <a:ahLst/>
            <a:cxnLst/>
            <a:rect l="l" t="t" r="r" b="b"/>
            <a:pathLst>
              <a:path w="1804670" h="707389">
                <a:moveTo>
                  <a:pt x="1804415" y="0"/>
                </a:moveTo>
                <a:lnTo>
                  <a:pt x="0" y="0"/>
                </a:lnTo>
                <a:lnTo>
                  <a:pt x="0" y="707135"/>
                </a:lnTo>
                <a:lnTo>
                  <a:pt x="1804415" y="707135"/>
                </a:lnTo>
                <a:lnTo>
                  <a:pt x="1804415" y="705611"/>
                </a:lnTo>
                <a:lnTo>
                  <a:pt x="3047" y="705611"/>
                </a:lnTo>
                <a:lnTo>
                  <a:pt x="1523" y="704087"/>
                </a:lnTo>
                <a:lnTo>
                  <a:pt x="3047" y="704087"/>
                </a:lnTo>
                <a:lnTo>
                  <a:pt x="3047" y="3047"/>
                </a:lnTo>
                <a:lnTo>
                  <a:pt x="1523" y="3047"/>
                </a:lnTo>
                <a:lnTo>
                  <a:pt x="3047" y="1523"/>
                </a:lnTo>
                <a:lnTo>
                  <a:pt x="1804415" y="1523"/>
                </a:lnTo>
                <a:lnTo>
                  <a:pt x="1804415" y="0"/>
                </a:lnTo>
                <a:close/>
              </a:path>
              <a:path w="1804670" h="707389">
                <a:moveTo>
                  <a:pt x="3047" y="704087"/>
                </a:moveTo>
                <a:lnTo>
                  <a:pt x="1523" y="704087"/>
                </a:lnTo>
                <a:lnTo>
                  <a:pt x="3047" y="705611"/>
                </a:lnTo>
                <a:lnTo>
                  <a:pt x="3047" y="704087"/>
                </a:lnTo>
                <a:close/>
              </a:path>
              <a:path w="1804670" h="707389">
                <a:moveTo>
                  <a:pt x="1799843" y="704087"/>
                </a:moveTo>
                <a:lnTo>
                  <a:pt x="3047" y="704087"/>
                </a:lnTo>
                <a:lnTo>
                  <a:pt x="3047" y="705611"/>
                </a:lnTo>
                <a:lnTo>
                  <a:pt x="1799843" y="705611"/>
                </a:lnTo>
                <a:lnTo>
                  <a:pt x="1799843" y="704087"/>
                </a:lnTo>
                <a:close/>
              </a:path>
              <a:path w="1804670" h="707389">
                <a:moveTo>
                  <a:pt x="1799843" y="1523"/>
                </a:moveTo>
                <a:lnTo>
                  <a:pt x="1799843" y="705611"/>
                </a:lnTo>
                <a:lnTo>
                  <a:pt x="1802891" y="704087"/>
                </a:lnTo>
                <a:lnTo>
                  <a:pt x="1804415" y="704087"/>
                </a:lnTo>
                <a:lnTo>
                  <a:pt x="1804415" y="3047"/>
                </a:lnTo>
                <a:lnTo>
                  <a:pt x="1802891" y="3047"/>
                </a:lnTo>
                <a:lnTo>
                  <a:pt x="1799843" y="1523"/>
                </a:lnTo>
                <a:close/>
              </a:path>
              <a:path w="1804670" h="707389">
                <a:moveTo>
                  <a:pt x="1804415" y="704087"/>
                </a:moveTo>
                <a:lnTo>
                  <a:pt x="1802891" y="704087"/>
                </a:lnTo>
                <a:lnTo>
                  <a:pt x="1799843" y="705611"/>
                </a:lnTo>
                <a:lnTo>
                  <a:pt x="1804415" y="705611"/>
                </a:lnTo>
                <a:lnTo>
                  <a:pt x="1804415" y="704087"/>
                </a:lnTo>
                <a:close/>
              </a:path>
              <a:path w="1804670" h="707389">
                <a:moveTo>
                  <a:pt x="3047" y="1523"/>
                </a:moveTo>
                <a:lnTo>
                  <a:pt x="1523" y="3047"/>
                </a:lnTo>
                <a:lnTo>
                  <a:pt x="3047" y="3047"/>
                </a:lnTo>
                <a:lnTo>
                  <a:pt x="3047" y="1523"/>
                </a:lnTo>
                <a:close/>
              </a:path>
              <a:path w="1804670" h="707389">
                <a:moveTo>
                  <a:pt x="1799843" y="1523"/>
                </a:moveTo>
                <a:lnTo>
                  <a:pt x="3047" y="1523"/>
                </a:lnTo>
                <a:lnTo>
                  <a:pt x="3047" y="3047"/>
                </a:lnTo>
                <a:lnTo>
                  <a:pt x="1799843" y="3047"/>
                </a:lnTo>
                <a:lnTo>
                  <a:pt x="1799843" y="1523"/>
                </a:lnTo>
                <a:close/>
              </a:path>
              <a:path w="1804670" h="707389">
                <a:moveTo>
                  <a:pt x="1804415" y="1523"/>
                </a:moveTo>
                <a:lnTo>
                  <a:pt x="1799843" y="1523"/>
                </a:lnTo>
                <a:lnTo>
                  <a:pt x="1802891" y="3047"/>
                </a:lnTo>
                <a:lnTo>
                  <a:pt x="1804415" y="3047"/>
                </a:lnTo>
                <a:lnTo>
                  <a:pt x="1804415" y="1523"/>
                </a:lnTo>
                <a:close/>
              </a:path>
            </a:pathLst>
          </a:custGeom>
          <a:solidFill>
            <a:srgbClr val="000000"/>
          </a:solidFill>
        </p:spPr>
        <p:txBody>
          <a:bodyPr wrap="square" lIns="0" tIns="0" rIns="0" bIns="0" rtlCol="0"/>
          <a:lstStyle/>
          <a:p>
            <a:endParaRPr/>
          </a:p>
        </p:txBody>
      </p:sp>
      <p:sp>
        <p:nvSpPr>
          <p:cNvPr id="19" name="object 19"/>
          <p:cNvSpPr txBox="1"/>
          <p:nvPr/>
        </p:nvSpPr>
        <p:spPr>
          <a:xfrm>
            <a:off x="7073053" y="1600748"/>
            <a:ext cx="1213589" cy="492443"/>
          </a:xfrm>
          <a:prstGeom prst="rect">
            <a:avLst/>
          </a:prstGeom>
        </p:spPr>
        <p:txBody>
          <a:bodyPr vert="horz" wrap="square" lIns="0" tIns="0" rIns="0" bIns="0" rtlCol="0">
            <a:spAutoFit/>
          </a:bodyPr>
          <a:lstStyle/>
          <a:p>
            <a:pPr marL="11135" marR="4454" indent="93537"/>
            <a:r>
              <a:rPr sz="1600" spc="-4" dirty="0">
                <a:latin typeface="Arial"/>
                <a:cs typeface="Arial"/>
              </a:rPr>
              <a:t>Σύ</a:t>
            </a:r>
            <a:r>
              <a:rPr sz="1600" spc="-9" dirty="0">
                <a:latin typeface="Arial"/>
                <a:cs typeface="Arial"/>
              </a:rPr>
              <a:t>ν</a:t>
            </a:r>
            <a:r>
              <a:rPr sz="1600" dirty="0">
                <a:latin typeface="Arial"/>
                <a:cs typeface="Arial"/>
              </a:rPr>
              <a:t>δ</a:t>
            </a:r>
            <a:r>
              <a:rPr sz="1600" spc="-9" dirty="0">
                <a:latin typeface="Arial"/>
                <a:cs typeface="Arial"/>
              </a:rPr>
              <a:t>ε</a:t>
            </a:r>
            <a:r>
              <a:rPr sz="1600" spc="-4" dirty="0">
                <a:latin typeface="Arial"/>
                <a:cs typeface="Arial"/>
              </a:rPr>
              <a:t>σµ</a:t>
            </a:r>
            <a:r>
              <a:rPr sz="1600" dirty="0">
                <a:latin typeface="Arial"/>
                <a:cs typeface="Arial"/>
              </a:rPr>
              <a:t>οι</a:t>
            </a:r>
            <a:r>
              <a:rPr sz="1600" dirty="0">
                <a:latin typeface="Times New Roman"/>
                <a:cs typeface="Times New Roman"/>
              </a:rPr>
              <a:t> </a:t>
            </a:r>
            <a:r>
              <a:rPr sz="1600" spc="-4" dirty="0">
                <a:latin typeface="Arial"/>
                <a:cs typeface="Arial"/>
              </a:rPr>
              <a:t>Α</a:t>
            </a:r>
            <a:r>
              <a:rPr sz="1600" dirty="0">
                <a:latin typeface="Arial"/>
                <a:cs typeface="Arial"/>
              </a:rPr>
              <a:t>ρθρ</a:t>
            </a:r>
            <a:r>
              <a:rPr sz="1600" spc="-4" dirty="0">
                <a:latin typeface="Arial"/>
                <a:cs typeface="Arial"/>
              </a:rPr>
              <a:t>ώσ</a:t>
            </a:r>
            <a:r>
              <a:rPr sz="1600" spc="-9" dirty="0">
                <a:latin typeface="Arial"/>
                <a:cs typeface="Arial"/>
              </a:rPr>
              <a:t>ε</a:t>
            </a:r>
            <a:r>
              <a:rPr sz="1600" spc="-4" dirty="0">
                <a:latin typeface="Arial"/>
                <a:cs typeface="Arial"/>
              </a:rPr>
              <a:t>ω</a:t>
            </a:r>
            <a:r>
              <a:rPr sz="1600" dirty="0">
                <a:latin typeface="Arial"/>
                <a:cs typeface="Arial"/>
              </a:rPr>
              <a:t>ν</a:t>
            </a:r>
          </a:p>
        </p:txBody>
      </p:sp>
      <p:sp>
        <p:nvSpPr>
          <p:cNvPr id="20" name="object 20"/>
          <p:cNvSpPr/>
          <p:nvPr/>
        </p:nvSpPr>
        <p:spPr>
          <a:xfrm>
            <a:off x="6909371" y="2316726"/>
            <a:ext cx="1172865" cy="366528"/>
          </a:xfrm>
          <a:custGeom>
            <a:avLst/>
            <a:gdLst/>
            <a:ahLst/>
            <a:cxnLst/>
            <a:rect l="l" t="t" r="r" b="b"/>
            <a:pathLst>
              <a:path w="1371600" h="403860">
                <a:moveTo>
                  <a:pt x="1371599" y="0"/>
                </a:moveTo>
                <a:lnTo>
                  <a:pt x="0" y="0"/>
                </a:lnTo>
                <a:lnTo>
                  <a:pt x="0" y="403859"/>
                </a:lnTo>
                <a:lnTo>
                  <a:pt x="1371599" y="403859"/>
                </a:lnTo>
                <a:lnTo>
                  <a:pt x="1371599" y="402335"/>
                </a:lnTo>
                <a:lnTo>
                  <a:pt x="3047" y="402335"/>
                </a:lnTo>
                <a:lnTo>
                  <a:pt x="1523" y="400811"/>
                </a:lnTo>
                <a:lnTo>
                  <a:pt x="3047" y="400811"/>
                </a:lnTo>
                <a:lnTo>
                  <a:pt x="3047" y="3047"/>
                </a:lnTo>
                <a:lnTo>
                  <a:pt x="1523" y="3047"/>
                </a:lnTo>
                <a:lnTo>
                  <a:pt x="3047" y="1523"/>
                </a:lnTo>
                <a:lnTo>
                  <a:pt x="1371599" y="1523"/>
                </a:lnTo>
                <a:lnTo>
                  <a:pt x="1371599" y="0"/>
                </a:lnTo>
                <a:close/>
              </a:path>
              <a:path w="1371600" h="403860">
                <a:moveTo>
                  <a:pt x="3047" y="400811"/>
                </a:moveTo>
                <a:lnTo>
                  <a:pt x="1523" y="400811"/>
                </a:lnTo>
                <a:lnTo>
                  <a:pt x="3047" y="402335"/>
                </a:lnTo>
                <a:lnTo>
                  <a:pt x="3047" y="400811"/>
                </a:lnTo>
                <a:close/>
              </a:path>
              <a:path w="1371600" h="403860">
                <a:moveTo>
                  <a:pt x="1368551" y="400811"/>
                </a:moveTo>
                <a:lnTo>
                  <a:pt x="3047" y="400811"/>
                </a:lnTo>
                <a:lnTo>
                  <a:pt x="3047" y="402335"/>
                </a:lnTo>
                <a:lnTo>
                  <a:pt x="1368551" y="402335"/>
                </a:lnTo>
                <a:lnTo>
                  <a:pt x="1368551" y="400811"/>
                </a:lnTo>
                <a:close/>
              </a:path>
              <a:path w="1371600" h="403860">
                <a:moveTo>
                  <a:pt x="1368551" y="1523"/>
                </a:moveTo>
                <a:lnTo>
                  <a:pt x="1368551" y="402335"/>
                </a:lnTo>
                <a:lnTo>
                  <a:pt x="1370075" y="400811"/>
                </a:lnTo>
                <a:lnTo>
                  <a:pt x="1371599" y="400811"/>
                </a:lnTo>
                <a:lnTo>
                  <a:pt x="1371599" y="3047"/>
                </a:lnTo>
                <a:lnTo>
                  <a:pt x="1370075" y="3047"/>
                </a:lnTo>
                <a:lnTo>
                  <a:pt x="1368551" y="1523"/>
                </a:lnTo>
                <a:close/>
              </a:path>
              <a:path w="1371600" h="403860">
                <a:moveTo>
                  <a:pt x="1371599" y="400811"/>
                </a:moveTo>
                <a:lnTo>
                  <a:pt x="1370075" y="400811"/>
                </a:lnTo>
                <a:lnTo>
                  <a:pt x="1368551" y="402335"/>
                </a:lnTo>
                <a:lnTo>
                  <a:pt x="1371599" y="402335"/>
                </a:lnTo>
                <a:lnTo>
                  <a:pt x="1371599" y="400811"/>
                </a:lnTo>
                <a:close/>
              </a:path>
              <a:path w="1371600" h="403860">
                <a:moveTo>
                  <a:pt x="3047" y="1523"/>
                </a:moveTo>
                <a:lnTo>
                  <a:pt x="1523" y="3047"/>
                </a:lnTo>
                <a:lnTo>
                  <a:pt x="3047" y="3047"/>
                </a:lnTo>
                <a:lnTo>
                  <a:pt x="3047" y="1523"/>
                </a:lnTo>
                <a:close/>
              </a:path>
              <a:path w="1371600" h="403860">
                <a:moveTo>
                  <a:pt x="1368551" y="1523"/>
                </a:moveTo>
                <a:lnTo>
                  <a:pt x="3047" y="1523"/>
                </a:lnTo>
                <a:lnTo>
                  <a:pt x="3047" y="3047"/>
                </a:lnTo>
                <a:lnTo>
                  <a:pt x="1368551" y="3047"/>
                </a:lnTo>
                <a:lnTo>
                  <a:pt x="1368551" y="1523"/>
                </a:lnTo>
                <a:close/>
              </a:path>
              <a:path w="1371600" h="403860">
                <a:moveTo>
                  <a:pt x="1371599" y="1523"/>
                </a:moveTo>
                <a:lnTo>
                  <a:pt x="1368551" y="1523"/>
                </a:lnTo>
                <a:lnTo>
                  <a:pt x="1370075" y="3047"/>
                </a:lnTo>
                <a:lnTo>
                  <a:pt x="1371599" y="3047"/>
                </a:lnTo>
                <a:lnTo>
                  <a:pt x="1371599" y="1523"/>
                </a:lnTo>
                <a:close/>
              </a:path>
            </a:pathLst>
          </a:custGeom>
          <a:solidFill>
            <a:srgbClr val="000000"/>
          </a:solidFill>
        </p:spPr>
        <p:txBody>
          <a:bodyPr wrap="square" lIns="0" tIns="0" rIns="0" bIns="0" rtlCol="0"/>
          <a:lstStyle/>
          <a:p>
            <a:endParaRPr/>
          </a:p>
        </p:txBody>
      </p:sp>
      <p:sp>
        <p:nvSpPr>
          <p:cNvPr id="21" name="object 21"/>
          <p:cNvSpPr/>
          <p:nvPr/>
        </p:nvSpPr>
        <p:spPr>
          <a:xfrm>
            <a:off x="5247812" y="1011055"/>
            <a:ext cx="3082028" cy="365376"/>
          </a:xfrm>
          <a:custGeom>
            <a:avLst/>
            <a:gdLst/>
            <a:ahLst/>
            <a:cxnLst/>
            <a:rect l="l" t="t" r="r" b="b"/>
            <a:pathLst>
              <a:path w="3604259" h="402590">
                <a:moveTo>
                  <a:pt x="3604259" y="0"/>
                </a:moveTo>
                <a:lnTo>
                  <a:pt x="0" y="0"/>
                </a:lnTo>
                <a:lnTo>
                  <a:pt x="0" y="402335"/>
                </a:lnTo>
                <a:lnTo>
                  <a:pt x="3604259" y="402335"/>
                </a:lnTo>
                <a:lnTo>
                  <a:pt x="3604259" y="400811"/>
                </a:lnTo>
                <a:lnTo>
                  <a:pt x="3047" y="400811"/>
                </a:lnTo>
                <a:lnTo>
                  <a:pt x="1523" y="399287"/>
                </a:lnTo>
                <a:lnTo>
                  <a:pt x="3047" y="399287"/>
                </a:lnTo>
                <a:lnTo>
                  <a:pt x="3047" y="3047"/>
                </a:lnTo>
                <a:lnTo>
                  <a:pt x="1523" y="3047"/>
                </a:lnTo>
                <a:lnTo>
                  <a:pt x="3047" y="1523"/>
                </a:lnTo>
                <a:lnTo>
                  <a:pt x="3604259" y="1523"/>
                </a:lnTo>
                <a:lnTo>
                  <a:pt x="3604259" y="0"/>
                </a:lnTo>
                <a:close/>
              </a:path>
              <a:path w="3604259" h="402590">
                <a:moveTo>
                  <a:pt x="3047" y="399287"/>
                </a:moveTo>
                <a:lnTo>
                  <a:pt x="1523" y="399287"/>
                </a:lnTo>
                <a:lnTo>
                  <a:pt x="3047" y="400811"/>
                </a:lnTo>
                <a:lnTo>
                  <a:pt x="3047" y="399287"/>
                </a:lnTo>
                <a:close/>
              </a:path>
              <a:path w="3604259" h="402590">
                <a:moveTo>
                  <a:pt x="3601211" y="399287"/>
                </a:moveTo>
                <a:lnTo>
                  <a:pt x="3047" y="399287"/>
                </a:lnTo>
                <a:lnTo>
                  <a:pt x="3047" y="400811"/>
                </a:lnTo>
                <a:lnTo>
                  <a:pt x="3601211" y="400811"/>
                </a:lnTo>
                <a:lnTo>
                  <a:pt x="3601211" y="399287"/>
                </a:lnTo>
                <a:close/>
              </a:path>
              <a:path w="3604259" h="402590">
                <a:moveTo>
                  <a:pt x="3601211" y="1523"/>
                </a:moveTo>
                <a:lnTo>
                  <a:pt x="3601211" y="400811"/>
                </a:lnTo>
                <a:lnTo>
                  <a:pt x="3602735" y="399287"/>
                </a:lnTo>
                <a:lnTo>
                  <a:pt x="3604259" y="399287"/>
                </a:lnTo>
                <a:lnTo>
                  <a:pt x="3604259" y="3047"/>
                </a:lnTo>
                <a:lnTo>
                  <a:pt x="3602735" y="3047"/>
                </a:lnTo>
                <a:lnTo>
                  <a:pt x="3601211" y="1523"/>
                </a:lnTo>
                <a:close/>
              </a:path>
              <a:path w="3604259" h="402590">
                <a:moveTo>
                  <a:pt x="3604259" y="399287"/>
                </a:moveTo>
                <a:lnTo>
                  <a:pt x="3602735" y="399287"/>
                </a:lnTo>
                <a:lnTo>
                  <a:pt x="3601211" y="400811"/>
                </a:lnTo>
                <a:lnTo>
                  <a:pt x="3604259" y="400811"/>
                </a:lnTo>
                <a:lnTo>
                  <a:pt x="3604259" y="399287"/>
                </a:lnTo>
                <a:close/>
              </a:path>
              <a:path w="3604259" h="402590">
                <a:moveTo>
                  <a:pt x="3047" y="1523"/>
                </a:moveTo>
                <a:lnTo>
                  <a:pt x="1523" y="3047"/>
                </a:lnTo>
                <a:lnTo>
                  <a:pt x="3047" y="3047"/>
                </a:lnTo>
                <a:lnTo>
                  <a:pt x="3047" y="1523"/>
                </a:lnTo>
                <a:close/>
              </a:path>
              <a:path w="3604259" h="402590">
                <a:moveTo>
                  <a:pt x="3601211" y="1523"/>
                </a:moveTo>
                <a:lnTo>
                  <a:pt x="3047" y="1523"/>
                </a:lnTo>
                <a:lnTo>
                  <a:pt x="3047" y="3047"/>
                </a:lnTo>
                <a:lnTo>
                  <a:pt x="3601211" y="3047"/>
                </a:lnTo>
                <a:lnTo>
                  <a:pt x="3601211" y="1523"/>
                </a:lnTo>
                <a:close/>
              </a:path>
              <a:path w="3604259" h="402590">
                <a:moveTo>
                  <a:pt x="3604259" y="1523"/>
                </a:moveTo>
                <a:lnTo>
                  <a:pt x="3601211" y="1523"/>
                </a:lnTo>
                <a:lnTo>
                  <a:pt x="3602735" y="3047"/>
                </a:lnTo>
                <a:lnTo>
                  <a:pt x="3604259" y="3047"/>
                </a:lnTo>
                <a:lnTo>
                  <a:pt x="3604259" y="1523"/>
                </a:lnTo>
                <a:close/>
              </a:path>
            </a:pathLst>
          </a:custGeom>
          <a:solidFill>
            <a:srgbClr val="000000"/>
          </a:solidFill>
        </p:spPr>
        <p:txBody>
          <a:bodyPr wrap="square" lIns="0" tIns="0" rIns="0" bIns="0" rtlCol="0"/>
          <a:lstStyle/>
          <a:p>
            <a:endParaRPr/>
          </a:p>
        </p:txBody>
      </p:sp>
      <p:sp>
        <p:nvSpPr>
          <p:cNvPr id="22" name="object 22"/>
          <p:cNvSpPr/>
          <p:nvPr/>
        </p:nvSpPr>
        <p:spPr>
          <a:xfrm>
            <a:off x="5370312" y="4503455"/>
            <a:ext cx="1911878" cy="365376"/>
          </a:xfrm>
          <a:custGeom>
            <a:avLst/>
            <a:gdLst/>
            <a:ahLst/>
            <a:cxnLst/>
            <a:rect l="l" t="t" r="r" b="b"/>
            <a:pathLst>
              <a:path w="2235834" h="402589">
                <a:moveTo>
                  <a:pt x="2235707" y="0"/>
                </a:moveTo>
                <a:lnTo>
                  <a:pt x="0" y="0"/>
                </a:lnTo>
                <a:lnTo>
                  <a:pt x="0" y="402335"/>
                </a:lnTo>
                <a:lnTo>
                  <a:pt x="2235707" y="402335"/>
                </a:lnTo>
                <a:lnTo>
                  <a:pt x="2235707" y="400811"/>
                </a:lnTo>
                <a:lnTo>
                  <a:pt x="3047" y="400811"/>
                </a:lnTo>
                <a:lnTo>
                  <a:pt x="1523" y="399287"/>
                </a:lnTo>
                <a:lnTo>
                  <a:pt x="3047" y="399287"/>
                </a:lnTo>
                <a:lnTo>
                  <a:pt x="3047" y="3047"/>
                </a:lnTo>
                <a:lnTo>
                  <a:pt x="1523" y="3047"/>
                </a:lnTo>
                <a:lnTo>
                  <a:pt x="3047" y="1523"/>
                </a:lnTo>
                <a:lnTo>
                  <a:pt x="2235707" y="1523"/>
                </a:lnTo>
                <a:lnTo>
                  <a:pt x="2235707" y="0"/>
                </a:lnTo>
                <a:close/>
              </a:path>
              <a:path w="2235834" h="402589">
                <a:moveTo>
                  <a:pt x="3047" y="399287"/>
                </a:moveTo>
                <a:lnTo>
                  <a:pt x="1523" y="399287"/>
                </a:lnTo>
                <a:lnTo>
                  <a:pt x="3047" y="400811"/>
                </a:lnTo>
                <a:lnTo>
                  <a:pt x="3047" y="399287"/>
                </a:lnTo>
                <a:close/>
              </a:path>
              <a:path w="2235834" h="402589">
                <a:moveTo>
                  <a:pt x="2232659" y="399287"/>
                </a:moveTo>
                <a:lnTo>
                  <a:pt x="3047" y="399287"/>
                </a:lnTo>
                <a:lnTo>
                  <a:pt x="3047" y="400811"/>
                </a:lnTo>
                <a:lnTo>
                  <a:pt x="2232659" y="400811"/>
                </a:lnTo>
                <a:lnTo>
                  <a:pt x="2232659" y="399287"/>
                </a:lnTo>
                <a:close/>
              </a:path>
              <a:path w="2235834" h="402589">
                <a:moveTo>
                  <a:pt x="2232659" y="1523"/>
                </a:moveTo>
                <a:lnTo>
                  <a:pt x="2232659" y="400811"/>
                </a:lnTo>
                <a:lnTo>
                  <a:pt x="2234183" y="399287"/>
                </a:lnTo>
                <a:lnTo>
                  <a:pt x="2235707" y="399287"/>
                </a:lnTo>
                <a:lnTo>
                  <a:pt x="2235707" y="3047"/>
                </a:lnTo>
                <a:lnTo>
                  <a:pt x="2234183" y="3047"/>
                </a:lnTo>
                <a:lnTo>
                  <a:pt x="2232659" y="1523"/>
                </a:lnTo>
                <a:close/>
              </a:path>
              <a:path w="2235834" h="402589">
                <a:moveTo>
                  <a:pt x="2235707" y="399287"/>
                </a:moveTo>
                <a:lnTo>
                  <a:pt x="2234183" y="399287"/>
                </a:lnTo>
                <a:lnTo>
                  <a:pt x="2232659" y="400811"/>
                </a:lnTo>
                <a:lnTo>
                  <a:pt x="2235707" y="400811"/>
                </a:lnTo>
                <a:lnTo>
                  <a:pt x="2235707" y="399287"/>
                </a:lnTo>
                <a:close/>
              </a:path>
              <a:path w="2235834" h="402589">
                <a:moveTo>
                  <a:pt x="3047" y="1523"/>
                </a:moveTo>
                <a:lnTo>
                  <a:pt x="1523" y="3047"/>
                </a:lnTo>
                <a:lnTo>
                  <a:pt x="3047" y="3047"/>
                </a:lnTo>
                <a:lnTo>
                  <a:pt x="3047" y="1523"/>
                </a:lnTo>
                <a:close/>
              </a:path>
              <a:path w="2235834" h="402589">
                <a:moveTo>
                  <a:pt x="2232659" y="1523"/>
                </a:moveTo>
                <a:lnTo>
                  <a:pt x="3047" y="1523"/>
                </a:lnTo>
                <a:lnTo>
                  <a:pt x="3047" y="3047"/>
                </a:lnTo>
                <a:lnTo>
                  <a:pt x="2232659" y="3047"/>
                </a:lnTo>
                <a:lnTo>
                  <a:pt x="2232659" y="1523"/>
                </a:lnTo>
                <a:close/>
              </a:path>
              <a:path w="2235834" h="402589">
                <a:moveTo>
                  <a:pt x="2235707" y="1523"/>
                </a:moveTo>
                <a:lnTo>
                  <a:pt x="2232659" y="1523"/>
                </a:lnTo>
                <a:lnTo>
                  <a:pt x="2234183" y="3047"/>
                </a:lnTo>
                <a:lnTo>
                  <a:pt x="2235707" y="3047"/>
                </a:lnTo>
                <a:lnTo>
                  <a:pt x="2235707" y="1523"/>
                </a:lnTo>
                <a:close/>
              </a:path>
            </a:pathLst>
          </a:custGeom>
          <a:solidFill>
            <a:srgbClr val="000000"/>
          </a:solidFill>
        </p:spPr>
        <p:txBody>
          <a:bodyPr wrap="square" lIns="0" tIns="0" rIns="0" bIns="0" rtlCol="0"/>
          <a:lstStyle/>
          <a:p>
            <a:endParaRPr/>
          </a:p>
        </p:txBody>
      </p:sp>
      <p:sp>
        <p:nvSpPr>
          <p:cNvPr id="23" name="object 23"/>
          <p:cNvSpPr/>
          <p:nvPr/>
        </p:nvSpPr>
        <p:spPr>
          <a:xfrm>
            <a:off x="5370312" y="5026275"/>
            <a:ext cx="2126903" cy="365376"/>
          </a:xfrm>
          <a:custGeom>
            <a:avLst/>
            <a:gdLst/>
            <a:ahLst/>
            <a:cxnLst/>
            <a:rect l="l" t="t" r="r" b="b"/>
            <a:pathLst>
              <a:path w="2487295" h="402589">
                <a:moveTo>
                  <a:pt x="2487167" y="0"/>
                </a:moveTo>
                <a:lnTo>
                  <a:pt x="0" y="0"/>
                </a:lnTo>
                <a:lnTo>
                  <a:pt x="0" y="402335"/>
                </a:lnTo>
                <a:lnTo>
                  <a:pt x="2487167" y="402335"/>
                </a:lnTo>
                <a:lnTo>
                  <a:pt x="2487167" y="400811"/>
                </a:lnTo>
                <a:lnTo>
                  <a:pt x="3047" y="400811"/>
                </a:lnTo>
                <a:lnTo>
                  <a:pt x="1523" y="399287"/>
                </a:lnTo>
                <a:lnTo>
                  <a:pt x="3047" y="399287"/>
                </a:lnTo>
                <a:lnTo>
                  <a:pt x="3047" y="3047"/>
                </a:lnTo>
                <a:lnTo>
                  <a:pt x="1523" y="3047"/>
                </a:lnTo>
                <a:lnTo>
                  <a:pt x="3047" y="1523"/>
                </a:lnTo>
                <a:lnTo>
                  <a:pt x="2487167" y="1523"/>
                </a:lnTo>
                <a:lnTo>
                  <a:pt x="2487167" y="0"/>
                </a:lnTo>
                <a:close/>
              </a:path>
              <a:path w="2487295" h="402589">
                <a:moveTo>
                  <a:pt x="3047" y="399287"/>
                </a:moveTo>
                <a:lnTo>
                  <a:pt x="1523" y="399287"/>
                </a:lnTo>
                <a:lnTo>
                  <a:pt x="3047" y="400811"/>
                </a:lnTo>
                <a:lnTo>
                  <a:pt x="3047" y="399287"/>
                </a:lnTo>
                <a:close/>
              </a:path>
              <a:path w="2487295" h="402589">
                <a:moveTo>
                  <a:pt x="2484119" y="399287"/>
                </a:moveTo>
                <a:lnTo>
                  <a:pt x="3047" y="399287"/>
                </a:lnTo>
                <a:lnTo>
                  <a:pt x="3047" y="400811"/>
                </a:lnTo>
                <a:lnTo>
                  <a:pt x="2484119" y="400811"/>
                </a:lnTo>
                <a:lnTo>
                  <a:pt x="2484119" y="399287"/>
                </a:lnTo>
                <a:close/>
              </a:path>
              <a:path w="2487295" h="402589">
                <a:moveTo>
                  <a:pt x="2484119" y="1523"/>
                </a:moveTo>
                <a:lnTo>
                  <a:pt x="2484119" y="400811"/>
                </a:lnTo>
                <a:lnTo>
                  <a:pt x="2485643" y="399287"/>
                </a:lnTo>
                <a:lnTo>
                  <a:pt x="2487167" y="399287"/>
                </a:lnTo>
                <a:lnTo>
                  <a:pt x="2487167" y="3047"/>
                </a:lnTo>
                <a:lnTo>
                  <a:pt x="2485643" y="3047"/>
                </a:lnTo>
                <a:lnTo>
                  <a:pt x="2484119" y="1523"/>
                </a:lnTo>
                <a:close/>
              </a:path>
              <a:path w="2487295" h="402589">
                <a:moveTo>
                  <a:pt x="2487167" y="399287"/>
                </a:moveTo>
                <a:lnTo>
                  <a:pt x="2485643" y="399287"/>
                </a:lnTo>
                <a:lnTo>
                  <a:pt x="2484119" y="400811"/>
                </a:lnTo>
                <a:lnTo>
                  <a:pt x="2487167" y="400811"/>
                </a:lnTo>
                <a:lnTo>
                  <a:pt x="2487167" y="399287"/>
                </a:lnTo>
                <a:close/>
              </a:path>
              <a:path w="2487295" h="402589">
                <a:moveTo>
                  <a:pt x="3047" y="1523"/>
                </a:moveTo>
                <a:lnTo>
                  <a:pt x="1523" y="3047"/>
                </a:lnTo>
                <a:lnTo>
                  <a:pt x="3047" y="3047"/>
                </a:lnTo>
                <a:lnTo>
                  <a:pt x="3047" y="1523"/>
                </a:lnTo>
                <a:close/>
              </a:path>
              <a:path w="2487295" h="402589">
                <a:moveTo>
                  <a:pt x="2484119" y="1523"/>
                </a:moveTo>
                <a:lnTo>
                  <a:pt x="3047" y="1523"/>
                </a:lnTo>
                <a:lnTo>
                  <a:pt x="3047" y="3047"/>
                </a:lnTo>
                <a:lnTo>
                  <a:pt x="2484119" y="3047"/>
                </a:lnTo>
                <a:lnTo>
                  <a:pt x="2484119" y="1523"/>
                </a:lnTo>
                <a:close/>
              </a:path>
              <a:path w="2487295" h="402589">
                <a:moveTo>
                  <a:pt x="2487167" y="1523"/>
                </a:moveTo>
                <a:lnTo>
                  <a:pt x="2484119" y="1523"/>
                </a:lnTo>
                <a:lnTo>
                  <a:pt x="2485643" y="3047"/>
                </a:lnTo>
                <a:lnTo>
                  <a:pt x="2487167" y="3047"/>
                </a:lnTo>
                <a:lnTo>
                  <a:pt x="2487167" y="1523"/>
                </a:lnTo>
                <a:close/>
              </a:path>
            </a:pathLst>
          </a:custGeom>
          <a:solidFill>
            <a:srgbClr val="000000"/>
          </a:solidFill>
        </p:spPr>
        <p:txBody>
          <a:bodyPr wrap="square" lIns="0" tIns="0" rIns="0" bIns="0" rtlCol="0"/>
          <a:lstStyle/>
          <a:p>
            <a:endParaRPr/>
          </a:p>
        </p:txBody>
      </p:sp>
      <p:sp>
        <p:nvSpPr>
          <p:cNvPr id="24" name="object 24"/>
          <p:cNvSpPr/>
          <p:nvPr/>
        </p:nvSpPr>
        <p:spPr>
          <a:xfrm>
            <a:off x="5370311" y="5549098"/>
            <a:ext cx="2528175" cy="365376"/>
          </a:xfrm>
          <a:custGeom>
            <a:avLst/>
            <a:gdLst/>
            <a:ahLst/>
            <a:cxnLst/>
            <a:rect l="l" t="t" r="r" b="b"/>
            <a:pathLst>
              <a:path w="2956559" h="402590">
                <a:moveTo>
                  <a:pt x="2956559" y="0"/>
                </a:moveTo>
                <a:lnTo>
                  <a:pt x="0" y="0"/>
                </a:lnTo>
                <a:lnTo>
                  <a:pt x="0" y="402335"/>
                </a:lnTo>
                <a:lnTo>
                  <a:pt x="2956559" y="402335"/>
                </a:lnTo>
                <a:lnTo>
                  <a:pt x="2956559" y="400811"/>
                </a:lnTo>
                <a:lnTo>
                  <a:pt x="3047" y="400811"/>
                </a:lnTo>
                <a:lnTo>
                  <a:pt x="1523" y="399287"/>
                </a:lnTo>
                <a:lnTo>
                  <a:pt x="3047" y="399287"/>
                </a:lnTo>
                <a:lnTo>
                  <a:pt x="3047" y="3047"/>
                </a:lnTo>
                <a:lnTo>
                  <a:pt x="1523" y="3047"/>
                </a:lnTo>
                <a:lnTo>
                  <a:pt x="3047" y="1523"/>
                </a:lnTo>
                <a:lnTo>
                  <a:pt x="2956559" y="1523"/>
                </a:lnTo>
                <a:lnTo>
                  <a:pt x="2956559" y="0"/>
                </a:lnTo>
                <a:close/>
              </a:path>
              <a:path w="2956559" h="402590">
                <a:moveTo>
                  <a:pt x="3047" y="399287"/>
                </a:moveTo>
                <a:lnTo>
                  <a:pt x="1523" y="399287"/>
                </a:lnTo>
                <a:lnTo>
                  <a:pt x="3047" y="400811"/>
                </a:lnTo>
                <a:lnTo>
                  <a:pt x="3047" y="399287"/>
                </a:lnTo>
                <a:close/>
              </a:path>
              <a:path w="2956559" h="402590">
                <a:moveTo>
                  <a:pt x="2951987" y="399287"/>
                </a:moveTo>
                <a:lnTo>
                  <a:pt x="3047" y="399287"/>
                </a:lnTo>
                <a:lnTo>
                  <a:pt x="3047" y="400811"/>
                </a:lnTo>
                <a:lnTo>
                  <a:pt x="2951987" y="400811"/>
                </a:lnTo>
                <a:lnTo>
                  <a:pt x="2951987" y="399287"/>
                </a:lnTo>
                <a:close/>
              </a:path>
              <a:path w="2956559" h="402590">
                <a:moveTo>
                  <a:pt x="2951987" y="1523"/>
                </a:moveTo>
                <a:lnTo>
                  <a:pt x="2951987" y="400811"/>
                </a:lnTo>
                <a:lnTo>
                  <a:pt x="2955035" y="399287"/>
                </a:lnTo>
                <a:lnTo>
                  <a:pt x="2956559" y="399287"/>
                </a:lnTo>
                <a:lnTo>
                  <a:pt x="2956559" y="3047"/>
                </a:lnTo>
                <a:lnTo>
                  <a:pt x="2955035" y="3047"/>
                </a:lnTo>
                <a:lnTo>
                  <a:pt x="2951987" y="1523"/>
                </a:lnTo>
                <a:close/>
              </a:path>
              <a:path w="2956559" h="402590">
                <a:moveTo>
                  <a:pt x="2956559" y="399287"/>
                </a:moveTo>
                <a:lnTo>
                  <a:pt x="2955035" y="399287"/>
                </a:lnTo>
                <a:lnTo>
                  <a:pt x="2951987" y="400811"/>
                </a:lnTo>
                <a:lnTo>
                  <a:pt x="2956559" y="400811"/>
                </a:lnTo>
                <a:lnTo>
                  <a:pt x="2956559" y="399287"/>
                </a:lnTo>
                <a:close/>
              </a:path>
              <a:path w="2956559" h="402590">
                <a:moveTo>
                  <a:pt x="3047" y="1523"/>
                </a:moveTo>
                <a:lnTo>
                  <a:pt x="1523" y="3047"/>
                </a:lnTo>
                <a:lnTo>
                  <a:pt x="3047" y="3047"/>
                </a:lnTo>
                <a:lnTo>
                  <a:pt x="3047" y="1523"/>
                </a:lnTo>
                <a:close/>
              </a:path>
              <a:path w="2956559" h="402590">
                <a:moveTo>
                  <a:pt x="2951987" y="1523"/>
                </a:moveTo>
                <a:lnTo>
                  <a:pt x="3047" y="1523"/>
                </a:lnTo>
                <a:lnTo>
                  <a:pt x="3047" y="3047"/>
                </a:lnTo>
                <a:lnTo>
                  <a:pt x="2951987" y="3047"/>
                </a:lnTo>
                <a:lnTo>
                  <a:pt x="2951987" y="1523"/>
                </a:lnTo>
                <a:close/>
              </a:path>
              <a:path w="2956559" h="402590">
                <a:moveTo>
                  <a:pt x="2956559" y="1523"/>
                </a:moveTo>
                <a:lnTo>
                  <a:pt x="2951987" y="1523"/>
                </a:lnTo>
                <a:lnTo>
                  <a:pt x="2955035" y="3047"/>
                </a:lnTo>
                <a:lnTo>
                  <a:pt x="2956559" y="3047"/>
                </a:lnTo>
                <a:lnTo>
                  <a:pt x="2956559" y="1523"/>
                </a:lnTo>
                <a:close/>
              </a:path>
            </a:pathLst>
          </a:custGeom>
          <a:solidFill>
            <a:srgbClr val="000000"/>
          </a:solidFill>
        </p:spPr>
        <p:txBody>
          <a:bodyPr wrap="square" lIns="0" tIns="0" rIns="0" bIns="0" rtlCol="0"/>
          <a:lstStyle/>
          <a:p>
            <a:endParaRPr/>
          </a:p>
        </p:txBody>
      </p:sp>
      <p:sp>
        <p:nvSpPr>
          <p:cNvPr id="25" name="object 25"/>
          <p:cNvSpPr/>
          <p:nvPr/>
        </p:nvSpPr>
        <p:spPr>
          <a:xfrm>
            <a:off x="4570158" y="6041490"/>
            <a:ext cx="803086" cy="366528"/>
          </a:xfrm>
          <a:custGeom>
            <a:avLst/>
            <a:gdLst/>
            <a:ahLst/>
            <a:cxnLst/>
            <a:rect l="l" t="t" r="r" b="b"/>
            <a:pathLst>
              <a:path w="939164" h="403859">
                <a:moveTo>
                  <a:pt x="938783" y="0"/>
                </a:moveTo>
                <a:lnTo>
                  <a:pt x="0" y="0"/>
                </a:lnTo>
                <a:lnTo>
                  <a:pt x="0" y="403859"/>
                </a:lnTo>
                <a:lnTo>
                  <a:pt x="938783" y="403859"/>
                </a:lnTo>
                <a:lnTo>
                  <a:pt x="938783" y="402335"/>
                </a:lnTo>
                <a:lnTo>
                  <a:pt x="4571" y="402335"/>
                </a:lnTo>
                <a:lnTo>
                  <a:pt x="1523" y="400811"/>
                </a:lnTo>
                <a:lnTo>
                  <a:pt x="4571" y="400811"/>
                </a:lnTo>
                <a:lnTo>
                  <a:pt x="4571" y="3047"/>
                </a:lnTo>
                <a:lnTo>
                  <a:pt x="1523" y="3047"/>
                </a:lnTo>
                <a:lnTo>
                  <a:pt x="4571" y="1523"/>
                </a:lnTo>
                <a:lnTo>
                  <a:pt x="938783" y="1523"/>
                </a:lnTo>
                <a:lnTo>
                  <a:pt x="938783" y="0"/>
                </a:lnTo>
                <a:close/>
              </a:path>
              <a:path w="939164" h="403859">
                <a:moveTo>
                  <a:pt x="4571" y="400811"/>
                </a:moveTo>
                <a:lnTo>
                  <a:pt x="1523" y="400811"/>
                </a:lnTo>
                <a:lnTo>
                  <a:pt x="4571" y="402335"/>
                </a:lnTo>
                <a:lnTo>
                  <a:pt x="4571" y="400811"/>
                </a:lnTo>
                <a:close/>
              </a:path>
              <a:path w="939164" h="403859">
                <a:moveTo>
                  <a:pt x="935735" y="400811"/>
                </a:moveTo>
                <a:lnTo>
                  <a:pt x="4571" y="400811"/>
                </a:lnTo>
                <a:lnTo>
                  <a:pt x="4571" y="402335"/>
                </a:lnTo>
                <a:lnTo>
                  <a:pt x="935735" y="402335"/>
                </a:lnTo>
                <a:lnTo>
                  <a:pt x="935735" y="400811"/>
                </a:lnTo>
                <a:close/>
              </a:path>
              <a:path w="939164" h="403859">
                <a:moveTo>
                  <a:pt x="935735" y="1523"/>
                </a:moveTo>
                <a:lnTo>
                  <a:pt x="935735" y="402335"/>
                </a:lnTo>
                <a:lnTo>
                  <a:pt x="937259" y="400811"/>
                </a:lnTo>
                <a:lnTo>
                  <a:pt x="938783" y="400811"/>
                </a:lnTo>
                <a:lnTo>
                  <a:pt x="938783" y="3047"/>
                </a:lnTo>
                <a:lnTo>
                  <a:pt x="937259" y="3047"/>
                </a:lnTo>
                <a:lnTo>
                  <a:pt x="935735" y="1523"/>
                </a:lnTo>
                <a:close/>
              </a:path>
              <a:path w="939164" h="403859">
                <a:moveTo>
                  <a:pt x="938783" y="400811"/>
                </a:moveTo>
                <a:lnTo>
                  <a:pt x="937259" y="400811"/>
                </a:lnTo>
                <a:lnTo>
                  <a:pt x="935735" y="402335"/>
                </a:lnTo>
                <a:lnTo>
                  <a:pt x="938783" y="402335"/>
                </a:lnTo>
                <a:lnTo>
                  <a:pt x="938783" y="400811"/>
                </a:lnTo>
                <a:close/>
              </a:path>
              <a:path w="939164" h="403859">
                <a:moveTo>
                  <a:pt x="4571" y="1523"/>
                </a:moveTo>
                <a:lnTo>
                  <a:pt x="1523" y="3047"/>
                </a:lnTo>
                <a:lnTo>
                  <a:pt x="4571" y="3047"/>
                </a:lnTo>
                <a:lnTo>
                  <a:pt x="4571" y="1523"/>
                </a:lnTo>
                <a:close/>
              </a:path>
              <a:path w="939164" h="403859">
                <a:moveTo>
                  <a:pt x="935735" y="1523"/>
                </a:moveTo>
                <a:lnTo>
                  <a:pt x="4571" y="1523"/>
                </a:lnTo>
                <a:lnTo>
                  <a:pt x="4571" y="3047"/>
                </a:lnTo>
                <a:lnTo>
                  <a:pt x="935735" y="3047"/>
                </a:lnTo>
                <a:lnTo>
                  <a:pt x="935735" y="1523"/>
                </a:lnTo>
                <a:close/>
              </a:path>
              <a:path w="939164" h="403859">
                <a:moveTo>
                  <a:pt x="938783" y="1523"/>
                </a:moveTo>
                <a:lnTo>
                  <a:pt x="935735" y="1523"/>
                </a:lnTo>
                <a:lnTo>
                  <a:pt x="937259" y="3047"/>
                </a:lnTo>
                <a:lnTo>
                  <a:pt x="938783" y="3047"/>
                </a:lnTo>
                <a:lnTo>
                  <a:pt x="938783" y="1523"/>
                </a:lnTo>
                <a:close/>
              </a:path>
            </a:pathLst>
          </a:custGeom>
          <a:solidFill>
            <a:srgbClr val="000000"/>
          </a:solidFill>
        </p:spPr>
        <p:txBody>
          <a:bodyPr wrap="square" lIns="0" tIns="0" rIns="0" bIns="0" rtlCol="0"/>
          <a:lstStyle/>
          <a:p>
            <a:endParaRPr/>
          </a:p>
        </p:txBody>
      </p:sp>
      <p:sp>
        <p:nvSpPr>
          <p:cNvPr id="26" name="object 26"/>
          <p:cNvSpPr txBox="1"/>
          <p:nvPr/>
        </p:nvSpPr>
        <p:spPr>
          <a:xfrm>
            <a:off x="4638813" y="6109750"/>
            <a:ext cx="534848" cy="246221"/>
          </a:xfrm>
          <a:prstGeom prst="rect">
            <a:avLst/>
          </a:prstGeom>
        </p:spPr>
        <p:txBody>
          <a:bodyPr vert="horz" wrap="square" lIns="0" tIns="0" rIns="0" bIns="0" rtlCol="0">
            <a:spAutoFit/>
          </a:bodyPr>
          <a:lstStyle/>
          <a:p>
            <a:pPr marL="11135"/>
            <a:r>
              <a:rPr sz="1600" dirty="0">
                <a:latin typeface="Arial"/>
                <a:cs typeface="Arial"/>
              </a:rPr>
              <a:t>Ο</a:t>
            </a:r>
            <a:r>
              <a:rPr sz="1600" spc="-4" dirty="0">
                <a:latin typeface="Arial"/>
                <a:cs typeface="Arial"/>
              </a:rPr>
              <a:t>σ</a:t>
            </a:r>
            <a:r>
              <a:rPr sz="1600" spc="-22" dirty="0">
                <a:latin typeface="Arial"/>
                <a:cs typeface="Arial"/>
              </a:rPr>
              <a:t>τ</a:t>
            </a:r>
            <a:r>
              <a:rPr sz="1600" dirty="0">
                <a:latin typeface="Arial"/>
                <a:cs typeface="Arial"/>
              </a:rPr>
              <a:t>ά</a:t>
            </a:r>
          </a:p>
        </p:txBody>
      </p:sp>
      <p:sp>
        <p:nvSpPr>
          <p:cNvPr id="27" name="object 27"/>
          <p:cNvSpPr/>
          <p:nvPr/>
        </p:nvSpPr>
        <p:spPr>
          <a:xfrm>
            <a:off x="2292849" y="1535267"/>
            <a:ext cx="0" cy="4704357"/>
          </a:xfrm>
          <a:custGeom>
            <a:avLst/>
            <a:gdLst/>
            <a:ahLst/>
            <a:cxnLst/>
            <a:rect l="l" t="t" r="r" b="b"/>
            <a:pathLst>
              <a:path h="5183505">
                <a:moveTo>
                  <a:pt x="0" y="0"/>
                </a:moveTo>
                <a:lnTo>
                  <a:pt x="0" y="5183123"/>
                </a:lnTo>
              </a:path>
            </a:pathLst>
          </a:custGeom>
          <a:ln w="11937">
            <a:solidFill>
              <a:srgbClr val="000000"/>
            </a:solidFill>
          </a:ln>
        </p:spPr>
        <p:txBody>
          <a:bodyPr wrap="square" lIns="0" tIns="0" rIns="0" bIns="0" rtlCol="0"/>
          <a:lstStyle/>
          <a:p>
            <a:endParaRPr/>
          </a:p>
        </p:txBody>
      </p:sp>
      <p:sp>
        <p:nvSpPr>
          <p:cNvPr id="28" name="object 28"/>
          <p:cNvSpPr/>
          <p:nvPr/>
        </p:nvSpPr>
        <p:spPr>
          <a:xfrm>
            <a:off x="2171000" y="3233739"/>
            <a:ext cx="122716" cy="0"/>
          </a:xfrm>
          <a:custGeom>
            <a:avLst/>
            <a:gdLst/>
            <a:ahLst/>
            <a:cxnLst/>
            <a:rect l="l" t="t" r="r" b="b"/>
            <a:pathLst>
              <a:path w="143510">
                <a:moveTo>
                  <a:pt x="0" y="0"/>
                </a:moveTo>
                <a:lnTo>
                  <a:pt x="143255" y="0"/>
                </a:lnTo>
              </a:path>
            </a:pathLst>
          </a:custGeom>
          <a:ln w="10413">
            <a:solidFill>
              <a:srgbClr val="000000"/>
            </a:solidFill>
          </a:ln>
        </p:spPr>
        <p:txBody>
          <a:bodyPr wrap="square" lIns="0" tIns="0" rIns="0" bIns="0" rtlCol="0"/>
          <a:lstStyle/>
          <a:p>
            <a:endParaRPr/>
          </a:p>
        </p:txBody>
      </p:sp>
      <p:sp>
        <p:nvSpPr>
          <p:cNvPr id="29" name="object 29"/>
          <p:cNvSpPr/>
          <p:nvPr/>
        </p:nvSpPr>
        <p:spPr>
          <a:xfrm>
            <a:off x="2293499" y="6239278"/>
            <a:ext cx="121630" cy="0"/>
          </a:xfrm>
          <a:custGeom>
            <a:avLst/>
            <a:gdLst/>
            <a:ahLst/>
            <a:cxnLst/>
            <a:rect l="l" t="t" r="r" b="b"/>
            <a:pathLst>
              <a:path w="142239">
                <a:moveTo>
                  <a:pt x="0" y="0"/>
                </a:moveTo>
                <a:lnTo>
                  <a:pt x="141731" y="0"/>
                </a:lnTo>
              </a:path>
            </a:pathLst>
          </a:custGeom>
          <a:ln w="10413">
            <a:solidFill>
              <a:srgbClr val="000000"/>
            </a:solidFill>
          </a:ln>
        </p:spPr>
        <p:txBody>
          <a:bodyPr wrap="square" lIns="0" tIns="0" rIns="0" bIns="0" rtlCol="0"/>
          <a:lstStyle/>
          <a:p>
            <a:endParaRPr/>
          </a:p>
        </p:txBody>
      </p:sp>
      <p:sp>
        <p:nvSpPr>
          <p:cNvPr id="30" name="object 30"/>
          <p:cNvSpPr/>
          <p:nvPr/>
        </p:nvSpPr>
        <p:spPr>
          <a:xfrm>
            <a:off x="3710058" y="1468870"/>
            <a:ext cx="122716" cy="0"/>
          </a:xfrm>
          <a:custGeom>
            <a:avLst/>
            <a:gdLst/>
            <a:ahLst/>
            <a:cxnLst/>
            <a:rect l="l" t="t" r="r" b="b"/>
            <a:pathLst>
              <a:path w="143510">
                <a:moveTo>
                  <a:pt x="0" y="0"/>
                </a:moveTo>
                <a:lnTo>
                  <a:pt x="143255" y="0"/>
                </a:lnTo>
              </a:path>
            </a:pathLst>
          </a:custGeom>
          <a:ln w="10413">
            <a:solidFill>
              <a:srgbClr val="000000"/>
            </a:solidFill>
          </a:ln>
        </p:spPr>
        <p:txBody>
          <a:bodyPr wrap="square" lIns="0" tIns="0" rIns="0" bIns="0" rtlCol="0"/>
          <a:lstStyle/>
          <a:p>
            <a:endParaRPr/>
          </a:p>
        </p:txBody>
      </p:sp>
      <p:sp>
        <p:nvSpPr>
          <p:cNvPr id="31" name="object 31"/>
          <p:cNvSpPr/>
          <p:nvPr/>
        </p:nvSpPr>
        <p:spPr>
          <a:xfrm>
            <a:off x="2293499" y="5194325"/>
            <a:ext cx="121630" cy="0"/>
          </a:xfrm>
          <a:custGeom>
            <a:avLst/>
            <a:gdLst/>
            <a:ahLst/>
            <a:cxnLst/>
            <a:rect l="l" t="t" r="r" b="b"/>
            <a:pathLst>
              <a:path w="142239">
                <a:moveTo>
                  <a:pt x="0" y="0"/>
                </a:moveTo>
                <a:lnTo>
                  <a:pt x="141731" y="0"/>
                </a:lnTo>
              </a:path>
            </a:pathLst>
          </a:custGeom>
          <a:ln w="11937">
            <a:solidFill>
              <a:srgbClr val="000000"/>
            </a:solidFill>
          </a:ln>
        </p:spPr>
        <p:txBody>
          <a:bodyPr wrap="square" lIns="0" tIns="0" rIns="0" bIns="0" rtlCol="0"/>
          <a:lstStyle/>
          <a:p>
            <a:endParaRPr/>
          </a:p>
        </p:txBody>
      </p:sp>
      <p:sp>
        <p:nvSpPr>
          <p:cNvPr id="32" name="object 32"/>
          <p:cNvSpPr/>
          <p:nvPr/>
        </p:nvSpPr>
        <p:spPr>
          <a:xfrm>
            <a:off x="2293499" y="1535260"/>
            <a:ext cx="121630" cy="0"/>
          </a:xfrm>
          <a:custGeom>
            <a:avLst/>
            <a:gdLst/>
            <a:ahLst/>
            <a:cxnLst/>
            <a:rect l="l" t="t" r="r" b="b"/>
            <a:pathLst>
              <a:path w="142239">
                <a:moveTo>
                  <a:pt x="0" y="0"/>
                </a:moveTo>
                <a:lnTo>
                  <a:pt x="141731" y="0"/>
                </a:lnTo>
              </a:path>
            </a:pathLst>
          </a:custGeom>
          <a:ln w="10413">
            <a:solidFill>
              <a:srgbClr val="000000"/>
            </a:solidFill>
          </a:ln>
        </p:spPr>
        <p:txBody>
          <a:bodyPr wrap="square" lIns="0" tIns="0" rIns="0" bIns="0" rtlCol="0"/>
          <a:lstStyle/>
          <a:p>
            <a:endParaRPr/>
          </a:p>
        </p:txBody>
      </p:sp>
      <p:sp>
        <p:nvSpPr>
          <p:cNvPr id="33" name="object 33"/>
          <p:cNvSpPr/>
          <p:nvPr/>
        </p:nvSpPr>
        <p:spPr>
          <a:xfrm>
            <a:off x="3832557" y="881041"/>
            <a:ext cx="0" cy="2612956"/>
          </a:xfrm>
          <a:custGeom>
            <a:avLst/>
            <a:gdLst/>
            <a:ahLst/>
            <a:cxnLst/>
            <a:rect l="l" t="t" r="r" b="b"/>
            <a:pathLst>
              <a:path h="2879090">
                <a:moveTo>
                  <a:pt x="0" y="0"/>
                </a:moveTo>
                <a:lnTo>
                  <a:pt x="0" y="2878835"/>
                </a:lnTo>
              </a:path>
            </a:pathLst>
          </a:custGeom>
          <a:ln w="10413">
            <a:solidFill>
              <a:srgbClr val="000000"/>
            </a:solidFill>
          </a:ln>
        </p:spPr>
        <p:txBody>
          <a:bodyPr wrap="square" lIns="0" tIns="0" rIns="0" bIns="0" rtlCol="0"/>
          <a:lstStyle/>
          <a:p>
            <a:endParaRPr/>
          </a:p>
        </p:txBody>
      </p:sp>
      <p:sp>
        <p:nvSpPr>
          <p:cNvPr id="34" name="object 34"/>
          <p:cNvSpPr/>
          <p:nvPr/>
        </p:nvSpPr>
        <p:spPr>
          <a:xfrm>
            <a:off x="3832557" y="881041"/>
            <a:ext cx="122716" cy="0"/>
          </a:xfrm>
          <a:custGeom>
            <a:avLst/>
            <a:gdLst/>
            <a:ahLst/>
            <a:cxnLst/>
            <a:rect l="l" t="t" r="r" b="b"/>
            <a:pathLst>
              <a:path w="143510">
                <a:moveTo>
                  <a:pt x="0" y="0"/>
                </a:moveTo>
                <a:lnTo>
                  <a:pt x="143255" y="0"/>
                </a:lnTo>
              </a:path>
            </a:pathLst>
          </a:custGeom>
          <a:ln w="10413">
            <a:solidFill>
              <a:srgbClr val="000000"/>
            </a:solidFill>
          </a:ln>
        </p:spPr>
        <p:txBody>
          <a:bodyPr wrap="square" lIns="0" tIns="0" rIns="0" bIns="0" rtlCol="0"/>
          <a:lstStyle/>
          <a:p>
            <a:endParaRPr/>
          </a:p>
        </p:txBody>
      </p:sp>
      <p:sp>
        <p:nvSpPr>
          <p:cNvPr id="35" name="object 35"/>
          <p:cNvSpPr/>
          <p:nvPr/>
        </p:nvSpPr>
        <p:spPr>
          <a:xfrm>
            <a:off x="3832557" y="2187404"/>
            <a:ext cx="122716" cy="0"/>
          </a:xfrm>
          <a:custGeom>
            <a:avLst/>
            <a:gdLst/>
            <a:ahLst/>
            <a:cxnLst/>
            <a:rect l="l" t="t" r="r" b="b"/>
            <a:pathLst>
              <a:path w="143510">
                <a:moveTo>
                  <a:pt x="0" y="0"/>
                </a:moveTo>
                <a:lnTo>
                  <a:pt x="143255" y="0"/>
                </a:lnTo>
              </a:path>
            </a:pathLst>
          </a:custGeom>
          <a:ln w="11937">
            <a:solidFill>
              <a:srgbClr val="000000"/>
            </a:solidFill>
          </a:ln>
        </p:spPr>
        <p:txBody>
          <a:bodyPr wrap="square" lIns="0" tIns="0" rIns="0" bIns="0" rtlCol="0"/>
          <a:lstStyle/>
          <a:p>
            <a:endParaRPr/>
          </a:p>
        </p:txBody>
      </p:sp>
      <p:sp>
        <p:nvSpPr>
          <p:cNvPr id="36" name="object 36"/>
          <p:cNvSpPr/>
          <p:nvPr/>
        </p:nvSpPr>
        <p:spPr>
          <a:xfrm>
            <a:off x="5125965" y="619630"/>
            <a:ext cx="0" cy="587829"/>
          </a:xfrm>
          <a:custGeom>
            <a:avLst/>
            <a:gdLst/>
            <a:ahLst/>
            <a:cxnLst/>
            <a:rect l="l" t="t" r="r" b="b"/>
            <a:pathLst>
              <a:path h="647700">
                <a:moveTo>
                  <a:pt x="0" y="0"/>
                </a:moveTo>
                <a:lnTo>
                  <a:pt x="0" y="647699"/>
                </a:lnTo>
              </a:path>
            </a:pathLst>
          </a:custGeom>
          <a:ln w="11937">
            <a:solidFill>
              <a:srgbClr val="000000"/>
            </a:solidFill>
          </a:ln>
        </p:spPr>
        <p:txBody>
          <a:bodyPr wrap="square" lIns="0" tIns="0" rIns="0" bIns="0" rtlCol="0"/>
          <a:lstStyle/>
          <a:p>
            <a:endParaRPr/>
          </a:p>
        </p:txBody>
      </p:sp>
      <p:sp>
        <p:nvSpPr>
          <p:cNvPr id="37" name="object 37"/>
          <p:cNvSpPr/>
          <p:nvPr/>
        </p:nvSpPr>
        <p:spPr>
          <a:xfrm>
            <a:off x="5002814" y="881041"/>
            <a:ext cx="121630" cy="0"/>
          </a:xfrm>
          <a:custGeom>
            <a:avLst/>
            <a:gdLst/>
            <a:ahLst/>
            <a:cxnLst/>
            <a:rect l="l" t="t" r="r" b="b"/>
            <a:pathLst>
              <a:path w="142239">
                <a:moveTo>
                  <a:pt x="0" y="0"/>
                </a:moveTo>
                <a:lnTo>
                  <a:pt x="141731" y="0"/>
                </a:lnTo>
              </a:path>
            </a:pathLst>
          </a:custGeom>
          <a:ln w="10413">
            <a:solidFill>
              <a:srgbClr val="000000"/>
            </a:solidFill>
          </a:ln>
        </p:spPr>
        <p:txBody>
          <a:bodyPr wrap="square" lIns="0" tIns="0" rIns="0" bIns="0" rtlCol="0"/>
          <a:lstStyle/>
          <a:p>
            <a:endParaRPr/>
          </a:p>
        </p:txBody>
      </p:sp>
      <p:sp>
        <p:nvSpPr>
          <p:cNvPr id="38" name="object 38"/>
          <p:cNvSpPr/>
          <p:nvPr/>
        </p:nvSpPr>
        <p:spPr>
          <a:xfrm>
            <a:off x="5125313" y="619630"/>
            <a:ext cx="122716" cy="0"/>
          </a:xfrm>
          <a:custGeom>
            <a:avLst/>
            <a:gdLst/>
            <a:ahLst/>
            <a:cxnLst/>
            <a:rect l="l" t="t" r="r" b="b"/>
            <a:pathLst>
              <a:path w="143510">
                <a:moveTo>
                  <a:pt x="0" y="0"/>
                </a:moveTo>
                <a:lnTo>
                  <a:pt x="143255" y="0"/>
                </a:lnTo>
              </a:path>
            </a:pathLst>
          </a:custGeom>
          <a:ln w="10413">
            <a:solidFill>
              <a:srgbClr val="000000"/>
            </a:solidFill>
          </a:ln>
        </p:spPr>
        <p:txBody>
          <a:bodyPr wrap="square" lIns="0" tIns="0" rIns="0" bIns="0" rtlCol="0"/>
          <a:lstStyle/>
          <a:p>
            <a:endParaRPr/>
          </a:p>
        </p:txBody>
      </p:sp>
      <p:sp>
        <p:nvSpPr>
          <p:cNvPr id="39" name="object 39"/>
          <p:cNvSpPr/>
          <p:nvPr/>
        </p:nvSpPr>
        <p:spPr>
          <a:xfrm>
            <a:off x="5125313" y="1207459"/>
            <a:ext cx="122716" cy="0"/>
          </a:xfrm>
          <a:custGeom>
            <a:avLst/>
            <a:gdLst/>
            <a:ahLst/>
            <a:cxnLst/>
            <a:rect l="l" t="t" r="r" b="b"/>
            <a:pathLst>
              <a:path w="143510">
                <a:moveTo>
                  <a:pt x="0" y="0"/>
                </a:moveTo>
                <a:lnTo>
                  <a:pt x="143255" y="0"/>
                </a:lnTo>
              </a:path>
            </a:pathLst>
          </a:custGeom>
          <a:ln w="10413">
            <a:solidFill>
              <a:srgbClr val="000000"/>
            </a:solidFill>
          </a:ln>
        </p:spPr>
        <p:txBody>
          <a:bodyPr wrap="square" lIns="0" tIns="0" rIns="0" bIns="0" rtlCol="0"/>
          <a:lstStyle/>
          <a:p>
            <a:endParaRPr/>
          </a:p>
        </p:txBody>
      </p:sp>
      <p:sp>
        <p:nvSpPr>
          <p:cNvPr id="40" name="object 40"/>
          <p:cNvSpPr/>
          <p:nvPr/>
        </p:nvSpPr>
        <p:spPr>
          <a:xfrm>
            <a:off x="6788826" y="1860295"/>
            <a:ext cx="0" cy="654680"/>
          </a:xfrm>
          <a:custGeom>
            <a:avLst/>
            <a:gdLst/>
            <a:ahLst/>
            <a:cxnLst/>
            <a:rect l="l" t="t" r="r" b="b"/>
            <a:pathLst>
              <a:path h="721360">
                <a:moveTo>
                  <a:pt x="0" y="0"/>
                </a:moveTo>
                <a:lnTo>
                  <a:pt x="0" y="720851"/>
                </a:lnTo>
              </a:path>
            </a:pathLst>
          </a:custGeom>
          <a:ln w="11937">
            <a:solidFill>
              <a:srgbClr val="000000"/>
            </a:solidFill>
          </a:ln>
        </p:spPr>
        <p:txBody>
          <a:bodyPr wrap="square" lIns="0" tIns="0" rIns="0" bIns="0" rtlCol="0"/>
          <a:lstStyle/>
          <a:p>
            <a:endParaRPr/>
          </a:p>
        </p:txBody>
      </p:sp>
      <p:sp>
        <p:nvSpPr>
          <p:cNvPr id="41" name="object 41"/>
          <p:cNvSpPr/>
          <p:nvPr/>
        </p:nvSpPr>
        <p:spPr>
          <a:xfrm>
            <a:off x="6665676" y="2187404"/>
            <a:ext cx="121630" cy="0"/>
          </a:xfrm>
          <a:custGeom>
            <a:avLst/>
            <a:gdLst/>
            <a:ahLst/>
            <a:cxnLst/>
            <a:rect l="l" t="t" r="r" b="b"/>
            <a:pathLst>
              <a:path w="142240">
                <a:moveTo>
                  <a:pt x="0" y="0"/>
                </a:moveTo>
                <a:lnTo>
                  <a:pt x="141731" y="0"/>
                </a:lnTo>
              </a:path>
            </a:pathLst>
          </a:custGeom>
          <a:ln w="11937">
            <a:solidFill>
              <a:srgbClr val="000000"/>
            </a:solidFill>
          </a:ln>
        </p:spPr>
        <p:txBody>
          <a:bodyPr wrap="square" lIns="0" tIns="0" rIns="0" bIns="0" rtlCol="0"/>
          <a:lstStyle/>
          <a:p>
            <a:endParaRPr/>
          </a:p>
        </p:txBody>
      </p:sp>
      <p:sp>
        <p:nvSpPr>
          <p:cNvPr id="42" name="object 42"/>
          <p:cNvSpPr/>
          <p:nvPr/>
        </p:nvSpPr>
        <p:spPr>
          <a:xfrm>
            <a:off x="6789478" y="1860295"/>
            <a:ext cx="121630" cy="0"/>
          </a:xfrm>
          <a:custGeom>
            <a:avLst/>
            <a:gdLst/>
            <a:ahLst/>
            <a:cxnLst/>
            <a:rect l="l" t="t" r="r" b="b"/>
            <a:pathLst>
              <a:path w="142240">
                <a:moveTo>
                  <a:pt x="0" y="0"/>
                </a:moveTo>
                <a:lnTo>
                  <a:pt x="141731" y="0"/>
                </a:lnTo>
              </a:path>
            </a:pathLst>
          </a:custGeom>
          <a:ln w="10413">
            <a:solidFill>
              <a:srgbClr val="000000"/>
            </a:solidFill>
          </a:ln>
        </p:spPr>
        <p:txBody>
          <a:bodyPr wrap="square" lIns="0" tIns="0" rIns="0" bIns="0" rtlCol="0"/>
          <a:lstStyle/>
          <a:p>
            <a:endParaRPr/>
          </a:p>
        </p:txBody>
      </p:sp>
      <p:sp>
        <p:nvSpPr>
          <p:cNvPr id="43" name="object 43"/>
          <p:cNvSpPr/>
          <p:nvPr/>
        </p:nvSpPr>
        <p:spPr>
          <a:xfrm>
            <a:off x="6789478" y="2514513"/>
            <a:ext cx="121630" cy="0"/>
          </a:xfrm>
          <a:custGeom>
            <a:avLst/>
            <a:gdLst/>
            <a:ahLst/>
            <a:cxnLst/>
            <a:rect l="l" t="t" r="r" b="b"/>
            <a:pathLst>
              <a:path w="142240">
                <a:moveTo>
                  <a:pt x="0" y="0"/>
                </a:moveTo>
                <a:lnTo>
                  <a:pt x="141731" y="0"/>
                </a:lnTo>
              </a:path>
            </a:pathLst>
          </a:custGeom>
          <a:ln w="10413">
            <a:solidFill>
              <a:srgbClr val="000000"/>
            </a:solidFill>
          </a:ln>
        </p:spPr>
        <p:txBody>
          <a:bodyPr wrap="square" lIns="0" tIns="0" rIns="0" bIns="0" rtlCol="0"/>
          <a:lstStyle/>
          <a:p>
            <a:endParaRPr/>
          </a:p>
        </p:txBody>
      </p:sp>
      <p:sp>
        <p:nvSpPr>
          <p:cNvPr id="44" name="object 44"/>
          <p:cNvSpPr/>
          <p:nvPr/>
        </p:nvSpPr>
        <p:spPr>
          <a:xfrm>
            <a:off x="3710057" y="4634852"/>
            <a:ext cx="0" cy="1111111"/>
          </a:xfrm>
          <a:custGeom>
            <a:avLst/>
            <a:gdLst/>
            <a:ahLst/>
            <a:cxnLst/>
            <a:rect l="l" t="t" r="r" b="b"/>
            <a:pathLst>
              <a:path h="1224279">
                <a:moveTo>
                  <a:pt x="0" y="0"/>
                </a:moveTo>
                <a:lnTo>
                  <a:pt x="0" y="1223771"/>
                </a:lnTo>
              </a:path>
            </a:pathLst>
          </a:custGeom>
          <a:ln w="10413">
            <a:solidFill>
              <a:srgbClr val="000000"/>
            </a:solidFill>
          </a:ln>
        </p:spPr>
        <p:txBody>
          <a:bodyPr wrap="square" lIns="0" tIns="0" rIns="0" bIns="0" rtlCol="0"/>
          <a:lstStyle/>
          <a:p>
            <a:endParaRPr/>
          </a:p>
        </p:txBody>
      </p:sp>
      <p:sp>
        <p:nvSpPr>
          <p:cNvPr id="45" name="object 45"/>
          <p:cNvSpPr/>
          <p:nvPr/>
        </p:nvSpPr>
        <p:spPr>
          <a:xfrm>
            <a:off x="3586255" y="5222680"/>
            <a:ext cx="1785361" cy="0"/>
          </a:xfrm>
          <a:custGeom>
            <a:avLst/>
            <a:gdLst/>
            <a:ahLst/>
            <a:cxnLst/>
            <a:rect l="l" t="t" r="r" b="b"/>
            <a:pathLst>
              <a:path w="2087879">
                <a:moveTo>
                  <a:pt x="0" y="0"/>
                </a:moveTo>
                <a:lnTo>
                  <a:pt x="2087879" y="0"/>
                </a:lnTo>
              </a:path>
            </a:pathLst>
          </a:custGeom>
          <a:ln w="10413">
            <a:solidFill>
              <a:srgbClr val="000000"/>
            </a:solidFill>
          </a:ln>
        </p:spPr>
        <p:txBody>
          <a:bodyPr wrap="square" lIns="0" tIns="0" rIns="0" bIns="0" rtlCol="0"/>
          <a:lstStyle/>
          <a:p>
            <a:endParaRPr/>
          </a:p>
        </p:txBody>
      </p:sp>
      <p:sp>
        <p:nvSpPr>
          <p:cNvPr id="46" name="object 46"/>
          <p:cNvSpPr/>
          <p:nvPr/>
        </p:nvSpPr>
        <p:spPr>
          <a:xfrm>
            <a:off x="3710057" y="4634852"/>
            <a:ext cx="1661558" cy="0"/>
          </a:xfrm>
          <a:custGeom>
            <a:avLst/>
            <a:gdLst/>
            <a:ahLst/>
            <a:cxnLst/>
            <a:rect l="l" t="t" r="r" b="b"/>
            <a:pathLst>
              <a:path w="1943100">
                <a:moveTo>
                  <a:pt x="0" y="0"/>
                </a:moveTo>
                <a:lnTo>
                  <a:pt x="1943099" y="0"/>
                </a:lnTo>
              </a:path>
            </a:pathLst>
          </a:custGeom>
          <a:ln w="10413">
            <a:solidFill>
              <a:srgbClr val="000000"/>
            </a:solidFill>
          </a:ln>
        </p:spPr>
        <p:txBody>
          <a:bodyPr wrap="square" lIns="0" tIns="0" rIns="0" bIns="0" rtlCol="0"/>
          <a:lstStyle/>
          <a:p>
            <a:endParaRPr/>
          </a:p>
        </p:txBody>
      </p:sp>
      <p:sp>
        <p:nvSpPr>
          <p:cNvPr id="47" name="object 47"/>
          <p:cNvSpPr/>
          <p:nvPr/>
        </p:nvSpPr>
        <p:spPr>
          <a:xfrm>
            <a:off x="3710057" y="5746193"/>
            <a:ext cx="1661558" cy="0"/>
          </a:xfrm>
          <a:custGeom>
            <a:avLst/>
            <a:gdLst/>
            <a:ahLst/>
            <a:cxnLst/>
            <a:rect l="l" t="t" r="r" b="b"/>
            <a:pathLst>
              <a:path w="1943100">
                <a:moveTo>
                  <a:pt x="0" y="0"/>
                </a:moveTo>
                <a:lnTo>
                  <a:pt x="1943099" y="0"/>
                </a:lnTo>
              </a:path>
            </a:pathLst>
          </a:custGeom>
          <a:ln w="11937">
            <a:solidFill>
              <a:srgbClr val="000000"/>
            </a:solidFill>
          </a:ln>
        </p:spPr>
        <p:txBody>
          <a:bodyPr wrap="square" lIns="0" tIns="0" rIns="0" bIns="0" rtlCol="0"/>
          <a:lstStyle/>
          <a:p>
            <a:endParaRPr/>
          </a:p>
        </p:txBody>
      </p:sp>
      <p:sp>
        <p:nvSpPr>
          <p:cNvPr id="48" name="object 48"/>
          <p:cNvSpPr/>
          <p:nvPr/>
        </p:nvSpPr>
        <p:spPr>
          <a:xfrm>
            <a:off x="3710057" y="6239278"/>
            <a:ext cx="861729" cy="0"/>
          </a:xfrm>
          <a:custGeom>
            <a:avLst/>
            <a:gdLst/>
            <a:ahLst/>
            <a:cxnLst/>
            <a:rect l="l" t="t" r="r" b="b"/>
            <a:pathLst>
              <a:path w="1007745">
                <a:moveTo>
                  <a:pt x="0" y="0"/>
                </a:moveTo>
                <a:lnTo>
                  <a:pt x="1007363" y="0"/>
                </a:lnTo>
              </a:path>
            </a:pathLst>
          </a:custGeom>
          <a:ln w="10413">
            <a:solidFill>
              <a:srgbClr val="000000"/>
            </a:solidFill>
          </a:ln>
        </p:spPr>
        <p:txBody>
          <a:bodyPr wrap="square" lIns="0" tIns="0" rIns="0" bIns="0" rtlCol="0"/>
          <a:lstStyle/>
          <a:p>
            <a:endParaRPr/>
          </a:p>
        </p:txBody>
      </p:sp>
      <p:sp>
        <p:nvSpPr>
          <p:cNvPr id="49" name="object 49"/>
          <p:cNvSpPr/>
          <p:nvPr/>
        </p:nvSpPr>
        <p:spPr>
          <a:xfrm>
            <a:off x="3955056" y="3363752"/>
            <a:ext cx="1049062" cy="365376"/>
          </a:xfrm>
          <a:custGeom>
            <a:avLst/>
            <a:gdLst/>
            <a:ahLst/>
            <a:cxnLst/>
            <a:rect l="l" t="t" r="r" b="b"/>
            <a:pathLst>
              <a:path w="1226820" h="402589">
                <a:moveTo>
                  <a:pt x="1226819" y="0"/>
                </a:moveTo>
                <a:lnTo>
                  <a:pt x="0" y="0"/>
                </a:lnTo>
                <a:lnTo>
                  <a:pt x="0" y="402335"/>
                </a:lnTo>
                <a:lnTo>
                  <a:pt x="1226819" y="402335"/>
                </a:lnTo>
                <a:lnTo>
                  <a:pt x="1226819" y="400811"/>
                </a:lnTo>
                <a:lnTo>
                  <a:pt x="3047" y="400811"/>
                </a:lnTo>
                <a:lnTo>
                  <a:pt x="1523" y="399287"/>
                </a:lnTo>
                <a:lnTo>
                  <a:pt x="3047" y="399287"/>
                </a:lnTo>
                <a:lnTo>
                  <a:pt x="3047" y="3047"/>
                </a:lnTo>
                <a:lnTo>
                  <a:pt x="1523" y="3047"/>
                </a:lnTo>
                <a:lnTo>
                  <a:pt x="3047" y="1523"/>
                </a:lnTo>
                <a:lnTo>
                  <a:pt x="1226819" y="1523"/>
                </a:lnTo>
                <a:lnTo>
                  <a:pt x="1226819" y="0"/>
                </a:lnTo>
                <a:close/>
              </a:path>
              <a:path w="1226820" h="402589">
                <a:moveTo>
                  <a:pt x="3047" y="399287"/>
                </a:moveTo>
                <a:lnTo>
                  <a:pt x="1523" y="399287"/>
                </a:lnTo>
                <a:lnTo>
                  <a:pt x="3047" y="400811"/>
                </a:lnTo>
                <a:lnTo>
                  <a:pt x="3047" y="399287"/>
                </a:lnTo>
                <a:close/>
              </a:path>
              <a:path w="1226820" h="402589">
                <a:moveTo>
                  <a:pt x="1223771" y="399287"/>
                </a:moveTo>
                <a:lnTo>
                  <a:pt x="3047" y="399287"/>
                </a:lnTo>
                <a:lnTo>
                  <a:pt x="3047" y="400811"/>
                </a:lnTo>
                <a:lnTo>
                  <a:pt x="1223771" y="400811"/>
                </a:lnTo>
                <a:lnTo>
                  <a:pt x="1223771" y="399287"/>
                </a:lnTo>
                <a:close/>
              </a:path>
              <a:path w="1226820" h="402589">
                <a:moveTo>
                  <a:pt x="1223771" y="1523"/>
                </a:moveTo>
                <a:lnTo>
                  <a:pt x="1223771" y="400811"/>
                </a:lnTo>
                <a:lnTo>
                  <a:pt x="1225295" y="399287"/>
                </a:lnTo>
                <a:lnTo>
                  <a:pt x="1226819" y="399287"/>
                </a:lnTo>
                <a:lnTo>
                  <a:pt x="1226819" y="3047"/>
                </a:lnTo>
                <a:lnTo>
                  <a:pt x="1225295" y="3047"/>
                </a:lnTo>
                <a:lnTo>
                  <a:pt x="1223771" y="1523"/>
                </a:lnTo>
                <a:close/>
              </a:path>
              <a:path w="1226820" h="402589">
                <a:moveTo>
                  <a:pt x="1226819" y="399287"/>
                </a:moveTo>
                <a:lnTo>
                  <a:pt x="1225295" y="399287"/>
                </a:lnTo>
                <a:lnTo>
                  <a:pt x="1223771" y="400811"/>
                </a:lnTo>
                <a:lnTo>
                  <a:pt x="1226819" y="400811"/>
                </a:lnTo>
                <a:lnTo>
                  <a:pt x="1226819" y="399287"/>
                </a:lnTo>
                <a:close/>
              </a:path>
              <a:path w="1226820" h="402589">
                <a:moveTo>
                  <a:pt x="3047" y="1523"/>
                </a:moveTo>
                <a:lnTo>
                  <a:pt x="1523" y="3047"/>
                </a:lnTo>
                <a:lnTo>
                  <a:pt x="3047" y="3047"/>
                </a:lnTo>
                <a:lnTo>
                  <a:pt x="3047" y="1523"/>
                </a:lnTo>
                <a:close/>
              </a:path>
              <a:path w="1226820" h="402589">
                <a:moveTo>
                  <a:pt x="1223771" y="1523"/>
                </a:moveTo>
                <a:lnTo>
                  <a:pt x="3047" y="1523"/>
                </a:lnTo>
                <a:lnTo>
                  <a:pt x="3047" y="3047"/>
                </a:lnTo>
                <a:lnTo>
                  <a:pt x="1223771" y="3047"/>
                </a:lnTo>
                <a:lnTo>
                  <a:pt x="1223771" y="1523"/>
                </a:lnTo>
                <a:close/>
              </a:path>
              <a:path w="1226820" h="402589">
                <a:moveTo>
                  <a:pt x="1226819" y="1523"/>
                </a:moveTo>
                <a:lnTo>
                  <a:pt x="1223771" y="1523"/>
                </a:lnTo>
                <a:lnTo>
                  <a:pt x="1225295" y="3047"/>
                </a:lnTo>
                <a:lnTo>
                  <a:pt x="1226819" y="3047"/>
                </a:lnTo>
                <a:lnTo>
                  <a:pt x="1226819" y="1523"/>
                </a:lnTo>
                <a:close/>
              </a:path>
            </a:pathLst>
          </a:custGeom>
          <a:solidFill>
            <a:srgbClr val="000000"/>
          </a:solidFill>
          <a:ln>
            <a:solidFill>
              <a:schemeClr val="accent1">
                <a:lumMod val="40000"/>
                <a:lumOff val="60000"/>
              </a:schemeClr>
            </a:solidFill>
          </a:ln>
        </p:spPr>
        <p:txBody>
          <a:bodyPr wrap="square" lIns="0" tIns="0" rIns="0" bIns="0" rtlCol="0"/>
          <a:lstStyle/>
          <a:p>
            <a:endParaRPr/>
          </a:p>
        </p:txBody>
      </p:sp>
      <p:sp>
        <p:nvSpPr>
          <p:cNvPr id="50" name="object 50"/>
          <p:cNvSpPr/>
          <p:nvPr/>
        </p:nvSpPr>
        <p:spPr>
          <a:xfrm>
            <a:off x="5432864" y="2904555"/>
            <a:ext cx="2343557" cy="366528"/>
          </a:xfrm>
          <a:custGeom>
            <a:avLst/>
            <a:gdLst/>
            <a:ahLst/>
            <a:cxnLst/>
            <a:rect l="l" t="t" r="r" b="b"/>
            <a:pathLst>
              <a:path w="2740659" h="403860">
                <a:moveTo>
                  <a:pt x="2740151" y="0"/>
                </a:moveTo>
                <a:lnTo>
                  <a:pt x="0" y="0"/>
                </a:lnTo>
                <a:lnTo>
                  <a:pt x="0" y="403859"/>
                </a:lnTo>
                <a:lnTo>
                  <a:pt x="2740151" y="403859"/>
                </a:lnTo>
                <a:lnTo>
                  <a:pt x="2740151" y="402335"/>
                </a:lnTo>
                <a:lnTo>
                  <a:pt x="3047" y="402335"/>
                </a:lnTo>
                <a:lnTo>
                  <a:pt x="1523" y="400811"/>
                </a:lnTo>
                <a:lnTo>
                  <a:pt x="3047" y="400811"/>
                </a:lnTo>
                <a:lnTo>
                  <a:pt x="3047" y="3047"/>
                </a:lnTo>
                <a:lnTo>
                  <a:pt x="1523" y="3047"/>
                </a:lnTo>
                <a:lnTo>
                  <a:pt x="3047" y="1523"/>
                </a:lnTo>
                <a:lnTo>
                  <a:pt x="2740151" y="1523"/>
                </a:lnTo>
                <a:lnTo>
                  <a:pt x="2740151" y="0"/>
                </a:lnTo>
                <a:close/>
              </a:path>
              <a:path w="2740659" h="403860">
                <a:moveTo>
                  <a:pt x="3047" y="400811"/>
                </a:moveTo>
                <a:lnTo>
                  <a:pt x="1523" y="400811"/>
                </a:lnTo>
                <a:lnTo>
                  <a:pt x="3047" y="402335"/>
                </a:lnTo>
                <a:lnTo>
                  <a:pt x="3047" y="400811"/>
                </a:lnTo>
                <a:close/>
              </a:path>
              <a:path w="2740659" h="403860">
                <a:moveTo>
                  <a:pt x="2737103" y="400811"/>
                </a:moveTo>
                <a:lnTo>
                  <a:pt x="3047" y="400811"/>
                </a:lnTo>
                <a:lnTo>
                  <a:pt x="3047" y="402335"/>
                </a:lnTo>
                <a:lnTo>
                  <a:pt x="2737103" y="402335"/>
                </a:lnTo>
                <a:lnTo>
                  <a:pt x="2737103" y="400811"/>
                </a:lnTo>
                <a:close/>
              </a:path>
              <a:path w="2740659" h="403860">
                <a:moveTo>
                  <a:pt x="2737103" y="1523"/>
                </a:moveTo>
                <a:lnTo>
                  <a:pt x="2737103" y="402335"/>
                </a:lnTo>
                <a:lnTo>
                  <a:pt x="2738627" y="400811"/>
                </a:lnTo>
                <a:lnTo>
                  <a:pt x="2740151" y="400811"/>
                </a:lnTo>
                <a:lnTo>
                  <a:pt x="2740151" y="3047"/>
                </a:lnTo>
                <a:lnTo>
                  <a:pt x="2738627" y="3047"/>
                </a:lnTo>
                <a:lnTo>
                  <a:pt x="2737103" y="1523"/>
                </a:lnTo>
                <a:close/>
              </a:path>
              <a:path w="2740659" h="403860">
                <a:moveTo>
                  <a:pt x="2740151" y="400811"/>
                </a:moveTo>
                <a:lnTo>
                  <a:pt x="2738627" y="400811"/>
                </a:lnTo>
                <a:lnTo>
                  <a:pt x="2737103" y="402335"/>
                </a:lnTo>
                <a:lnTo>
                  <a:pt x="2740151" y="402335"/>
                </a:lnTo>
                <a:lnTo>
                  <a:pt x="2740151" y="400811"/>
                </a:lnTo>
                <a:close/>
              </a:path>
              <a:path w="2740659" h="403860">
                <a:moveTo>
                  <a:pt x="3047" y="1523"/>
                </a:moveTo>
                <a:lnTo>
                  <a:pt x="1523" y="3047"/>
                </a:lnTo>
                <a:lnTo>
                  <a:pt x="3047" y="3047"/>
                </a:lnTo>
                <a:lnTo>
                  <a:pt x="3047" y="1523"/>
                </a:lnTo>
                <a:close/>
              </a:path>
              <a:path w="2740659" h="403860">
                <a:moveTo>
                  <a:pt x="2737103" y="1523"/>
                </a:moveTo>
                <a:lnTo>
                  <a:pt x="3047" y="1523"/>
                </a:lnTo>
                <a:lnTo>
                  <a:pt x="3047" y="3047"/>
                </a:lnTo>
                <a:lnTo>
                  <a:pt x="2737103" y="3047"/>
                </a:lnTo>
                <a:lnTo>
                  <a:pt x="2737103" y="1523"/>
                </a:lnTo>
                <a:close/>
              </a:path>
              <a:path w="2740659" h="403860">
                <a:moveTo>
                  <a:pt x="2740151" y="1523"/>
                </a:moveTo>
                <a:lnTo>
                  <a:pt x="2737103" y="1523"/>
                </a:lnTo>
                <a:lnTo>
                  <a:pt x="2738627" y="3047"/>
                </a:lnTo>
                <a:lnTo>
                  <a:pt x="2740151" y="3047"/>
                </a:lnTo>
                <a:lnTo>
                  <a:pt x="2740151" y="1523"/>
                </a:lnTo>
                <a:close/>
              </a:path>
            </a:pathLst>
          </a:custGeom>
          <a:solidFill>
            <a:srgbClr val="000000"/>
          </a:solidFill>
        </p:spPr>
        <p:txBody>
          <a:bodyPr wrap="square" lIns="0" tIns="0" rIns="0" bIns="0" rtlCol="0"/>
          <a:lstStyle/>
          <a:p>
            <a:endParaRPr/>
          </a:p>
        </p:txBody>
      </p:sp>
      <p:sp>
        <p:nvSpPr>
          <p:cNvPr id="51" name="object 51"/>
          <p:cNvSpPr/>
          <p:nvPr/>
        </p:nvSpPr>
        <p:spPr>
          <a:xfrm>
            <a:off x="5431561" y="3362369"/>
            <a:ext cx="2156768" cy="365376"/>
          </a:xfrm>
          <a:custGeom>
            <a:avLst/>
            <a:gdLst/>
            <a:ahLst/>
            <a:cxnLst/>
            <a:rect l="l" t="t" r="r" b="b"/>
            <a:pathLst>
              <a:path w="2522220" h="402589">
                <a:moveTo>
                  <a:pt x="2522219" y="0"/>
                </a:moveTo>
                <a:lnTo>
                  <a:pt x="0" y="0"/>
                </a:lnTo>
                <a:lnTo>
                  <a:pt x="0" y="402335"/>
                </a:lnTo>
                <a:lnTo>
                  <a:pt x="2522219" y="402335"/>
                </a:lnTo>
                <a:lnTo>
                  <a:pt x="2522219" y="400811"/>
                </a:lnTo>
                <a:lnTo>
                  <a:pt x="3047" y="400811"/>
                </a:lnTo>
                <a:lnTo>
                  <a:pt x="1523" y="399287"/>
                </a:lnTo>
                <a:lnTo>
                  <a:pt x="3047" y="399287"/>
                </a:lnTo>
                <a:lnTo>
                  <a:pt x="3047" y="3047"/>
                </a:lnTo>
                <a:lnTo>
                  <a:pt x="1523" y="3047"/>
                </a:lnTo>
                <a:lnTo>
                  <a:pt x="3047" y="1523"/>
                </a:lnTo>
                <a:lnTo>
                  <a:pt x="2522219" y="1523"/>
                </a:lnTo>
                <a:lnTo>
                  <a:pt x="2522219" y="0"/>
                </a:lnTo>
                <a:close/>
              </a:path>
              <a:path w="2522220" h="402589">
                <a:moveTo>
                  <a:pt x="3047" y="399287"/>
                </a:moveTo>
                <a:lnTo>
                  <a:pt x="1523" y="399287"/>
                </a:lnTo>
                <a:lnTo>
                  <a:pt x="3047" y="400811"/>
                </a:lnTo>
                <a:lnTo>
                  <a:pt x="3047" y="399287"/>
                </a:lnTo>
                <a:close/>
              </a:path>
              <a:path w="2522220" h="402589">
                <a:moveTo>
                  <a:pt x="2519171" y="399287"/>
                </a:moveTo>
                <a:lnTo>
                  <a:pt x="3047" y="399287"/>
                </a:lnTo>
                <a:lnTo>
                  <a:pt x="3047" y="400811"/>
                </a:lnTo>
                <a:lnTo>
                  <a:pt x="2519171" y="400811"/>
                </a:lnTo>
                <a:lnTo>
                  <a:pt x="2519171" y="399287"/>
                </a:lnTo>
                <a:close/>
              </a:path>
              <a:path w="2522220" h="402589">
                <a:moveTo>
                  <a:pt x="2519171" y="1523"/>
                </a:moveTo>
                <a:lnTo>
                  <a:pt x="2519171" y="400811"/>
                </a:lnTo>
                <a:lnTo>
                  <a:pt x="2520695" y="399287"/>
                </a:lnTo>
                <a:lnTo>
                  <a:pt x="2522219" y="399287"/>
                </a:lnTo>
                <a:lnTo>
                  <a:pt x="2522219" y="3047"/>
                </a:lnTo>
                <a:lnTo>
                  <a:pt x="2520695" y="3047"/>
                </a:lnTo>
                <a:lnTo>
                  <a:pt x="2519171" y="1523"/>
                </a:lnTo>
                <a:close/>
              </a:path>
              <a:path w="2522220" h="402589">
                <a:moveTo>
                  <a:pt x="2522219" y="399287"/>
                </a:moveTo>
                <a:lnTo>
                  <a:pt x="2520695" y="399287"/>
                </a:lnTo>
                <a:lnTo>
                  <a:pt x="2519171" y="400811"/>
                </a:lnTo>
                <a:lnTo>
                  <a:pt x="2522219" y="400811"/>
                </a:lnTo>
                <a:lnTo>
                  <a:pt x="2522219" y="399287"/>
                </a:lnTo>
                <a:close/>
              </a:path>
              <a:path w="2522220" h="402589">
                <a:moveTo>
                  <a:pt x="3047" y="1523"/>
                </a:moveTo>
                <a:lnTo>
                  <a:pt x="1523" y="3047"/>
                </a:lnTo>
                <a:lnTo>
                  <a:pt x="3047" y="3047"/>
                </a:lnTo>
                <a:lnTo>
                  <a:pt x="3047" y="1523"/>
                </a:lnTo>
                <a:close/>
              </a:path>
              <a:path w="2522220" h="402589">
                <a:moveTo>
                  <a:pt x="2519171" y="1523"/>
                </a:moveTo>
                <a:lnTo>
                  <a:pt x="3047" y="1523"/>
                </a:lnTo>
                <a:lnTo>
                  <a:pt x="3047" y="3047"/>
                </a:lnTo>
                <a:lnTo>
                  <a:pt x="2519171" y="3047"/>
                </a:lnTo>
                <a:lnTo>
                  <a:pt x="2519171" y="1523"/>
                </a:lnTo>
                <a:close/>
              </a:path>
              <a:path w="2522220" h="402589">
                <a:moveTo>
                  <a:pt x="2522219" y="1523"/>
                </a:moveTo>
                <a:lnTo>
                  <a:pt x="2519171" y="1523"/>
                </a:lnTo>
                <a:lnTo>
                  <a:pt x="2520695" y="3047"/>
                </a:lnTo>
                <a:lnTo>
                  <a:pt x="2522219" y="3047"/>
                </a:lnTo>
                <a:lnTo>
                  <a:pt x="2522219" y="1523"/>
                </a:lnTo>
                <a:close/>
              </a:path>
            </a:pathLst>
          </a:custGeom>
          <a:solidFill>
            <a:srgbClr val="000000"/>
          </a:solidFill>
        </p:spPr>
        <p:txBody>
          <a:bodyPr wrap="square" lIns="0" tIns="0" rIns="0" bIns="0" rtlCol="0"/>
          <a:lstStyle/>
          <a:p>
            <a:endParaRPr/>
          </a:p>
        </p:txBody>
      </p:sp>
      <p:sp>
        <p:nvSpPr>
          <p:cNvPr id="52" name="object 52"/>
          <p:cNvSpPr/>
          <p:nvPr/>
        </p:nvSpPr>
        <p:spPr>
          <a:xfrm>
            <a:off x="5431561" y="3885191"/>
            <a:ext cx="1418297" cy="365376"/>
          </a:xfrm>
          <a:custGeom>
            <a:avLst/>
            <a:gdLst/>
            <a:ahLst/>
            <a:cxnLst/>
            <a:rect l="l" t="t" r="r" b="b"/>
            <a:pathLst>
              <a:path w="1658620" h="402589">
                <a:moveTo>
                  <a:pt x="1658111" y="0"/>
                </a:moveTo>
                <a:lnTo>
                  <a:pt x="0" y="0"/>
                </a:lnTo>
                <a:lnTo>
                  <a:pt x="0" y="402342"/>
                </a:lnTo>
                <a:lnTo>
                  <a:pt x="1658111" y="402342"/>
                </a:lnTo>
                <a:lnTo>
                  <a:pt x="1658111" y="400818"/>
                </a:lnTo>
                <a:lnTo>
                  <a:pt x="3047" y="400818"/>
                </a:lnTo>
                <a:lnTo>
                  <a:pt x="1523" y="399294"/>
                </a:lnTo>
                <a:lnTo>
                  <a:pt x="3047" y="399294"/>
                </a:lnTo>
                <a:lnTo>
                  <a:pt x="3047" y="3047"/>
                </a:lnTo>
                <a:lnTo>
                  <a:pt x="1523" y="3047"/>
                </a:lnTo>
                <a:lnTo>
                  <a:pt x="3047" y="1523"/>
                </a:lnTo>
                <a:lnTo>
                  <a:pt x="1658111" y="1523"/>
                </a:lnTo>
                <a:lnTo>
                  <a:pt x="1658111" y="0"/>
                </a:lnTo>
                <a:close/>
              </a:path>
              <a:path w="1658620" h="402589">
                <a:moveTo>
                  <a:pt x="3047" y="399294"/>
                </a:moveTo>
                <a:lnTo>
                  <a:pt x="1523" y="399294"/>
                </a:lnTo>
                <a:lnTo>
                  <a:pt x="3047" y="400818"/>
                </a:lnTo>
                <a:lnTo>
                  <a:pt x="3047" y="399294"/>
                </a:lnTo>
                <a:close/>
              </a:path>
              <a:path w="1658620" h="402589">
                <a:moveTo>
                  <a:pt x="1655063" y="399294"/>
                </a:moveTo>
                <a:lnTo>
                  <a:pt x="3047" y="399294"/>
                </a:lnTo>
                <a:lnTo>
                  <a:pt x="3047" y="400818"/>
                </a:lnTo>
                <a:lnTo>
                  <a:pt x="1655063" y="400818"/>
                </a:lnTo>
                <a:lnTo>
                  <a:pt x="1655063" y="399294"/>
                </a:lnTo>
                <a:close/>
              </a:path>
              <a:path w="1658620" h="402589">
                <a:moveTo>
                  <a:pt x="1655063" y="1523"/>
                </a:moveTo>
                <a:lnTo>
                  <a:pt x="1655063" y="400818"/>
                </a:lnTo>
                <a:lnTo>
                  <a:pt x="1656587" y="399294"/>
                </a:lnTo>
                <a:lnTo>
                  <a:pt x="1658111" y="399294"/>
                </a:lnTo>
                <a:lnTo>
                  <a:pt x="1658111" y="3047"/>
                </a:lnTo>
                <a:lnTo>
                  <a:pt x="1656587" y="3047"/>
                </a:lnTo>
                <a:lnTo>
                  <a:pt x="1655063" y="1523"/>
                </a:lnTo>
                <a:close/>
              </a:path>
              <a:path w="1658620" h="402589">
                <a:moveTo>
                  <a:pt x="1658111" y="399294"/>
                </a:moveTo>
                <a:lnTo>
                  <a:pt x="1656587" y="399294"/>
                </a:lnTo>
                <a:lnTo>
                  <a:pt x="1655063" y="400818"/>
                </a:lnTo>
                <a:lnTo>
                  <a:pt x="1658111" y="400818"/>
                </a:lnTo>
                <a:lnTo>
                  <a:pt x="1658111" y="399294"/>
                </a:lnTo>
                <a:close/>
              </a:path>
              <a:path w="1658620" h="402589">
                <a:moveTo>
                  <a:pt x="3047" y="1523"/>
                </a:moveTo>
                <a:lnTo>
                  <a:pt x="1523" y="3047"/>
                </a:lnTo>
                <a:lnTo>
                  <a:pt x="3047" y="3047"/>
                </a:lnTo>
                <a:lnTo>
                  <a:pt x="3047" y="1523"/>
                </a:lnTo>
                <a:close/>
              </a:path>
              <a:path w="1658620" h="402589">
                <a:moveTo>
                  <a:pt x="1655063" y="1523"/>
                </a:moveTo>
                <a:lnTo>
                  <a:pt x="3047" y="1523"/>
                </a:lnTo>
                <a:lnTo>
                  <a:pt x="3047" y="3047"/>
                </a:lnTo>
                <a:lnTo>
                  <a:pt x="1655063" y="3047"/>
                </a:lnTo>
                <a:lnTo>
                  <a:pt x="1655063" y="1523"/>
                </a:lnTo>
                <a:close/>
              </a:path>
              <a:path w="1658620" h="402589">
                <a:moveTo>
                  <a:pt x="1658111" y="1523"/>
                </a:moveTo>
                <a:lnTo>
                  <a:pt x="1655063" y="1523"/>
                </a:lnTo>
                <a:lnTo>
                  <a:pt x="1656587" y="3047"/>
                </a:lnTo>
                <a:lnTo>
                  <a:pt x="1658111" y="3047"/>
                </a:lnTo>
                <a:lnTo>
                  <a:pt x="1658111" y="1523"/>
                </a:lnTo>
                <a:close/>
              </a:path>
            </a:pathLst>
          </a:custGeom>
          <a:solidFill>
            <a:srgbClr val="000000"/>
          </a:solidFill>
        </p:spPr>
        <p:txBody>
          <a:bodyPr wrap="square" lIns="0" tIns="0" rIns="0" bIns="0" rtlCol="0"/>
          <a:lstStyle/>
          <a:p>
            <a:endParaRPr/>
          </a:p>
        </p:txBody>
      </p:sp>
      <p:sp>
        <p:nvSpPr>
          <p:cNvPr id="53" name="object 53"/>
          <p:cNvSpPr/>
          <p:nvPr/>
        </p:nvSpPr>
        <p:spPr>
          <a:xfrm>
            <a:off x="5249117" y="3073297"/>
            <a:ext cx="184075" cy="0"/>
          </a:xfrm>
          <a:custGeom>
            <a:avLst/>
            <a:gdLst/>
            <a:ahLst/>
            <a:cxnLst/>
            <a:rect l="l" t="t" r="r" b="b"/>
            <a:pathLst>
              <a:path w="215264">
                <a:moveTo>
                  <a:pt x="0" y="0"/>
                </a:moveTo>
                <a:lnTo>
                  <a:pt x="214883" y="0"/>
                </a:lnTo>
              </a:path>
            </a:pathLst>
          </a:custGeom>
          <a:ln w="10413">
            <a:solidFill>
              <a:srgbClr val="000000"/>
            </a:solidFill>
          </a:ln>
        </p:spPr>
        <p:txBody>
          <a:bodyPr wrap="square" lIns="0" tIns="0" rIns="0" bIns="0" rtlCol="0"/>
          <a:lstStyle/>
          <a:p>
            <a:endParaRPr/>
          </a:p>
        </p:txBody>
      </p:sp>
      <p:sp>
        <p:nvSpPr>
          <p:cNvPr id="54" name="object 54"/>
          <p:cNvSpPr/>
          <p:nvPr/>
        </p:nvSpPr>
        <p:spPr>
          <a:xfrm>
            <a:off x="5002814" y="3530419"/>
            <a:ext cx="430050" cy="0"/>
          </a:xfrm>
          <a:custGeom>
            <a:avLst/>
            <a:gdLst/>
            <a:ahLst/>
            <a:cxnLst/>
            <a:rect l="l" t="t" r="r" b="b"/>
            <a:pathLst>
              <a:path w="502920">
                <a:moveTo>
                  <a:pt x="0" y="0"/>
                </a:moveTo>
                <a:lnTo>
                  <a:pt x="502919" y="0"/>
                </a:lnTo>
              </a:path>
            </a:pathLst>
          </a:custGeom>
          <a:ln w="11937">
            <a:solidFill>
              <a:srgbClr val="000000"/>
            </a:solidFill>
          </a:ln>
        </p:spPr>
        <p:txBody>
          <a:bodyPr wrap="square" lIns="0" tIns="0" rIns="0" bIns="0" rtlCol="0"/>
          <a:lstStyle/>
          <a:p>
            <a:endParaRPr/>
          </a:p>
        </p:txBody>
      </p:sp>
      <p:sp>
        <p:nvSpPr>
          <p:cNvPr id="55" name="object 55"/>
          <p:cNvSpPr/>
          <p:nvPr/>
        </p:nvSpPr>
        <p:spPr>
          <a:xfrm>
            <a:off x="5249117" y="4053241"/>
            <a:ext cx="184075" cy="0"/>
          </a:xfrm>
          <a:custGeom>
            <a:avLst/>
            <a:gdLst/>
            <a:ahLst/>
            <a:cxnLst/>
            <a:rect l="l" t="t" r="r" b="b"/>
            <a:pathLst>
              <a:path w="215264">
                <a:moveTo>
                  <a:pt x="0" y="0"/>
                </a:moveTo>
                <a:lnTo>
                  <a:pt x="214883" y="0"/>
                </a:lnTo>
              </a:path>
            </a:pathLst>
          </a:custGeom>
          <a:ln w="11937">
            <a:solidFill>
              <a:srgbClr val="000000"/>
            </a:solidFill>
          </a:ln>
        </p:spPr>
        <p:txBody>
          <a:bodyPr wrap="square" lIns="0" tIns="0" rIns="0" bIns="0" rtlCol="0"/>
          <a:lstStyle/>
          <a:p>
            <a:endParaRPr/>
          </a:p>
        </p:txBody>
      </p:sp>
      <p:sp>
        <p:nvSpPr>
          <p:cNvPr id="56" name="object 56"/>
          <p:cNvSpPr/>
          <p:nvPr/>
        </p:nvSpPr>
        <p:spPr>
          <a:xfrm>
            <a:off x="5249116" y="3073297"/>
            <a:ext cx="0" cy="982019"/>
          </a:xfrm>
          <a:custGeom>
            <a:avLst/>
            <a:gdLst/>
            <a:ahLst/>
            <a:cxnLst/>
            <a:rect l="l" t="t" r="r" b="b"/>
            <a:pathLst>
              <a:path h="1082039">
                <a:moveTo>
                  <a:pt x="0" y="0"/>
                </a:moveTo>
                <a:lnTo>
                  <a:pt x="0" y="1082039"/>
                </a:lnTo>
              </a:path>
            </a:pathLst>
          </a:custGeom>
          <a:ln w="10413">
            <a:solidFill>
              <a:srgbClr val="000000"/>
            </a:solidFill>
          </a:ln>
        </p:spPr>
        <p:txBody>
          <a:bodyPr wrap="square" lIns="0" tIns="0" rIns="0" bIns="0" rtlCol="0"/>
          <a:lstStyle/>
          <a:p>
            <a:endParaRPr/>
          </a:p>
        </p:txBody>
      </p:sp>
      <p:sp>
        <p:nvSpPr>
          <p:cNvPr id="57" name="object 57"/>
          <p:cNvSpPr/>
          <p:nvPr/>
        </p:nvSpPr>
        <p:spPr>
          <a:xfrm>
            <a:off x="3832557" y="3493766"/>
            <a:ext cx="122716" cy="0"/>
          </a:xfrm>
          <a:custGeom>
            <a:avLst/>
            <a:gdLst/>
            <a:ahLst/>
            <a:cxnLst/>
            <a:rect l="l" t="t" r="r" b="b"/>
            <a:pathLst>
              <a:path w="143510">
                <a:moveTo>
                  <a:pt x="0" y="0"/>
                </a:moveTo>
                <a:lnTo>
                  <a:pt x="143255" y="0"/>
                </a:lnTo>
              </a:path>
            </a:pathLst>
          </a:custGeom>
          <a:ln w="10413">
            <a:solidFill>
              <a:srgbClr val="000000"/>
            </a:solidFill>
          </a:ln>
        </p:spPr>
        <p:txBody>
          <a:bodyPr wrap="square" lIns="0" tIns="0" rIns="0" bIns="0" rtlCol="0"/>
          <a:lstStyle/>
          <a:p>
            <a:endParaRPr/>
          </a:p>
        </p:txBody>
      </p:sp>
      <p:sp>
        <p:nvSpPr>
          <p:cNvPr id="58" name="object 58"/>
          <p:cNvSpPr/>
          <p:nvPr/>
        </p:nvSpPr>
        <p:spPr>
          <a:xfrm>
            <a:off x="1185795" y="1106492"/>
            <a:ext cx="184075" cy="69156"/>
          </a:xfrm>
          <a:custGeom>
            <a:avLst/>
            <a:gdLst/>
            <a:ahLst/>
            <a:cxnLst/>
            <a:rect l="l" t="t" r="r" b="b"/>
            <a:pathLst>
              <a:path w="215265" h="76200">
                <a:moveTo>
                  <a:pt x="138683" y="0"/>
                </a:moveTo>
                <a:lnTo>
                  <a:pt x="138683" y="76199"/>
                </a:lnTo>
                <a:lnTo>
                  <a:pt x="205739" y="42671"/>
                </a:lnTo>
                <a:lnTo>
                  <a:pt x="152399" y="42671"/>
                </a:lnTo>
                <a:lnTo>
                  <a:pt x="152399" y="33527"/>
                </a:lnTo>
                <a:lnTo>
                  <a:pt x="205739" y="33527"/>
                </a:lnTo>
                <a:lnTo>
                  <a:pt x="138683" y="0"/>
                </a:lnTo>
                <a:close/>
              </a:path>
              <a:path w="215265" h="76200">
                <a:moveTo>
                  <a:pt x="138683" y="33527"/>
                </a:moveTo>
                <a:lnTo>
                  <a:pt x="0" y="33527"/>
                </a:lnTo>
                <a:lnTo>
                  <a:pt x="0" y="42671"/>
                </a:lnTo>
                <a:lnTo>
                  <a:pt x="138683" y="42671"/>
                </a:lnTo>
                <a:lnTo>
                  <a:pt x="138683" y="33527"/>
                </a:lnTo>
                <a:close/>
              </a:path>
              <a:path w="215265" h="76200">
                <a:moveTo>
                  <a:pt x="205739" y="33527"/>
                </a:moveTo>
                <a:lnTo>
                  <a:pt x="152399" y="33527"/>
                </a:lnTo>
                <a:lnTo>
                  <a:pt x="152399" y="42671"/>
                </a:lnTo>
                <a:lnTo>
                  <a:pt x="205739" y="42671"/>
                </a:lnTo>
                <a:lnTo>
                  <a:pt x="214883" y="38099"/>
                </a:lnTo>
                <a:lnTo>
                  <a:pt x="205739" y="33527"/>
                </a:lnTo>
                <a:close/>
              </a:path>
            </a:pathLst>
          </a:custGeom>
          <a:solidFill>
            <a:srgbClr val="000000"/>
          </a:solidFill>
        </p:spPr>
        <p:txBody>
          <a:bodyPr wrap="square" lIns="0" tIns="0" rIns="0" bIns="0" rtlCol="0"/>
          <a:lstStyle/>
          <a:p>
            <a:endParaRPr/>
          </a:p>
        </p:txBody>
      </p:sp>
      <p:sp>
        <p:nvSpPr>
          <p:cNvPr id="59" name="object 59"/>
          <p:cNvSpPr txBox="1">
            <a:spLocks noGrp="1"/>
          </p:cNvSpPr>
          <p:nvPr>
            <p:ph sz="half" idx="3"/>
          </p:nvPr>
        </p:nvSpPr>
        <p:spPr>
          <a:xfrm>
            <a:off x="5438848" y="2384993"/>
            <a:ext cx="2727996" cy="3615862"/>
          </a:xfrm>
          <a:prstGeom prst="rect">
            <a:avLst/>
          </a:prstGeom>
        </p:spPr>
        <p:txBody>
          <a:bodyPr vert="horz" wrap="square" lIns="0" tIns="0" rIns="0" bIns="0" rtlCol="0">
            <a:spAutoFit/>
          </a:bodyPr>
          <a:lstStyle/>
          <a:p>
            <a:pPr marL="74050" indent="0">
              <a:buNone/>
            </a:pPr>
            <a:r>
              <a:rPr lang="el-GR" sz="1600" spc="-193" dirty="0" smtClean="0"/>
              <a:t>                                               </a:t>
            </a:r>
            <a:r>
              <a:rPr sz="1600" spc="-193" dirty="0" err="1" smtClean="0"/>
              <a:t>Τ</a:t>
            </a:r>
            <a:r>
              <a:rPr sz="1600" spc="-9" dirty="0" err="1" smtClean="0"/>
              <a:t>έν</a:t>
            </a:r>
            <a:r>
              <a:rPr sz="1600" dirty="0" err="1" smtClean="0"/>
              <a:t>ο</a:t>
            </a:r>
            <a:r>
              <a:rPr sz="1600" spc="-9" dirty="0" err="1" smtClean="0"/>
              <a:t>ν</a:t>
            </a:r>
            <a:r>
              <a:rPr sz="1600" dirty="0" err="1" smtClean="0"/>
              <a:t>τ</a:t>
            </a:r>
            <a:r>
              <a:rPr sz="1600" spc="-9" dirty="0" err="1" smtClean="0"/>
              <a:t>ε</a:t>
            </a:r>
            <a:r>
              <a:rPr sz="1600" dirty="0" err="1" smtClean="0"/>
              <a:t>ς</a:t>
            </a:r>
            <a:endParaRPr lang="el-GR" sz="1600" dirty="0" smtClean="0"/>
          </a:p>
          <a:p>
            <a:pPr marL="74050" indent="0">
              <a:buNone/>
            </a:pPr>
            <a:endParaRPr sz="800" dirty="0"/>
          </a:p>
          <a:p>
            <a:pPr marL="72380" marR="668122" indent="0">
              <a:lnSpc>
                <a:spcPct val="200000"/>
              </a:lnSpc>
              <a:spcBef>
                <a:spcPts val="1000"/>
              </a:spcBef>
              <a:buNone/>
            </a:pPr>
            <a:r>
              <a:rPr sz="1600" spc="-4" dirty="0" err="1" smtClean="0"/>
              <a:t>Ε</a:t>
            </a:r>
            <a:r>
              <a:rPr sz="1600" dirty="0" err="1" smtClean="0"/>
              <a:t>ρ</a:t>
            </a:r>
            <a:r>
              <a:rPr sz="1600" spc="-4" dirty="0" err="1" smtClean="0"/>
              <a:t>υ</a:t>
            </a:r>
            <a:r>
              <a:rPr sz="1600" dirty="0" err="1" smtClean="0"/>
              <a:t>θρά</a:t>
            </a:r>
            <a:r>
              <a:rPr sz="1600" spc="-48" dirty="0" smtClean="0">
                <a:latin typeface="Times New Roman"/>
                <a:cs typeface="Times New Roman"/>
              </a:rPr>
              <a:t> </a:t>
            </a:r>
            <a:r>
              <a:rPr sz="1600" spc="-4" dirty="0" err="1"/>
              <a:t>Α</a:t>
            </a:r>
            <a:r>
              <a:rPr sz="1600" spc="9" dirty="0" err="1"/>
              <a:t>ι</a:t>
            </a:r>
            <a:r>
              <a:rPr sz="1600" spc="-4" dirty="0" err="1"/>
              <a:t>µ</a:t>
            </a:r>
            <a:r>
              <a:rPr sz="1600" dirty="0" err="1"/>
              <a:t>ο</a:t>
            </a:r>
            <a:r>
              <a:rPr sz="1600" spc="-4" dirty="0" err="1"/>
              <a:t>σφ</a:t>
            </a:r>
            <a:r>
              <a:rPr sz="1600" spc="4" dirty="0"/>
              <a:t>α</a:t>
            </a:r>
            <a:r>
              <a:rPr sz="1600" spc="9" dirty="0"/>
              <a:t>ί</a:t>
            </a:r>
            <a:r>
              <a:rPr sz="1600" dirty="0"/>
              <a:t>ρ</a:t>
            </a:r>
            <a:r>
              <a:rPr sz="1600" spc="9" dirty="0"/>
              <a:t>ι</a:t>
            </a:r>
            <a:r>
              <a:rPr sz="1600" dirty="0"/>
              <a:t>α</a:t>
            </a:r>
            <a:r>
              <a:rPr sz="1600" dirty="0">
                <a:latin typeface="Times New Roman"/>
                <a:cs typeface="Times New Roman"/>
              </a:rPr>
              <a:t> </a:t>
            </a:r>
            <a:r>
              <a:rPr sz="1600" spc="4" dirty="0"/>
              <a:t>Λ</a:t>
            </a:r>
            <a:r>
              <a:rPr sz="1600" spc="-9" dirty="0"/>
              <a:t>ε</a:t>
            </a:r>
            <a:r>
              <a:rPr sz="1600" spc="-4" dirty="0"/>
              <a:t>υ</a:t>
            </a:r>
            <a:r>
              <a:rPr sz="1600" spc="-18" dirty="0"/>
              <a:t>κ</a:t>
            </a:r>
            <a:r>
              <a:rPr sz="1600" dirty="0"/>
              <a:t>ά</a:t>
            </a:r>
            <a:r>
              <a:rPr sz="1600" spc="-57" dirty="0">
                <a:latin typeface="Times New Roman"/>
                <a:cs typeface="Times New Roman"/>
              </a:rPr>
              <a:t> </a:t>
            </a:r>
            <a:r>
              <a:rPr sz="1600" spc="-4" dirty="0"/>
              <a:t>Α</a:t>
            </a:r>
            <a:r>
              <a:rPr sz="1600" spc="9" dirty="0"/>
              <a:t>ι</a:t>
            </a:r>
            <a:r>
              <a:rPr sz="1600" spc="-4" dirty="0"/>
              <a:t>µ</a:t>
            </a:r>
            <a:r>
              <a:rPr sz="1600" dirty="0"/>
              <a:t>ο</a:t>
            </a:r>
            <a:r>
              <a:rPr sz="1600" spc="-4" dirty="0"/>
              <a:t>σφ</a:t>
            </a:r>
            <a:r>
              <a:rPr sz="1600" spc="4" dirty="0"/>
              <a:t>α</a:t>
            </a:r>
            <a:r>
              <a:rPr sz="1600" spc="9" dirty="0"/>
              <a:t>ί</a:t>
            </a:r>
            <a:r>
              <a:rPr sz="1600" dirty="0"/>
              <a:t>ρ</a:t>
            </a:r>
            <a:r>
              <a:rPr sz="1600" spc="9" dirty="0"/>
              <a:t>ι</a:t>
            </a:r>
            <a:r>
              <a:rPr sz="1600" dirty="0"/>
              <a:t>α</a:t>
            </a:r>
          </a:p>
          <a:p>
            <a:pPr marL="11113" indent="76200">
              <a:lnSpc>
                <a:spcPct val="200000"/>
              </a:lnSpc>
              <a:buNone/>
            </a:pPr>
            <a:r>
              <a:rPr sz="1600" spc="-4" dirty="0" err="1" smtClean="0"/>
              <a:t>Α</a:t>
            </a:r>
            <a:r>
              <a:rPr sz="1600" spc="9" dirty="0" err="1" smtClean="0"/>
              <a:t>ι</a:t>
            </a:r>
            <a:r>
              <a:rPr sz="1600" spc="-4" dirty="0" err="1" smtClean="0"/>
              <a:t>µ</a:t>
            </a:r>
            <a:r>
              <a:rPr sz="1600" spc="-22" dirty="0" err="1" smtClean="0"/>
              <a:t>ο</a:t>
            </a:r>
            <a:r>
              <a:rPr sz="1600" spc="-4" dirty="0" smtClean="0"/>
              <a:t>π</a:t>
            </a:r>
            <a:r>
              <a:rPr sz="1600" spc="-9" dirty="0" smtClean="0"/>
              <a:t>ε</a:t>
            </a:r>
            <a:r>
              <a:rPr sz="1600" spc="-22" dirty="0" smtClean="0"/>
              <a:t>τ</a:t>
            </a:r>
            <a:r>
              <a:rPr sz="1600" spc="4" dirty="0" smtClean="0"/>
              <a:t>άλ</a:t>
            </a:r>
            <a:r>
              <a:rPr sz="1600" spc="9" dirty="0" smtClean="0"/>
              <a:t>ι</a:t>
            </a:r>
            <a:r>
              <a:rPr sz="1600" dirty="0" smtClean="0"/>
              <a:t>α</a:t>
            </a:r>
            <a:endParaRPr sz="1600" dirty="0"/>
          </a:p>
          <a:p>
            <a:pPr marL="9525" marR="457663" indent="77788">
              <a:lnSpc>
                <a:spcPct val="200000"/>
              </a:lnSpc>
              <a:spcBef>
                <a:spcPts val="723"/>
              </a:spcBef>
              <a:buNone/>
            </a:pPr>
            <a:r>
              <a:rPr sz="1600" spc="-4" dirty="0" err="1"/>
              <a:t>Α</a:t>
            </a:r>
            <a:r>
              <a:rPr sz="1600" dirty="0" err="1"/>
              <a:t>ρθρ</a:t>
            </a:r>
            <a:r>
              <a:rPr sz="1600" spc="9" dirty="0" err="1"/>
              <a:t>ι</a:t>
            </a:r>
            <a:r>
              <a:rPr sz="1600" spc="-18" dirty="0" err="1"/>
              <a:t>κ</a:t>
            </a:r>
            <a:r>
              <a:rPr sz="1600" dirty="0" err="1"/>
              <a:t>οί</a:t>
            </a:r>
            <a:r>
              <a:rPr sz="1600" spc="31" dirty="0">
                <a:latin typeface="Times New Roman"/>
                <a:cs typeface="Times New Roman"/>
              </a:rPr>
              <a:t> </a:t>
            </a:r>
            <a:r>
              <a:rPr sz="1600" spc="-4" dirty="0" err="1"/>
              <a:t>Χ</a:t>
            </a:r>
            <a:r>
              <a:rPr sz="1600" dirty="0" err="1"/>
              <a:t>ό</a:t>
            </a:r>
            <a:r>
              <a:rPr sz="1600" spc="-9" dirty="0" err="1"/>
              <a:t>ν</a:t>
            </a:r>
            <a:r>
              <a:rPr sz="1600" dirty="0" err="1"/>
              <a:t>δροι</a:t>
            </a:r>
            <a:r>
              <a:rPr sz="1600" dirty="0">
                <a:latin typeface="Times New Roman"/>
                <a:cs typeface="Times New Roman"/>
              </a:rPr>
              <a:t> </a:t>
            </a:r>
            <a:r>
              <a:rPr sz="1600" dirty="0" err="1"/>
              <a:t>Πτ</a:t>
            </a:r>
            <a:r>
              <a:rPr sz="1600" spc="-9" dirty="0" err="1"/>
              <a:t>ε</a:t>
            </a:r>
            <a:r>
              <a:rPr sz="1600" dirty="0" err="1"/>
              <a:t>ρ</a:t>
            </a:r>
            <a:r>
              <a:rPr sz="1600" spc="-4" dirty="0" err="1"/>
              <a:t>ύ</a:t>
            </a:r>
            <a:r>
              <a:rPr sz="1600" spc="4" dirty="0" err="1"/>
              <a:t>γ</a:t>
            </a:r>
            <a:r>
              <a:rPr sz="1600" spc="9" dirty="0" err="1"/>
              <a:t>ι</a:t>
            </a:r>
            <a:r>
              <a:rPr sz="1600" dirty="0" err="1"/>
              <a:t>ο</a:t>
            </a:r>
            <a:r>
              <a:rPr sz="1600" spc="-70" dirty="0">
                <a:latin typeface="Times New Roman"/>
                <a:cs typeface="Times New Roman"/>
              </a:rPr>
              <a:t> </a:t>
            </a:r>
            <a:r>
              <a:rPr sz="1600" spc="-4" dirty="0" err="1"/>
              <a:t>Αυ</a:t>
            </a:r>
            <a:r>
              <a:rPr sz="1600" dirty="0" err="1"/>
              <a:t>τ</a:t>
            </a:r>
            <a:r>
              <a:rPr sz="1600" spc="9" dirty="0" err="1"/>
              <a:t>ι</a:t>
            </a:r>
            <a:r>
              <a:rPr sz="1600" dirty="0" err="1"/>
              <a:t>ού</a:t>
            </a:r>
            <a:r>
              <a:rPr sz="1600" dirty="0">
                <a:latin typeface="Times New Roman"/>
                <a:cs typeface="Times New Roman"/>
              </a:rPr>
              <a:t> </a:t>
            </a:r>
            <a:r>
              <a:rPr sz="1600" spc="-4" dirty="0" err="1"/>
              <a:t>Μ</a:t>
            </a:r>
            <a:r>
              <a:rPr sz="1600" spc="-9" dirty="0" err="1"/>
              <a:t>ε</a:t>
            </a:r>
            <a:r>
              <a:rPr sz="1600" spc="-4" dirty="0" err="1"/>
              <a:t>σ</a:t>
            </a:r>
            <a:r>
              <a:rPr sz="1600" dirty="0" err="1"/>
              <a:t>ο</a:t>
            </a:r>
            <a:r>
              <a:rPr sz="1600" spc="-4" dirty="0" err="1"/>
              <a:t>σ</a:t>
            </a:r>
            <a:r>
              <a:rPr sz="1600" spc="-26" dirty="0"/>
              <a:t>π</a:t>
            </a:r>
            <a:r>
              <a:rPr sz="1600" dirty="0"/>
              <a:t>ο</a:t>
            </a:r>
            <a:r>
              <a:rPr sz="1600" spc="-9" dirty="0"/>
              <a:t>ν</a:t>
            </a:r>
            <a:r>
              <a:rPr sz="1600" dirty="0"/>
              <a:t>δ</a:t>
            </a:r>
            <a:r>
              <a:rPr sz="1600" spc="-4" dirty="0"/>
              <a:t>ύ</a:t>
            </a:r>
            <a:r>
              <a:rPr sz="1600" spc="4" dirty="0"/>
              <a:t>λ</a:t>
            </a:r>
            <a:r>
              <a:rPr sz="1600" spc="9" dirty="0"/>
              <a:t>ι</a:t>
            </a:r>
            <a:r>
              <a:rPr sz="1600" dirty="0"/>
              <a:t>οι</a:t>
            </a:r>
            <a:r>
              <a:rPr sz="1600" spc="-75" dirty="0">
                <a:latin typeface="Times New Roman"/>
                <a:cs typeface="Times New Roman"/>
              </a:rPr>
              <a:t> </a:t>
            </a:r>
            <a:r>
              <a:rPr sz="1600" spc="100" dirty="0"/>
              <a:t>∆</a:t>
            </a:r>
            <a:r>
              <a:rPr sz="1600" spc="9" dirty="0" smtClean="0"/>
              <a:t>ί</a:t>
            </a:r>
            <a:r>
              <a:rPr sz="1600" spc="-4" dirty="0" smtClean="0"/>
              <a:t>σ</a:t>
            </a:r>
            <a:r>
              <a:rPr sz="1600" spc="-18" dirty="0" smtClean="0"/>
              <a:t>κ</a:t>
            </a:r>
            <a:r>
              <a:rPr sz="1600" dirty="0" smtClean="0"/>
              <a:t>οι</a:t>
            </a:r>
            <a:endParaRPr sz="1600" dirty="0"/>
          </a:p>
        </p:txBody>
      </p:sp>
      <p:sp>
        <p:nvSpPr>
          <p:cNvPr id="60" name="object 60"/>
          <p:cNvSpPr txBox="1"/>
          <p:nvPr/>
        </p:nvSpPr>
        <p:spPr>
          <a:xfrm>
            <a:off x="5316469" y="1077926"/>
            <a:ext cx="2872975" cy="246221"/>
          </a:xfrm>
          <a:prstGeom prst="rect">
            <a:avLst/>
          </a:prstGeom>
        </p:spPr>
        <p:txBody>
          <a:bodyPr vert="horz" wrap="square" lIns="0" tIns="0" rIns="0" bIns="0" rtlCol="0">
            <a:spAutoFit/>
          </a:bodyPr>
          <a:lstStyle/>
          <a:p>
            <a:pPr marL="11135"/>
            <a:r>
              <a:rPr sz="1600" spc="4" dirty="0">
                <a:latin typeface="Arial"/>
                <a:cs typeface="Arial"/>
              </a:rPr>
              <a:t>Λ</a:t>
            </a:r>
            <a:r>
              <a:rPr sz="1600" spc="9" dirty="0">
                <a:latin typeface="Arial"/>
                <a:cs typeface="Arial"/>
              </a:rPr>
              <a:t>ι</a:t>
            </a:r>
            <a:r>
              <a:rPr sz="1600" spc="-26" dirty="0">
                <a:latin typeface="Arial"/>
                <a:cs typeface="Arial"/>
              </a:rPr>
              <a:t>π</a:t>
            </a:r>
            <a:r>
              <a:rPr sz="1600" spc="-4" dirty="0">
                <a:latin typeface="Arial"/>
                <a:cs typeface="Arial"/>
              </a:rPr>
              <a:t>ώ</a:t>
            </a:r>
            <a:r>
              <a:rPr sz="1600" dirty="0">
                <a:latin typeface="Arial"/>
                <a:cs typeface="Arial"/>
              </a:rPr>
              <a:t>δης</a:t>
            </a:r>
            <a:r>
              <a:rPr sz="1600" spc="18" dirty="0">
                <a:latin typeface="Times New Roman"/>
                <a:cs typeface="Times New Roman"/>
              </a:rPr>
              <a:t> </a:t>
            </a:r>
            <a:r>
              <a:rPr sz="1600" spc="9" dirty="0">
                <a:latin typeface="Arial"/>
                <a:cs typeface="Arial"/>
              </a:rPr>
              <a:t>ι</a:t>
            </a:r>
            <a:r>
              <a:rPr sz="1600" spc="-4" dirty="0">
                <a:latin typeface="Arial"/>
                <a:cs typeface="Arial"/>
              </a:rPr>
              <a:t>σ</a:t>
            </a:r>
            <a:r>
              <a:rPr sz="1600" dirty="0">
                <a:latin typeface="Arial"/>
                <a:cs typeface="Arial"/>
              </a:rPr>
              <a:t>τός</a:t>
            </a:r>
            <a:r>
              <a:rPr sz="1600" spc="26" dirty="0">
                <a:latin typeface="Times New Roman"/>
                <a:cs typeface="Times New Roman"/>
              </a:rPr>
              <a:t> </a:t>
            </a:r>
            <a:r>
              <a:rPr sz="1600" dirty="0">
                <a:latin typeface="Arial"/>
                <a:cs typeface="Arial"/>
              </a:rPr>
              <a:t>(</a:t>
            </a:r>
            <a:r>
              <a:rPr sz="1600" spc="4" dirty="0">
                <a:latin typeface="Arial"/>
                <a:cs typeface="Arial"/>
              </a:rPr>
              <a:t>Λ</a:t>
            </a:r>
            <a:r>
              <a:rPr sz="1600" spc="9" dirty="0">
                <a:latin typeface="Arial"/>
                <a:cs typeface="Arial"/>
              </a:rPr>
              <a:t>ι</a:t>
            </a:r>
            <a:r>
              <a:rPr sz="1600" spc="-26" dirty="0">
                <a:latin typeface="Arial"/>
                <a:cs typeface="Arial"/>
              </a:rPr>
              <a:t>π</a:t>
            </a:r>
            <a:r>
              <a:rPr sz="1600" dirty="0">
                <a:latin typeface="Arial"/>
                <a:cs typeface="Arial"/>
              </a:rPr>
              <a:t>ο</a:t>
            </a:r>
            <a:r>
              <a:rPr sz="1600" spc="-9" dirty="0">
                <a:latin typeface="Arial"/>
                <a:cs typeface="Arial"/>
              </a:rPr>
              <a:t>κ</a:t>
            </a:r>
            <a:r>
              <a:rPr sz="1600" spc="-4" dirty="0">
                <a:latin typeface="Arial"/>
                <a:cs typeface="Arial"/>
              </a:rPr>
              <a:t>ύ</a:t>
            </a:r>
            <a:r>
              <a:rPr sz="1600" dirty="0">
                <a:latin typeface="Arial"/>
                <a:cs typeface="Arial"/>
              </a:rPr>
              <a:t>τ</a:t>
            </a:r>
            <a:r>
              <a:rPr sz="1600" spc="-22" dirty="0">
                <a:latin typeface="Arial"/>
                <a:cs typeface="Arial"/>
              </a:rPr>
              <a:t>τ</a:t>
            </a:r>
            <a:r>
              <a:rPr sz="1600" spc="4" dirty="0">
                <a:latin typeface="Arial"/>
                <a:cs typeface="Arial"/>
              </a:rPr>
              <a:t>α</a:t>
            </a:r>
            <a:r>
              <a:rPr sz="1600" spc="-13" dirty="0">
                <a:latin typeface="Arial"/>
                <a:cs typeface="Arial"/>
              </a:rPr>
              <a:t>ρ</a:t>
            </a:r>
            <a:r>
              <a:rPr sz="1600" spc="4" dirty="0">
                <a:latin typeface="Arial"/>
                <a:cs typeface="Arial"/>
              </a:rPr>
              <a:t>α</a:t>
            </a:r>
            <a:r>
              <a:rPr sz="1600" dirty="0">
                <a:latin typeface="Arial"/>
                <a:cs typeface="Arial"/>
              </a:rPr>
              <a:t>)</a:t>
            </a:r>
          </a:p>
        </p:txBody>
      </p:sp>
      <p:sp>
        <p:nvSpPr>
          <p:cNvPr id="61" name="object 61"/>
          <p:cNvSpPr txBox="1"/>
          <p:nvPr/>
        </p:nvSpPr>
        <p:spPr>
          <a:xfrm>
            <a:off x="4022288" y="3430638"/>
            <a:ext cx="466974" cy="246221"/>
          </a:xfrm>
          <a:prstGeom prst="rect">
            <a:avLst/>
          </a:prstGeom>
        </p:spPr>
        <p:txBody>
          <a:bodyPr vert="horz" wrap="square" lIns="0" tIns="0" rIns="0" bIns="0" rtlCol="0">
            <a:spAutoFit/>
          </a:bodyPr>
          <a:lstStyle/>
          <a:p>
            <a:pPr marL="11135"/>
            <a:r>
              <a:rPr sz="1600" spc="-4" dirty="0">
                <a:solidFill>
                  <a:srgbClr val="FFC000"/>
                </a:solidFill>
                <a:latin typeface="Arial"/>
                <a:cs typeface="Arial"/>
              </a:rPr>
              <a:t>Α</a:t>
            </a:r>
            <a:r>
              <a:rPr sz="1600" spc="9" dirty="0">
                <a:solidFill>
                  <a:srgbClr val="FFC000"/>
                </a:solidFill>
                <a:latin typeface="Arial"/>
                <a:cs typeface="Arial"/>
              </a:rPr>
              <a:t>ί</a:t>
            </a:r>
            <a:r>
              <a:rPr sz="1600" spc="-4" dirty="0">
                <a:solidFill>
                  <a:srgbClr val="FFC000"/>
                </a:solidFill>
                <a:latin typeface="Arial"/>
                <a:cs typeface="Arial"/>
              </a:rPr>
              <a:t>µ</a:t>
            </a:r>
            <a:r>
              <a:rPr sz="1600" dirty="0">
                <a:solidFill>
                  <a:srgbClr val="FFC000"/>
                </a:solidFill>
                <a:latin typeface="Arial"/>
                <a:cs typeface="Arial"/>
              </a:rPr>
              <a:t>α</a:t>
            </a:r>
          </a:p>
        </p:txBody>
      </p:sp>
      <p:sp>
        <p:nvSpPr>
          <p:cNvPr id="62" name="object 62"/>
          <p:cNvSpPr txBox="1"/>
          <p:nvPr/>
        </p:nvSpPr>
        <p:spPr>
          <a:xfrm>
            <a:off x="467544" y="1077257"/>
            <a:ext cx="668947" cy="246221"/>
          </a:xfrm>
          <a:prstGeom prst="rect">
            <a:avLst/>
          </a:prstGeom>
          <a:solidFill>
            <a:schemeClr val="tx2">
              <a:lumMod val="50000"/>
            </a:schemeClr>
          </a:solidFill>
        </p:spPr>
        <p:txBody>
          <a:bodyPr vert="horz" wrap="square" lIns="0" tIns="0" rIns="0" bIns="0" rtlCol="0">
            <a:spAutoFit/>
          </a:bodyPr>
          <a:lstStyle/>
          <a:p>
            <a:pPr marL="11135"/>
            <a:r>
              <a:rPr sz="1600" b="1" spc="4" dirty="0">
                <a:solidFill>
                  <a:srgbClr val="FFC000"/>
                </a:solidFill>
                <a:latin typeface="Arial"/>
                <a:cs typeface="Arial"/>
              </a:rPr>
              <a:t>Ι</a:t>
            </a:r>
            <a:r>
              <a:rPr sz="1600" b="1" spc="-4" dirty="0">
                <a:solidFill>
                  <a:srgbClr val="FFC000"/>
                </a:solidFill>
                <a:latin typeface="Arial"/>
                <a:cs typeface="Arial"/>
              </a:rPr>
              <a:t>Σ</a:t>
            </a:r>
            <a:r>
              <a:rPr sz="1600" b="1" spc="-26" dirty="0">
                <a:solidFill>
                  <a:srgbClr val="FFC000"/>
                </a:solidFill>
                <a:latin typeface="Arial"/>
                <a:cs typeface="Arial"/>
              </a:rPr>
              <a:t>Τ</a:t>
            </a:r>
            <a:r>
              <a:rPr sz="1600" b="1" dirty="0">
                <a:solidFill>
                  <a:srgbClr val="FFC000"/>
                </a:solidFill>
                <a:latin typeface="Arial"/>
                <a:cs typeface="Arial"/>
              </a:rPr>
              <a:t>ΟΙ</a:t>
            </a:r>
            <a:endParaRPr sz="1600" dirty="0">
              <a:solidFill>
                <a:srgbClr val="FFC000"/>
              </a:solidFill>
              <a:latin typeface="Arial"/>
              <a:cs typeface="Arial"/>
            </a:endParaRPr>
          </a:p>
        </p:txBody>
      </p:sp>
      <p:sp>
        <p:nvSpPr>
          <p:cNvPr id="63" name="object 63"/>
          <p:cNvSpPr txBox="1"/>
          <p:nvPr/>
        </p:nvSpPr>
        <p:spPr>
          <a:xfrm>
            <a:off x="1314376" y="642643"/>
            <a:ext cx="1039938" cy="169277"/>
          </a:xfrm>
          <a:prstGeom prst="rect">
            <a:avLst/>
          </a:prstGeom>
        </p:spPr>
        <p:txBody>
          <a:bodyPr vert="horz" wrap="square" lIns="0" tIns="0" rIns="0" bIns="0" rtlCol="0">
            <a:spAutoFit/>
          </a:bodyPr>
          <a:lstStyle/>
          <a:p>
            <a:pPr marL="11135"/>
            <a:r>
              <a:rPr sz="1100" b="1" spc="-9" dirty="0">
                <a:latin typeface="Arial"/>
                <a:cs typeface="Arial"/>
              </a:rPr>
              <a:t>Ε</a:t>
            </a:r>
            <a:r>
              <a:rPr sz="1100" b="1" spc="-4" dirty="0">
                <a:latin typeface="Arial"/>
                <a:cs typeface="Arial"/>
              </a:rPr>
              <a:t>πι</a:t>
            </a:r>
            <a:r>
              <a:rPr sz="1100" b="1" spc="-13" dirty="0">
                <a:latin typeface="Arial"/>
                <a:cs typeface="Arial"/>
              </a:rPr>
              <a:t>θη</a:t>
            </a:r>
            <a:r>
              <a:rPr sz="1100" b="1" dirty="0">
                <a:latin typeface="Arial"/>
                <a:cs typeface="Arial"/>
              </a:rPr>
              <a:t>λ</a:t>
            </a:r>
            <a:r>
              <a:rPr sz="1100" b="1" spc="-4" dirty="0">
                <a:latin typeface="Arial"/>
                <a:cs typeface="Arial"/>
              </a:rPr>
              <a:t>ι</a:t>
            </a:r>
            <a:r>
              <a:rPr sz="1100" b="1" spc="-18" dirty="0">
                <a:latin typeface="Arial"/>
                <a:cs typeface="Arial"/>
              </a:rPr>
              <a:t>α</a:t>
            </a:r>
            <a:r>
              <a:rPr sz="1100" b="1" spc="-39" dirty="0">
                <a:latin typeface="Arial"/>
                <a:cs typeface="Arial"/>
              </a:rPr>
              <a:t>κ</a:t>
            </a:r>
            <a:r>
              <a:rPr sz="1100" b="1" spc="-13" dirty="0">
                <a:latin typeface="Arial"/>
                <a:cs typeface="Arial"/>
              </a:rPr>
              <a:t>ό</a:t>
            </a:r>
            <a:r>
              <a:rPr sz="1100" b="1" dirty="0">
                <a:latin typeface="Arial"/>
                <a:cs typeface="Arial"/>
              </a:rPr>
              <a:t>ς</a:t>
            </a:r>
            <a:endParaRPr sz="1100" dirty="0">
              <a:latin typeface="Arial"/>
              <a:cs typeface="Arial"/>
            </a:endParaRPr>
          </a:p>
        </p:txBody>
      </p:sp>
      <p:sp>
        <p:nvSpPr>
          <p:cNvPr id="64" name="object 64"/>
          <p:cNvSpPr txBox="1"/>
          <p:nvPr/>
        </p:nvSpPr>
        <p:spPr>
          <a:xfrm>
            <a:off x="1375625" y="1074179"/>
            <a:ext cx="684388" cy="169277"/>
          </a:xfrm>
          <a:prstGeom prst="rect">
            <a:avLst/>
          </a:prstGeom>
        </p:spPr>
        <p:txBody>
          <a:bodyPr vert="horz" wrap="square" lIns="0" tIns="0" rIns="0" bIns="0" rtlCol="0">
            <a:spAutoFit/>
          </a:bodyPr>
          <a:lstStyle/>
          <a:p>
            <a:pPr marL="11135"/>
            <a:r>
              <a:rPr sz="1100" b="1" spc="-4" dirty="0">
                <a:latin typeface="Arial"/>
                <a:cs typeface="Arial"/>
              </a:rPr>
              <a:t>Μυϊ</a:t>
            </a:r>
            <a:r>
              <a:rPr sz="1100" b="1" spc="-39" dirty="0">
                <a:latin typeface="Arial"/>
                <a:cs typeface="Arial"/>
              </a:rPr>
              <a:t>κ</a:t>
            </a:r>
            <a:r>
              <a:rPr sz="1100" b="1" spc="-13" dirty="0">
                <a:latin typeface="Arial"/>
                <a:cs typeface="Arial"/>
              </a:rPr>
              <a:t>ό</a:t>
            </a:r>
            <a:r>
              <a:rPr sz="1100" b="1" dirty="0">
                <a:latin typeface="Arial"/>
                <a:cs typeface="Arial"/>
              </a:rPr>
              <a:t>ς</a:t>
            </a:r>
            <a:endParaRPr sz="1100" dirty="0">
              <a:latin typeface="Arial"/>
              <a:cs typeface="Arial"/>
            </a:endParaRPr>
          </a:p>
        </p:txBody>
      </p:sp>
      <p:sp>
        <p:nvSpPr>
          <p:cNvPr id="65" name="object 65"/>
          <p:cNvSpPr txBox="1"/>
          <p:nvPr/>
        </p:nvSpPr>
        <p:spPr>
          <a:xfrm>
            <a:off x="1375624" y="1533378"/>
            <a:ext cx="765837" cy="169277"/>
          </a:xfrm>
          <a:prstGeom prst="rect">
            <a:avLst/>
          </a:prstGeom>
        </p:spPr>
        <p:txBody>
          <a:bodyPr vert="horz" wrap="square" lIns="0" tIns="0" rIns="0" bIns="0" rtlCol="0">
            <a:spAutoFit/>
          </a:bodyPr>
          <a:lstStyle/>
          <a:p>
            <a:pPr marL="11135"/>
            <a:r>
              <a:rPr sz="1100" b="1" spc="-4" dirty="0">
                <a:latin typeface="Arial"/>
                <a:cs typeface="Arial"/>
              </a:rPr>
              <a:t>Ν</a:t>
            </a:r>
            <a:r>
              <a:rPr sz="1100" b="1" spc="-18" dirty="0">
                <a:latin typeface="Arial"/>
                <a:cs typeface="Arial"/>
              </a:rPr>
              <a:t>ε</a:t>
            </a:r>
            <a:r>
              <a:rPr sz="1100" b="1" spc="-4" dirty="0">
                <a:latin typeface="Arial"/>
                <a:cs typeface="Arial"/>
              </a:rPr>
              <a:t>υ</a:t>
            </a:r>
            <a:r>
              <a:rPr sz="1100" b="1" spc="-9" dirty="0">
                <a:latin typeface="Arial"/>
                <a:cs typeface="Arial"/>
              </a:rPr>
              <a:t>ρι</a:t>
            </a:r>
            <a:r>
              <a:rPr sz="1100" b="1" spc="-39" dirty="0">
                <a:latin typeface="Arial"/>
                <a:cs typeface="Arial"/>
              </a:rPr>
              <a:t>κ</a:t>
            </a:r>
            <a:r>
              <a:rPr sz="1100" b="1" spc="-13" dirty="0">
                <a:latin typeface="Arial"/>
                <a:cs typeface="Arial"/>
              </a:rPr>
              <a:t>ό</a:t>
            </a:r>
            <a:r>
              <a:rPr sz="1100" b="1" dirty="0">
                <a:latin typeface="Arial"/>
                <a:cs typeface="Arial"/>
              </a:rPr>
              <a:t>ς</a:t>
            </a:r>
            <a:endParaRPr sz="1100" dirty="0">
              <a:latin typeface="Arial"/>
              <a:cs typeface="Arial"/>
            </a:endParaRPr>
          </a:p>
        </p:txBody>
      </p:sp>
      <p:sp>
        <p:nvSpPr>
          <p:cNvPr id="66" name="object 66"/>
          <p:cNvSpPr/>
          <p:nvPr/>
        </p:nvSpPr>
        <p:spPr>
          <a:xfrm>
            <a:off x="1181885" y="827100"/>
            <a:ext cx="250320" cy="265675"/>
          </a:xfrm>
          <a:custGeom>
            <a:avLst/>
            <a:gdLst/>
            <a:ahLst/>
            <a:cxnLst/>
            <a:rect l="l" t="t" r="r" b="b"/>
            <a:pathLst>
              <a:path w="292735" h="292734">
                <a:moveTo>
                  <a:pt x="234724" y="50320"/>
                </a:moveTo>
                <a:lnTo>
                  <a:pt x="0" y="286511"/>
                </a:lnTo>
                <a:lnTo>
                  <a:pt x="7619" y="292607"/>
                </a:lnTo>
                <a:lnTo>
                  <a:pt x="242315" y="57911"/>
                </a:lnTo>
                <a:lnTo>
                  <a:pt x="234724" y="50320"/>
                </a:lnTo>
                <a:close/>
              </a:path>
              <a:path w="292735" h="292734">
                <a:moveTo>
                  <a:pt x="278633" y="41147"/>
                </a:moveTo>
                <a:lnTo>
                  <a:pt x="243839" y="41147"/>
                </a:lnTo>
                <a:lnTo>
                  <a:pt x="251459" y="48767"/>
                </a:lnTo>
                <a:lnTo>
                  <a:pt x="242315" y="57911"/>
                </a:lnTo>
                <a:lnTo>
                  <a:pt x="265175" y="80771"/>
                </a:lnTo>
                <a:lnTo>
                  <a:pt x="278633" y="41147"/>
                </a:lnTo>
                <a:close/>
              </a:path>
              <a:path w="292735" h="292734">
                <a:moveTo>
                  <a:pt x="243839" y="41147"/>
                </a:moveTo>
                <a:lnTo>
                  <a:pt x="234724" y="50320"/>
                </a:lnTo>
                <a:lnTo>
                  <a:pt x="242315" y="57911"/>
                </a:lnTo>
                <a:lnTo>
                  <a:pt x="251459" y="48767"/>
                </a:lnTo>
                <a:lnTo>
                  <a:pt x="243839" y="41147"/>
                </a:lnTo>
                <a:close/>
              </a:path>
              <a:path w="292735" h="292734">
                <a:moveTo>
                  <a:pt x="292607" y="0"/>
                </a:moveTo>
                <a:lnTo>
                  <a:pt x="211835" y="27431"/>
                </a:lnTo>
                <a:lnTo>
                  <a:pt x="234724" y="50320"/>
                </a:lnTo>
                <a:lnTo>
                  <a:pt x="243839" y="41147"/>
                </a:lnTo>
                <a:lnTo>
                  <a:pt x="278633" y="41147"/>
                </a:lnTo>
                <a:lnTo>
                  <a:pt x="292607" y="0"/>
                </a:lnTo>
                <a:close/>
              </a:path>
            </a:pathLst>
          </a:custGeom>
          <a:solidFill>
            <a:srgbClr val="000000"/>
          </a:solidFill>
        </p:spPr>
        <p:txBody>
          <a:bodyPr wrap="square" lIns="0" tIns="0" rIns="0" bIns="0" rtlCol="0"/>
          <a:lstStyle/>
          <a:p>
            <a:endParaRPr/>
          </a:p>
        </p:txBody>
      </p:sp>
      <p:sp>
        <p:nvSpPr>
          <p:cNvPr id="67" name="object 67"/>
          <p:cNvSpPr/>
          <p:nvPr/>
        </p:nvSpPr>
        <p:spPr>
          <a:xfrm>
            <a:off x="1181885" y="1215759"/>
            <a:ext cx="250320" cy="265675"/>
          </a:xfrm>
          <a:custGeom>
            <a:avLst/>
            <a:gdLst/>
            <a:ahLst/>
            <a:cxnLst/>
            <a:rect l="l" t="t" r="r" b="b"/>
            <a:pathLst>
              <a:path w="292735" h="292735">
                <a:moveTo>
                  <a:pt x="234695" y="242315"/>
                </a:moveTo>
                <a:lnTo>
                  <a:pt x="211835" y="265175"/>
                </a:lnTo>
                <a:lnTo>
                  <a:pt x="292607" y="292607"/>
                </a:lnTo>
                <a:lnTo>
                  <a:pt x="278633" y="251459"/>
                </a:lnTo>
                <a:lnTo>
                  <a:pt x="243839" y="251459"/>
                </a:lnTo>
                <a:lnTo>
                  <a:pt x="234695" y="242315"/>
                </a:lnTo>
                <a:close/>
              </a:path>
              <a:path w="292735" h="292735">
                <a:moveTo>
                  <a:pt x="242315" y="234695"/>
                </a:moveTo>
                <a:lnTo>
                  <a:pt x="234695" y="242315"/>
                </a:lnTo>
                <a:lnTo>
                  <a:pt x="243839" y="251459"/>
                </a:lnTo>
                <a:lnTo>
                  <a:pt x="251459" y="243839"/>
                </a:lnTo>
                <a:lnTo>
                  <a:pt x="242315" y="234695"/>
                </a:lnTo>
                <a:close/>
              </a:path>
              <a:path w="292735" h="292735">
                <a:moveTo>
                  <a:pt x="265175" y="211835"/>
                </a:moveTo>
                <a:lnTo>
                  <a:pt x="242315" y="234695"/>
                </a:lnTo>
                <a:lnTo>
                  <a:pt x="251459" y="243839"/>
                </a:lnTo>
                <a:lnTo>
                  <a:pt x="243839" y="251459"/>
                </a:lnTo>
                <a:lnTo>
                  <a:pt x="278633" y="251459"/>
                </a:lnTo>
                <a:lnTo>
                  <a:pt x="265175" y="211835"/>
                </a:lnTo>
                <a:close/>
              </a:path>
              <a:path w="292735" h="292735">
                <a:moveTo>
                  <a:pt x="7619" y="0"/>
                </a:moveTo>
                <a:lnTo>
                  <a:pt x="0" y="7619"/>
                </a:lnTo>
                <a:lnTo>
                  <a:pt x="234695" y="242315"/>
                </a:lnTo>
                <a:lnTo>
                  <a:pt x="242315" y="234695"/>
                </a:lnTo>
                <a:lnTo>
                  <a:pt x="7619" y="0"/>
                </a:lnTo>
                <a:close/>
              </a:path>
            </a:pathLst>
          </a:custGeom>
          <a:solidFill>
            <a:srgbClr val="000000"/>
          </a:solidFill>
        </p:spPr>
        <p:txBody>
          <a:bodyPr wrap="square" lIns="0" tIns="0" rIns="0" bIns="0" rtlCol="0"/>
          <a:lstStyle/>
          <a:p>
            <a:endParaRPr/>
          </a:p>
        </p:txBody>
      </p:sp>
      <p:sp>
        <p:nvSpPr>
          <p:cNvPr id="68" name="object 68"/>
          <p:cNvSpPr/>
          <p:nvPr/>
        </p:nvSpPr>
        <p:spPr>
          <a:xfrm>
            <a:off x="1059386" y="1338856"/>
            <a:ext cx="212853" cy="1632089"/>
          </a:xfrm>
          <a:custGeom>
            <a:avLst/>
            <a:gdLst/>
            <a:ahLst/>
            <a:cxnLst/>
            <a:rect l="l" t="t" r="r" b="b"/>
            <a:pathLst>
              <a:path w="248919" h="1798320">
                <a:moveTo>
                  <a:pt x="205884" y="1724279"/>
                </a:moveTo>
                <a:lnTo>
                  <a:pt x="173735" y="1728215"/>
                </a:lnTo>
                <a:lnTo>
                  <a:pt x="219455" y="1798319"/>
                </a:lnTo>
                <a:lnTo>
                  <a:pt x="242286" y="1735835"/>
                </a:lnTo>
                <a:lnTo>
                  <a:pt x="207263" y="1735835"/>
                </a:lnTo>
                <a:lnTo>
                  <a:pt x="205884" y="1724279"/>
                </a:lnTo>
                <a:close/>
              </a:path>
              <a:path w="248919" h="1798320">
                <a:moveTo>
                  <a:pt x="216566" y="1722971"/>
                </a:moveTo>
                <a:lnTo>
                  <a:pt x="205884" y="1724279"/>
                </a:lnTo>
                <a:lnTo>
                  <a:pt x="207263" y="1735835"/>
                </a:lnTo>
                <a:lnTo>
                  <a:pt x="217931" y="1734311"/>
                </a:lnTo>
                <a:lnTo>
                  <a:pt x="216566" y="1722971"/>
                </a:lnTo>
                <a:close/>
              </a:path>
              <a:path w="248919" h="1798320">
                <a:moveTo>
                  <a:pt x="248411" y="1719071"/>
                </a:moveTo>
                <a:lnTo>
                  <a:pt x="216566" y="1722971"/>
                </a:lnTo>
                <a:lnTo>
                  <a:pt x="217931" y="1734311"/>
                </a:lnTo>
                <a:lnTo>
                  <a:pt x="207263" y="1735835"/>
                </a:lnTo>
                <a:lnTo>
                  <a:pt x="242286" y="1735835"/>
                </a:lnTo>
                <a:lnTo>
                  <a:pt x="248411" y="1719071"/>
                </a:lnTo>
                <a:close/>
              </a:path>
              <a:path w="248919" h="1798320">
                <a:moveTo>
                  <a:pt x="9143" y="0"/>
                </a:moveTo>
                <a:lnTo>
                  <a:pt x="0" y="0"/>
                </a:lnTo>
                <a:lnTo>
                  <a:pt x="205884" y="1724279"/>
                </a:lnTo>
                <a:lnTo>
                  <a:pt x="216566" y="1722971"/>
                </a:lnTo>
                <a:lnTo>
                  <a:pt x="914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xmlns="" val="3652262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107950" y="692150"/>
            <a:ext cx="8856663" cy="3970338"/>
          </a:xfrm>
          <a:prstGeom prst="rect">
            <a:avLst/>
          </a:prstGeom>
        </p:spPr>
        <p:txBody>
          <a:bodyPr>
            <a:spAutoFit/>
          </a:bodyPr>
          <a:lstStyle/>
          <a:p>
            <a:pPr fontAlgn="auto">
              <a:spcBef>
                <a:spcPts val="0"/>
              </a:spcBef>
              <a:spcAft>
                <a:spcPts val="0"/>
              </a:spcAft>
              <a:defRPr/>
            </a:pPr>
            <a:r>
              <a:rPr lang="el-GR" sz="2400" b="1" dirty="0">
                <a:solidFill>
                  <a:srgbClr val="FFC000"/>
                </a:solidFill>
                <a:latin typeface="+mn-lt"/>
                <a:cs typeface="+mn-cs"/>
              </a:rPr>
              <a:t>Α. Συνδετικός ιστός</a:t>
            </a:r>
            <a:r>
              <a:rPr lang="el-GR" sz="2400" dirty="0">
                <a:solidFill>
                  <a:srgbClr val="FFC000"/>
                </a:solidFill>
                <a:latin typeface="+mn-lt"/>
                <a:cs typeface="+mn-cs"/>
              </a:rPr>
              <a:t>:  </a:t>
            </a:r>
            <a:r>
              <a:rPr lang="el-GR" sz="2400" dirty="0">
                <a:latin typeface="+mn-lt"/>
                <a:cs typeface="+mn-cs"/>
              </a:rPr>
              <a:t>Διακρίνεται σε:</a:t>
            </a:r>
          </a:p>
          <a:p>
            <a:pPr marL="711200" indent="-711200" fontAlgn="auto">
              <a:spcBef>
                <a:spcPts val="0"/>
              </a:spcBef>
              <a:spcAft>
                <a:spcPts val="0"/>
              </a:spcAft>
              <a:defRPr/>
            </a:pPr>
            <a:r>
              <a:rPr lang="el-GR" sz="2400" dirty="0">
                <a:latin typeface="+mn-lt"/>
                <a:cs typeface="+mn-cs"/>
              </a:rPr>
              <a:t>     </a:t>
            </a:r>
            <a:r>
              <a:rPr lang="el-GR" sz="2400" b="1" dirty="0">
                <a:solidFill>
                  <a:srgbClr val="FFC000"/>
                </a:solidFill>
                <a:latin typeface="+mn-lt"/>
                <a:cs typeface="+mn-cs"/>
              </a:rPr>
              <a:t>-	</a:t>
            </a:r>
            <a:r>
              <a:rPr lang="el-GR" sz="2000" b="1" dirty="0">
                <a:solidFill>
                  <a:srgbClr val="FFC000"/>
                </a:solidFill>
                <a:latin typeface="+mn-lt"/>
                <a:cs typeface="+mn-cs"/>
              </a:rPr>
              <a:t>χαλαρό:  </a:t>
            </a:r>
            <a:r>
              <a:rPr lang="el-GR" sz="2000" dirty="0">
                <a:latin typeface="+mn-lt"/>
                <a:cs typeface="+mn-cs"/>
              </a:rPr>
              <a:t>Ο χαλαρός συνδετικός ιστός συναντάται κυρίως στο δέρμα. Η μεσοκυττάρια ουσία περιέχει </a:t>
            </a:r>
            <a:r>
              <a:rPr lang="en-US" sz="2000" dirty="0" smtClean="0">
                <a:latin typeface="+mn-lt"/>
                <a:cs typeface="+mn-cs"/>
              </a:rPr>
              <a:t> </a:t>
            </a:r>
            <a:r>
              <a:rPr lang="el-GR" sz="2000" dirty="0" smtClean="0">
                <a:latin typeface="+mn-lt"/>
                <a:cs typeface="+mn-cs"/>
              </a:rPr>
              <a:t>ίνες </a:t>
            </a:r>
            <a:r>
              <a:rPr lang="el-GR" sz="2000" dirty="0">
                <a:latin typeface="+mn-lt"/>
                <a:cs typeface="+mn-cs"/>
              </a:rPr>
              <a:t>κολλαγόνου και </a:t>
            </a:r>
            <a:r>
              <a:rPr lang="el-GR" sz="2000" dirty="0" err="1">
                <a:latin typeface="+mn-lt"/>
                <a:cs typeface="+mn-cs"/>
              </a:rPr>
              <a:t>ελαστίνης</a:t>
            </a:r>
            <a:r>
              <a:rPr lang="el-GR" sz="2000" dirty="0">
                <a:latin typeface="+mn-lt"/>
                <a:cs typeface="+mn-cs"/>
              </a:rPr>
              <a:t>.</a:t>
            </a:r>
          </a:p>
          <a:p>
            <a:pPr marL="711200" fontAlgn="auto">
              <a:spcBef>
                <a:spcPts val="0"/>
              </a:spcBef>
              <a:spcAft>
                <a:spcPts val="0"/>
              </a:spcAft>
              <a:defRPr/>
            </a:pPr>
            <a:r>
              <a:rPr lang="en-US" sz="2000" dirty="0" smtClean="0">
                <a:latin typeface="+mn-lt"/>
                <a:cs typeface="+mn-cs"/>
              </a:rPr>
              <a:t>(</a:t>
            </a:r>
            <a:r>
              <a:rPr lang="el-GR" sz="2000" dirty="0" smtClean="0">
                <a:latin typeface="+mn-lt"/>
                <a:cs typeface="+mn-cs"/>
              </a:rPr>
              <a:t>Ο </a:t>
            </a:r>
            <a:r>
              <a:rPr lang="el-GR" sz="2000" b="1" dirty="0">
                <a:solidFill>
                  <a:srgbClr val="FFC000"/>
                </a:solidFill>
                <a:latin typeface="+mn-lt"/>
                <a:cs typeface="+mn-cs"/>
              </a:rPr>
              <a:t>λιπώδης ιστός </a:t>
            </a:r>
            <a:r>
              <a:rPr lang="el-GR" sz="2000" dirty="0">
                <a:latin typeface="+mn-lt"/>
                <a:cs typeface="+mn-cs"/>
              </a:rPr>
              <a:t>είναι ειδικός τύπος χαλαρού συνδετικού ιστού, με κύτταρα που αποθηκεύουν το λίπος) </a:t>
            </a:r>
          </a:p>
          <a:p>
            <a:pPr marL="711200" indent="-711200" fontAlgn="auto">
              <a:spcBef>
                <a:spcPts val="0"/>
              </a:spcBef>
              <a:spcAft>
                <a:spcPts val="0"/>
              </a:spcAft>
              <a:defRPr/>
            </a:pPr>
            <a:r>
              <a:rPr lang="el-GR" sz="2000" b="1" dirty="0">
                <a:solidFill>
                  <a:srgbClr val="FFC000"/>
                </a:solidFill>
                <a:latin typeface="+mn-lt"/>
                <a:cs typeface="+mn-cs"/>
              </a:rPr>
              <a:t>     -    πυκνό: </a:t>
            </a:r>
            <a:r>
              <a:rPr lang="el-GR" sz="2000" dirty="0">
                <a:latin typeface="+mn-lt"/>
                <a:cs typeface="+mn-cs"/>
              </a:rPr>
              <a:t>Ο πυκνός συνδετικός ιστός συναντάται στους συνδέσμους των αρθρώσεων και στους τένοντες (συνδέουν τους σκελετικούς μυς με τα οστά).</a:t>
            </a:r>
          </a:p>
          <a:p>
            <a:pPr marL="711200" fontAlgn="auto">
              <a:spcBef>
                <a:spcPts val="0"/>
              </a:spcBef>
              <a:spcAft>
                <a:spcPts val="0"/>
              </a:spcAft>
              <a:defRPr/>
            </a:pPr>
            <a:r>
              <a:rPr lang="el-GR" sz="2000" dirty="0">
                <a:latin typeface="+mn-lt"/>
                <a:cs typeface="+mn-cs"/>
              </a:rPr>
              <a:t>Η μεσοκυττάρια ουσία αποτελείται κυρίως από ινίδια κολλαγόνου σε δεσμίδες)</a:t>
            </a:r>
          </a:p>
          <a:p>
            <a:pPr fontAlgn="auto">
              <a:spcBef>
                <a:spcPts val="0"/>
              </a:spcBef>
              <a:spcAft>
                <a:spcPts val="0"/>
              </a:spcAft>
              <a:defRPr/>
            </a:pPr>
            <a:endParaRPr lang="el-GR" sz="2400" dirty="0">
              <a:latin typeface="+mn-lt"/>
              <a:cs typeface="+mn-cs"/>
            </a:endParaRP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950" y="4421188"/>
            <a:ext cx="3343275" cy="2390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70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6600" y="3933825"/>
            <a:ext cx="3168650" cy="280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3132138" y="114300"/>
            <a:ext cx="3378200" cy="4619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l-GR" sz="2400" b="1" dirty="0"/>
              <a:t>Είδη ερειστικού ιστού </a:t>
            </a:r>
          </a:p>
        </p:txBody>
      </p:sp>
      <p:pic>
        <p:nvPicPr>
          <p:cNvPr id="2970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4888" y="3860800"/>
            <a:ext cx="3086100" cy="2320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703" name="Rectangle 13"/>
          <p:cNvSpPr>
            <a:spLocks noChangeArrowheads="1"/>
          </p:cNvSpPr>
          <p:nvPr/>
        </p:nvSpPr>
        <p:spPr bwMode="auto">
          <a:xfrm>
            <a:off x="6510338" y="6181725"/>
            <a:ext cx="2687637"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l-GR" sz="1400"/>
              <a:t>πυκνός συνδετικός</a:t>
            </a:r>
          </a:p>
          <a:p>
            <a:r>
              <a:rPr lang="el-GR" sz="1400"/>
              <a:t>(επιμήκη διατομή τένοντα)</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915" y="316726"/>
            <a:ext cx="7819094" cy="6224072"/>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938190" y="3196395"/>
            <a:ext cx="2864830" cy="365376"/>
          </a:xfrm>
          <a:custGeom>
            <a:avLst/>
            <a:gdLst/>
            <a:ahLst/>
            <a:cxnLst/>
            <a:rect l="l" t="t" r="r" b="b"/>
            <a:pathLst>
              <a:path w="3350260" h="402589">
                <a:moveTo>
                  <a:pt x="3349748" y="0"/>
                </a:moveTo>
                <a:lnTo>
                  <a:pt x="0" y="0"/>
                </a:lnTo>
                <a:lnTo>
                  <a:pt x="0" y="402335"/>
                </a:lnTo>
                <a:lnTo>
                  <a:pt x="3349748" y="402335"/>
                </a:lnTo>
                <a:lnTo>
                  <a:pt x="3349748" y="400811"/>
                </a:lnTo>
                <a:lnTo>
                  <a:pt x="3047" y="400811"/>
                </a:lnTo>
                <a:lnTo>
                  <a:pt x="1523" y="399287"/>
                </a:lnTo>
                <a:lnTo>
                  <a:pt x="3047" y="399287"/>
                </a:lnTo>
                <a:lnTo>
                  <a:pt x="3047" y="3047"/>
                </a:lnTo>
                <a:lnTo>
                  <a:pt x="1523" y="3047"/>
                </a:lnTo>
                <a:lnTo>
                  <a:pt x="3047" y="1523"/>
                </a:lnTo>
                <a:lnTo>
                  <a:pt x="3349748" y="1523"/>
                </a:lnTo>
                <a:lnTo>
                  <a:pt x="3349748" y="0"/>
                </a:lnTo>
                <a:close/>
              </a:path>
              <a:path w="3350260" h="402589">
                <a:moveTo>
                  <a:pt x="3047" y="399287"/>
                </a:moveTo>
                <a:lnTo>
                  <a:pt x="1523" y="399287"/>
                </a:lnTo>
                <a:lnTo>
                  <a:pt x="3047" y="400811"/>
                </a:lnTo>
                <a:lnTo>
                  <a:pt x="3047" y="399287"/>
                </a:lnTo>
                <a:close/>
              </a:path>
              <a:path w="3350260" h="402589">
                <a:moveTo>
                  <a:pt x="3346700" y="399287"/>
                </a:moveTo>
                <a:lnTo>
                  <a:pt x="3047" y="399287"/>
                </a:lnTo>
                <a:lnTo>
                  <a:pt x="3047" y="400811"/>
                </a:lnTo>
                <a:lnTo>
                  <a:pt x="3346700" y="400811"/>
                </a:lnTo>
                <a:lnTo>
                  <a:pt x="3346700" y="399287"/>
                </a:lnTo>
                <a:close/>
              </a:path>
              <a:path w="3350260" h="402589">
                <a:moveTo>
                  <a:pt x="3346700" y="1523"/>
                </a:moveTo>
                <a:lnTo>
                  <a:pt x="3346700" y="400811"/>
                </a:lnTo>
                <a:lnTo>
                  <a:pt x="3348224" y="399287"/>
                </a:lnTo>
                <a:lnTo>
                  <a:pt x="3349748" y="399287"/>
                </a:lnTo>
                <a:lnTo>
                  <a:pt x="3349748" y="3047"/>
                </a:lnTo>
                <a:lnTo>
                  <a:pt x="3348224" y="3047"/>
                </a:lnTo>
                <a:lnTo>
                  <a:pt x="3346700" y="1523"/>
                </a:lnTo>
                <a:close/>
              </a:path>
              <a:path w="3350260" h="402589">
                <a:moveTo>
                  <a:pt x="3349748" y="399287"/>
                </a:moveTo>
                <a:lnTo>
                  <a:pt x="3348224" y="399287"/>
                </a:lnTo>
                <a:lnTo>
                  <a:pt x="3346700" y="400811"/>
                </a:lnTo>
                <a:lnTo>
                  <a:pt x="3349748" y="400811"/>
                </a:lnTo>
                <a:lnTo>
                  <a:pt x="3349748" y="399287"/>
                </a:lnTo>
                <a:close/>
              </a:path>
              <a:path w="3350260" h="402589">
                <a:moveTo>
                  <a:pt x="3047" y="1523"/>
                </a:moveTo>
                <a:lnTo>
                  <a:pt x="1523" y="3047"/>
                </a:lnTo>
                <a:lnTo>
                  <a:pt x="3047" y="3047"/>
                </a:lnTo>
                <a:lnTo>
                  <a:pt x="3047" y="1523"/>
                </a:lnTo>
                <a:close/>
              </a:path>
              <a:path w="3350260" h="402589">
                <a:moveTo>
                  <a:pt x="3346700" y="1523"/>
                </a:moveTo>
                <a:lnTo>
                  <a:pt x="3047" y="1523"/>
                </a:lnTo>
                <a:lnTo>
                  <a:pt x="3047" y="3047"/>
                </a:lnTo>
                <a:lnTo>
                  <a:pt x="3346700" y="3047"/>
                </a:lnTo>
                <a:lnTo>
                  <a:pt x="3346700" y="1523"/>
                </a:lnTo>
                <a:close/>
              </a:path>
              <a:path w="3350260" h="402589">
                <a:moveTo>
                  <a:pt x="3349748" y="1523"/>
                </a:moveTo>
                <a:lnTo>
                  <a:pt x="3346700" y="1523"/>
                </a:lnTo>
                <a:lnTo>
                  <a:pt x="3348224" y="3047"/>
                </a:lnTo>
                <a:lnTo>
                  <a:pt x="3349748" y="3047"/>
                </a:lnTo>
                <a:lnTo>
                  <a:pt x="3349748" y="1523"/>
                </a:lnTo>
                <a:close/>
              </a:path>
            </a:pathLst>
          </a:custGeom>
          <a:solidFill>
            <a:srgbClr val="000000"/>
          </a:solidFill>
        </p:spPr>
        <p:txBody>
          <a:bodyPr wrap="square" lIns="0" tIns="0" rIns="0" bIns="0" rtlCol="0"/>
          <a:lstStyle/>
          <a:p>
            <a:endParaRPr/>
          </a:p>
        </p:txBody>
      </p:sp>
      <p:sp>
        <p:nvSpPr>
          <p:cNvPr id="4" name="object 4"/>
          <p:cNvSpPr/>
          <p:nvPr/>
        </p:nvSpPr>
        <p:spPr>
          <a:xfrm>
            <a:off x="4044975" y="2868594"/>
            <a:ext cx="3205830" cy="366528"/>
          </a:xfrm>
          <a:custGeom>
            <a:avLst/>
            <a:gdLst/>
            <a:ahLst/>
            <a:cxnLst/>
            <a:rect l="l" t="t" r="r" b="b"/>
            <a:pathLst>
              <a:path w="3749040" h="403860">
                <a:moveTo>
                  <a:pt x="3749039" y="0"/>
                </a:moveTo>
                <a:lnTo>
                  <a:pt x="0" y="0"/>
                </a:lnTo>
                <a:lnTo>
                  <a:pt x="0" y="403859"/>
                </a:lnTo>
                <a:lnTo>
                  <a:pt x="3749039" y="403859"/>
                </a:lnTo>
                <a:lnTo>
                  <a:pt x="3749039" y="402335"/>
                </a:lnTo>
                <a:lnTo>
                  <a:pt x="3047" y="402335"/>
                </a:lnTo>
                <a:lnTo>
                  <a:pt x="1523" y="400811"/>
                </a:lnTo>
                <a:lnTo>
                  <a:pt x="3047" y="400811"/>
                </a:lnTo>
                <a:lnTo>
                  <a:pt x="3047" y="3047"/>
                </a:lnTo>
                <a:lnTo>
                  <a:pt x="1523" y="3047"/>
                </a:lnTo>
                <a:lnTo>
                  <a:pt x="3047" y="1523"/>
                </a:lnTo>
                <a:lnTo>
                  <a:pt x="3749039" y="1523"/>
                </a:lnTo>
                <a:lnTo>
                  <a:pt x="3749039" y="0"/>
                </a:lnTo>
                <a:close/>
              </a:path>
              <a:path w="3749040" h="403860">
                <a:moveTo>
                  <a:pt x="3047" y="400811"/>
                </a:moveTo>
                <a:lnTo>
                  <a:pt x="1523" y="400811"/>
                </a:lnTo>
                <a:lnTo>
                  <a:pt x="3047" y="402335"/>
                </a:lnTo>
                <a:lnTo>
                  <a:pt x="3047" y="400811"/>
                </a:lnTo>
                <a:close/>
              </a:path>
              <a:path w="3749040" h="403860">
                <a:moveTo>
                  <a:pt x="3745991" y="400811"/>
                </a:moveTo>
                <a:lnTo>
                  <a:pt x="3047" y="400811"/>
                </a:lnTo>
                <a:lnTo>
                  <a:pt x="3047" y="402335"/>
                </a:lnTo>
                <a:lnTo>
                  <a:pt x="3745991" y="402335"/>
                </a:lnTo>
                <a:lnTo>
                  <a:pt x="3745991" y="400811"/>
                </a:lnTo>
                <a:close/>
              </a:path>
              <a:path w="3749040" h="403860">
                <a:moveTo>
                  <a:pt x="3745991" y="1523"/>
                </a:moveTo>
                <a:lnTo>
                  <a:pt x="3745991" y="402335"/>
                </a:lnTo>
                <a:lnTo>
                  <a:pt x="3747515" y="400811"/>
                </a:lnTo>
                <a:lnTo>
                  <a:pt x="3749039" y="400811"/>
                </a:lnTo>
                <a:lnTo>
                  <a:pt x="3749039" y="3047"/>
                </a:lnTo>
                <a:lnTo>
                  <a:pt x="3747515" y="3047"/>
                </a:lnTo>
                <a:lnTo>
                  <a:pt x="3745991" y="1523"/>
                </a:lnTo>
                <a:close/>
              </a:path>
              <a:path w="3749040" h="403860">
                <a:moveTo>
                  <a:pt x="3749039" y="400811"/>
                </a:moveTo>
                <a:lnTo>
                  <a:pt x="3747515" y="400811"/>
                </a:lnTo>
                <a:lnTo>
                  <a:pt x="3745991" y="402335"/>
                </a:lnTo>
                <a:lnTo>
                  <a:pt x="3749039" y="402335"/>
                </a:lnTo>
                <a:lnTo>
                  <a:pt x="3749039" y="400811"/>
                </a:lnTo>
                <a:close/>
              </a:path>
              <a:path w="3749040" h="403860">
                <a:moveTo>
                  <a:pt x="3047" y="1523"/>
                </a:moveTo>
                <a:lnTo>
                  <a:pt x="1523" y="3047"/>
                </a:lnTo>
                <a:lnTo>
                  <a:pt x="3047" y="3047"/>
                </a:lnTo>
                <a:lnTo>
                  <a:pt x="3047" y="1523"/>
                </a:lnTo>
                <a:close/>
              </a:path>
              <a:path w="3749040" h="403860">
                <a:moveTo>
                  <a:pt x="3745991" y="1523"/>
                </a:moveTo>
                <a:lnTo>
                  <a:pt x="3047" y="1523"/>
                </a:lnTo>
                <a:lnTo>
                  <a:pt x="3047" y="3047"/>
                </a:lnTo>
                <a:lnTo>
                  <a:pt x="3745991" y="3047"/>
                </a:lnTo>
                <a:lnTo>
                  <a:pt x="3745991" y="1523"/>
                </a:lnTo>
                <a:close/>
              </a:path>
              <a:path w="3749040" h="403860">
                <a:moveTo>
                  <a:pt x="3749039" y="1523"/>
                </a:moveTo>
                <a:lnTo>
                  <a:pt x="3745991" y="1523"/>
                </a:lnTo>
                <a:lnTo>
                  <a:pt x="3747515" y="3047"/>
                </a:lnTo>
                <a:lnTo>
                  <a:pt x="3749039" y="3047"/>
                </a:lnTo>
                <a:lnTo>
                  <a:pt x="3749039" y="1523"/>
                </a:lnTo>
                <a:close/>
              </a:path>
            </a:pathLst>
          </a:custGeom>
          <a:solidFill>
            <a:srgbClr val="000000"/>
          </a:solidFill>
        </p:spPr>
        <p:txBody>
          <a:bodyPr wrap="square" lIns="0" tIns="0" rIns="0" bIns="0" rtlCol="0"/>
          <a:lstStyle/>
          <a:p>
            <a:endParaRPr/>
          </a:p>
        </p:txBody>
      </p:sp>
      <p:sp>
        <p:nvSpPr>
          <p:cNvPr id="5" name="object 5"/>
          <p:cNvSpPr/>
          <p:nvPr/>
        </p:nvSpPr>
        <p:spPr>
          <a:xfrm>
            <a:off x="4044975" y="3493767"/>
            <a:ext cx="3082028" cy="366528"/>
          </a:xfrm>
          <a:custGeom>
            <a:avLst/>
            <a:gdLst/>
            <a:ahLst/>
            <a:cxnLst/>
            <a:rect l="l" t="t" r="r" b="b"/>
            <a:pathLst>
              <a:path w="3604259" h="403860">
                <a:moveTo>
                  <a:pt x="3604259" y="0"/>
                </a:moveTo>
                <a:lnTo>
                  <a:pt x="0" y="0"/>
                </a:lnTo>
                <a:lnTo>
                  <a:pt x="0" y="403859"/>
                </a:lnTo>
                <a:lnTo>
                  <a:pt x="3604259" y="403859"/>
                </a:lnTo>
                <a:lnTo>
                  <a:pt x="3604259" y="402335"/>
                </a:lnTo>
                <a:lnTo>
                  <a:pt x="3047" y="402335"/>
                </a:lnTo>
                <a:lnTo>
                  <a:pt x="1523" y="400811"/>
                </a:lnTo>
                <a:lnTo>
                  <a:pt x="3047" y="400811"/>
                </a:lnTo>
                <a:lnTo>
                  <a:pt x="3047" y="3047"/>
                </a:lnTo>
                <a:lnTo>
                  <a:pt x="1523" y="3047"/>
                </a:lnTo>
                <a:lnTo>
                  <a:pt x="3047" y="1523"/>
                </a:lnTo>
                <a:lnTo>
                  <a:pt x="3604259" y="1523"/>
                </a:lnTo>
                <a:lnTo>
                  <a:pt x="3604259" y="0"/>
                </a:lnTo>
                <a:close/>
              </a:path>
              <a:path w="3604259" h="403860">
                <a:moveTo>
                  <a:pt x="3047" y="400811"/>
                </a:moveTo>
                <a:lnTo>
                  <a:pt x="1523" y="400811"/>
                </a:lnTo>
                <a:lnTo>
                  <a:pt x="3047" y="402335"/>
                </a:lnTo>
                <a:lnTo>
                  <a:pt x="3047" y="400811"/>
                </a:lnTo>
                <a:close/>
              </a:path>
              <a:path w="3604259" h="403860">
                <a:moveTo>
                  <a:pt x="3601211" y="400811"/>
                </a:moveTo>
                <a:lnTo>
                  <a:pt x="3047" y="400811"/>
                </a:lnTo>
                <a:lnTo>
                  <a:pt x="3047" y="402335"/>
                </a:lnTo>
                <a:lnTo>
                  <a:pt x="3601211" y="402335"/>
                </a:lnTo>
                <a:lnTo>
                  <a:pt x="3601211" y="400811"/>
                </a:lnTo>
                <a:close/>
              </a:path>
              <a:path w="3604259" h="403860">
                <a:moveTo>
                  <a:pt x="3601211" y="1523"/>
                </a:moveTo>
                <a:lnTo>
                  <a:pt x="3601211" y="402335"/>
                </a:lnTo>
                <a:lnTo>
                  <a:pt x="3602735" y="400811"/>
                </a:lnTo>
                <a:lnTo>
                  <a:pt x="3604259" y="400811"/>
                </a:lnTo>
                <a:lnTo>
                  <a:pt x="3604259" y="3047"/>
                </a:lnTo>
                <a:lnTo>
                  <a:pt x="3602735" y="3047"/>
                </a:lnTo>
                <a:lnTo>
                  <a:pt x="3601211" y="1523"/>
                </a:lnTo>
                <a:close/>
              </a:path>
              <a:path w="3604259" h="403860">
                <a:moveTo>
                  <a:pt x="3604259" y="400811"/>
                </a:moveTo>
                <a:lnTo>
                  <a:pt x="3602735" y="400811"/>
                </a:lnTo>
                <a:lnTo>
                  <a:pt x="3601211" y="402335"/>
                </a:lnTo>
                <a:lnTo>
                  <a:pt x="3604259" y="402335"/>
                </a:lnTo>
                <a:lnTo>
                  <a:pt x="3604259" y="400811"/>
                </a:lnTo>
                <a:close/>
              </a:path>
              <a:path w="3604259" h="403860">
                <a:moveTo>
                  <a:pt x="3047" y="1523"/>
                </a:moveTo>
                <a:lnTo>
                  <a:pt x="1523" y="3047"/>
                </a:lnTo>
                <a:lnTo>
                  <a:pt x="3047" y="3047"/>
                </a:lnTo>
                <a:lnTo>
                  <a:pt x="3047" y="1523"/>
                </a:lnTo>
                <a:close/>
              </a:path>
              <a:path w="3604259" h="403860">
                <a:moveTo>
                  <a:pt x="3601211" y="1523"/>
                </a:moveTo>
                <a:lnTo>
                  <a:pt x="3047" y="1523"/>
                </a:lnTo>
                <a:lnTo>
                  <a:pt x="3047" y="3047"/>
                </a:lnTo>
                <a:lnTo>
                  <a:pt x="3601211" y="3047"/>
                </a:lnTo>
                <a:lnTo>
                  <a:pt x="3601211" y="1523"/>
                </a:lnTo>
                <a:close/>
              </a:path>
              <a:path w="3604259" h="403860">
                <a:moveTo>
                  <a:pt x="3604259" y="1523"/>
                </a:moveTo>
                <a:lnTo>
                  <a:pt x="3601211" y="1523"/>
                </a:lnTo>
                <a:lnTo>
                  <a:pt x="3602735" y="3047"/>
                </a:lnTo>
                <a:lnTo>
                  <a:pt x="3604259" y="3047"/>
                </a:lnTo>
                <a:lnTo>
                  <a:pt x="3604259" y="1523"/>
                </a:lnTo>
                <a:close/>
              </a:path>
            </a:pathLst>
          </a:custGeom>
          <a:solidFill>
            <a:srgbClr val="000000"/>
          </a:solidFill>
        </p:spPr>
        <p:txBody>
          <a:bodyPr wrap="square" lIns="0" tIns="0" rIns="0" bIns="0" rtlCol="0"/>
          <a:lstStyle/>
          <a:p>
            <a:endParaRPr/>
          </a:p>
        </p:txBody>
      </p:sp>
      <p:sp>
        <p:nvSpPr>
          <p:cNvPr id="6" name="object 6"/>
          <p:cNvSpPr txBox="1"/>
          <p:nvPr/>
        </p:nvSpPr>
        <p:spPr>
          <a:xfrm>
            <a:off x="1006825" y="2936860"/>
            <a:ext cx="6877543" cy="907941"/>
          </a:xfrm>
          <a:prstGeom prst="rect">
            <a:avLst/>
          </a:prstGeom>
        </p:spPr>
        <p:txBody>
          <a:bodyPr vert="horz" wrap="square" lIns="0" tIns="0" rIns="0" bIns="0" rtlCol="0">
            <a:spAutoFit/>
          </a:bodyPr>
          <a:lstStyle/>
          <a:p>
            <a:pPr marL="3196405"/>
            <a:r>
              <a:rPr spc="100" dirty="0">
                <a:solidFill>
                  <a:schemeClr val="bg1"/>
                </a:solidFill>
                <a:latin typeface="Arial"/>
                <a:cs typeface="Arial"/>
              </a:rPr>
              <a:t>∆</a:t>
            </a:r>
            <a:r>
              <a:rPr spc="-9" dirty="0">
                <a:solidFill>
                  <a:schemeClr val="bg1"/>
                </a:solidFill>
                <a:latin typeface="Arial"/>
                <a:cs typeface="Arial"/>
              </a:rPr>
              <a:t>έ</a:t>
            </a:r>
            <a:r>
              <a:rPr dirty="0">
                <a:solidFill>
                  <a:schemeClr val="bg1"/>
                </a:solidFill>
                <a:latin typeface="Arial"/>
                <a:cs typeface="Arial"/>
              </a:rPr>
              <a:t>ρ</a:t>
            </a:r>
            <a:r>
              <a:rPr spc="-4" dirty="0">
                <a:solidFill>
                  <a:schemeClr val="bg1"/>
                </a:solidFill>
                <a:latin typeface="Arial"/>
                <a:cs typeface="Arial"/>
              </a:rPr>
              <a:t>µ</a:t>
            </a:r>
            <a:r>
              <a:rPr dirty="0">
                <a:solidFill>
                  <a:schemeClr val="bg1"/>
                </a:solidFill>
                <a:latin typeface="Arial"/>
                <a:cs typeface="Arial"/>
              </a:rPr>
              <a:t>α</a:t>
            </a:r>
            <a:r>
              <a:rPr spc="39" dirty="0">
                <a:solidFill>
                  <a:schemeClr val="bg1"/>
                </a:solidFill>
                <a:latin typeface="Times New Roman"/>
                <a:cs typeface="Times New Roman"/>
              </a:rPr>
              <a:t> </a:t>
            </a:r>
            <a:r>
              <a:rPr dirty="0">
                <a:solidFill>
                  <a:schemeClr val="bg1"/>
                </a:solidFill>
                <a:latin typeface="Arial"/>
                <a:cs typeface="Arial"/>
              </a:rPr>
              <a:t>(</a:t>
            </a:r>
            <a:r>
              <a:rPr spc="-26" dirty="0">
                <a:solidFill>
                  <a:schemeClr val="bg1"/>
                </a:solidFill>
                <a:latin typeface="Arial"/>
                <a:cs typeface="Arial"/>
              </a:rPr>
              <a:t>Κ</a:t>
            </a:r>
            <a:r>
              <a:rPr spc="-31" dirty="0">
                <a:solidFill>
                  <a:schemeClr val="bg1"/>
                </a:solidFill>
                <a:latin typeface="Arial"/>
                <a:cs typeface="Arial"/>
              </a:rPr>
              <a:t>ο</a:t>
            </a:r>
            <a:r>
              <a:rPr spc="4" dirty="0">
                <a:solidFill>
                  <a:schemeClr val="bg1"/>
                </a:solidFill>
                <a:latin typeface="Arial"/>
                <a:cs typeface="Arial"/>
              </a:rPr>
              <a:t>λ</a:t>
            </a:r>
            <a:r>
              <a:rPr spc="-26" dirty="0">
                <a:solidFill>
                  <a:schemeClr val="bg1"/>
                </a:solidFill>
                <a:latin typeface="Arial"/>
                <a:cs typeface="Arial"/>
              </a:rPr>
              <a:t>λ</a:t>
            </a:r>
            <a:r>
              <a:rPr spc="4" dirty="0">
                <a:solidFill>
                  <a:schemeClr val="bg1"/>
                </a:solidFill>
                <a:latin typeface="Arial"/>
                <a:cs typeface="Arial"/>
              </a:rPr>
              <a:t>αγ</a:t>
            </a:r>
            <a:r>
              <a:rPr dirty="0">
                <a:solidFill>
                  <a:schemeClr val="bg1"/>
                </a:solidFill>
                <a:latin typeface="Arial"/>
                <a:cs typeface="Arial"/>
              </a:rPr>
              <a:t>ό</a:t>
            </a:r>
            <a:r>
              <a:rPr spc="-9" dirty="0">
                <a:solidFill>
                  <a:schemeClr val="bg1"/>
                </a:solidFill>
                <a:latin typeface="Arial"/>
                <a:cs typeface="Arial"/>
              </a:rPr>
              <a:t>ν</a:t>
            </a:r>
            <a:r>
              <a:rPr dirty="0">
                <a:solidFill>
                  <a:schemeClr val="bg1"/>
                </a:solidFill>
                <a:latin typeface="Arial"/>
                <a:cs typeface="Arial"/>
              </a:rPr>
              <a:t>ο</a:t>
            </a:r>
            <a:r>
              <a:rPr spc="13" dirty="0">
                <a:solidFill>
                  <a:schemeClr val="bg1"/>
                </a:solidFill>
                <a:latin typeface="Times New Roman"/>
                <a:cs typeface="Times New Roman"/>
              </a:rPr>
              <a:t> </a:t>
            </a:r>
            <a:r>
              <a:rPr dirty="0">
                <a:solidFill>
                  <a:schemeClr val="bg1"/>
                </a:solidFill>
                <a:latin typeface="Arial"/>
                <a:cs typeface="Arial"/>
              </a:rPr>
              <a:t>–</a:t>
            </a:r>
            <a:r>
              <a:rPr spc="-13" dirty="0">
                <a:solidFill>
                  <a:schemeClr val="bg1"/>
                </a:solidFill>
                <a:latin typeface="Arial"/>
                <a:cs typeface="Arial"/>
              </a:rPr>
              <a:t> </a:t>
            </a:r>
            <a:r>
              <a:rPr spc="-4" dirty="0">
                <a:solidFill>
                  <a:schemeClr val="bg1"/>
                </a:solidFill>
                <a:latin typeface="Arial"/>
                <a:cs typeface="Arial"/>
              </a:rPr>
              <a:t>Ε</a:t>
            </a:r>
            <a:r>
              <a:rPr spc="-26" dirty="0">
                <a:solidFill>
                  <a:schemeClr val="bg1"/>
                </a:solidFill>
                <a:latin typeface="Arial"/>
                <a:cs typeface="Arial"/>
              </a:rPr>
              <a:t>λ</a:t>
            </a:r>
            <a:r>
              <a:rPr spc="4" dirty="0">
                <a:solidFill>
                  <a:schemeClr val="bg1"/>
                </a:solidFill>
                <a:latin typeface="Arial"/>
                <a:cs typeface="Arial"/>
              </a:rPr>
              <a:t>α</a:t>
            </a:r>
            <a:r>
              <a:rPr spc="-4" dirty="0">
                <a:solidFill>
                  <a:schemeClr val="bg1"/>
                </a:solidFill>
                <a:latin typeface="Arial"/>
                <a:cs typeface="Arial"/>
              </a:rPr>
              <a:t>σ</a:t>
            </a:r>
            <a:r>
              <a:rPr dirty="0">
                <a:solidFill>
                  <a:schemeClr val="bg1"/>
                </a:solidFill>
                <a:latin typeface="Arial"/>
                <a:cs typeface="Arial"/>
              </a:rPr>
              <a:t>τ</a:t>
            </a:r>
            <a:r>
              <a:rPr spc="9" dirty="0">
                <a:solidFill>
                  <a:schemeClr val="bg1"/>
                </a:solidFill>
                <a:latin typeface="Arial"/>
                <a:cs typeface="Arial"/>
              </a:rPr>
              <a:t>ί</a:t>
            </a:r>
            <a:r>
              <a:rPr spc="-9" dirty="0">
                <a:solidFill>
                  <a:schemeClr val="bg1"/>
                </a:solidFill>
                <a:latin typeface="Arial"/>
                <a:cs typeface="Arial"/>
              </a:rPr>
              <a:t>ν</a:t>
            </a:r>
            <a:r>
              <a:rPr dirty="0">
                <a:solidFill>
                  <a:schemeClr val="bg1"/>
                </a:solidFill>
                <a:latin typeface="Arial"/>
                <a:cs typeface="Arial"/>
              </a:rPr>
              <a:t>η)</a:t>
            </a:r>
          </a:p>
          <a:p>
            <a:pPr marL="11135">
              <a:spcBef>
                <a:spcPts val="377"/>
              </a:spcBef>
            </a:pPr>
            <a:r>
              <a:rPr spc="-4" dirty="0">
                <a:solidFill>
                  <a:schemeClr val="bg1"/>
                </a:solidFill>
                <a:latin typeface="Arial"/>
                <a:cs typeface="Arial"/>
              </a:rPr>
              <a:t>Χ</a:t>
            </a:r>
            <a:r>
              <a:rPr spc="4" dirty="0">
                <a:solidFill>
                  <a:schemeClr val="bg1"/>
                </a:solidFill>
                <a:latin typeface="Arial"/>
                <a:cs typeface="Arial"/>
              </a:rPr>
              <a:t>α</a:t>
            </a:r>
            <a:r>
              <a:rPr spc="-26" dirty="0">
                <a:solidFill>
                  <a:schemeClr val="bg1"/>
                </a:solidFill>
                <a:latin typeface="Arial"/>
                <a:cs typeface="Arial"/>
              </a:rPr>
              <a:t>λ</a:t>
            </a:r>
            <a:r>
              <a:rPr spc="4" dirty="0">
                <a:solidFill>
                  <a:schemeClr val="bg1"/>
                </a:solidFill>
                <a:latin typeface="Arial"/>
                <a:cs typeface="Arial"/>
              </a:rPr>
              <a:t>α</a:t>
            </a:r>
            <a:r>
              <a:rPr dirty="0">
                <a:solidFill>
                  <a:schemeClr val="bg1"/>
                </a:solidFill>
                <a:latin typeface="Arial"/>
                <a:cs typeface="Arial"/>
              </a:rPr>
              <a:t>ρός</a:t>
            </a:r>
            <a:r>
              <a:rPr spc="39" dirty="0">
                <a:solidFill>
                  <a:schemeClr val="bg1"/>
                </a:solidFill>
                <a:latin typeface="Times New Roman"/>
                <a:cs typeface="Times New Roman"/>
              </a:rPr>
              <a:t> </a:t>
            </a:r>
            <a:r>
              <a:rPr spc="-4" dirty="0">
                <a:solidFill>
                  <a:schemeClr val="bg1"/>
                </a:solidFill>
                <a:latin typeface="Arial"/>
                <a:cs typeface="Arial"/>
              </a:rPr>
              <a:t>Συ</a:t>
            </a:r>
            <a:r>
              <a:rPr spc="-9" dirty="0">
                <a:solidFill>
                  <a:schemeClr val="bg1"/>
                </a:solidFill>
                <a:latin typeface="Arial"/>
                <a:cs typeface="Arial"/>
              </a:rPr>
              <a:t>ν</a:t>
            </a:r>
            <a:r>
              <a:rPr dirty="0">
                <a:solidFill>
                  <a:schemeClr val="bg1"/>
                </a:solidFill>
                <a:latin typeface="Arial"/>
                <a:cs typeface="Arial"/>
              </a:rPr>
              <a:t>δ</a:t>
            </a:r>
            <a:r>
              <a:rPr spc="-9" dirty="0">
                <a:solidFill>
                  <a:schemeClr val="bg1"/>
                </a:solidFill>
                <a:latin typeface="Arial"/>
                <a:cs typeface="Arial"/>
              </a:rPr>
              <a:t>ε</a:t>
            </a:r>
            <a:r>
              <a:rPr dirty="0">
                <a:solidFill>
                  <a:schemeClr val="bg1"/>
                </a:solidFill>
                <a:latin typeface="Arial"/>
                <a:cs typeface="Arial"/>
              </a:rPr>
              <a:t>τ</a:t>
            </a:r>
            <a:r>
              <a:rPr spc="9" dirty="0">
                <a:solidFill>
                  <a:schemeClr val="bg1"/>
                </a:solidFill>
                <a:latin typeface="Arial"/>
                <a:cs typeface="Arial"/>
              </a:rPr>
              <a:t>ι</a:t>
            </a:r>
            <a:r>
              <a:rPr spc="-18" dirty="0">
                <a:solidFill>
                  <a:schemeClr val="bg1"/>
                </a:solidFill>
                <a:latin typeface="Arial"/>
                <a:cs typeface="Arial"/>
              </a:rPr>
              <a:t>κ</a:t>
            </a:r>
            <a:r>
              <a:rPr dirty="0">
                <a:solidFill>
                  <a:schemeClr val="bg1"/>
                </a:solidFill>
                <a:latin typeface="Arial"/>
                <a:cs typeface="Arial"/>
              </a:rPr>
              <a:t>ός</a:t>
            </a:r>
            <a:r>
              <a:rPr spc="-26" dirty="0">
                <a:solidFill>
                  <a:schemeClr val="bg1"/>
                </a:solidFill>
                <a:latin typeface="Times New Roman"/>
                <a:cs typeface="Times New Roman"/>
              </a:rPr>
              <a:t> </a:t>
            </a:r>
            <a:r>
              <a:rPr spc="-4" dirty="0">
                <a:solidFill>
                  <a:schemeClr val="bg1"/>
                </a:solidFill>
                <a:latin typeface="Arial"/>
                <a:cs typeface="Arial"/>
              </a:rPr>
              <a:t>Ισ</a:t>
            </a:r>
            <a:r>
              <a:rPr dirty="0">
                <a:solidFill>
                  <a:schemeClr val="bg1"/>
                </a:solidFill>
                <a:latin typeface="Arial"/>
                <a:cs typeface="Arial"/>
              </a:rPr>
              <a:t>τός</a:t>
            </a:r>
          </a:p>
          <a:p>
            <a:pPr marL="3196405">
              <a:spcBef>
                <a:spcPts val="167"/>
              </a:spcBef>
            </a:pPr>
            <a:r>
              <a:rPr spc="4" dirty="0">
                <a:solidFill>
                  <a:schemeClr val="bg1"/>
                </a:solidFill>
                <a:latin typeface="Arial"/>
                <a:cs typeface="Arial"/>
              </a:rPr>
              <a:t>Λ</a:t>
            </a:r>
            <a:r>
              <a:rPr spc="9" dirty="0">
                <a:solidFill>
                  <a:schemeClr val="bg1"/>
                </a:solidFill>
                <a:latin typeface="Arial"/>
                <a:cs typeface="Arial"/>
              </a:rPr>
              <a:t>ι</a:t>
            </a:r>
            <a:r>
              <a:rPr spc="-26" dirty="0">
                <a:solidFill>
                  <a:schemeClr val="bg1"/>
                </a:solidFill>
                <a:latin typeface="Arial"/>
                <a:cs typeface="Arial"/>
              </a:rPr>
              <a:t>π</a:t>
            </a:r>
            <a:r>
              <a:rPr spc="-4" dirty="0">
                <a:solidFill>
                  <a:schemeClr val="bg1"/>
                </a:solidFill>
                <a:latin typeface="Arial"/>
                <a:cs typeface="Arial"/>
              </a:rPr>
              <a:t>ώ</a:t>
            </a:r>
            <a:r>
              <a:rPr dirty="0">
                <a:solidFill>
                  <a:schemeClr val="bg1"/>
                </a:solidFill>
                <a:latin typeface="Arial"/>
                <a:cs typeface="Arial"/>
              </a:rPr>
              <a:t>δης</a:t>
            </a:r>
            <a:r>
              <a:rPr spc="18" dirty="0">
                <a:solidFill>
                  <a:schemeClr val="bg1"/>
                </a:solidFill>
                <a:latin typeface="Times New Roman"/>
                <a:cs typeface="Times New Roman"/>
              </a:rPr>
              <a:t> </a:t>
            </a:r>
            <a:r>
              <a:rPr spc="9" dirty="0">
                <a:solidFill>
                  <a:schemeClr val="bg1"/>
                </a:solidFill>
                <a:latin typeface="Arial"/>
                <a:cs typeface="Arial"/>
              </a:rPr>
              <a:t>ι</a:t>
            </a:r>
            <a:r>
              <a:rPr spc="-4" dirty="0">
                <a:solidFill>
                  <a:schemeClr val="bg1"/>
                </a:solidFill>
                <a:latin typeface="Arial"/>
                <a:cs typeface="Arial"/>
              </a:rPr>
              <a:t>σ</a:t>
            </a:r>
            <a:r>
              <a:rPr dirty="0">
                <a:solidFill>
                  <a:schemeClr val="bg1"/>
                </a:solidFill>
                <a:latin typeface="Arial"/>
                <a:cs typeface="Arial"/>
              </a:rPr>
              <a:t>τός</a:t>
            </a:r>
            <a:r>
              <a:rPr spc="26" dirty="0">
                <a:solidFill>
                  <a:schemeClr val="bg1"/>
                </a:solidFill>
                <a:latin typeface="Times New Roman"/>
                <a:cs typeface="Times New Roman"/>
              </a:rPr>
              <a:t> </a:t>
            </a:r>
            <a:r>
              <a:rPr dirty="0">
                <a:solidFill>
                  <a:schemeClr val="bg1"/>
                </a:solidFill>
                <a:latin typeface="Arial"/>
                <a:cs typeface="Arial"/>
              </a:rPr>
              <a:t>(</a:t>
            </a:r>
            <a:r>
              <a:rPr spc="4" dirty="0">
                <a:solidFill>
                  <a:schemeClr val="bg1"/>
                </a:solidFill>
                <a:latin typeface="Arial"/>
                <a:cs typeface="Arial"/>
              </a:rPr>
              <a:t>Λ</a:t>
            </a:r>
            <a:r>
              <a:rPr spc="9" dirty="0">
                <a:solidFill>
                  <a:schemeClr val="bg1"/>
                </a:solidFill>
                <a:latin typeface="Arial"/>
                <a:cs typeface="Arial"/>
              </a:rPr>
              <a:t>ι</a:t>
            </a:r>
            <a:r>
              <a:rPr spc="-26" dirty="0">
                <a:solidFill>
                  <a:schemeClr val="bg1"/>
                </a:solidFill>
                <a:latin typeface="Arial"/>
                <a:cs typeface="Arial"/>
              </a:rPr>
              <a:t>π</a:t>
            </a:r>
            <a:r>
              <a:rPr dirty="0">
                <a:solidFill>
                  <a:schemeClr val="bg1"/>
                </a:solidFill>
                <a:latin typeface="Arial"/>
                <a:cs typeface="Arial"/>
              </a:rPr>
              <a:t>ο</a:t>
            </a:r>
            <a:r>
              <a:rPr spc="-9" dirty="0">
                <a:solidFill>
                  <a:schemeClr val="bg1"/>
                </a:solidFill>
                <a:latin typeface="Arial"/>
                <a:cs typeface="Arial"/>
              </a:rPr>
              <a:t>κ</a:t>
            </a:r>
            <a:r>
              <a:rPr spc="-4" dirty="0">
                <a:solidFill>
                  <a:schemeClr val="bg1"/>
                </a:solidFill>
                <a:latin typeface="Arial"/>
                <a:cs typeface="Arial"/>
              </a:rPr>
              <a:t>ύ</a:t>
            </a:r>
            <a:r>
              <a:rPr dirty="0">
                <a:solidFill>
                  <a:schemeClr val="bg1"/>
                </a:solidFill>
                <a:latin typeface="Arial"/>
                <a:cs typeface="Arial"/>
              </a:rPr>
              <a:t>τ</a:t>
            </a:r>
            <a:r>
              <a:rPr spc="-22" dirty="0">
                <a:solidFill>
                  <a:schemeClr val="bg1"/>
                </a:solidFill>
                <a:latin typeface="Arial"/>
                <a:cs typeface="Arial"/>
              </a:rPr>
              <a:t>τ</a:t>
            </a:r>
            <a:r>
              <a:rPr spc="4" dirty="0">
                <a:solidFill>
                  <a:schemeClr val="bg1"/>
                </a:solidFill>
                <a:latin typeface="Arial"/>
                <a:cs typeface="Arial"/>
              </a:rPr>
              <a:t>α</a:t>
            </a:r>
            <a:r>
              <a:rPr spc="-13" dirty="0">
                <a:solidFill>
                  <a:schemeClr val="bg1"/>
                </a:solidFill>
                <a:latin typeface="Arial"/>
                <a:cs typeface="Arial"/>
              </a:rPr>
              <a:t>ρ</a:t>
            </a:r>
            <a:r>
              <a:rPr spc="4" dirty="0">
                <a:solidFill>
                  <a:schemeClr val="bg1"/>
                </a:solidFill>
                <a:latin typeface="Arial"/>
                <a:cs typeface="Arial"/>
              </a:rPr>
              <a:t>α</a:t>
            </a:r>
            <a:r>
              <a:rPr dirty="0">
                <a:solidFill>
                  <a:schemeClr val="bg1"/>
                </a:solidFill>
                <a:latin typeface="Arial"/>
                <a:cs typeface="Arial"/>
              </a:rPr>
              <a:t>)</a:t>
            </a:r>
          </a:p>
        </p:txBody>
      </p:sp>
      <p:sp>
        <p:nvSpPr>
          <p:cNvPr id="7" name="object 7"/>
          <p:cNvSpPr/>
          <p:nvPr/>
        </p:nvSpPr>
        <p:spPr>
          <a:xfrm>
            <a:off x="3923128" y="3103725"/>
            <a:ext cx="0" cy="587829"/>
          </a:xfrm>
          <a:custGeom>
            <a:avLst/>
            <a:gdLst/>
            <a:ahLst/>
            <a:cxnLst/>
            <a:rect l="l" t="t" r="r" b="b"/>
            <a:pathLst>
              <a:path h="647700">
                <a:moveTo>
                  <a:pt x="0" y="0"/>
                </a:moveTo>
                <a:lnTo>
                  <a:pt x="0" y="647699"/>
                </a:lnTo>
              </a:path>
            </a:pathLst>
          </a:custGeom>
          <a:ln w="11937">
            <a:solidFill>
              <a:srgbClr val="000000"/>
            </a:solidFill>
          </a:ln>
        </p:spPr>
        <p:txBody>
          <a:bodyPr wrap="square" lIns="0" tIns="0" rIns="0" bIns="0" rtlCol="0"/>
          <a:lstStyle/>
          <a:p>
            <a:endParaRPr/>
          </a:p>
        </p:txBody>
      </p:sp>
      <p:sp>
        <p:nvSpPr>
          <p:cNvPr id="8" name="object 8"/>
          <p:cNvSpPr/>
          <p:nvPr/>
        </p:nvSpPr>
        <p:spPr>
          <a:xfrm>
            <a:off x="3799977" y="3364444"/>
            <a:ext cx="122716" cy="0"/>
          </a:xfrm>
          <a:custGeom>
            <a:avLst/>
            <a:gdLst/>
            <a:ahLst/>
            <a:cxnLst/>
            <a:rect l="l" t="t" r="r" b="b"/>
            <a:pathLst>
              <a:path w="143510">
                <a:moveTo>
                  <a:pt x="0" y="0"/>
                </a:moveTo>
                <a:lnTo>
                  <a:pt x="143255" y="0"/>
                </a:lnTo>
              </a:path>
            </a:pathLst>
          </a:custGeom>
          <a:ln w="11937">
            <a:solidFill>
              <a:srgbClr val="000000"/>
            </a:solidFill>
          </a:ln>
        </p:spPr>
        <p:txBody>
          <a:bodyPr wrap="square" lIns="0" tIns="0" rIns="0" bIns="0" rtlCol="0"/>
          <a:lstStyle/>
          <a:p>
            <a:endParaRPr/>
          </a:p>
        </p:txBody>
      </p:sp>
      <p:sp>
        <p:nvSpPr>
          <p:cNvPr id="9" name="object 9"/>
          <p:cNvSpPr/>
          <p:nvPr/>
        </p:nvSpPr>
        <p:spPr>
          <a:xfrm>
            <a:off x="3923780" y="3103725"/>
            <a:ext cx="121630" cy="0"/>
          </a:xfrm>
          <a:custGeom>
            <a:avLst/>
            <a:gdLst/>
            <a:ahLst/>
            <a:cxnLst/>
            <a:rect l="l" t="t" r="r" b="b"/>
            <a:pathLst>
              <a:path w="142239">
                <a:moveTo>
                  <a:pt x="0" y="0"/>
                </a:moveTo>
                <a:lnTo>
                  <a:pt x="141731" y="0"/>
                </a:lnTo>
              </a:path>
            </a:pathLst>
          </a:custGeom>
          <a:ln w="10413">
            <a:solidFill>
              <a:srgbClr val="000000"/>
            </a:solidFill>
          </a:ln>
        </p:spPr>
        <p:txBody>
          <a:bodyPr wrap="square" lIns="0" tIns="0" rIns="0" bIns="0" rtlCol="0"/>
          <a:lstStyle/>
          <a:p>
            <a:endParaRPr/>
          </a:p>
        </p:txBody>
      </p:sp>
      <p:sp>
        <p:nvSpPr>
          <p:cNvPr id="10" name="object 10"/>
          <p:cNvSpPr/>
          <p:nvPr/>
        </p:nvSpPr>
        <p:spPr>
          <a:xfrm>
            <a:off x="3923780" y="3691553"/>
            <a:ext cx="121630" cy="0"/>
          </a:xfrm>
          <a:custGeom>
            <a:avLst/>
            <a:gdLst/>
            <a:ahLst/>
            <a:cxnLst/>
            <a:rect l="l" t="t" r="r" b="b"/>
            <a:pathLst>
              <a:path w="142239">
                <a:moveTo>
                  <a:pt x="0" y="0"/>
                </a:moveTo>
                <a:lnTo>
                  <a:pt x="141731" y="0"/>
                </a:lnTo>
              </a:path>
            </a:pathLst>
          </a:custGeom>
          <a:ln w="10413">
            <a:solidFill>
              <a:srgbClr val="000000"/>
            </a:solidFill>
          </a:ln>
        </p:spPr>
        <p:txBody>
          <a:bodyPr wrap="square" lIns="0" tIns="0" rIns="0" bIns="0" rtlCol="0"/>
          <a:lstStyle/>
          <a:p>
            <a:endParaRPr/>
          </a:p>
        </p:txBody>
      </p:sp>
      <p:sp>
        <p:nvSpPr>
          <p:cNvPr id="11" name="object 11"/>
          <p:cNvSpPr/>
          <p:nvPr/>
        </p:nvSpPr>
        <p:spPr>
          <a:xfrm>
            <a:off x="5034091" y="488233"/>
            <a:ext cx="3355696" cy="2222684"/>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939493" y="3887966"/>
            <a:ext cx="3551173" cy="248271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756513" y="3947440"/>
            <a:ext cx="3551173" cy="2423236"/>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661915" y="316726"/>
            <a:ext cx="4279653" cy="2394190"/>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694725" y="455224"/>
            <a:ext cx="2010481" cy="307777"/>
          </a:xfrm>
          <a:prstGeom prst="rect">
            <a:avLst/>
          </a:prstGeom>
        </p:spPr>
        <p:txBody>
          <a:bodyPr vert="horz" wrap="square" lIns="0" tIns="0" rIns="0" bIns="0" rtlCol="0">
            <a:spAutoFit/>
          </a:bodyPr>
          <a:lstStyle/>
          <a:p>
            <a:pPr marL="11135"/>
            <a:r>
              <a:rPr sz="2000" b="1" spc="-4" dirty="0">
                <a:solidFill>
                  <a:schemeClr val="bg1"/>
                </a:solidFill>
                <a:latin typeface="Arial"/>
                <a:cs typeface="Arial"/>
              </a:rPr>
              <a:t>Ερεισ</a:t>
            </a:r>
            <a:r>
              <a:rPr sz="2000" b="1" spc="4" dirty="0">
                <a:solidFill>
                  <a:schemeClr val="bg1"/>
                </a:solidFill>
                <a:latin typeface="Arial"/>
                <a:cs typeface="Arial"/>
              </a:rPr>
              <a:t>τ</a:t>
            </a:r>
            <a:r>
              <a:rPr sz="2000" b="1" spc="-4" dirty="0">
                <a:solidFill>
                  <a:schemeClr val="bg1"/>
                </a:solidFill>
                <a:latin typeface="Arial"/>
                <a:cs typeface="Arial"/>
              </a:rPr>
              <a:t>ικό</a:t>
            </a:r>
            <a:r>
              <a:rPr sz="2000" b="1" dirty="0">
                <a:solidFill>
                  <a:schemeClr val="bg1"/>
                </a:solidFill>
                <a:latin typeface="Arial"/>
                <a:cs typeface="Arial"/>
              </a:rPr>
              <a:t>ς</a:t>
            </a:r>
            <a:r>
              <a:rPr sz="2000" b="1" spc="22" dirty="0">
                <a:solidFill>
                  <a:schemeClr val="bg1"/>
                </a:solidFill>
                <a:latin typeface="Times New Roman"/>
                <a:cs typeface="Times New Roman"/>
              </a:rPr>
              <a:t> </a:t>
            </a:r>
            <a:r>
              <a:rPr sz="2000" b="1" spc="-4" dirty="0">
                <a:solidFill>
                  <a:schemeClr val="bg1"/>
                </a:solidFill>
                <a:latin typeface="Arial"/>
                <a:cs typeface="Arial"/>
              </a:rPr>
              <a:t>ισ</a:t>
            </a:r>
            <a:r>
              <a:rPr sz="2000" b="1" spc="4" dirty="0">
                <a:solidFill>
                  <a:schemeClr val="bg1"/>
                </a:solidFill>
                <a:latin typeface="Arial"/>
                <a:cs typeface="Arial"/>
              </a:rPr>
              <a:t>τ</a:t>
            </a:r>
            <a:r>
              <a:rPr sz="2000" b="1" spc="-4" dirty="0">
                <a:solidFill>
                  <a:schemeClr val="bg1"/>
                </a:solidFill>
                <a:latin typeface="Arial"/>
                <a:cs typeface="Arial"/>
              </a:rPr>
              <a:t>ό</a:t>
            </a:r>
            <a:r>
              <a:rPr sz="2000" b="1" dirty="0">
                <a:solidFill>
                  <a:schemeClr val="bg1"/>
                </a:solidFill>
                <a:latin typeface="Arial"/>
                <a:cs typeface="Arial"/>
              </a:rPr>
              <a:t>ς</a:t>
            </a:r>
            <a:endParaRPr sz="2000" dirty="0">
              <a:solidFill>
                <a:schemeClr val="bg1"/>
              </a:solidFill>
              <a:latin typeface="Arial"/>
              <a:cs typeface="Arial"/>
            </a:endParaRPr>
          </a:p>
        </p:txBody>
      </p:sp>
    </p:spTree>
    <p:extLst>
      <p:ext uri="{BB962C8B-B14F-4D97-AF65-F5344CB8AC3E}">
        <p14:creationId xmlns:p14="http://schemas.microsoft.com/office/powerpoint/2010/main" xmlns="" val="2949269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915" y="316726"/>
            <a:ext cx="7819094" cy="6224072"/>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783111" y="3035952"/>
            <a:ext cx="4345029" cy="297372"/>
          </a:xfrm>
          <a:custGeom>
            <a:avLst/>
            <a:gdLst/>
            <a:ahLst/>
            <a:cxnLst/>
            <a:rect l="l" t="t" r="r" b="b"/>
            <a:pathLst>
              <a:path w="5081270" h="327660">
                <a:moveTo>
                  <a:pt x="5081012" y="0"/>
                </a:moveTo>
                <a:lnTo>
                  <a:pt x="0" y="0"/>
                </a:lnTo>
                <a:lnTo>
                  <a:pt x="0" y="327659"/>
                </a:lnTo>
                <a:lnTo>
                  <a:pt x="5081012" y="327659"/>
                </a:lnTo>
                <a:lnTo>
                  <a:pt x="5081012" y="326135"/>
                </a:lnTo>
                <a:lnTo>
                  <a:pt x="3047" y="326135"/>
                </a:lnTo>
                <a:lnTo>
                  <a:pt x="1523" y="324611"/>
                </a:lnTo>
                <a:lnTo>
                  <a:pt x="3047" y="324611"/>
                </a:lnTo>
                <a:lnTo>
                  <a:pt x="3047" y="3047"/>
                </a:lnTo>
                <a:lnTo>
                  <a:pt x="1523" y="3047"/>
                </a:lnTo>
                <a:lnTo>
                  <a:pt x="3047" y="1523"/>
                </a:lnTo>
                <a:lnTo>
                  <a:pt x="5081012" y="1523"/>
                </a:lnTo>
                <a:lnTo>
                  <a:pt x="5081012" y="0"/>
                </a:lnTo>
                <a:close/>
              </a:path>
              <a:path w="5081270" h="327660">
                <a:moveTo>
                  <a:pt x="3047" y="324611"/>
                </a:moveTo>
                <a:lnTo>
                  <a:pt x="1523" y="324611"/>
                </a:lnTo>
                <a:lnTo>
                  <a:pt x="3047" y="326135"/>
                </a:lnTo>
                <a:lnTo>
                  <a:pt x="3047" y="324611"/>
                </a:lnTo>
                <a:close/>
              </a:path>
              <a:path w="5081270" h="327660">
                <a:moveTo>
                  <a:pt x="5076440" y="324611"/>
                </a:moveTo>
                <a:lnTo>
                  <a:pt x="3047" y="324611"/>
                </a:lnTo>
                <a:lnTo>
                  <a:pt x="3047" y="326135"/>
                </a:lnTo>
                <a:lnTo>
                  <a:pt x="5076440" y="326135"/>
                </a:lnTo>
                <a:lnTo>
                  <a:pt x="5076440" y="324611"/>
                </a:lnTo>
                <a:close/>
              </a:path>
              <a:path w="5081270" h="327660">
                <a:moveTo>
                  <a:pt x="5076440" y="1523"/>
                </a:moveTo>
                <a:lnTo>
                  <a:pt x="5076440" y="326135"/>
                </a:lnTo>
                <a:lnTo>
                  <a:pt x="5077964" y="324611"/>
                </a:lnTo>
                <a:lnTo>
                  <a:pt x="5081012" y="324611"/>
                </a:lnTo>
                <a:lnTo>
                  <a:pt x="5081012" y="3047"/>
                </a:lnTo>
                <a:lnTo>
                  <a:pt x="5077964" y="3047"/>
                </a:lnTo>
                <a:lnTo>
                  <a:pt x="5076440" y="1523"/>
                </a:lnTo>
                <a:close/>
              </a:path>
              <a:path w="5081270" h="327660">
                <a:moveTo>
                  <a:pt x="5081012" y="324611"/>
                </a:moveTo>
                <a:lnTo>
                  <a:pt x="5077964" y="324611"/>
                </a:lnTo>
                <a:lnTo>
                  <a:pt x="5076440" y="326135"/>
                </a:lnTo>
                <a:lnTo>
                  <a:pt x="5081012" y="326135"/>
                </a:lnTo>
                <a:lnTo>
                  <a:pt x="5081012" y="324611"/>
                </a:lnTo>
                <a:close/>
              </a:path>
              <a:path w="5081270" h="327660">
                <a:moveTo>
                  <a:pt x="3047" y="1523"/>
                </a:moveTo>
                <a:lnTo>
                  <a:pt x="1523" y="3047"/>
                </a:lnTo>
                <a:lnTo>
                  <a:pt x="3047" y="3047"/>
                </a:lnTo>
                <a:lnTo>
                  <a:pt x="3047" y="1523"/>
                </a:lnTo>
                <a:close/>
              </a:path>
              <a:path w="5081270" h="327660">
                <a:moveTo>
                  <a:pt x="5076440" y="1523"/>
                </a:moveTo>
                <a:lnTo>
                  <a:pt x="3047" y="1523"/>
                </a:lnTo>
                <a:lnTo>
                  <a:pt x="3047" y="3047"/>
                </a:lnTo>
                <a:lnTo>
                  <a:pt x="5076440" y="3047"/>
                </a:lnTo>
                <a:lnTo>
                  <a:pt x="5076440" y="1523"/>
                </a:lnTo>
                <a:close/>
              </a:path>
              <a:path w="5081270" h="327660">
                <a:moveTo>
                  <a:pt x="5081012" y="1523"/>
                </a:moveTo>
                <a:lnTo>
                  <a:pt x="5076440" y="1523"/>
                </a:lnTo>
                <a:lnTo>
                  <a:pt x="5077964" y="3047"/>
                </a:lnTo>
                <a:lnTo>
                  <a:pt x="5081012" y="3047"/>
                </a:lnTo>
                <a:lnTo>
                  <a:pt x="5081012" y="1523"/>
                </a:lnTo>
                <a:close/>
              </a:path>
            </a:pathLst>
          </a:custGeom>
          <a:solidFill>
            <a:srgbClr val="000000"/>
          </a:solidFill>
        </p:spPr>
        <p:txBody>
          <a:bodyPr wrap="square" lIns="0" tIns="0" rIns="0" bIns="0" rtlCol="0"/>
          <a:lstStyle/>
          <a:p>
            <a:endParaRPr/>
          </a:p>
        </p:txBody>
      </p:sp>
      <p:sp>
        <p:nvSpPr>
          <p:cNvPr id="4" name="object 4"/>
          <p:cNvSpPr/>
          <p:nvPr/>
        </p:nvSpPr>
        <p:spPr>
          <a:xfrm>
            <a:off x="5555363" y="2673573"/>
            <a:ext cx="2836051" cy="365376"/>
          </a:xfrm>
          <a:custGeom>
            <a:avLst/>
            <a:gdLst/>
            <a:ahLst/>
            <a:cxnLst/>
            <a:rect l="l" t="t" r="r" b="b"/>
            <a:pathLst>
              <a:path w="3316604" h="402589">
                <a:moveTo>
                  <a:pt x="3316223" y="0"/>
                </a:moveTo>
                <a:lnTo>
                  <a:pt x="0" y="0"/>
                </a:lnTo>
                <a:lnTo>
                  <a:pt x="0" y="402335"/>
                </a:lnTo>
                <a:lnTo>
                  <a:pt x="3316223" y="402335"/>
                </a:lnTo>
                <a:lnTo>
                  <a:pt x="3316223" y="400811"/>
                </a:lnTo>
                <a:lnTo>
                  <a:pt x="3047" y="400811"/>
                </a:lnTo>
                <a:lnTo>
                  <a:pt x="1523" y="399287"/>
                </a:lnTo>
                <a:lnTo>
                  <a:pt x="3047" y="399287"/>
                </a:lnTo>
                <a:lnTo>
                  <a:pt x="3047" y="3047"/>
                </a:lnTo>
                <a:lnTo>
                  <a:pt x="1523" y="3047"/>
                </a:lnTo>
                <a:lnTo>
                  <a:pt x="3047" y="1523"/>
                </a:lnTo>
                <a:lnTo>
                  <a:pt x="3316223" y="1523"/>
                </a:lnTo>
                <a:lnTo>
                  <a:pt x="3316223" y="0"/>
                </a:lnTo>
                <a:close/>
              </a:path>
              <a:path w="3316604" h="402589">
                <a:moveTo>
                  <a:pt x="3047" y="399287"/>
                </a:moveTo>
                <a:lnTo>
                  <a:pt x="1523" y="399287"/>
                </a:lnTo>
                <a:lnTo>
                  <a:pt x="3047" y="400811"/>
                </a:lnTo>
                <a:lnTo>
                  <a:pt x="3047" y="399287"/>
                </a:lnTo>
                <a:close/>
              </a:path>
              <a:path w="3316604" h="402589">
                <a:moveTo>
                  <a:pt x="3313175" y="399287"/>
                </a:moveTo>
                <a:lnTo>
                  <a:pt x="3047" y="399287"/>
                </a:lnTo>
                <a:lnTo>
                  <a:pt x="3047" y="400811"/>
                </a:lnTo>
                <a:lnTo>
                  <a:pt x="3313175" y="400811"/>
                </a:lnTo>
                <a:lnTo>
                  <a:pt x="3313175" y="399287"/>
                </a:lnTo>
                <a:close/>
              </a:path>
              <a:path w="3316604" h="402589">
                <a:moveTo>
                  <a:pt x="3313175" y="1523"/>
                </a:moveTo>
                <a:lnTo>
                  <a:pt x="3313175" y="400811"/>
                </a:lnTo>
                <a:lnTo>
                  <a:pt x="3314699" y="399287"/>
                </a:lnTo>
                <a:lnTo>
                  <a:pt x="3316223" y="399287"/>
                </a:lnTo>
                <a:lnTo>
                  <a:pt x="3316223" y="3047"/>
                </a:lnTo>
                <a:lnTo>
                  <a:pt x="3314699" y="3047"/>
                </a:lnTo>
                <a:lnTo>
                  <a:pt x="3313175" y="1523"/>
                </a:lnTo>
                <a:close/>
              </a:path>
              <a:path w="3316604" h="402589">
                <a:moveTo>
                  <a:pt x="3316223" y="399287"/>
                </a:moveTo>
                <a:lnTo>
                  <a:pt x="3314699" y="399287"/>
                </a:lnTo>
                <a:lnTo>
                  <a:pt x="3313175" y="400811"/>
                </a:lnTo>
                <a:lnTo>
                  <a:pt x="3316223" y="400811"/>
                </a:lnTo>
                <a:lnTo>
                  <a:pt x="3316223" y="399287"/>
                </a:lnTo>
                <a:close/>
              </a:path>
              <a:path w="3316604" h="402589">
                <a:moveTo>
                  <a:pt x="3047" y="1523"/>
                </a:moveTo>
                <a:lnTo>
                  <a:pt x="1523" y="3047"/>
                </a:lnTo>
                <a:lnTo>
                  <a:pt x="3047" y="3047"/>
                </a:lnTo>
                <a:lnTo>
                  <a:pt x="3047" y="1523"/>
                </a:lnTo>
                <a:close/>
              </a:path>
              <a:path w="3316604" h="402589">
                <a:moveTo>
                  <a:pt x="3313175" y="1523"/>
                </a:moveTo>
                <a:lnTo>
                  <a:pt x="3047" y="1523"/>
                </a:lnTo>
                <a:lnTo>
                  <a:pt x="3047" y="3047"/>
                </a:lnTo>
                <a:lnTo>
                  <a:pt x="3313175" y="3047"/>
                </a:lnTo>
                <a:lnTo>
                  <a:pt x="3313175" y="1523"/>
                </a:lnTo>
                <a:close/>
              </a:path>
              <a:path w="3316604" h="402589">
                <a:moveTo>
                  <a:pt x="3316223" y="1523"/>
                </a:moveTo>
                <a:lnTo>
                  <a:pt x="3313175" y="1523"/>
                </a:lnTo>
                <a:lnTo>
                  <a:pt x="3314699" y="3047"/>
                </a:lnTo>
                <a:lnTo>
                  <a:pt x="3316223" y="3047"/>
                </a:lnTo>
                <a:lnTo>
                  <a:pt x="3316223" y="1523"/>
                </a:lnTo>
                <a:close/>
              </a:path>
            </a:pathLst>
          </a:custGeom>
          <a:solidFill>
            <a:srgbClr val="000000"/>
          </a:solidFill>
        </p:spPr>
        <p:txBody>
          <a:bodyPr wrap="square" lIns="0" tIns="0" rIns="0" bIns="0" rtlCol="0"/>
          <a:lstStyle/>
          <a:p>
            <a:endParaRPr/>
          </a:p>
        </p:txBody>
      </p:sp>
      <p:sp>
        <p:nvSpPr>
          <p:cNvPr id="5" name="object 5"/>
          <p:cNvSpPr/>
          <p:nvPr/>
        </p:nvSpPr>
        <p:spPr>
          <a:xfrm>
            <a:off x="5555363" y="3232355"/>
            <a:ext cx="2155682" cy="365376"/>
          </a:xfrm>
          <a:custGeom>
            <a:avLst/>
            <a:gdLst/>
            <a:ahLst/>
            <a:cxnLst/>
            <a:rect l="l" t="t" r="r" b="b"/>
            <a:pathLst>
              <a:path w="2520950" h="402589">
                <a:moveTo>
                  <a:pt x="2520695" y="0"/>
                </a:moveTo>
                <a:lnTo>
                  <a:pt x="0" y="0"/>
                </a:lnTo>
                <a:lnTo>
                  <a:pt x="0" y="402335"/>
                </a:lnTo>
                <a:lnTo>
                  <a:pt x="2520695" y="402335"/>
                </a:lnTo>
                <a:lnTo>
                  <a:pt x="2520695" y="400811"/>
                </a:lnTo>
                <a:lnTo>
                  <a:pt x="3047" y="400811"/>
                </a:lnTo>
                <a:lnTo>
                  <a:pt x="1523" y="399287"/>
                </a:lnTo>
                <a:lnTo>
                  <a:pt x="3047" y="399287"/>
                </a:lnTo>
                <a:lnTo>
                  <a:pt x="3047" y="3047"/>
                </a:lnTo>
                <a:lnTo>
                  <a:pt x="1523" y="3047"/>
                </a:lnTo>
                <a:lnTo>
                  <a:pt x="3047" y="1523"/>
                </a:lnTo>
                <a:lnTo>
                  <a:pt x="2520695" y="1523"/>
                </a:lnTo>
                <a:lnTo>
                  <a:pt x="2520695" y="0"/>
                </a:lnTo>
                <a:close/>
              </a:path>
              <a:path w="2520950" h="402589">
                <a:moveTo>
                  <a:pt x="3047" y="399287"/>
                </a:moveTo>
                <a:lnTo>
                  <a:pt x="1523" y="399287"/>
                </a:lnTo>
                <a:lnTo>
                  <a:pt x="3047" y="400811"/>
                </a:lnTo>
                <a:lnTo>
                  <a:pt x="3047" y="399287"/>
                </a:lnTo>
                <a:close/>
              </a:path>
              <a:path w="2520950" h="402589">
                <a:moveTo>
                  <a:pt x="2517647" y="399287"/>
                </a:moveTo>
                <a:lnTo>
                  <a:pt x="3047" y="399287"/>
                </a:lnTo>
                <a:lnTo>
                  <a:pt x="3047" y="400811"/>
                </a:lnTo>
                <a:lnTo>
                  <a:pt x="2517647" y="400811"/>
                </a:lnTo>
                <a:lnTo>
                  <a:pt x="2517647" y="399287"/>
                </a:lnTo>
                <a:close/>
              </a:path>
              <a:path w="2520950" h="402589">
                <a:moveTo>
                  <a:pt x="2517647" y="1523"/>
                </a:moveTo>
                <a:lnTo>
                  <a:pt x="2517647" y="400811"/>
                </a:lnTo>
                <a:lnTo>
                  <a:pt x="2519171" y="399287"/>
                </a:lnTo>
                <a:lnTo>
                  <a:pt x="2520695" y="399287"/>
                </a:lnTo>
                <a:lnTo>
                  <a:pt x="2520695" y="3047"/>
                </a:lnTo>
                <a:lnTo>
                  <a:pt x="2519171" y="3047"/>
                </a:lnTo>
                <a:lnTo>
                  <a:pt x="2517647" y="1523"/>
                </a:lnTo>
                <a:close/>
              </a:path>
              <a:path w="2520950" h="402589">
                <a:moveTo>
                  <a:pt x="2520695" y="399287"/>
                </a:moveTo>
                <a:lnTo>
                  <a:pt x="2519171" y="399287"/>
                </a:lnTo>
                <a:lnTo>
                  <a:pt x="2517647" y="400811"/>
                </a:lnTo>
                <a:lnTo>
                  <a:pt x="2520695" y="400811"/>
                </a:lnTo>
                <a:lnTo>
                  <a:pt x="2520695" y="399287"/>
                </a:lnTo>
                <a:close/>
              </a:path>
              <a:path w="2520950" h="402589">
                <a:moveTo>
                  <a:pt x="3047" y="1523"/>
                </a:moveTo>
                <a:lnTo>
                  <a:pt x="1523" y="3047"/>
                </a:lnTo>
                <a:lnTo>
                  <a:pt x="3047" y="3047"/>
                </a:lnTo>
                <a:lnTo>
                  <a:pt x="3047" y="1523"/>
                </a:lnTo>
                <a:close/>
              </a:path>
              <a:path w="2520950" h="402589">
                <a:moveTo>
                  <a:pt x="2517647" y="1523"/>
                </a:moveTo>
                <a:lnTo>
                  <a:pt x="3047" y="1523"/>
                </a:lnTo>
                <a:lnTo>
                  <a:pt x="3047" y="3047"/>
                </a:lnTo>
                <a:lnTo>
                  <a:pt x="2517647" y="3047"/>
                </a:lnTo>
                <a:lnTo>
                  <a:pt x="2517647" y="1523"/>
                </a:lnTo>
                <a:close/>
              </a:path>
              <a:path w="2520950" h="402589">
                <a:moveTo>
                  <a:pt x="2520695" y="1523"/>
                </a:moveTo>
                <a:lnTo>
                  <a:pt x="2517647" y="1523"/>
                </a:lnTo>
                <a:lnTo>
                  <a:pt x="2519171" y="3047"/>
                </a:lnTo>
                <a:lnTo>
                  <a:pt x="2520695" y="3047"/>
                </a:lnTo>
                <a:lnTo>
                  <a:pt x="2520695" y="1523"/>
                </a:lnTo>
                <a:close/>
              </a:path>
            </a:pathLst>
          </a:custGeom>
          <a:solidFill>
            <a:srgbClr val="000000"/>
          </a:solidFill>
        </p:spPr>
        <p:txBody>
          <a:bodyPr wrap="square" lIns="0" tIns="0" rIns="0" bIns="0" rtlCol="0"/>
          <a:lstStyle/>
          <a:p>
            <a:endParaRPr/>
          </a:p>
        </p:txBody>
      </p:sp>
      <p:sp>
        <p:nvSpPr>
          <p:cNvPr id="6" name="object 6"/>
          <p:cNvSpPr txBox="1"/>
          <p:nvPr/>
        </p:nvSpPr>
        <p:spPr>
          <a:xfrm>
            <a:off x="661917" y="2740457"/>
            <a:ext cx="7729498" cy="828432"/>
          </a:xfrm>
          <a:prstGeom prst="rect">
            <a:avLst/>
          </a:prstGeom>
        </p:spPr>
        <p:txBody>
          <a:bodyPr vert="horz" wrap="square" lIns="0" tIns="0" rIns="0" bIns="0" rtlCol="0">
            <a:spAutoFit/>
          </a:bodyPr>
          <a:lstStyle/>
          <a:p>
            <a:pPr marR="4454" algn="r"/>
            <a:r>
              <a:rPr spc="-4" dirty="0">
                <a:solidFill>
                  <a:schemeClr val="bg1"/>
                </a:solidFill>
                <a:latin typeface="Arial"/>
                <a:cs typeface="Arial"/>
              </a:rPr>
              <a:t>Συ</a:t>
            </a:r>
            <a:r>
              <a:rPr spc="-9" dirty="0">
                <a:solidFill>
                  <a:schemeClr val="bg1"/>
                </a:solidFill>
                <a:latin typeface="Arial"/>
                <a:cs typeface="Arial"/>
              </a:rPr>
              <a:t>ν</a:t>
            </a:r>
            <a:r>
              <a:rPr dirty="0">
                <a:solidFill>
                  <a:schemeClr val="bg1"/>
                </a:solidFill>
                <a:latin typeface="Arial"/>
                <a:cs typeface="Arial"/>
              </a:rPr>
              <a:t>δ</a:t>
            </a:r>
            <a:r>
              <a:rPr spc="-9" dirty="0">
                <a:solidFill>
                  <a:schemeClr val="bg1"/>
                </a:solidFill>
                <a:latin typeface="Arial"/>
                <a:cs typeface="Arial"/>
              </a:rPr>
              <a:t>έ</a:t>
            </a:r>
            <a:r>
              <a:rPr spc="-4" dirty="0">
                <a:solidFill>
                  <a:schemeClr val="bg1"/>
                </a:solidFill>
                <a:latin typeface="Arial"/>
                <a:cs typeface="Arial"/>
              </a:rPr>
              <a:t>σµ</a:t>
            </a:r>
            <a:r>
              <a:rPr dirty="0">
                <a:solidFill>
                  <a:schemeClr val="bg1"/>
                </a:solidFill>
                <a:latin typeface="Arial"/>
                <a:cs typeface="Arial"/>
              </a:rPr>
              <a:t>οι</a:t>
            </a:r>
            <a:r>
              <a:rPr spc="-44" dirty="0">
                <a:solidFill>
                  <a:schemeClr val="bg1"/>
                </a:solidFill>
                <a:latin typeface="Times New Roman"/>
                <a:cs typeface="Times New Roman"/>
              </a:rPr>
              <a:t> </a:t>
            </a:r>
            <a:r>
              <a:rPr spc="-4" dirty="0">
                <a:solidFill>
                  <a:schemeClr val="bg1"/>
                </a:solidFill>
                <a:latin typeface="Arial"/>
                <a:cs typeface="Arial"/>
              </a:rPr>
              <a:t>Α</a:t>
            </a:r>
            <a:r>
              <a:rPr dirty="0">
                <a:solidFill>
                  <a:schemeClr val="bg1"/>
                </a:solidFill>
                <a:latin typeface="Arial"/>
                <a:cs typeface="Arial"/>
              </a:rPr>
              <a:t>ρθρ</a:t>
            </a:r>
            <a:r>
              <a:rPr spc="-4" dirty="0">
                <a:solidFill>
                  <a:schemeClr val="bg1"/>
                </a:solidFill>
                <a:latin typeface="Arial"/>
                <a:cs typeface="Arial"/>
              </a:rPr>
              <a:t>ώσ</a:t>
            </a:r>
            <a:r>
              <a:rPr spc="-9" dirty="0">
                <a:solidFill>
                  <a:schemeClr val="bg1"/>
                </a:solidFill>
                <a:latin typeface="Arial"/>
                <a:cs typeface="Arial"/>
              </a:rPr>
              <a:t>ε</a:t>
            </a:r>
            <a:r>
              <a:rPr spc="-4" dirty="0">
                <a:solidFill>
                  <a:schemeClr val="bg1"/>
                </a:solidFill>
                <a:latin typeface="Arial"/>
                <a:cs typeface="Arial"/>
              </a:rPr>
              <a:t>ω</a:t>
            </a:r>
            <a:r>
              <a:rPr dirty="0">
                <a:solidFill>
                  <a:schemeClr val="bg1"/>
                </a:solidFill>
                <a:latin typeface="Arial"/>
                <a:cs typeface="Arial"/>
              </a:rPr>
              <a:t>ν</a:t>
            </a:r>
          </a:p>
          <a:p>
            <a:pPr marL="11135">
              <a:lnSpc>
                <a:spcPts val="2052"/>
              </a:lnSpc>
              <a:spcBef>
                <a:spcPts val="145"/>
              </a:spcBef>
            </a:pPr>
            <a:r>
              <a:rPr dirty="0">
                <a:solidFill>
                  <a:schemeClr val="bg1"/>
                </a:solidFill>
                <a:latin typeface="Arial"/>
                <a:cs typeface="Arial"/>
              </a:rPr>
              <a:t>Π</a:t>
            </a:r>
            <a:r>
              <a:rPr spc="-4" dirty="0">
                <a:solidFill>
                  <a:schemeClr val="bg1"/>
                </a:solidFill>
                <a:latin typeface="Arial"/>
                <a:cs typeface="Arial"/>
              </a:rPr>
              <a:t>υ</a:t>
            </a:r>
            <a:r>
              <a:rPr spc="4" dirty="0">
                <a:solidFill>
                  <a:schemeClr val="bg1"/>
                </a:solidFill>
                <a:latin typeface="Arial"/>
                <a:cs typeface="Arial"/>
              </a:rPr>
              <a:t>κ</a:t>
            </a:r>
            <a:r>
              <a:rPr spc="-9" dirty="0">
                <a:solidFill>
                  <a:schemeClr val="bg1"/>
                </a:solidFill>
                <a:latin typeface="Arial"/>
                <a:cs typeface="Arial"/>
              </a:rPr>
              <a:t>ν</a:t>
            </a:r>
            <a:r>
              <a:rPr dirty="0">
                <a:solidFill>
                  <a:schemeClr val="bg1"/>
                </a:solidFill>
                <a:latin typeface="Arial"/>
                <a:cs typeface="Arial"/>
              </a:rPr>
              <a:t>ός</a:t>
            </a:r>
            <a:r>
              <a:rPr spc="39" dirty="0">
                <a:solidFill>
                  <a:schemeClr val="bg1"/>
                </a:solidFill>
                <a:latin typeface="Times New Roman"/>
                <a:cs typeface="Times New Roman"/>
              </a:rPr>
              <a:t> </a:t>
            </a:r>
            <a:r>
              <a:rPr spc="-4" dirty="0">
                <a:solidFill>
                  <a:schemeClr val="bg1"/>
                </a:solidFill>
                <a:latin typeface="Arial"/>
                <a:cs typeface="Arial"/>
              </a:rPr>
              <a:t>Σ</a:t>
            </a:r>
            <a:r>
              <a:rPr spc="-9" dirty="0">
                <a:solidFill>
                  <a:schemeClr val="bg1"/>
                </a:solidFill>
                <a:latin typeface="Arial"/>
                <a:cs typeface="Arial"/>
              </a:rPr>
              <a:t>.</a:t>
            </a:r>
            <a:r>
              <a:rPr spc="-4" dirty="0">
                <a:solidFill>
                  <a:schemeClr val="bg1"/>
                </a:solidFill>
                <a:latin typeface="Arial"/>
                <a:cs typeface="Arial"/>
              </a:rPr>
              <a:t>Ισ</a:t>
            </a:r>
            <a:r>
              <a:rPr spc="-9" dirty="0">
                <a:solidFill>
                  <a:schemeClr val="bg1"/>
                </a:solidFill>
                <a:latin typeface="Arial"/>
                <a:cs typeface="Arial"/>
              </a:rPr>
              <a:t>.</a:t>
            </a:r>
            <a:r>
              <a:rPr dirty="0">
                <a:solidFill>
                  <a:schemeClr val="bg1"/>
                </a:solidFill>
                <a:latin typeface="Arial"/>
                <a:cs typeface="Arial"/>
              </a:rPr>
              <a:t>(</a:t>
            </a:r>
            <a:r>
              <a:rPr spc="-4" dirty="0">
                <a:solidFill>
                  <a:schemeClr val="bg1"/>
                </a:solidFill>
                <a:latin typeface="Arial"/>
                <a:cs typeface="Arial"/>
              </a:rPr>
              <a:t>Ί</a:t>
            </a:r>
            <a:r>
              <a:rPr spc="-9" dirty="0">
                <a:solidFill>
                  <a:schemeClr val="bg1"/>
                </a:solidFill>
                <a:latin typeface="Arial"/>
                <a:cs typeface="Arial"/>
              </a:rPr>
              <a:t>νε</a:t>
            </a:r>
            <a:r>
              <a:rPr dirty="0">
                <a:solidFill>
                  <a:schemeClr val="bg1"/>
                </a:solidFill>
                <a:latin typeface="Arial"/>
                <a:cs typeface="Arial"/>
              </a:rPr>
              <a:t>ς</a:t>
            </a:r>
            <a:r>
              <a:rPr spc="26" dirty="0">
                <a:solidFill>
                  <a:schemeClr val="bg1"/>
                </a:solidFill>
                <a:latin typeface="Times New Roman"/>
                <a:cs typeface="Times New Roman"/>
              </a:rPr>
              <a:t> </a:t>
            </a:r>
            <a:r>
              <a:rPr spc="-18" dirty="0">
                <a:solidFill>
                  <a:schemeClr val="bg1"/>
                </a:solidFill>
                <a:latin typeface="Arial"/>
                <a:cs typeface="Arial"/>
              </a:rPr>
              <a:t>κ</a:t>
            </a:r>
            <a:r>
              <a:rPr spc="-31" dirty="0">
                <a:solidFill>
                  <a:schemeClr val="bg1"/>
                </a:solidFill>
                <a:latin typeface="Arial"/>
                <a:cs typeface="Arial"/>
              </a:rPr>
              <a:t>ο</a:t>
            </a:r>
            <a:r>
              <a:rPr spc="4" dirty="0">
                <a:solidFill>
                  <a:schemeClr val="bg1"/>
                </a:solidFill>
                <a:latin typeface="Arial"/>
                <a:cs typeface="Arial"/>
              </a:rPr>
              <a:t>λ</a:t>
            </a:r>
            <a:r>
              <a:rPr spc="-26" dirty="0">
                <a:solidFill>
                  <a:schemeClr val="bg1"/>
                </a:solidFill>
                <a:latin typeface="Arial"/>
                <a:cs typeface="Arial"/>
              </a:rPr>
              <a:t>λ</a:t>
            </a:r>
            <a:r>
              <a:rPr spc="4" dirty="0">
                <a:solidFill>
                  <a:schemeClr val="bg1"/>
                </a:solidFill>
                <a:latin typeface="Arial"/>
                <a:cs typeface="Arial"/>
              </a:rPr>
              <a:t>αγ</a:t>
            </a:r>
            <a:r>
              <a:rPr dirty="0">
                <a:solidFill>
                  <a:schemeClr val="bg1"/>
                </a:solidFill>
                <a:latin typeface="Arial"/>
                <a:cs typeface="Arial"/>
              </a:rPr>
              <a:t>ό</a:t>
            </a:r>
            <a:r>
              <a:rPr spc="-9" dirty="0">
                <a:solidFill>
                  <a:schemeClr val="bg1"/>
                </a:solidFill>
                <a:latin typeface="Arial"/>
                <a:cs typeface="Arial"/>
              </a:rPr>
              <a:t>ν</a:t>
            </a:r>
            <a:r>
              <a:rPr dirty="0">
                <a:solidFill>
                  <a:schemeClr val="bg1"/>
                </a:solidFill>
                <a:latin typeface="Arial"/>
                <a:cs typeface="Arial"/>
              </a:rPr>
              <a:t>ου</a:t>
            </a:r>
            <a:r>
              <a:rPr spc="9" dirty="0">
                <a:solidFill>
                  <a:schemeClr val="bg1"/>
                </a:solidFill>
                <a:latin typeface="Times New Roman"/>
                <a:cs typeface="Times New Roman"/>
              </a:rPr>
              <a:t> </a:t>
            </a:r>
            <a:r>
              <a:rPr spc="-4" dirty="0">
                <a:solidFill>
                  <a:schemeClr val="bg1"/>
                </a:solidFill>
                <a:latin typeface="Arial"/>
                <a:cs typeface="Arial"/>
              </a:rPr>
              <a:t>σ</a:t>
            </a:r>
            <a:r>
              <a:rPr dirty="0">
                <a:solidFill>
                  <a:schemeClr val="bg1"/>
                </a:solidFill>
                <a:latin typeface="Arial"/>
                <a:cs typeface="Arial"/>
              </a:rPr>
              <a:t>ε</a:t>
            </a:r>
            <a:r>
              <a:rPr spc="39" dirty="0">
                <a:solidFill>
                  <a:schemeClr val="bg1"/>
                </a:solidFill>
                <a:latin typeface="Times New Roman"/>
                <a:cs typeface="Times New Roman"/>
              </a:rPr>
              <a:t> </a:t>
            </a:r>
            <a:r>
              <a:rPr dirty="0">
                <a:solidFill>
                  <a:schemeClr val="bg1"/>
                </a:solidFill>
                <a:latin typeface="Arial"/>
                <a:cs typeface="Arial"/>
              </a:rPr>
              <a:t>δ</a:t>
            </a:r>
            <a:r>
              <a:rPr spc="-9" dirty="0">
                <a:solidFill>
                  <a:schemeClr val="bg1"/>
                </a:solidFill>
                <a:latin typeface="Arial"/>
                <a:cs typeface="Arial"/>
              </a:rPr>
              <a:t>ε</a:t>
            </a:r>
            <a:r>
              <a:rPr spc="-4" dirty="0">
                <a:solidFill>
                  <a:schemeClr val="bg1"/>
                </a:solidFill>
                <a:latin typeface="Arial"/>
                <a:cs typeface="Arial"/>
              </a:rPr>
              <a:t>σµ</a:t>
            </a:r>
            <a:r>
              <a:rPr spc="9" dirty="0">
                <a:solidFill>
                  <a:schemeClr val="bg1"/>
                </a:solidFill>
                <a:latin typeface="Arial"/>
                <a:cs typeface="Arial"/>
              </a:rPr>
              <a:t>ί</a:t>
            </a:r>
            <a:r>
              <a:rPr dirty="0">
                <a:solidFill>
                  <a:schemeClr val="bg1"/>
                </a:solidFill>
                <a:latin typeface="Arial"/>
                <a:cs typeface="Arial"/>
              </a:rPr>
              <a:t>δ</a:t>
            </a:r>
            <a:r>
              <a:rPr spc="-9" dirty="0">
                <a:solidFill>
                  <a:schemeClr val="bg1"/>
                </a:solidFill>
                <a:latin typeface="Arial"/>
                <a:cs typeface="Arial"/>
              </a:rPr>
              <a:t>ες</a:t>
            </a:r>
            <a:r>
              <a:rPr dirty="0">
                <a:solidFill>
                  <a:schemeClr val="bg1"/>
                </a:solidFill>
                <a:latin typeface="Arial"/>
                <a:cs typeface="Arial"/>
              </a:rPr>
              <a:t>)</a:t>
            </a:r>
          </a:p>
          <a:p>
            <a:pPr marL="4902899">
              <a:lnSpc>
                <a:spcPts val="2052"/>
              </a:lnSpc>
            </a:pPr>
            <a:r>
              <a:rPr lang="el-GR" spc="-193" dirty="0" smtClean="0">
                <a:solidFill>
                  <a:schemeClr val="bg1"/>
                </a:solidFill>
                <a:latin typeface="Arial"/>
                <a:cs typeface="Arial"/>
              </a:rPr>
              <a:t>           </a:t>
            </a:r>
            <a:r>
              <a:rPr spc="-193" dirty="0" err="1" smtClean="0">
                <a:solidFill>
                  <a:schemeClr val="bg1"/>
                </a:solidFill>
                <a:latin typeface="Arial"/>
                <a:cs typeface="Arial"/>
              </a:rPr>
              <a:t>Τ</a:t>
            </a:r>
            <a:r>
              <a:rPr spc="-9" dirty="0" err="1" smtClean="0">
                <a:solidFill>
                  <a:schemeClr val="bg1"/>
                </a:solidFill>
                <a:latin typeface="Arial"/>
                <a:cs typeface="Arial"/>
              </a:rPr>
              <a:t>έν</a:t>
            </a:r>
            <a:r>
              <a:rPr dirty="0" err="1" smtClean="0">
                <a:solidFill>
                  <a:schemeClr val="bg1"/>
                </a:solidFill>
                <a:latin typeface="Arial"/>
                <a:cs typeface="Arial"/>
              </a:rPr>
              <a:t>ο</a:t>
            </a:r>
            <a:r>
              <a:rPr spc="-9" dirty="0" err="1" smtClean="0">
                <a:solidFill>
                  <a:schemeClr val="bg1"/>
                </a:solidFill>
                <a:latin typeface="Arial"/>
                <a:cs typeface="Arial"/>
              </a:rPr>
              <a:t>ν</a:t>
            </a:r>
            <a:r>
              <a:rPr dirty="0" err="1" smtClean="0">
                <a:solidFill>
                  <a:schemeClr val="bg1"/>
                </a:solidFill>
                <a:latin typeface="Arial"/>
                <a:cs typeface="Arial"/>
              </a:rPr>
              <a:t>τ</a:t>
            </a:r>
            <a:r>
              <a:rPr spc="-9" dirty="0" err="1" smtClean="0">
                <a:solidFill>
                  <a:schemeClr val="bg1"/>
                </a:solidFill>
                <a:latin typeface="Arial"/>
                <a:cs typeface="Arial"/>
              </a:rPr>
              <a:t>ε</a:t>
            </a:r>
            <a:r>
              <a:rPr dirty="0" err="1" smtClean="0">
                <a:solidFill>
                  <a:schemeClr val="bg1"/>
                </a:solidFill>
                <a:latin typeface="Arial"/>
                <a:cs typeface="Arial"/>
              </a:rPr>
              <a:t>ς</a:t>
            </a:r>
            <a:endParaRPr dirty="0">
              <a:solidFill>
                <a:schemeClr val="bg1"/>
              </a:solidFill>
              <a:latin typeface="Arial"/>
              <a:cs typeface="Arial"/>
            </a:endParaRPr>
          </a:p>
        </p:txBody>
      </p:sp>
      <p:sp>
        <p:nvSpPr>
          <p:cNvPr id="7" name="object 7"/>
          <p:cNvSpPr/>
          <p:nvPr/>
        </p:nvSpPr>
        <p:spPr>
          <a:xfrm>
            <a:off x="5310365" y="2840931"/>
            <a:ext cx="0" cy="587829"/>
          </a:xfrm>
          <a:custGeom>
            <a:avLst/>
            <a:gdLst/>
            <a:ahLst/>
            <a:cxnLst/>
            <a:rect l="l" t="t" r="r" b="b"/>
            <a:pathLst>
              <a:path h="647700">
                <a:moveTo>
                  <a:pt x="0" y="0"/>
                </a:moveTo>
                <a:lnTo>
                  <a:pt x="0" y="647699"/>
                </a:lnTo>
              </a:path>
            </a:pathLst>
          </a:custGeom>
          <a:ln w="10413">
            <a:solidFill>
              <a:srgbClr val="000000"/>
            </a:solidFill>
          </a:ln>
        </p:spPr>
        <p:txBody>
          <a:bodyPr wrap="square" lIns="0" tIns="0" rIns="0" bIns="0" rtlCol="0"/>
          <a:lstStyle/>
          <a:p>
            <a:endParaRPr/>
          </a:p>
        </p:txBody>
      </p:sp>
      <p:sp>
        <p:nvSpPr>
          <p:cNvPr id="8" name="object 8"/>
          <p:cNvSpPr/>
          <p:nvPr/>
        </p:nvSpPr>
        <p:spPr>
          <a:xfrm>
            <a:off x="5125313" y="3169424"/>
            <a:ext cx="162898" cy="0"/>
          </a:xfrm>
          <a:custGeom>
            <a:avLst/>
            <a:gdLst/>
            <a:ahLst/>
            <a:cxnLst/>
            <a:rect l="l" t="t" r="r" b="b"/>
            <a:pathLst>
              <a:path w="190500">
                <a:moveTo>
                  <a:pt x="0" y="0"/>
                </a:moveTo>
                <a:lnTo>
                  <a:pt x="190499" y="0"/>
                </a:lnTo>
              </a:path>
            </a:pathLst>
          </a:custGeom>
          <a:ln w="11937">
            <a:solidFill>
              <a:srgbClr val="000000"/>
            </a:solidFill>
          </a:ln>
        </p:spPr>
        <p:txBody>
          <a:bodyPr wrap="square" lIns="0" tIns="0" rIns="0" bIns="0" rtlCol="0"/>
          <a:lstStyle/>
          <a:p>
            <a:endParaRPr/>
          </a:p>
        </p:txBody>
      </p:sp>
      <p:sp>
        <p:nvSpPr>
          <p:cNvPr id="9" name="object 9"/>
          <p:cNvSpPr/>
          <p:nvPr/>
        </p:nvSpPr>
        <p:spPr>
          <a:xfrm>
            <a:off x="5310365" y="2840931"/>
            <a:ext cx="225885" cy="0"/>
          </a:xfrm>
          <a:custGeom>
            <a:avLst/>
            <a:gdLst/>
            <a:ahLst/>
            <a:cxnLst/>
            <a:rect l="l" t="t" r="r" b="b"/>
            <a:pathLst>
              <a:path w="264160">
                <a:moveTo>
                  <a:pt x="0" y="0"/>
                </a:moveTo>
                <a:lnTo>
                  <a:pt x="263651" y="0"/>
                </a:lnTo>
              </a:path>
            </a:pathLst>
          </a:custGeom>
          <a:ln w="13461">
            <a:solidFill>
              <a:srgbClr val="000000"/>
            </a:solidFill>
          </a:ln>
        </p:spPr>
        <p:txBody>
          <a:bodyPr wrap="square" lIns="0" tIns="0" rIns="0" bIns="0" rtlCol="0"/>
          <a:lstStyle/>
          <a:p>
            <a:endParaRPr/>
          </a:p>
        </p:txBody>
      </p:sp>
      <p:sp>
        <p:nvSpPr>
          <p:cNvPr id="10" name="object 10"/>
          <p:cNvSpPr/>
          <p:nvPr/>
        </p:nvSpPr>
        <p:spPr>
          <a:xfrm>
            <a:off x="5310365" y="3430144"/>
            <a:ext cx="225885" cy="0"/>
          </a:xfrm>
          <a:custGeom>
            <a:avLst/>
            <a:gdLst/>
            <a:ahLst/>
            <a:cxnLst/>
            <a:rect l="l" t="t" r="r" b="b"/>
            <a:pathLst>
              <a:path w="264160">
                <a:moveTo>
                  <a:pt x="0" y="0"/>
                </a:moveTo>
                <a:lnTo>
                  <a:pt x="263651" y="0"/>
                </a:lnTo>
              </a:path>
            </a:pathLst>
          </a:custGeom>
          <a:ln w="13461">
            <a:solidFill>
              <a:srgbClr val="000000"/>
            </a:solidFill>
          </a:ln>
        </p:spPr>
        <p:txBody>
          <a:bodyPr wrap="square" lIns="0" tIns="0" rIns="0" bIns="0" rtlCol="0"/>
          <a:lstStyle/>
          <a:p>
            <a:endParaRPr/>
          </a:p>
        </p:txBody>
      </p:sp>
      <p:sp>
        <p:nvSpPr>
          <p:cNvPr id="11" name="object 11"/>
          <p:cNvSpPr/>
          <p:nvPr/>
        </p:nvSpPr>
        <p:spPr>
          <a:xfrm>
            <a:off x="4880316" y="488233"/>
            <a:ext cx="3386972" cy="2026280"/>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4022408" y="2100584"/>
            <a:ext cx="586432" cy="646331"/>
          </a:xfrm>
          <a:prstGeom prst="rect">
            <a:avLst/>
          </a:prstGeom>
        </p:spPr>
        <p:txBody>
          <a:bodyPr vert="horz" wrap="square" lIns="0" tIns="0" rIns="0" bIns="0" rtlCol="0">
            <a:spAutoFit/>
          </a:bodyPr>
          <a:lstStyle/>
          <a:p>
            <a:pPr marL="11135"/>
            <a:r>
              <a:rPr sz="2100" spc="-4" dirty="0">
                <a:latin typeface="Arial"/>
                <a:cs typeface="Arial"/>
              </a:rPr>
              <a:t>200</a:t>
            </a:r>
            <a:r>
              <a:rPr sz="2100" dirty="0">
                <a:latin typeface="Arial"/>
                <a:cs typeface="Arial"/>
              </a:rPr>
              <a:t>x</a:t>
            </a:r>
            <a:endParaRPr sz="2100">
              <a:latin typeface="Arial"/>
              <a:cs typeface="Arial"/>
            </a:endParaRPr>
          </a:p>
        </p:txBody>
      </p:sp>
      <p:sp>
        <p:nvSpPr>
          <p:cNvPr id="14" name="object 14"/>
          <p:cNvSpPr/>
          <p:nvPr/>
        </p:nvSpPr>
        <p:spPr>
          <a:xfrm>
            <a:off x="1369544" y="3690179"/>
            <a:ext cx="6515914" cy="2680498"/>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7164384" y="5854536"/>
            <a:ext cx="601093" cy="589905"/>
          </a:xfrm>
          <a:prstGeom prst="rect">
            <a:avLst/>
          </a:prstGeom>
        </p:spPr>
        <p:txBody>
          <a:bodyPr vert="horz" wrap="square" lIns="0" tIns="0" rIns="0" bIns="0" rtlCol="0">
            <a:spAutoFit/>
          </a:bodyPr>
          <a:lstStyle/>
          <a:p>
            <a:pPr marL="11135">
              <a:lnSpc>
                <a:spcPts val="2258"/>
              </a:lnSpc>
            </a:pPr>
            <a:r>
              <a:rPr sz="2100" b="1" spc="-4" dirty="0">
                <a:latin typeface="Arial"/>
                <a:cs typeface="Arial"/>
              </a:rPr>
              <a:t>200</a:t>
            </a:r>
            <a:r>
              <a:rPr sz="2100" b="1" dirty="0">
                <a:latin typeface="Arial"/>
                <a:cs typeface="Arial"/>
              </a:rPr>
              <a:t>x</a:t>
            </a:r>
            <a:endParaRPr sz="2100">
              <a:latin typeface="Arial"/>
              <a:cs typeface="Arial"/>
            </a:endParaRPr>
          </a:p>
        </p:txBody>
      </p:sp>
      <p:sp>
        <p:nvSpPr>
          <p:cNvPr id="16" name="object 16"/>
          <p:cNvSpPr/>
          <p:nvPr/>
        </p:nvSpPr>
        <p:spPr>
          <a:xfrm>
            <a:off x="661915" y="316727"/>
            <a:ext cx="4094601" cy="2197786"/>
          </a:xfrm>
          <a:prstGeom prst="rect">
            <a:avLst/>
          </a:prstGeom>
          <a:blipFill>
            <a:blip r:embed="rId6" cstate="print"/>
            <a:stretch>
              <a:fillRect/>
            </a:stretch>
          </a:blipFill>
        </p:spPr>
        <p:txBody>
          <a:bodyPr wrap="square" lIns="0" tIns="0" rIns="0" bIns="0" rtlCol="0"/>
          <a:lstStyle/>
          <a:p>
            <a:endParaRPr/>
          </a:p>
        </p:txBody>
      </p:sp>
      <p:sp>
        <p:nvSpPr>
          <p:cNvPr id="17" name="object 17"/>
          <p:cNvSpPr txBox="1"/>
          <p:nvPr/>
        </p:nvSpPr>
        <p:spPr>
          <a:xfrm>
            <a:off x="661916" y="465201"/>
            <a:ext cx="2047300" cy="307777"/>
          </a:xfrm>
          <a:prstGeom prst="rect">
            <a:avLst/>
          </a:prstGeom>
        </p:spPr>
        <p:txBody>
          <a:bodyPr vert="horz" wrap="square" lIns="0" tIns="0" rIns="0" bIns="0" rtlCol="0">
            <a:spAutoFit/>
          </a:bodyPr>
          <a:lstStyle>
            <a:defPPr>
              <a:defRPr lang="el-GR"/>
            </a:defPPr>
            <a:lvl1pPr marL="11135">
              <a:defRPr sz="2000" b="1" spc="-4">
                <a:solidFill>
                  <a:schemeClr val="bg1"/>
                </a:solidFill>
                <a:latin typeface="Arial"/>
                <a:cs typeface="Arial"/>
              </a:defRPr>
            </a:lvl1pPr>
          </a:lstStyle>
          <a:p>
            <a:r>
              <a:rPr dirty="0"/>
              <a:t>Ερειστικός ιστός</a:t>
            </a:r>
          </a:p>
        </p:txBody>
      </p:sp>
    </p:spTree>
    <p:extLst>
      <p:ext uri="{BB962C8B-B14F-4D97-AF65-F5344CB8AC3E}">
        <p14:creationId xmlns:p14="http://schemas.microsoft.com/office/powerpoint/2010/main" xmlns="" val="2646939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107950" y="692150"/>
            <a:ext cx="8856663" cy="2246769"/>
          </a:xfrm>
          <a:prstGeom prst="rect">
            <a:avLst/>
          </a:prstGeom>
        </p:spPr>
        <p:txBody>
          <a:bodyPr>
            <a:spAutoFit/>
          </a:bodyPr>
          <a:lstStyle/>
          <a:p>
            <a:pPr fontAlgn="auto">
              <a:spcBef>
                <a:spcPts val="0"/>
              </a:spcBef>
              <a:spcAft>
                <a:spcPts val="0"/>
              </a:spcAft>
              <a:defRPr/>
            </a:pPr>
            <a:r>
              <a:rPr lang="el-GR" sz="2000" b="1" dirty="0">
                <a:solidFill>
                  <a:srgbClr val="FFC000"/>
                </a:solidFill>
                <a:latin typeface="+mn-lt"/>
                <a:cs typeface="+mn-cs"/>
              </a:rPr>
              <a:t>Β. Χόνδρινος ιστός </a:t>
            </a:r>
            <a:r>
              <a:rPr lang="el-GR" sz="2000" dirty="0">
                <a:latin typeface="+mn-lt"/>
                <a:cs typeface="+mn-cs"/>
              </a:rPr>
              <a:t>(αρθρικός χόνδρος ) </a:t>
            </a:r>
          </a:p>
          <a:p>
            <a:pPr marL="363538" fontAlgn="auto">
              <a:spcBef>
                <a:spcPts val="0"/>
              </a:spcBef>
              <a:spcAft>
                <a:spcPts val="0"/>
              </a:spcAft>
              <a:defRPr/>
            </a:pPr>
            <a:r>
              <a:rPr lang="el-GR" sz="2000" dirty="0">
                <a:latin typeface="+mn-lt"/>
                <a:cs typeface="+mn-cs"/>
              </a:rPr>
              <a:t>Συναντάται στους αρθρικούς χόνδρους, στο πτερύγιο του αυτιού, σε </a:t>
            </a:r>
            <a:r>
              <a:rPr lang="el-GR" sz="2000" b="1" dirty="0">
                <a:latin typeface="+mn-lt"/>
                <a:cs typeface="+mn-cs"/>
              </a:rPr>
              <a:t>μεσοσπονδύλιους δίσκους</a:t>
            </a:r>
            <a:r>
              <a:rPr lang="el-GR" sz="2000" dirty="0">
                <a:latin typeface="+mn-lt"/>
                <a:cs typeface="+mn-cs"/>
              </a:rPr>
              <a:t> κ.α.</a:t>
            </a:r>
          </a:p>
          <a:p>
            <a:pPr marL="363538" fontAlgn="auto">
              <a:spcBef>
                <a:spcPts val="0"/>
              </a:spcBef>
              <a:spcAft>
                <a:spcPts val="0"/>
              </a:spcAft>
              <a:defRPr/>
            </a:pPr>
            <a:r>
              <a:rPr lang="el-GR" sz="2000" dirty="0">
                <a:latin typeface="+mn-lt"/>
                <a:cs typeface="+mn-cs"/>
              </a:rPr>
              <a:t>Είναι στερεός και συγχρόνως εύκαμπτος.</a:t>
            </a:r>
          </a:p>
          <a:p>
            <a:pPr marL="363538" fontAlgn="auto">
              <a:spcBef>
                <a:spcPts val="0"/>
              </a:spcBef>
              <a:spcAft>
                <a:spcPts val="0"/>
              </a:spcAft>
              <a:defRPr/>
            </a:pPr>
            <a:r>
              <a:rPr lang="el-GR" sz="2000" dirty="0">
                <a:latin typeface="+mn-lt"/>
                <a:cs typeface="+mn-cs"/>
              </a:rPr>
              <a:t>Τα κύτταρά του λέγονται </a:t>
            </a:r>
            <a:r>
              <a:rPr lang="el-GR" sz="2000" b="1" dirty="0" err="1">
                <a:latin typeface="+mn-lt"/>
                <a:cs typeface="+mn-cs"/>
              </a:rPr>
              <a:t>χονδροβλάστε</a:t>
            </a:r>
            <a:r>
              <a:rPr lang="el-GR" sz="2000" b="1" i="1" dirty="0" err="1">
                <a:latin typeface="+mn-lt"/>
                <a:cs typeface="+mn-cs"/>
              </a:rPr>
              <a:t>ς</a:t>
            </a:r>
            <a:r>
              <a:rPr lang="el-GR" sz="2000" dirty="0">
                <a:latin typeface="+mn-lt"/>
                <a:cs typeface="+mn-cs"/>
              </a:rPr>
              <a:t> και βρίσκονται σε κοιλότητες της μεσοκυττάριας ουσίας</a:t>
            </a:r>
          </a:p>
          <a:p>
            <a:pPr fontAlgn="auto">
              <a:spcBef>
                <a:spcPts val="0"/>
              </a:spcBef>
              <a:spcAft>
                <a:spcPts val="0"/>
              </a:spcAft>
              <a:defRPr/>
            </a:pPr>
            <a:endParaRPr lang="el-GR" sz="2000" dirty="0">
              <a:latin typeface="+mn-lt"/>
              <a:cs typeface="+mn-cs"/>
            </a:endParaRPr>
          </a:p>
        </p:txBody>
      </p:sp>
      <p:sp>
        <p:nvSpPr>
          <p:cNvPr id="2" name="Ορθογώνιο 1"/>
          <p:cNvSpPr/>
          <p:nvPr/>
        </p:nvSpPr>
        <p:spPr>
          <a:xfrm>
            <a:off x="3132138" y="114300"/>
            <a:ext cx="3378200" cy="4619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l-GR" sz="2400" b="1" dirty="0"/>
              <a:t>Είδη ερειστικού ιστού </a:t>
            </a: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93138" y="2295280"/>
            <a:ext cx="2996988" cy="2329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6189" y="2780928"/>
            <a:ext cx="2589908" cy="216024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bject 18"/>
          <p:cNvSpPr/>
          <p:nvPr/>
        </p:nvSpPr>
        <p:spPr>
          <a:xfrm>
            <a:off x="2816335" y="4437112"/>
            <a:ext cx="3627873" cy="2420888"/>
          </a:xfrm>
          <a:prstGeom prst="rect">
            <a:avLst/>
          </a:prstGeom>
          <a:blipFill>
            <a:blip r:embed="rId4" cstate="print"/>
            <a:stretch>
              <a:fillRect/>
            </a:stretch>
          </a:blipFill>
        </p:spPr>
        <p:txBody>
          <a:bodyPr wrap="square" lIns="0" tIns="0" rIns="0" bIns="0" rtlCol="0"/>
          <a:lstStyle/>
          <a:p>
            <a:endParaRPr/>
          </a:p>
        </p:txBody>
      </p:sp>
      <p:sp>
        <p:nvSpPr>
          <p:cNvPr id="7" name="object 17"/>
          <p:cNvSpPr txBox="1"/>
          <p:nvPr/>
        </p:nvSpPr>
        <p:spPr>
          <a:xfrm>
            <a:off x="6655859" y="5949280"/>
            <a:ext cx="1620520" cy="254000"/>
          </a:xfrm>
          <a:prstGeom prst="rect">
            <a:avLst/>
          </a:prstGeom>
        </p:spPr>
        <p:txBody>
          <a:bodyPr vert="horz" wrap="square" lIns="0" tIns="0" rIns="0" bIns="0" rtlCol="0">
            <a:spAutoFit/>
          </a:bodyPr>
          <a:lstStyle/>
          <a:p>
            <a:pPr marL="12700">
              <a:lnSpc>
                <a:spcPct val="100000"/>
              </a:lnSpc>
            </a:pPr>
            <a:r>
              <a:rPr sz="1800" spc="-20" dirty="0">
                <a:latin typeface="Arial"/>
                <a:cs typeface="Arial"/>
              </a:rPr>
              <a:t>Χ</a:t>
            </a:r>
            <a:r>
              <a:rPr sz="1800" spc="-5" dirty="0">
                <a:latin typeface="Arial"/>
                <a:cs typeface="Arial"/>
              </a:rPr>
              <a:t>ο</a:t>
            </a:r>
            <a:r>
              <a:rPr sz="1800" spc="-10" dirty="0">
                <a:latin typeface="Arial"/>
                <a:cs typeface="Arial"/>
              </a:rPr>
              <a:t>ν</a:t>
            </a:r>
            <a:r>
              <a:rPr sz="1800" spc="-20" dirty="0">
                <a:latin typeface="Arial"/>
                <a:cs typeface="Arial"/>
              </a:rPr>
              <a:t>δρ</a:t>
            </a:r>
            <a:r>
              <a:rPr sz="1800" spc="-5" dirty="0">
                <a:latin typeface="Arial"/>
                <a:cs typeface="Arial"/>
              </a:rPr>
              <a:t>οβ</a:t>
            </a:r>
            <a:r>
              <a:rPr sz="1800" spc="-25" dirty="0">
                <a:latin typeface="Arial"/>
                <a:cs typeface="Arial"/>
              </a:rPr>
              <a:t>λ</a:t>
            </a:r>
            <a:r>
              <a:rPr sz="1800" dirty="0">
                <a:latin typeface="Arial"/>
                <a:cs typeface="Arial"/>
              </a:rPr>
              <a:t>ά</a:t>
            </a:r>
            <a:r>
              <a:rPr sz="1800" spc="5" dirty="0">
                <a:latin typeface="Arial"/>
                <a:cs typeface="Arial"/>
              </a:rPr>
              <a:t>σ</a:t>
            </a:r>
            <a:r>
              <a:rPr sz="1800" spc="-5" dirty="0">
                <a:latin typeface="Arial"/>
                <a:cs typeface="Arial"/>
              </a:rPr>
              <a:t>τ</a:t>
            </a:r>
            <a:r>
              <a:rPr sz="1800" spc="-10" dirty="0">
                <a:latin typeface="Arial"/>
                <a:cs typeface="Arial"/>
              </a:rPr>
              <a:t>ες</a:t>
            </a:r>
            <a:endParaRPr sz="1800" dirty="0">
              <a:latin typeface="Arial"/>
              <a:cs typeface="Arial"/>
            </a:endParaRPr>
          </a:p>
        </p:txBody>
      </p:sp>
      <p:sp>
        <p:nvSpPr>
          <p:cNvPr id="8" name="object 20"/>
          <p:cNvSpPr/>
          <p:nvPr/>
        </p:nvSpPr>
        <p:spPr>
          <a:xfrm>
            <a:off x="4499992" y="5390232"/>
            <a:ext cx="2113944" cy="703064"/>
          </a:xfrm>
          <a:custGeom>
            <a:avLst/>
            <a:gdLst/>
            <a:ahLst/>
            <a:cxnLst/>
            <a:rect l="l" t="t" r="r" b="b"/>
            <a:pathLst>
              <a:path w="2811779" h="1016634">
                <a:moveTo>
                  <a:pt x="3047" y="0"/>
                </a:moveTo>
                <a:lnTo>
                  <a:pt x="0" y="7619"/>
                </a:lnTo>
                <a:lnTo>
                  <a:pt x="2808728" y="1016507"/>
                </a:lnTo>
                <a:lnTo>
                  <a:pt x="2811776" y="1007363"/>
                </a:lnTo>
                <a:lnTo>
                  <a:pt x="3047" y="0"/>
                </a:lnTo>
                <a:close/>
              </a:path>
            </a:pathLst>
          </a:custGeom>
          <a:solidFill>
            <a:srgbClr val="000000"/>
          </a:solidFill>
          <a:ln>
            <a:solidFill>
              <a:schemeClr val="bg1"/>
            </a:solidFill>
          </a:ln>
        </p:spPr>
        <p:txBody>
          <a:bodyPr wrap="square" lIns="0" tIns="0" rIns="0" bIns="0" rtlCol="0"/>
          <a:lstStyle/>
          <a:p>
            <a:endParaRPr/>
          </a:p>
        </p:txBody>
      </p:sp>
      <p:sp>
        <p:nvSpPr>
          <p:cNvPr id="9" name="object 22"/>
          <p:cNvSpPr/>
          <p:nvPr/>
        </p:nvSpPr>
        <p:spPr>
          <a:xfrm>
            <a:off x="4072291" y="2698609"/>
            <a:ext cx="859749" cy="1522479"/>
          </a:xfrm>
          <a:prstGeom prst="rect">
            <a:avLst/>
          </a:prstGeom>
          <a:blipFill>
            <a:blip r:embed="rId5" cstate="print"/>
            <a:stretch>
              <a:fillRect/>
            </a:stretch>
          </a:blipFill>
        </p:spPr>
        <p:txBody>
          <a:bodyPr wrap="square" lIns="0" tIns="0" rIns="0" bIns="0" rtlCol="0"/>
          <a:lstStyle/>
          <a:p>
            <a:endParaRPr/>
          </a:p>
        </p:txBody>
      </p:sp>
      <p:sp>
        <p:nvSpPr>
          <p:cNvPr id="10" name="object 20"/>
          <p:cNvSpPr/>
          <p:nvPr/>
        </p:nvSpPr>
        <p:spPr>
          <a:xfrm>
            <a:off x="4211960" y="5741764"/>
            <a:ext cx="2401976" cy="351532"/>
          </a:xfrm>
          <a:custGeom>
            <a:avLst/>
            <a:gdLst/>
            <a:ahLst/>
            <a:cxnLst/>
            <a:rect l="l" t="t" r="r" b="b"/>
            <a:pathLst>
              <a:path w="2811779" h="1016634">
                <a:moveTo>
                  <a:pt x="3047" y="0"/>
                </a:moveTo>
                <a:lnTo>
                  <a:pt x="0" y="7619"/>
                </a:lnTo>
                <a:lnTo>
                  <a:pt x="2808728" y="1016507"/>
                </a:lnTo>
                <a:lnTo>
                  <a:pt x="2811776" y="1007363"/>
                </a:lnTo>
                <a:lnTo>
                  <a:pt x="3047" y="0"/>
                </a:lnTo>
                <a:close/>
              </a:path>
            </a:pathLst>
          </a:custGeom>
          <a:solidFill>
            <a:srgbClr val="000000"/>
          </a:solidFill>
          <a:ln>
            <a:solidFill>
              <a:schemeClr val="bg1"/>
            </a:solidFill>
          </a:ln>
        </p:spPr>
        <p:txBody>
          <a:bodyPr wrap="square" lIns="0" tIns="0" rIns="0" bIns="0" rtlCol="0"/>
          <a:lstStyle/>
          <a:p>
            <a:endParaRPr b="1" dirty="0"/>
          </a:p>
        </p:txBody>
      </p:sp>
      <p:sp>
        <p:nvSpPr>
          <p:cNvPr id="11" name="object 15"/>
          <p:cNvSpPr/>
          <p:nvPr/>
        </p:nvSpPr>
        <p:spPr>
          <a:xfrm>
            <a:off x="904375" y="4779264"/>
            <a:ext cx="1600873" cy="2078736"/>
          </a:xfrm>
          <a:prstGeom prst="rect">
            <a:avLst/>
          </a:prstGeom>
          <a:blipFill>
            <a:blip r:embed="rId6" cstate="print"/>
            <a:srcRect/>
            <a:stretch>
              <a:fillRect r="-190544"/>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651" y="116632"/>
            <a:ext cx="8062026" cy="66693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9115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323528" y="2420888"/>
            <a:ext cx="8602035" cy="1107996"/>
          </a:xfrm>
          <a:prstGeom prst="rect">
            <a:avLst/>
          </a:prstGeom>
        </p:spPr>
        <p:txBody>
          <a:bodyPr wrap="none">
            <a:spAutoFit/>
          </a:bodyPr>
          <a:lstStyle/>
          <a:p>
            <a:r>
              <a:rPr lang="el-GR" sz="6600" b="1" dirty="0">
                <a:solidFill>
                  <a:srgbClr val="A8ED4B"/>
                </a:solidFill>
              </a:rPr>
              <a:t>Α. ΚΥΤΤΑΡΑ ΚΑΙ ΙΣΤΟΙ</a:t>
            </a:r>
            <a:endParaRPr lang="el-GR" sz="6600" dirty="0"/>
          </a:p>
        </p:txBody>
      </p:sp>
    </p:spTree>
    <p:extLst>
      <p:ext uri="{BB962C8B-B14F-4D97-AF65-F5344CB8AC3E}">
        <p14:creationId xmlns:p14="http://schemas.microsoft.com/office/powerpoint/2010/main" xmlns="" val="35106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107950" y="692150"/>
            <a:ext cx="8856663" cy="2678113"/>
          </a:xfrm>
          <a:prstGeom prst="rect">
            <a:avLst/>
          </a:prstGeom>
        </p:spPr>
        <p:txBody>
          <a:bodyPr>
            <a:spAutoFit/>
          </a:bodyPr>
          <a:lstStyle/>
          <a:p>
            <a:pPr fontAlgn="auto">
              <a:spcBef>
                <a:spcPts val="0"/>
              </a:spcBef>
              <a:spcAft>
                <a:spcPts val="0"/>
              </a:spcAft>
              <a:defRPr/>
            </a:pPr>
            <a:r>
              <a:rPr lang="el-GR" sz="2400" b="1" dirty="0">
                <a:solidFill>
                  <a:srgbClr val="FFC000"/>
                </a:solidFill>
                <a:latin typeface="+mn-lt"/>
                <a:cs typeface="+mn-cs"/>
              </a:rPr>
              <a:t>Γ. Οστίτης ιστός </a:t>
            </a:r>
            <a:r>
              <a:rPr lang="el-GR" sz="2400" dirty="0">
                <a:latin typeface="+mn-lt"/>
                <a:cs typeface="+mn-cs"/>
              </a:rPr>
              <a:t> </a:t>
            </a:r>
          </a:p>
          <a:p>
            <a:pPr marL="363538" fontAlgn="auto">
              <a:spcBef>
                <a:spcPts val="0"/>
              </a:spcBef>
              <a:spcAft>
                <a:spcPts val="0"/>
              </a:spcAft>
              <a:defRPr/>
            </a:pPr>
            <a:r>
              <a:rPr lang="el-GR" sz="2400" dirty="0">
                <a:latin typeface="+mn-lt"/>
                <a:cs typeface="+mn-cs"/>
              </a:rPr>
              <a:t>Συναντάται στα οστά.</a:t>
            </a:r>
          </a:p>
          <a:p>
            <a:pPr marL="363538" fontAlgn="auto">
              <a:spcBef>
                <a:spcPts val="0"/>
              </a:spcBef>
              <a:spcAft>
                <a:spcPts val="0"/>
              </a:spcAft>
              <a:defRPr/>
            </a:pPr>
            <a:r>
              <a:rPr lang="el-GR" sz="2400" dirty="0">
                <a:latin typeface="+mn-lt"/>
                <a:cs typeface="+mn-cs"/>
              </a:rPr>
              <a:t>Η μεσοκυττάρια ουσία είναι εξαιρετικά σκληρή και περιέχει άλατα και ινίδια κολλαγόνου.</a:t>
            </a:r>
          </a:p>
          <a:p>
            <a:pPr marL="363538" fontAlgn="auto">
              <a:spcBef>
                <a:spcPts val="0"/>
              </a:spcBef>
              <a:spcAft>
                <a:spcPts val="0"/>
              </a:spcAft>
              <a:defRPr/>
            </a:pPr>
            <a:r>
              <a:rPr lang="el-GR" sz="2400" dirty="0">
                <a:latin typeface="+mn-lt"/>
                <a:cs typeface="+mn-cs"/>
              </a:rPr>
              <a:t>Τα κύτταρά του λέγονται </a:t>
            </a:r>
            <a:r>
              <a:rPr lang="el-GR" sz="2400" b="1" dirty="0" err="1">
                <a:latin typeface="+mn-lt"/>
                <a:cs typeface="+mn-cs"/>
              </a:rPr>
              <a:t>οστεοκύτταρα</a:t>
            </a:r>
            <a:r>
              <a:rPr lang="el-GR" sz="2400" i="1" dirty="0">
                <a:latin typeface="+mn-lt"/>
                <a:cs typeface="+mn-cs"/>
              </a:rPr>
              <a:t> </a:t>
            </a:r>
            <a:r>
              <a:rPr lang="el-GR" sz="2400" dirty="0">
                <a:latin typeface="+mn-lt"/>
                <a:cs typeface="+mn-cs"/>
              </a:rPr>
              <a:t>και υπάρχουν στις κοιλότητες της μεσοκυττάριας ουσίας</a:t>
            </a:r>
          </a:p>
          <a:p>
            <a:pPr fontAlgn="auto">
              <a:spcBef>
                <a:spcPts val="0"/>
              </a:spcBef>
              <a:spcAft>
                <a:spcPts val="0"/>
              </a:spcAft>
              <a:defRPr/>
            </a:pPr>
            <a:endParaRPr lang="el-GR" sz="2400" dirty="0">
              <a:latin typeface="+mn-lt"/>
              <a:cs typeface="+mn-cs"/>
            </a:endParaRPr>
          </a:p>
        </p:txBody>
      </p:sp>
      <p:sp>
        <p:nvSpPr>
          <p:cNvPr id="2" name="Ορθογώνιο 1"/>
          <p:cNvSpPr/>
          <p:nvPr/>
        </p:nvSpPr>
        <p:spPr>
          <a:xfrm>
            <a:off x="3132138" y="114300"/>
            <a:ext cx="3378200" cy="4619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l-GR" sz="2400" b="1" dirty="0"/>
              <a:t>Είδη ερειστικού ιστού </a:t>
            </a: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11495" y="3510757"/>
            <a:ext cx="3153118" cy="2798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950" y="3636169"/>
            <a:ext cx="2740351" cy="251424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bject 8"/>
          <p:cNvSpPr/>
          <p:nvPr/>
        </p:nvSpPr>
        <p:spPr>
          <a:xfrm>
            <a:off x="2915816" y="3799147"/>
            <a:ext cx="2840150" cy="222178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107950" y="692150"/>
            <a:ext cx="8856663" cy="3602038"/>
          </a:xfrm>
          <a:prstGeom prst="rect">
            <a:avLst/>
          </a:prstGeom>
        </p:spPr>
        <p:txBody>
          <a:bodyPr>
            <a:spAutoFit/>
          </a:bodyPr>
          <a:lstStyle/>
          <a:p>
            <a:pPr fontAlgn="auto">
              <a:spcBef>
                <a:spcPts val="0"/>
              </a:spcBef>
              <a:spcAft>
                <a:spcPts val="0"/>
              </a:spcAft>
              <a:defRPr/>
            </a:pPr>
            <a:r>
              <a:rPr lang="el-GR" sz="2400" b="1" dirty="0">
                <a:solidFill>
                  <a:srgbClr val="FFC000"/>
                </a:solidFill>
                <a:latin typeface="+mn-lt"/>
                <a:cs typeface="+mn-cs"/>
              </a:rPr>
              <a:t>Δ. Αίμα </a:t>
            </a:r>
            <a:r>
              <a:rPr lang="el-GR" sz="2400" dirty="0">
                <a:latin typeface="+mn-lt"/>
                <a:cs typeface="+mn-cs"/>
              </a:rPr>
              <a:t> </a:t>
            </a:r>
          </a:p>
          <a:p>
            <a:pPr marL="449263" fontAlgn="auto">
              <a:spcBef>
                <a:spcPts val="0"/>
              </a:spcBef>
              <a:spcAft>
                <a:spcPts val="0"/>
              </a:spcAft>
              <a:defRPr/>
            </a:pPr>
            <a:r>
              <a:rPr lang="el-GR" sz="2400" dirty="0">
                <a:latin typeface="+mn-lt"/>
                <a:cs typeface="+mn-cs"/>
              </a:rPr>
              <a:t>Θεωρείται ιδιαίτερος τύπος  </a:t>
            </a:r>
            <a:r>
              <a:rPr lang="el-GR" sz="2400" b="1" dirty="0">
                <a:latin typeface="+mn-lt"/>
                <a:cs typeface="+mn-cs"/>
              </a:rPr>
              <a:t>συνδετικού ιστού</a:t>
            </a:r>
            <a:r>
              <a:rPr lang="el-GR" sz="2400" dirty="0">
                <a:latin typeface="+mn-lt"/>
                <a:cs typeface="+mn-cs"/>
              </a:rPr>
              <a:t>.</a:t>
            </a:r>
          </a:p>
          <a:p>
            <a:pPr marL="449263" fontAlgn="auto">
              <a:spcBef>
                <a:spcPts val="0"/>
              </a:spcBef>
              <a:spcAft>
                <a:spcPts val="0"/>
              </a:spcAft>
              <a:defRPr/>
            </a:pPr>
            <a:r>
              <a:rPr lang="el-GR" sz="2400" dirty="0">
                <a:latin typeface="+mn-lt"/>
                <a:cs typeface="+mn-cs"/>
              </a:rPr>
              <a:t>Η μεσοκυττάρια ουσία είναι υγρή και αποτελεί το πλάσμα του αίματος.</a:t>
            </a:r>
          </a:p>
          <a:p>
            <a:pPr marL="449263" fontAlgn="auto">
              <a:spcBef>
                <a:spcPts val="0"/>
              </a:spcBef>
              <a:spcAft>
                <a:spcPts val="0"/>
              </a:spcAft>
              <a:defRPr/>
            </a:pPr>
            <a:r>
              <a:rPr lang="el-GR" sz="2400" dirty="0">
                <a:latin typeface="+mn-lt"/>
                <a:cs typeface="+mn-cs"/>
              </a:rPr>
              <a:t>Τα κύτταρά του είναι τριών ειδών:</a:t>
            </a:r>
          </a:p>
          <a:p>
            <a:pPr marL="792163" indent="-342900" fontAlgn="auto">
              <a:spcBef>
                <a:spcPts val="0"/>
              </a:spcBef>
              <a:spcAft>
                <a:spcPts val="0"/>
              </a:spcAft>
              <a:buFont typeface="Arial" pitchFamily="34" charset="0"/>
              <a:buChar char="•"/>
              <a:defRPr/>
            </a:pPr>
            <a:r>
              <a:rPr lang="el-GR" sz="2000" dirty="0">
                <a:latin typeface="+mn-lt"/>
                <a:cs typeface="+mn-cs"/>
              </a:rPr>
              <a:t>Τα ερυθρά αιμοσφαίρια που μεταφέρουν το οξυγόνο</a:t>
            </a:r>
          </a:p>
          <a:p>
            <a:pPr marL="792163" indent="-342900" fontAlgn="auto">
              <a:spcBef>
                <a:spcPts val="0"/>
              </a:spcBef>
              <a:spcAft>
                <a:spcPts val="0"/>
              </a:spcAft>
              <a:buFont typeface="Arial" pitchFamily="34" charset="0"/>
              <a:buChar char="•"/>
              <a:defRPr/>
            </a:pPr>
            <a:r>
              <a:rPr lang="el-GR" sz="2000" dirty="0">
                <a:latin typeface="+mn-lt"/>
                <a:cs typeface="+mn-cs"/>
              </a:rPr>
              <a:t>Τα λευκά αιμοσφαίρια που συμβάλουν στην άμυνα του οργανισμού</a:t>
            </a:r>
          </a:p>
          <a:p>
            <a:pPr marL="792163" indent="-342900" fontAlgn="auto">
              <a:spcBef>
                <a:spcPts val="0"/>
              </a:spcBef>
              <a:spcAft>
                <a:spcPts val="0"/>
              </a:spcAft>
              <a:buFont typeface="Arial" pitchFamily="34" charset="0"/>
              <a:buChar char="•"/>
              <a:defRPr/>
            </a:pPr>
            <a:r>
              <a:rPr lang="el-GR" sz="2000" dirty="0">
                <a:latin typeface="+mn-lt"/>
                <a:cs typeface="+mn-cs"/>
              </a:rPr>
              <a:t>Τα αιμοπετάλια που συμμετέχουν στην πήξη του αίματος</a:t>
            </a:r>
          </a:p>
          <a:p>
            <a:pPr fontAlgn="auto">
              <a:spcBef>
                <a:spcPts val="0"/>
              </a:spcBef>
              <a:spcAft>
                <a:spcPts val="0"/>
              </a:spcAft>
              <a:defRPr/>
            </a:pPr>
            <a:endParaRPr lang="el-GR" sz="2400" dirty="0">
              <a:latin typeface="+mn-lt"/>
              <a:cs typeface="+mn-cs"/>
            </a:endParaRPr>
          </a:p>
        </p:txBody>
      </p:sp>
      <p:sp>
        <p:nvSpPr>
          <p:cNvPr id="2" name="Ορθογώνιο 1"/>
          <p:cNvSpPr/>
          <p:nvPr/>
        </p:nvSpPr>
        <p:spPr>
          <a:xfrm>
            <a:off x="3132138" y="114300"/>
            <a:ext cx="3378200" cy="4619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l-GR" sz="2400" b="1" dirty="0"/>
              <a:t>Είδη ερειστικού ιστού </a:t>
            </a: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3980855"/>
            <a:ext cx="2417763" cy="270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bject 3"/>
          <p:cNvSpPr/>
          <p:nvPr/>
        </p:nvSpPr>
        <p:spPr>
          <a:xfrm>
            <a:off x="4139952" y="3920951"/>
            <a:ext cx="3456384" cy="2828082"/>
          </a:xfrm>
          <a:prstGeom prst="rect">
            <a:avLst/>
          </a:prstGeom>
          <a:blipFill>
            <a:blip r:embed="rId3" cstate="print"/>
            <a:srcRect/>
            <a:stretch>
              <a:fillRect l="-51957" t="-15584" r="1" b="-6260"/>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κύτταρα αίματος1"/>
          <p:cNvPicPr>
            <a:picLocks noChangeAspect="1" noChangeArrowheads="1"/>
          </p:cNvPicPr>
          <p:nvPr/>
        </p:nvPicPr>
        <p:blipFill>
          <a:blip r:embed="rId2">
            <a:clrChange>
              <a:clrFrom>
                <a:srgbClr val="FFFFFF"/>
              </a:clrFrom>
              <a:clrTo>
                <a:srgbClr val="FFFFFF">
                  <a:alpha val="0"/>
                </a:srgbClr>
              </a:clrTo>
            </a:clrChange>
            <a:lum bright="-12000" contrast="18000"/>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3555" name="Rectangle 3"/>
          <p:cNvSpPr>
            <a:spLocks noGrp="1" noChangeArrowheads="1"/>
          </p:cNvSpPr>
          <p:nvPr>
            <p:ph type="ctrTitle"/>
          </p:nvPr>
        </p:nvSpPr>
        <p:spPr>
          <a:xfrm>
            <a:off x="971550" y="46038"/>
            <a:ext cx="5400675" cy="719137"/>
          </a:xfrm>
          <a:effectLst>
            <a:outerShdw dist="35921" dir="2700000" algn="ctr" rotWithShape="0">
              <a:schemeClr val="tx1"/>
            </a:outerShdw>
          </a:effectLst>
        </p:spPr>
        <p:txBody>
          <a:bodyPr>
            <a:normAutofit fontScale="90000"/>
          </a:bodyPr>
          <a:lstStyle/>
          <a:p>
            <a:r>
              <a:rPr lang="el-GR" sz="5400" dirty="0">
                <a:solidFill>
                  <a:schemeClr val="accent6">
                    <a:lumMod val="40000"/>
                    <a:lumOff val="60000"/>
                  </a:schemeClr>
                </a:solidFill>
                <a:effectLst>
                  <a:outerShdw blurRad="38100" dist="38100" dir="2700000" algn="tl">
                    <a:srgbClr val="000000"/>
                  </a:outerShdw>
                </a:effectLst>
              </a:rPr>
              <a:t>Κύτταρα αίματος</a:t>
            </a:r>
          </a:p>
        </p:txBody>
      </p:sp>
      <p:sp>
        <p:nvSpPr>
          <p:cNvPr id="23557" name="Text Box 5"/>
          <p:cNvSpPr txBox="1">
            <a:spLocks noChangeArrowheads="1"/>
          </p:cNvSpPr>
          <p:nvPr/>
        </p:nvSpPr>
        <p:spPr bwMode="auto">
          <a:xfrm>
            <a:off x="0" y="2781300"/>
            <a:ext cx="1331640" cy="581025"/>
          </a:xfrm>
          <a:prstGeom prst="rect">
            <a:avLst/>
          </a:prstGeom>
          <a:solidFill>
            <a:srgbClr val="F6B4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l-GR" sz="1600" b="1">
                <a:solidFill>
                  <a:schemeClr val="bg1"/>
                </a:solidFill>
              </a:rPr>
              <a:t>Αιμοφόρο αγγείο</a:t>
            </a:r>
          </a:p>
        </p:txBody>
      </p:sp>
      <p:sp>
        <p:nvSpPr>
          <p:cNvPr id="23558" name="Text Box 6"/>
          <p:cNvSpPr txBox="1">
            <a:spLocks noChangeArrowheads="1"/>
          </p:cNvSpPr>
          <p:nvPr/>
        </p:nvSpPr>
        <p:spPr bwMode="auto">
          <a:xfrm>
            <a:off x="395288" y="4581525"/>
            <a:ext cx="1584325" cy="581025"/>
          </a:xfrm>
          <a:prstGeom prst="rect">
            <a:avLst/>
          </a:prstGeom>
          <a:solidFill>
            <a:srgbClr val="F6B4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sz="1600" b="1" dirty="0">
                <a:solidFill>
                  <a:schemeClr val="bg1"/>
                </a:solidFill>
              </a:rPr>
              <a:t>Λευκό αιμοσφαίριο</a:t>
            </a:r>
          </a:p>
        </p:txBody>
      </p:sp>
      <p:sp>
        <p:nvSpPr>
          <p:cNvPr id="23559" name="Text Box 7"/>
          <p:cNvSpPr txBox="1">
            <a:spLocks noChangeArrowheads="1"/>
          </p:cNvSpPr>
          <p:nvPr/>
        </p:nvSpPr>
        <p:spPr bwMode="auto">
          <a:xfrm>
            <a:off x="1908175" y="5829300"/>
            <a:ext cx="1042988" cy="336550"/>
          </a:xfrm>
          <a:prstGeom prst="rect">
            <a:avLst/>
          </a:prstGeom>
          <a:solidFill>
            <a:srgbClr val="F6B4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sz="1600" b="1">
                <a:solidFill>
                  <a:schemeClr val="bg1"/>
                </a:solidFill>
              </a:rPr>
              <a:t>Πλάσμα</a:t>
            </a:r>
          </a:p>
        </p:txBody>
      </p:sp>
      <p:sp>
        <p:nvSpPr>
          <p:cNvPr id="23560" name="Text Box 8"/>
          <p:cNvSpPr txBox="1">
            <a:spLocks noChangeArrowheads="1"/>
          </p:cNvSpPr>
          <p:nvPr/>
        </p:nvSpPr>
        <p:spPr bwMode="auto">
          <a:xfrm>
            <a:off x="5580063" y="6524625"/>
            <a:ext cx="1655762" cy="336550"/>
          </a:xfrm>
          <a:prstGeom prst="rect">
            <a:avLst/>
          </a:prstGeom>
          <a:solidFill>
            <a:srgbClr val="F6B4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sz="1600" b="1">
                <a:solidFill>
                  <a:schemeClr val="bg1"/>
                </a:solidFill>
              </a:rPr>
              <a:t>Αιμοπετάλια</a:t>
            </a:r>
          </a:p>
        </p:txBody>
      </p:sp>
      <p:sp>
        <p:nvSpPr>
          <p:cNvPr id="23561" name="Text Box 9"/>
          <p:cNvSpPr txBox="1">
            <a:spLocks noChangeArrowheads="1"/>
          </p:cNvSpPr>
          <p:nvPr/>
        </p:nvSpPr>
        <p:spPr bwMode="auto">
          <a:xfrm>
            <a:off x="7451725" y="260350"/>
            <a:ext cx="1512888" cy="581025"/>
          </a:xfrm>
          <a:prstGeom prst="rect">
            <a:avLst/>
          </a:prstGeom>
          <a:solidFill>
            <a:srgbClr val="F6B4A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sz="1600" b="1" dirty="0">
                <a:solidFill>
                  <a:schemeClr val="bg1"/>
                </a:solidFill>
              </a:rPr>
              <a:t>Ερυθρά αιμοσφαίρια</a:t>
            </a:r>
          </a:p>
        </p:txBody>
      </p:sp>
    </p:spTree>
    <p:extLst>
      <p:ext uri="{BB962C8B-B14F-4D97-AF65-F5344CB8AC3E}">
        <p14:creationId xmlns:p14="http://schemas.microsoft.com/office/powerpoint/2010/main" xmlns="" val="1740671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323528" y="-27384"/>
            <a:ext cx="8229600" cy="775434"/>
          </a:xfrm>
          <a:prstGeom prst="rect">
            <a:avLst/>
          </a:prstGeom>
        </p:spPr>
        <p:txBody>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fontAlgn="auto">
              <a:spcAft>
                <a:spcPts val="0"/>
              </a:spcAft>
              <a:defRPr/>
            </a:pPr>
            <a:r>
              <a:rPr lang="el-GR" b="1" dirty="0" smtClean="0">
                <a:solidFill>
                  <a:srgbClr val="FF0000"/>
                </a:solidFill>
                <a:latin typeface="Georgia" pitchFamily="18" charset="0"/>
                <a:ea typeface="Batang" pitchFamily="18" charset="-127"/>
                <a:cs typeface="Adobe Arabic" pitchFamily="18" charset="-78"/>
              </a:rPr>
              <a:t>ΑΙΜΑ</a:t>
            </a:r>
            <a:endParaRPr lang="el-GR" b="1" dirty="0">
              <a:solidFill>
                <a:srgbClr val="FF0000"/>
              </a:solidFill>
              <a:latin typeface="Georgia" pitchFamily="18" charset="0"/>
              <a:ea typeface="Batang" pitchFamily="18" charset="-127"/>
              <a:cs typeface="Adobe Arabic" pitchFamily="18" charset="-78"/>
            </a:endParaRPr>
          </a:p>
        </p:txBody>
      </p:sp>
      <p:sp>
        <p:nvSpPr>
          <p:cNvPr id="33795" name="Rectangle 3"/>
          <p:cNvSpPr txBox="1">
            <a:spLocks noChangeArrowheads="1"/>
          </p:cNvSpPr>
          <p:nvPr/>
        </p:nvSpPr>
        <p:spPr bwMode="auto">
          <a:xfrm>
            <a:off x="107950" y="548681"/>
            <a:ext cx="8928100" cy="6309320"/>
          </a:xfrm>
          <a:prstGeom prst="rect">
            <a:avLst/>
          </a:prstGeom>
          <a:solidFill>
            <a:schemeClr val="bg1">
              <a:lumMod val="75000"/>
              <a:lumOff val="25000"/>
            </a:schemeClr>
          </a:solidFill>
          <a:ln>
            <a:noFill/>
          </a:ln>
          <a:extLst/>
        </p:spPr>
        <p:txBody>
          <a:bodyPr/>
          <a:lstStyle>
            <a:lvl1pPr marL="447675" indent="-382588">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lnSpc>
                <a:spcPct val="150000"/>
              </a:lnSpc>
              <a:spcBef>
                <a:spcPct val="20000"/>
              </a:spcBef>
              <a:buClr>
                <a:schemeClr val="accent1"/>
              </a:buClr>
              <a:buSzPct val="80000"/>
              <a:buBlip>
                <a:blip r:embed="rId2"/>
              </a:buBlip>
            </a:pPr>
            <a:r>
              <a:rPr lang="en-US" dirty="0" err="1">
                <a:latin typeface="Georgia" pitchFamily="18" charset="0"/>
              </a:rPr>
              <a:t>Το</a:t>
            </a:r>
            <a:r>
              <a:rPr lang="en-US" dirty="0">
                <a:latin typeface="Georgia" pitchFamily="18" charset="0"/>
              </a:rPr>
              <a:t> α</a:t>
            </a:r>
            <a:r>
              <a:rPr lang="en-US" dirty="0" err="1">
                <a:latin typeface="Georgia" pitchFamily="18" charset="0"/>
              </a:rPr>
              <a:t>ίμ</a:t>
            </a:r>
            <a:r>
              <a:rPr lang="en-US" dirty="0">
                <a:latin typeface="Georgia" pitchFamily="18" charset="0"/>
              </a:rPr>
              <a:t>α είναι είδος συνδετικού ιστού που βρίσκεται σε υγρή μορφή. </a:t>
            </a:r>
          </a:p>
          <a:p>
            <a:pPr>
              <a:lnSpc>
                <a:spcPct val="150000"/>
              </a:lnSpc>
              <a:spcBef>
                <a:spcPct val="20000"/>
              </a:spcBef>
              <a:buClr>
                <a:schemeClr val="accent1"/>
              </a:buClr>
              <a:buSzPct val="80000"/>
              <a:buBlip>
                <a:blip r:embed="rId2"/>
              </a:buBlip>
            </a:pPr>
            <a:r>
              <a:rPr lang="en-US" dirty="0">
                <a:latin typeface="Georgia" pitchFamily="18" charset="0"/>
              </a:rPr>
              <a:t>Ο </a:t>
            </a:r>
            <a:r>
              <a:rPr lang="en-US" dirty="0" err="1">
                <a:latin typeface="Georgia" pitchFamily="18" charset="0"/>
              </a:rPr>
              <a:t>ολικός</a:t>
            </a:r>
            <a:r>
              <a:rPr lang="en-US" dirty="0">
                <a:latin typeface="Georgia" pitchFamily="18" charset="0"/>
              </a:rPr>
              <a:t> </a:t>
            </a:r>
            <a:r>
              <a:rPr lang="en-US" dirty="0" err="1">
                <a:latin typeface="Georgia" pitchFamily="18" charset="0"/>
              </a:rPr>
              <a:t>όγκος</a:t>
            </a:r>
            <a:r>
              <a:rPr lang="en-US" dirty="0">
                <a:latin typeface="Georgia" pitchFamily="18" charset="0"/>
              </a:rPr>
              <a:t> </a:t>
            </a:r>
            <a:r>
              <a:rPr lang="en-US" dirty="0" err="1">
                <a:latin typeface="Georgia" pitchFamily="18" charset="0"/>
              </a:rPr>
              <a:t>του</a:t>
            </a:r>
            <a:r>
              <a:rPr lang="en-US" dirty="0">
                <a:latin typeface="Georgia" pitchFamily="18" charset="0"/>
              </a:rPr>
              <a:t> α</a:t>
            </a:r>
            <a:r>
              <a:rPr lang="en-US" dirty="0" err="1">
                <a:latin typeface="Georgia" pitchFamily="18" charset="0"/>
              </a:rPr>
              <a:t>ίμ</a:t>
            </a:r>
            <a:r>
              <a:rPr lang="en-US" dirty="0">
                <a:latin typeface="Georgia" pitchFamily="18" charset="0"/>
              </a:rPr>
              <a:t>ατος εκφρασμένος σε λίτρα αντιστοιχεί με το 7% περίπου του σωματικού βάρους ενός άνδρα και το 5.5% περίπου του σωματικού βάρους μιας γυναίκας. </a:t>
            </a:r>
          </a:p>
          <a:p>
            <a:pPr>
              <a:lnSpc>
                <a:spcPct val="150000"/>
              </a:lnSpc>
              <a:spcBef>
                <a:spcPct val="20000"/>
              </a:spcBef>
              <a:buClr>
                <a:schemeClr val="accent1"/>
              </a:buClr>
              <a:buSzPct val="80000"/>
              <a:buBlip>
                <a:blip r:embed="rId2"/>
              </a:buBlip>
            </a:pPr>
            <a:r>
              <a:rPr lang="en-US" dirty="0" err="1">
                <a:latin typeface="Georgia" pitchFamily="18" charset="0"/>
              </a:rPr>
              <a:t>Το</a:t>
            </a:r>
            <a:r>
              <a:rPr lang="en-US" dirty="0">
                <a:latin typeface="Georgia" pitchFamily="18" charset="0"/>
              </a:rPr>
              <a:t> pH </a:t>
            </a:r>
            <a:r>
              <a:rPr lang="en-US" dirty="0" err="1">
                <a:latin typeface="Georgia" pitchFamily="18" charset="0"/>
              </a:rPr>
              <a:t>του</a:t>
            </a:r>
            <a:r>
              <a:rPr lang="en-US" dirty="0">
                <a:latin typeface="Georgia" pitchFamily="18" charset="0"/>
              </a:rPr>
              <a:t> </a:t>
            </a:r>
            <a:r>
              <a:rPr lang="en-US" dirty="0" err="1">
                <a:latin typeface="Georgia" pitchFamily="18" charset="0"/>
              </a:rPr>
              <a:t>είν</a:t>
            </a:r>
            <a:r>
              <a:rPr lang="en-US" dirty="0">
                <a:latin typeface="Georgia" pitchFamily="18" charset="0"/>
              </a:rPr>
              <a:t>αι ελαφρά αλκαλικό (7.33-7.45) </a:t>
            </a:r>
            <a:endParaRPr lang="el-GR" dirty="0">
              <a:latin typeface="Georgia" pitchFamily="18" charset="0"/>
            </a:endParaRPr>
          </a:p>
          <a:p>
            <a:pPr>
              <a:lnSpc>
                <a:spcPct val="150000"/>
              </a:lnSpc>
              <a:spcBef>
                <a:spcPct val="20000"/>
              </a:spcBef>
              <a:buClr>
                <a:schemeClr val="accent1"/>
              </a:buClr>
              <a:buSzPct val="80000"/>
              <a:buBlip>
                <a:blip r:embed="rId2"/>
              </a:buBlip>
            </a:pPr>
            <a:r>
              <a:rPr lang="el-GR" dirty="0">
                <a:latin typeface="Georgia" pitchFamily="18" charset="0"/>
              </a:rPr>
              <a:t>Ο μέσος ενήλικας έχει συνολικό όγκο αίματος περίπου 5 λίτρων από τα οποία τα 2,7 έως 3 λίτρα είναι πλάσμα και το υπόλοιπο της σύστασής του είναι τα έμμορφα κυτταρικά στοιχεία που αιωρούνται σε αυτό</a:t>
            </a:r>
          </a:p>
          <a:p>
            <a:pPr>
              <a:lnSpc>
                <a:spcPct val="150000"/>
              </a:lnSpc>
              <a:spcBef>
                <a:spcPct val="20000"/>
              </a:spcBef>
              <a:buClr>
                <a:schemeClr val="accent1"/>
              </a:buClr>
              <a:buSzPct val="80000"/>
              <a:buBlip>
                <a:blip r:embed="rId2"/>
              </a:buBlip>
            </a:pPr>
            <a:r>
              <a:rPr lang="el-GR" dirty="0">
                <a:latin typeface="Georgia" pitchFamily="18" charset="0"/>
              </a:rPr>
              <a:t>Το αίμα διασχίζει το ανθρώπινο σώμα με μέση ταχύτητα 2 χιλιόμετρα την ώρα, καλύπτοντας όλο το δίκτυο των αιμοφόρων αγγείων, των οποίων η επιφάνεια υπολογίζεται σε 8.000 τετραγωνικά μέτρα. </a:t>
            </a:r>
          </a:p>
          <a:p>
            <a:pPr>
              <a:lnSpc>
                <a:spcPct val="150000"/>
              </a:lnSpc>
              <a:spcBef>
                <a:spcPct val="20000"/>
              </a:spcBef>
              <a:buClr>
                <a:schemeClr val="accent1"/>
              </a:buClr>
              <a:buSzPct val="80000"/>
              <a:buBlip>
                <a:blip r:embed="rId2"/>
              </a:buBlip>
            </a:pPr>
            <a:r>
              <a:rPr lang="el-GR" dirty="0">
                <a:latin typeface="Georgia" pitchFamily="18" charset="0"/>
              </a:rPr>
              <a:t>Με κάθε παλμό της η καρδιά διοχετεύει περίπου 70 </a:t>
            </a:r>
            <a:r>
              <a:rPr lang="en-US" dirty="0" smtClean="0">
                <a:latin typeface="Georgia" pitchFamily="18" charset="0"/>
              </a:rPr>
              <a:t>mL</a:t>
            </a:r>
            <a:r>
              <a:rPr lang="el-GR" dirty="0" smtClean="0">
                <a:latin typeface="Georgia" pitchFamily="18" charset="0"/>
              </a:rPr>
              <a:t> </a:t>
            </a:r>
            <a:r>
              <a:rPr lang="el-GR" dirty="0">
                <a:latin typeface="Georgia" pitchFamily="18" charset="0"/>
              </a:rPr>
              <a:t>αίματος στις αρτηρίες, που ισοδυναμούν με περίπου 7.000 λίτρα ημερησίως ή περίπου 2,5 εκατομμύρια λίτρα το χρόνο</a:t>
            </a:r>
            <a:r>
              <a:rPr lang="el-GR" dirty="0" smtClean="0">
                <a:latin typeface="Georgia" pitchFamily="18" charset="0"/>
              </a:rPr>
              <a:t>.</a:t>
            </a:r>
            <a:endParaRPr lang="el-GR" dirty="0">
              <a:latin typeface="Georgia"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separation bloo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62592" y="1359371"/>
            <a:ext cx="4217920" cy="4517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304800" y="228600"/>
            <a:ext cx="744787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sz="4000" b="1" dirty="0">
                <a:solidFill>
                  <a:srgbClr val="FF0000"/>
                </a:solidFill>
                <a:latin typeface="Georgia" pitchFamily="18" charset="0"/>
              </a:rPr>
              <a:t>ΣΥΣΤΑΤΙΚΑ ΤΟΥ ΑΙΜΑΤΟΣ</a:t>
            </a:r>
            <a:endParaRPr lang="en-US" sz="4000" b="1" dirty="0">
              <a:solidFill>
                <a:srgbClr val="FF0000"/>
              </a:solidFill>
              <a:latin typeface="Georgia" pitchFamily="18" charset="0"/>
            </a:endParaRPr>
          </a:p>
        </p:txBody>
      </p:sp>
      <p:grpSp>
        <p:nvGrpSpPr>
          <p:cNvPr id="2" name="Group 4"/>
          <p:cNvGrpSpPr>
            <a:grpSpLocks/>
          </p:cNvGrpSpPr>
          <p:nvPr/>
        </p:nvGrpSpPr>
        <p:grpSpPr bwMode="auto">
          <a:xfrm>
            <a:off x="2274888" y="2454275"/>
            <a:ext cx="4125912" cy="441325"/>
            <a:chOff x="1577" y="1546"/>
            <a:chExt cx="2599" cy="278"/>
          </a:xfrm>
        </p:grpSpPr>
        <p:sp>
          <p:nvSpPr>
            <p:cNvPr id="34830" name="Text Box 5"/>
            <p:cNvSpPr txBox="1">
              <a:spLocks noChangeArrowheads="1"/>
            </p:cNvSpPr>
            <p:nvPr/>
          </p:nvSpPr>
          <p:spPr bwMode="auto">
            <a:xfrm>
              <a:off x="1577" y="1546"/>
              <a:ext cx="101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a:latin typeface="Tahoma" pitchFamily="34" charset="0"/>
                </a:rPr>
                <a:t>ΠΛΑΣΜΑ 55%</a:t>
              </a:r>
              <a:endParaRPr lang="en-US">
                <a:latin typeface="Tahoma" pitchFamily="34" charset="0"/>
              </a:endParaRPr>
            </a:p>
          </p:txBody>
        </p:sp>
        <p:sp>
          <p:nvSpPr>
            <p:cNvPr id="34831" name="Line 6"/>
            <p:cNvSpPr>
              <a:spLocks noChangeShapeType="1"/>
            </p:cNvSpPr>
            <p:nvPr/>
          </p:nvSpPr>
          <p:spPr bwMode="auto">
            <a:xfrm>
              <a:off x="2592" y="1680"/>
              <a:ext cx="1584" cy="144"/>
            </a:xfrm>
            <a:prstGeom prst="line">
              <a:avLst/>
            </a:prstGeom>
            <a:noFill/>
            <a:ln w="63500">
              <a:solidFill>
                <a:srgbClr val="FFCC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34821" name="Text Box 7"/>
          <p:cNvSpPr txBox="1">
            <a:spLocks noChangeArrowheads="1"/>
          </p:cNvSpPr>
          <p:nvPr/>
        </p:nvSpPr>
        <p:spPr bwMode="auto">
          <a:xfrm>
            <a:off x="0" y="5462588"/>
            <a:ext cx="5105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a:latin typeface="Tahoma" pitchFamily="34" charset="0"/>
              </a:rPr>
              <a:t>ΕΡΥΘΡΑ ΑΙΜΟΣΦΑΙΡΙΑ (ΑΙΜΑΤΟΚΡΙΤΗΣ)</a:t>
            </a:r>
            <a:r>
              <a:rPr lang="el-GR" sz="2000">
                <a:latin typeface="Tahoma" pitchFamily="34" charset="0"/>
              </a:rPr>
              <a:t> 45%</a:t>
            </a:r>
            <a:endParaRPr lang="en-US" sz="2000">
              <a:latin typeface="Tahoma" pitchFamily="34" charset="0"/>
            </a:endParaRPr>
          </a:p>
        </p:txBody>
      </p:sp>
      <p:sp>
        <p:nvSpPr>
          <p:cNvPr id="34822" name="Line 8"/>
          <p:cNvSpPr>
            <a:spLocks noChangeShapeType="1"/>
          </p:cNvSpPr>
          <p:nvPr/>
        </p:nvSpPr>
        <p:spPr bwMode="auto">
          <a:xfrm flipV="1">
            <a:off x="4859338" y="5157788"/>
            <a:ext cx="1873250" cy="390525"/>
          </a:xfrm>
          <a:prstGeom prst="line">
            <a:avLst/>
          </a:prstGeom>
          <a:noFill/>
          <a:ln w="635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nvGrpSpPr>
          <p:cNvPr id="3" name="Group 9"/>
          <p:cNvGrpSpPr>
            <a:grpSpLocks/>
          </p:cNvGrpSpPr>
          <p:nvPr/>
        </p:nvGrpSpPr>
        <p:grpSpPr bwMode="auto">
          <a:xfrm>
            <a:off x="0" y="3706813"/>
            <a:ext cx="6629400" cy="369887"/>
            <a:chOff x="144" y="2335"/>
            <a:chExt cx="4176" cy="233"/>
          </a:xfrm>
        </p:grpSpPr>
        <p:sp>
          <p:nvSpPr>
            <p:cNvPr id="34828" name="Line 10"/>
            <p:cNvSpPr>
              <a:spLocks noChangeShapeType="1"/>
            </p:cNvSpPr>
            <p:nvPr/>
          </p:nvSpPr>
          <p:spPr bwMode="auto">
            <a:xfrm>
              <a:off x="3100" y="2448"/>
              <a:ext cx="1220" cy="0"/>
            </a:xfrm>
            <a:prstGeom prst="line">
              <a:avLst/>
            </a:prstGeom>
            <a:noFill/>
            <a:ln w="6350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4829" name="Text Box 11"/>
            <p:cNvSpPr txBox="1">
              <a:spLocks noChangeArrowheads="1"/>
            </p:cNvSpPr>
            <p:nvPr/>
          </p:nvSpPr>
          <p:spPr bwMode="auto">
            <a:xfrm>
              <a:off x="144" y="2335"/>
              <a:ext cx="29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a:latin typeface="Tahoma" pitchFamily="34" charset="0"/>
                </a:rPr>
                <a:t>ΑΙΜΟΠΕΤΑΛΙΑ</a:t>
              </a:r>
              <a:r>
                <a:rPr lang="en-US">
                  <a:latin typeface="Tahoma" pitchFamily="34" charset="0"/>
                </a:rPr>
                <a:t> /</a:t>
              </a:r>
              <a:r>
                <a:rPr lang="el-GR">
                  <a:latin typeface="Tahoma" pitchFamily="34" charset="0"/>
                </a:rPr>
                <a:t>ΛΕΥΚΑ ΑΙΜΟΣΦΑΙΡΙΑ &lt;1%</a:t>
              </a:r>
              <a:endParaRPr lang="en-US">
                <a:latin typeface="Tahoma" pitchFamily="34" charset="0"/>
              </a:endParaRPr>
            </a:p>
          </p:txBody>
        </p:sp>
      </p:grpSp>
      <p:sp>
        <p:nvSpPr>
          <p:cNvPr id="34824" name="Line 12"/>
          <p:cNvSpPr>
            <a:spLocks noChangeShapeType="1"/>
          </p:cNvSpPr>
          <p:nvPr/>
        </p:nvSpPr>
        <p:spPr bwMode="auto">
          <a:xfrm>
            <a:off x="0" y="984704"/>
            <a:ext cx="9144000" cy="0"/>
          </a:xfrm>
          <a:prstGeom prst="line">
            <a:avLst/>
          </a:prstGeom>
          <a:noFill/>
          <a:ln w="38100">
            <a:solidFill>
              <a:srgbClr val="00B0F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34825" name="Text Box 7"/>
          <p:cNvSpPr txBox="1">
            <a:spLocks noChangeArrowheads="1"/>
          </p:cNvSpPr>
          <p:nvPr/>
        </p:nvSpPr>
        <p:spPr bwMode="auto">
          <a:xfrm>
            <a:off x="7938" y="5851525"/>
            <a:ext cx="55006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sz="1600" b="1" dirty="0">
                <a:solidFill>
                  <a:srgbClr val="0000CC"/>
                </a:solidFill>
                <a:latin typeface="Tahoma" pitchFamily="34" charset="0"/>
              </a:rPr>
              <a:t>ΕΡΥΘΡΑ ΑΙΜΟΣΦΑΙΡΙΑ </a:t>
            </a:r>
            <a:r>
              <a:rPr lang="el-GR" sz="1600" b="1" dirty="0">
                <a:solidFill>
                  <a:srgbClr val="FFFF00"/>
                </a:solidFill>
                <a:latin typeface="Tahoma" pitchFamily="34" charset="0"/>
              </a:rPr>
              <a:t>Περίπου: 5.000.000/</a:t>
            </a:r>
            <a:r>
              <a:rPr lang="en-US" sz="1600" b="1" dirty="0">
                <a:solidFill>
                  <a:srgbClr val="FFFF00"/>
                </a:solidFill>
                <a:latin typeface="Tahoma" pitchFamily="34" charset="0"/>
              </a:rPr>
              <a:t>mm</a:t>
            </a:r>
            <a:r>
              <a:rPr lang="en-US" sz="1600" b="1" baseline="30000" dirty="0">
                <a:solidFill>
                  <a:srgbClr val="FFFF00"/>
                </a:solidFill>
                <a:effectLst>
                  <a:outerShdw blurRad="38100" dist="38100" dir="2700000" algn="tl">
                    <a:srgbClr val="000000">
                      <a:alpha val="43137"/>
                    </a:srgbClr>
                  </a:outerShdw>
                </a:effectLst>
                <a:latin typeface="Tahoma" pitchFamily="34" charset="0"/>
              </a:rPr>
              <a:t>3</a:t>
            </a:r>
            <a:r>
              <a:rPr lang="en-US" sz="1600" b="1" dirty="0">
                <a:solidFill>
                  <a:srgbClr val="FFFF00"/>
                </a:solidFill>
                <a:latin typeface="Tahoma" pitchFamily="34" charset="0"/>
              </a:rPr>
              <a:t> </a:t>
            </a:r>
            <a:endParaRPr lang="el-GR" sz="1600" b="1" dirty="0">
              <a:solidFill>
                <a:srgbClr val="FFFF00"/>
              </a:solidFill>
              <a:latin typeface="Tahoma" pitchFamily="34" charset="0"/>
            </a:endParaRPr>
          </a:p>
        </p:txBody>
      </p:sp>
      <p:sp>
        <p:nvSpPr>
          <p:cNvPr id="34826" name="Text Box 8"/>
          <p:cNvSpPr txBox="1">
            <a:spLocks noChangeArrowheads="1"/>
          </p:cNvSpPr>
          <p:nvPr/>
        </p:nvSpPr>
        <p:spPr bwMode="auto">
          <a:xfrm>
            <a:off x="7938" y="4075113"/>
            <a:ext cx="48514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sz="1600" b="1">
                <a:solidFill>
                  <a:srgbClr val="0000CC"/>
                </a:solidFill>
                <a:latin typeface="Tahoma" pitchFamily="34" charset="0"/>
              </a:rPr>
              <a:t>ΛΕΥΚΑ ΑΙΜΟΣΦΑΙΡΙΑ </a:t>
            </a:r>
            <a:r>
              <a:rPr lang="el-GR" sz="1600" b="1">
                <a:solidFill>
                  <a:srgbClr val="FFFF00"/>
                </a:solidFill>
                <a:latin typeface="Tahoma" pitchFamily="34" charset="0"/>
              </a:rPr>
              <a:t>Περίπου 7.000/</a:t>
            </a:r>
            <a:r>
              <a:rPr lang="en-US" sz="1600" b="1">
                <a:solidFill>
                  <a:srgbClr val="FFFF00"/>
                </a:solidFill>
                <a:latin typeface="Tahoma" pitchFamily="34" charset="0"/>
              </a:rPr>
              <a:t>mm</a:t>
            </a:r>
            <a:r>
              <a:rPr lang="el-GR" sz="1600" b="1" baseline="30000">
                <a:solidFill>
                  <a:srgbClr val="FFFF00"/>
                </a:solidFill>
                <a:latin typeface="Tahoma" pitchFamily="34" charset="0"/>
              </a:rPr>
              <a:t>3</a:t>
            </a:r>
          </a:p>
        </p:txBody>
      </p:sp>
      <p:sp>
        <p:nvSpPr>
          <p:cNvPr id="34827" name="Text Box 9"/>
          <p:cNvSpPr txBox="1">
            <a:spLocks noChangeArrowheads="1"/>
          </p:cNvSpPr>
          <p:nvPr/>
        </p:nvSpPr>
        <p:spPr bwMode="auto">
          <a:xfrm>
            <a:off x="7938" y="4414838"/>
            <a:ext cx="44926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sz="1600" b="1">
                <a:solidFill>
                  <a:srgbClr val="0000CC"/>
                </a:solidFill>
                <a:latin typeface="Tahoma" pitchFamily="34" charset="0"/>
              </a:rPr>
              <a:t>ΑΙΜΟΠΕΤΑΛΙΑ </a:t>
            </a:r>
            <a:r>
              <a:rPr lang="el-GR" sz="1600" b="1">
                <a:solidFill>
                  <a:srgbClr val="FFFF00"/>
                </a:solidFill>
                <a:latin typeface="Tahoma" pitchFamily="34" charset="0"/>
              </a:rPr>
              <a:t>Περίπου: 250.000/</a:t>
            </a:r>
            <a:r>
              <a:rPr lang="en-US" b="1">
                <a:solidFill>
                  <a:srgbClr val="FFFF00"/>
                </a:solidFill>
                <a:latin typeface="Times New Roman" pitchFamily="18" charset="0"/>
              </a:rPr>
              <a:t>mm</a:t>
            </a:r>
            <a:r>
              <a:rPr lang="en-US" b="1" baseline="30000">
                <a:solidFill>
                  <a:srgbClr val="FFFF00"/>
                </a:solidFill>
                <a:latin typeface="Times New Roman" pitchFamily="18" charset="0"/>
              </a:rPr>
              <a:t>3</a:t>
            </a:r>
            <a:endParaRPr lang="el-GR" b="1" baseline="3000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457200" y="274638"/>
            <a:ext cx="8229600" cy="75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l-GR" sz="4000" b="1">
                <a:solidFill>
                  <a:srgbClr val="FFC000"/>
                </a:solidFill>
              </a:rPr>
              <a:t>Ερυθρά αιμοσφαίρια</a:t>
            </a:r>
            <a:r>
              <a:rPr lang="el-GR" sz="4000" b="1">
                <a:solidFill>
                  <a:schemeClr val="tx2"/>
                </a:solidFill>
              </a:rPr>
              <a:t/>
            </a:r>
            <a:br>
              <a:rPr lang="el-GR" sz="4000" b="1">
                <a:solidFill>
                  <a:schemeClr val="tx2"/>
                </a:solidFill>
              </a:rPr>
            </a:br>
            <a:endParaRPr lang="el-GR" sz="4000" b="1">
              <a:solidFill>
                <a:schemeClr val="tx2"/>
              </a:solidFill>
            </a:endParaRPr>
          </a:p>
        </p:txBody>
      </p:sp>
      <p:sp>
        <p:nvSpPr>
          <p:cNvPr id="35844" name="Rectangle 3"/>
          <p:cNvSpPr>
            <a:spLocks noChangeArrowheads="1"/>
          </p:cNvSpPr>
          <p:nvPr/>
        </p:nvSpPr>
        <p:spPr bwMode="auto">
          <a:xfrm>
            <a:off x="107950" y="685800"/>
            <a:ext cx="8863013" cy="3992177"/>
          </a:xfrm>
          <a:prstGeom prst="rect">
            <a:avLst/>
          </a:prstGeom>
          <a:solidFill>
            <a:schemeClr val="bg1">
              <a:lumMod val="75000"/>
              <a:lumOff val="25000"/>
            </a:schemeClr>
          </a:solidFill>
          <a:ln>
            <a:noFill/>
          </a:ln>
          <a:effectLst/>
          <a:extLst/>
        </p:spPr>
        <p:txBody>
          <a:bodyPr/>
          <a:lstStyle/>
          <a:p>
            <a:pPr>
              <a:lnSpc>
                <a:spcPct val="130000"/>
              </a:lnSpc>
            </a:pPr>
            <a:r>
              <a:rPr lang="el-GR" dirty="0"/>
              <a:t>Τα </a:t>
            </a:r>
            <a:r>
              <a:rPr lang="el-GR" i="1" dirty="0"/>
              <a:t>ερυθρά αιμοσφαίρια</a:t>
            </a:r>
            <a:r>
              <a:rPr lang="el-GR" dirty="0"/>
              <a:t> ή </a:t>
            </a:r>
            <a:r>
              <a:rPr lang="el-GR" i="1" dirty="0" err="1"/>
              <a:t>ερυθροκύτταρα</a:t>
            </a:r>
            <a:r>
              <a:rPr lang="el-GR" dirty="0"/>
              <a:t> (RBC) αποτελούν το 38 με 48 </a:t>
            </a:r>
            <a:r>
              <a:rPr lang="en-US" dirty="0" smtClean="0"/>
              <a:t>%</a:t>
            </a:r>
            <a:r>
              <a:rPr lang="el-GR" dirty="0" smtClean="0"/>
              <a:t> </a:t>
            </a:r>
            <a:r>
              <a:rPr lang="el-GR" dirty="0"/>
              <a:t>του πλήρους αίματος. </a:t>
            </a:r>
            <a:endParaRPr lang="el-GR" dirty="0" smtClean="0"/>
          </a:p>
          <a:p>
            <a:pPr>
              <a:lnSpc>
                <a:spcPct val="130000"/>
              </a:lnSpc>
            </a:pPr>
            <a:endParaRPr lang="el-GR" dirty="0"/>
          </a:p>
          <a:p>
            <a:pPr>
              <a:lnSpc>
                <a:spcPct val="130000"/>
              </a:lnSpc>
            </a:pPr>
            <a:r>
              <a:rPr lang="el-GR" dirty="0" smtClean="0"/>
              <a:t>Είναι </a:t>
            </a:r>
            <a:r>
              <a:rPr lang="el-GR" dirty="0"/>
              <a:t>τα πιο πολυάριθμα κύτταρα σε κυκλοφορία και δίνουν στο αίμα το χαρακτηριστικό κόκκινο χρώμα του μέσω της αιμοσφαιρίνης που περιέχουν. </a:t>
            </a:r>
            <a:endParaRPr lang="el-GR" dirty="0" smtClean="0"/>
          </a:p>
          <a:p>
            <a:pPr>
              <a:lnSpc>
                <a:spcPct val="130000"/>
              </a:lnSpc>
            </a:pPr>
            <a:endParaRPr lang="el-GR" dirty="0"/>
          </a:p>
          <a:p>
            <a:pPr>
              <a:lnSpc>
                <a:spcPct val="130000"/>
              </a:lnSpc>
            </a:pPr>
            <a:r>
              <a:rPr lang="el-GR" dirty="0" smtClean="0"/>
              <a:t>Η </a:t>
            </a:r>
            <a:r>
              <a:rPr lang="el-GR" dirty="0"/>
              <a:t>λειτουργία τους αφορά τη διατήρηση των ιστών στη ζωή καθώς μεταφέρουν σε αυτούς </a:t>
            </a:r>
            <a:r>
              <a:rPr lang="el-GR" b="1" dirty="0">
                <a:solidFill>
                  <a:srgbClr val="FFC000"/>
                </a:solidFill>
              </a:rPr>
              <a:t>οξυγόνο</a:t>
            </a:r>
            <a:r>
              <a:rPr lang="el-GR" dirty="0"/>
              <a:t> από τους πνεύμονες και απομακρύνουν το διοξείδιο του άνθρακα προς την αντίθετη κατεύθυνση. </a:t>
            </a:r>
            <a:endParaRPr lang="el-GR" dirty="0" smtClean="0"/>
          </a:p>
          <a:p>
            <a:pPr>
              <a:lnSpc>
                <a:spcPct val="130000"/>
              </a:lnSpc>
            </a:pPr>
            <a:endParaRPr lang="el-GR" dirty="0"/>
          </a:p>
          <a:p>
            <a:pPr>
              <a:lnSpc>
                <a:spcPct val="130000"/>
              </a:lnSpc>
            </a:pPr>
            <a:r>
              <a:rPr lang="el-GR" dirty="0" smtClean="0"/>
              <a:t>Έχουν </a:t>
            </a:r>
            <a:r>
              <a:rPr lang="el-GR" dirty="0"/>
              <a:t>το σχήμα αμφίκοιλων δίσκων διαμέτρου 8 μικρόμετρα και πάχους 2. </a:t>
            </a:r>
            <a:endParaRPr lang="el-GR" dirty="0" smtClean="0"/>
          </a:p>
          <a:p>
            <a:pPr>
              <a:lnSpc>
                <a:spcPct val="130000"/>
              </a:lnSpc>
            </a:pPr>
            <a:endParaRPr lang="el-GR" dirty="0"/>
          </a:p>
          <a:p>
            <a:pPr>
              <a:lnSpc>
                <a:spcPct val="130000"/>
              </a:lnSpc>
            </a:pPr>
            <a:endParaRPr lang="el-GR" dirty="0"/>
          </a:p>
        </p:txBody>
      </p:sp>
      <p:pic>
        <p:nvPicPr>
          <p:cNvPr id="8" name="Picture 2" descr="n555117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4687910"/>
            <a:ext cx="3422671" cy="217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4088" y="4782844"/>
            <a:ext cx="2376264" cy="1980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4088" y="4415127"/>
            <a:ext cx="3060130" cy="213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149234" y="404664"/>
            <a:ext cx="8568952" cy="3693319"/>
          </a:xfrm>
          <a:prstGeom prst="rect">
            <a:avLst/>
          </a:prstGeom>
          <a:solidFill>
            <a:schemeClr val="bg1">
              <a:lumMod val="75000"/>
              <a:lumOff val="25000"/>
            </a:schemeClr>
          </a:solidFill>
        </p:spPr>
        <p:txBody>
          <a:bodyPr wrap="square">
            <a:spAutoFit/>
          </a:bodyPr>
          <a:lstStyle/>
          <a:p>
            <a:r>
              <a:rPr lang="el-GR" dirty="0"/>
              <a:t>Παράγονται από τον </a:t>
            </a:r>
            <a:r>
              <a:rPr lang="el-GR" dirty="0">
                <a:solidFill>
                  <a:srgbClr val="FFC000"/>
                </a:solidFill>
              </a:rPr>
              <a:t>μυελό των οστών </a:t>
            </a:r>
            <a:r>
              <a:rPr lang="el-GR" dirty="0"/>
              <a:t>και δεν έχουν πυρήνα, ενώ ο μέσος όρος ζωής τους είναι 120 ημέρες, κατά τη διάρκεια της οποίας διανύουν 1.500 χιλιόμετρα καθώς διασχίζουν ολόκληρο το κυκλοφορικό σύστημα. </a:t>
            </a:r>
            <a:endParaRPr lang="el-GR" dirty="0" smtClean="0"/>
          </a:p>
          <a:p>
            <a:endParaRPr lang="el-GR" dirty="0"/>
          </a:p>
          <a:p>
            <a:r>
              <a:rPr lang="el-GR" dirty="0" smtClean="0"/>
              <a:t>Είναι </a:t>
            </a:r>
            <a:r>
              <a:rPr lang="el-GR" dirty="0"/>
              <a:t>πολύ ελαστικά κύτταρα και αυτή τους η ιδιότητα τους επιτρέπει να περνούν από τα τριχοειδή αγγεία. </a:t>
            </a:r>
            <a:endParaRPr lang="el-GR" dirty="0" smtClean="0"/>
          </a:p>
          <a:p>
            <a:endParaRPr lang="el-GR" dirty="0"/>
          </a:p>
          <a:p>
            <a:r>
              <a:rPr lang="el-GR" dirty="0" smtClean="0"/>
              <a:t>Η </a:t>
            </a:r>
            <a:r>
              <a:rPr lang="el-GR" dirty="0"/>
              <a:t>εκατοστιαία αναλογία ερυθρών αιμοσφαιρίων ανά μονάδα όγκου αίματος ονομάζεται </a:t>
            </a:r>
            <a:r>
              <a:rPr lang="el-GR" i="1" dirty="0">
                <a:solidFill>
                  <a:srgbClr val="FFC000"/>
                </a:solidFill>
              </a:rPr>
              <a:t>αιματοκρίτης</a:t>
            </a:r>
            <a:r>
              <a:rPr lang="el-GR" dirty="0"/>
              <a:t>. </a:t>
            </a:r>
            <a:r>
              <a:rPr lang="el-GR" dirty="0" smtClean="0"/>
              <a:t>Στις </a:t>
            </a:r>
            <a:r>
              <a:rPr lang="el-GR" dirty="0"/>
              <a:t>γυναίκες υπάρχουν περίπου 4 έως 5 εκατομμύρια </a:t>
            </a:r>
            <a:r>
              <a:rPr lang="en-US" dirty="0"/>
              <a:t>RBCs</a:t>
            </a:r>
            <a:r>
              <a:rPr lang="el-GR" dirty="0"/>
              <a:t> ανά </a:t>
            </a:r>
            <a:r>
              <a:rPr lang="en-US" dirty="0" smtClean="0"/>
              <a:t>mm</a:t>
            </a:r>
            <a:r>
              <a:rPr lang="en-US" baseline="30000" dirty="0" smtClean="0"/>
              <a:t>3</a:t>
            </a:r>
            <a:r>
              <a:rPr lang="el-GR" dirty="0" smtClean="0"/>
              <a:t> </a:t>
            </a:r>
            <a:r>
              <a:rPr lang="el-GR" dirty="0"/>
              <a:t>(κυβικό χιλιοστόμετρο) αίματος και περίπου 5 έως 6 εκατομμύρια στους άνδρες. Οι άνθρωποι που ζουν σε μεγάλα ύψη έχουν ακόμα περισσότερα </a:t>
            </a:r>
            <a:r>
              <a:rPr lang="en-US" dirty="0"/>
              <a:t>RBCs</a:t>
            </a:r>
            <a:r>
              <a:rPr lang="el-GR" dirty="0"/>
              <a:t>, λόγω των χαμηλών επιπέδων οξυγόνου στο περιβάλλον τους. </a:t>
            </a:r>
          </a:p>
        </p:txBody>
      </p:sp>
      <p:sp>
        <p:nvSpPr>
          <p:cNvPr id="5" name="Rectangle 6"/>
          <p:cNvSpPr>
            <a:spLocks noChangeArrowheads="1"/>
          </p:cNvSpPr>
          <p:nvPr/>
        </p:nvSpPr>
        <p:spPr bwMode="auto">
          <a:xfrm>
            <a:off x="4432799" y="5994645"/>
            <a:ext cx="2219325" cy="366712"/>
          </a:xfrm>
          <a:prstGeom prst="rect">
            <a:avLst/>
          </a:prstGeom>
          <a:solidFill>
            <a:schemeClr val="bg1">
              <a:lumMod val="75000"/>
              <a:lumOff val="25000"/>
            </a:schemeClr>
          </a:solidFill>
          <a:ln>
            <a:noFill/>
          </a:ln>
          <a:effectLst/>
          <a:extLst/>
        </p:spPr>
        <p:txBody>
          <a:bodyPr wrap="none">
            <a:spAutoFit/>
          </a:bodyPr>
          <a:lstStyle/>
          <a:p>
            <a:pPr>
              <a:spcBef>
                <a:spcPct val="30000"/>
              </a:spcBef>
            </a:pPr>
            <a:r>
              <a:rPr lang="el-GR" dirty="0">
                <a:solidFill>
                  <a:schemeClr val="hlink"/>
                </a:solidFill>
                <a:latin typeface="Arial" charset="0"/>
              </a:rPr>
              <a:t>ερυθρά αιμοσφαίρια</a:t>
            </a: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4415126"/>
            <a:ext cx="3078146" cy="176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8"/>
          <p:cNvSpPr>
            <a:spLocks noChangeArrowheads="1"/>
          </p:cNvSpPr>
          <p:nvPr/>
        </p:nvSpPr>
        <p:spPr bwMode="auto">
          <a:xfrm>
            <a:off x="1294400" y="6316585"/>
            <a:ext cx="1568450" cy="368300"/>
          </a:xfrm>
          <a:prstGeom prst="rect">
            <a:avLst/>
          </a:prstGeom>
          <a:solidFill>
            <a:schemeClr val="bg1">
              <a:lumMod val="75000"/>
              <a:lumOff val="25000"/>
            </a:schemeClr>
          </a:solidFill>
          <a:ln>
            <a:noFill/>
          </a:ln>
          <a:effectLst/>
          <a:extLst/>
        </p:spPr>
        <p:txBody>
          <a:bodyPr wrap="none">
            <a:spAutoFit/>
          </a:bodyPr>
          <a:lstStyle/>
          <a:p>
            <a:pPr>
              <a:spcBef>
                <a:spcPct val="30000"/>
              </a:spcBef>
            </a:pPr>
            <a:r>
              <a:rPr lang="el-GR" dirty="0">
                <a:solidFill>
                  <a:schemeClr val="hlink"/>
                </a:solidFill>
                <a:latin typeface="Arial" charset="0"/>
              </a:rPr>
              <a:t>μυελός οστού</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188" y="476250"/>
            <a:ext cx="7391400"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 Box 3"/>
          <p:cNvSpPr txBox="1">
            <a:spLocks noChangeArrowheads="1"/>
          </p:cNvSpPr>
          <p:nvPr/>
        </p:nvSpPr>
        <p:spPr bwMode="auto">
          <a:xfrm>
            <a:off x="-914400" y="7281863"/>
            <a:ext cx="107838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eaLnBrk="0" hangingPunct="0">
              <a:spcBef>
                <a:spcPct val="50000"/>
              </a:spcBef>
            </a:pPr>
            <a:r>
              <a:rPr lang="en-US" sz="1400">
                <a:latin typeface="Tahoma" pitchFamily="34" charset="0"/>
              </a:rPr>
              <a:t>Pathophysiology McCance &amp; Huether fifth edition Elsevier Mosby</a:t>
            </a:r>
          </a:p>
        </p:txBody>
      </p:sp>
      <p:sp>
        <p:nvSpPr>
          <p:cNvPr id="37892" name="Text Box 4"/>
          <p:cNvSpPr txBox="1">
            <a:spLocks noChangeArrowheads="1"/>
          </p:cNvSpPr>
          <p:nvPr/>
        </p:nvSpPr>
        <p:spPr bwMode="auto">
          <a:xfrm>
            <a:off x="2181225" y="6061075"/>
            <a:ext cx="6200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eaLnBrk="0" hangingPunct="0">
              <a:spcBef>
                <a:spcPct val="50000"/>
              </a:spcBef>
            </a:pPr>
            <a:r>
              <a:rPr lang="en-US" sz="2000">
                <a:latin typeface="Tahoma" pitchFamily="34" charset="0"/>
              </a:rPr>
              <a:t>     Electron micrograph of blood smear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39752" y="2275001"/>
            <a:ext cx="3908442" cy="1015663"/>
          </a:xfrm>
          <a:prstGeom prst="rect">
            <a:avLst/>
          </a:prstGeom>
          <a:noFill/>
        </p:spPr>
        <p:txBody>
          <a:bodyPr wrap="none">
            <a:spAutoFit/>
          </a:bodyPr>
          <a:lstStyle/>
          <a:p>
            <a:pPr fontAlgn="auto">
              <a:spcBef>
                <a:spcPts val="0"/>
              </a:spcBef>
              <a:spcAft>
                <a:spcPts val="0"/>
              </a:spcAft>
              <a:defRPr/>
            </a:pPr>
            <a:r>
              <a:rPr lang="el-GR" sz="6000" b="1" dirty="0">
                <a:ln w="6350">
                  <a:solidFill>
                    <a:schemeClr val="accent1">
                      <a:shade val="43000"/>
                    </a:schemeClr>
                  </a:solidFill>
                </a:ln>
                <a:solidFill>
                  <a:srgbClr val="FFFF00"/>
                </a:solidFill>
                <a:effectLst>
                  <a:outerShdw blurRad="26000" dist="26000" dir="14500000" algn="tl" rotWithShape="0">
                    <a:srgbClr val="000000">
                      <a:alpha val="40000"/>
                    </a:srgbClr>
                  </a:outerShdw>
                </a:effectLst>
                <a:latin typeface="+mj-lt"/>
                <a:ea typeface="+mj-ea"/>
                <a:cs typeface="+mj-cs"/>
              </a:rPr>
              <a:t>ΕΡΩΤΗΣΕΙΣ</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xmlns="" val="3962803412"/>
              </p:ext>
            </p:extLst>
          </p:nvPr>
        </p:nvGraphicFramePr>
        <p:xfrm>
          <a:off x="755650" y="1773238"/>
          <a:ext cx="7777163" cy="4267200"/>
        </p:xfrm>
        <a:graphic>
          <a:graphicData uri="http://schemas.openxmlformats.org/drawingml/2006/table">
            <a:tbl>
              <a:tblPr firstRow="1" firstCol="1" bandRow="1"/>
              <a:tblGrid>
                <a:gridCol w="570757"/>
                <a:gridCol w="6618498"/>
                <a:gridCol w="587908"/>
              </a:tblGrid>
              <a:tr h="216028">
                <a:tc>
                  <a:txBody>
                    <a:bodyPr/>
                    <a:lstStyle/>
                    <a:p>
                      <a:pPr algn="just">
                        <a:spcAft>
                          <a:spcPts val="600"/>
                        </a:spcAft>
                      </a:pPr>
                      <a:r>
                        <a:rPr lang="el-GR" sz="2000" dirty="0" smtClean="0">
                          <a:effectLst/>
                          <a:latin typeface="Calibri"/>
                          <a:ea typeface="Calibri"/>
                          <a:cs typeface="Times New Roman"/>
                        </a:rPr>
                        <a:t>1.</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el-GR" sz="2000" dirty="0">
                          <a:effectLst/>
                          <a:latin typeface="Calibri"/>
                          <a:ea typeface="Calibri"/>
                          <a:cs typeface="Times New Roman"/>
                        </a:rPr>
                        <a:t>Η μεσοκυττάρια ουσία του οστίτη ιστού  περιέχει </a:t>
                      </a:r>
                      <a:r>
                        <a:rPr lang="el-GR" sz="2000" dirty="0" err="1">
                          <a:effectLst/>
                          <a:latin typeface="Calibri"/>
                          <a:ea typeface="Calibri"/>
                          <a:cs typeface="Times New Roman"/>
                        </a:rPr>
                        <a:t>χονδροβλάστες</a:t>
                      </a:r>
                      <a:r>
                        <a:rPr lang="el-GR" sz="2000" dirty="0">
                          <a:effectLst/>
                          <a:latin typeface="Calibri"/>
                          <a:ea typeface="Calibri"/>
                          <a:cs typeface="Times New Roman"/>
                        </a:rPr>
                        <a:t>.</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72008">
                <a:tc>
                  <a:txBody>
                    <a:bodyPr/>
                    <a:lstStyle/>
                    <a:p>
                      <a:pPr algn="just">
                        <a:spcAft>
                          <a:spcPts val="600"/>
                        </a:spcAft>
                      </a:pPr>
                      <a:r>
                        <a:rPr lang="el-GR" sz="2000" dirty="0" smtClean="0">
                          <a:effectLst/>
                          <a:latin typeface="Calibri"/>
                          <a:ea typeface="Calibri"/>
                          <a:cs typeface="Times New Roman"/>
                        </a:rPr>
                        <a:t>2.</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el-GR" sz="2000" dirty="0">
                          <a:effectLst/>
                          <a:latin typeface="Calibri"/>
                          <a:ea typeface="Calibri"/>
                          <a:cs typeface="Times New Roman"/>
                        </a:rPr>
                        <a:t>Τα αιμοπετάλια ως κύρια συνεισφορά τους έχουν την πήξη του αίματος.</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207026">
                <a:tc>
                  <a:txBody>
                    <a:bodyPr/>
                    <a:lstStyle/>
                    <a:p>
                      <a:pPr algn="just">
                        <a:spcAft>
                          <a:spcPts val="600"/>
                        </a:spcAft>
                      </a:pPr>
                      <a:r>
                        <a:rPr lang="el-GR" sz="2000" dirty="0" smtClean="0">
                          <a:effectLst/>
                          <a:latin typeface="Calibri"/>
                          <a:ea typeface="Calibri"/>
                          <a:cs typeface="Times New Roman"/>
                        </a:rPr>
                        <a:t>3.</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el-GR" sz="2000" dirty="0">
                          <a:effectLst/>
                          <a:latin typeface="Calibri"/>
                          <a:ea typeface="Calibri"/>
                          <a:cs typeface="Times New Roman"/>
                        </a:rPr>
                        <a:t>Η μεσοκυττάρια ουσία του πυκνού συνδετικού ιστού αποτελείται κυρίως από δεσμίδες ινιδίων </a:t>
                      </a:r>
                      <a:r>
                        <a:rPr lang="el-GR" sz="2000" dirty="0" err="1">
                          <a:effectLst/>
                          <a:latin typeface="Calibri"/>
                          <a:ea typeface="Calibri"/>
                          <a:cs typeface="Times New Roman"/>
                        </a:rPr>
                        <a:t>ελαστίνης</a:t>
                      </a:r>
                      <a:r>
                        <a:rPr lang="el-GR" sz="2000" dirty="0">
                          <a:effectLst/>
                          <a:latin typeface="Calibri"/>
                          <a:ea typeface="Calibri"/>
                          <a:cs typeface="Times New Roman"/>
                        </a:rPr>
                        <a:t>.</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126017">
                <a:tc>
                  <a:txBody>
                    <a:bodyPr/>
                    <a:lstStyle/>
                    <a:p>
                      <a:pPr algn="just">
                        <a:spcAft>
                          <a:spcPts val="600"/>
                        </a:spcAft>
                      </a:pPr>
                      <a:r>
                        <a:rPr lang="el-GR" sz="2000" dirty="0" smtClean="0">
                          <a:effectLst/>
                          <a:latin typeface="Calibri"/>
                          <a:ea typeface="Calibri"/>
                          <a:cs typeface="Times New Roman"/>
                        </a:rPr>
                        <a:t>4.</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el-GR" sz="2000" dirty="0">
                          <a:effectLst/>
                          <a:latin typeface="Calibri"/>
                          <a:ea typeface="Calibri"/>
                          <a:cs typeface="Times New Roman"/>
                        </a:rPr>
                        <a:t>Η </a:t>
                      </a:r>
                      <a:r>
                        <a:rPr lang="el-GR" sz="2000" dirty="0" err="1">
                          <a:effectLst/>
                          <a:latin typeface="Calibri"/>
                          <a:ea typeface="Calibri"/>
                          <a:cs typeface="Times New Roman"/>
                        </a:rPr>
                        <a:t>ελαστίνη</a:t>
                      </a:r>
                      <a:r>
                        <a:rPr lang="el-GR" sz="2000" dirty="0">
                          <a:effectLst/>
                          <a:latin typeface="Calibri"/>
                          <a:ea typeface="Calibri"/>
                          <a:cs typeface="Times New Roman"/>
                        </a:rPr>
                        <a:t> είναι μια ινώδης πρωτεΐνη που προσδίδει ελαστικότητα στον ιστό στον οποίο περιέχεται.</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192400">
                <a:tc>
                  <a:txBody>
                    <a:bodyPr/>
                    <a:lstStyle/>
                    <a:p>
                      <a:pPr algn="just">
                        <a:spcAft>
                          <a:spcPts val="600"/>
                        </a:spcAft>
                      </a:pPr>
                      <a:r>
                        <a:rPr lang="el-GR" sz="2000" dirty="0" smtClean="0">
                          <a:effectLst/>
                          <a:latin typeface="Calibri"/>
                          <a:ea typeface="Calibri"/>
                          <a:cs typeface="Times New Roman"/>
                        </a:rPr>
                        <a:t>5.</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el-GR" sz="2000" dirty="0">
                          <a:effectLst/>
                          <a:latin typeface="Calibri"/>
                          <a:ea typeface="Calibri"/>
                          <a:cs typeface="Times New Roman"/>
                        </a:rPr>
                        <a:t>Ο χόνδρινος ιστός συναντάται στους τένοντες και τους συνδέσμους.</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57382">
                <a:tc>
                  <a:txBody>
                    <a:bodyPr/>
                    <a:lstStyle/>
                    <a:p>
                      <a:pPr algn="just">
                        <a:spcAft>
                          <a:spcPts val="600"/>
                        </a:spcAft>
                      </a:pPr>
                      <a:r>
                        <a:rPr lang="el-GR" sz="2000" dirty="0" smtClean="0">
                          <a:effectLst/>
                          <a:latin typeface="Calibri"/>
                          <a:ea typeface="Calibri"/>
                          <a:cs typeface="Times New Roman"/>
                        </a:rPr>
                        <a:t>6.</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el-GR" sz="2000" dirty="0">
                          <a:effectLst/>
                          <a:latin typeface="Calibri"/>
                          <a:ea typeface="Calibri"/>
                          <a:cs typeface="Times New Roman"/>
                        </a:rPr>
                        <a:t>Το πλάσμα αποτελεί το μεσοκυττάριο υγρό του ιδιόμορφου ιστού του αίματος.</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105766">
                <a:tc>
                  <a:txBody>
                    <a:bodyPr/>
                    <a:lstStyle/>
                    <a:p>
                      <a:pPr algn="just">
                        <a:spcAft>
                          <a:spcPts val="600"/>
                        </a:spcAft>
                      </a:pPr>
                      <a:r>
                        <a:rPr lang="el-GR" sz="2000" dirty="0" smtClean="0">
                          <a:effectLst/>
                          <a:latin typeface="Calibri"/>
                          <a:ea typeface="Calibri"/>
                          <a:cs typeface="Times New Roman"/>
                        </a:rPr>
                        <a:t>7.</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el-GR" sz="2000" dirty="0">
                          <a:effectLst/>
                          <a:latin typeface="Calibri"/>
                          <a:ea typeface="Calibri"/>
                          <a:cs typeface="Times New Roman"/>
                        </a:rPr>
                        <a:t>Χαρακτηριστικό του χόνδρινου ιστού είναι η στερεότητα και η ευκαμψία.</a:t>
                      </a: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bl>
          </a:graphicData>
        </a:graphic>
      </p:graphicFrame>
      <p:sp>
        <p:nvSpPr>
          <p:cNvPr id="5" name="Τίτλος 1"/>
          <p:cNvSpPr>
            <a:spLocks noGrp="1"/>
          </p:cNvSpPr>
          <p:nvPr>
            <p:ph type="title"/>
          </p:nvPr>
        </p:nvSpPr>
        <p:spPr/>
        <p:txBody>
          <a:bodyPr/>
          <a:lstStyle/>
          <a:p>
            <a:pPr marL="484632" indent="0" fontAlgn="auto">
              <a:spcAft>
                <a:spcPts val="0"/>
              </a:spcAft>
              <a:defRPr/>
            </a:pPr>
            <a:r>
              <a:rPr lang="el-GR" b="1" dirty="0">
                <a:solidFill>
                  <a:srgbClr val="FFC000"/>
                </a:solidFill>
                <a:effectLst/>
              </a:rPr>
              <a:t>Ερωτήσεις Σωστού-Λάθους</a:t>
            </a:r>
            <a:endParaRPr lang="el-GR" dirty="0">
              <a:solidFill>
                <a:srgbClr val="FFC000"/>
              </a:solidFill>
            </a:endParaRPr>
          </a:p>
        </p:txBody>
      </p:sp>
      <p:sp>
        <p:nvSpPr>
          <p:cNvPr id="6" name="TextBox 5"/>
          <p:cNvSpPr txBox="1">
            <a:spLocks noChangeArrowheads="1"/>
          </p:cNvSpPr>
          <p:nvPr/>
        </p:nvSpPr>
        <p:spPr bwMode="auto">
          <a:xfrm>
            <a:off x="8027988" y="1905000"/>
            <a:ext cx="5048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Λ</a:t>
            </a:r>
          </a:p>
        </p:txBody>
      </p:sp>
      <p:sp>
        <p:nvSpPr>
          <p:cNvPr id="7" name="TextBox 6"/>
          <p:cNvSpPr txBox="1">
            <a:spLocks noChangeArrowheads="1"/>
          </p:cNvSpPr>
          <p:nvPr/>
        </p:nvSpPr>
        <p:spPr bwMode="auto">
          <a:xfrm>
            <a:off x="8027988" y="2482850"/>
            <a:ext cx="5048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Σ</a:t>
            </a:r>
          </a:p>
        </p:txBody>
      </p:sp>
      <p:sp>
        <p:nvSpPr>
          <p:cNvPr id="8" name="TextBox 7"/>
          <p:cNvSpPr txBox="1">
            <a:spLocks noChangeArrowheads="1"/>
          </p:cNvSpPr>
          <p:nvPr/>
        </p:nvSpPr>
        <p:spPr bwMode="auto">
          <a:xfrm>
            <a:off x="8012113" y="3068638"/>
            <a:ext cx="5032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Λ</a:t>
            </a:r>
          </a:p>
        </p:txBody>
      </p:sp>
      <p:sp>
        <p:nvSpPr>
          <p:cNvPr id="9" name="TextBox 8"/>
          <p:cNvSpPr txBox="1">
            <a:spLocks noChangeArrowheads="1"/>
          </p:cNvSpPr>
          <p:nvPr/>
        </p:nvSpPr>
        <p:spPr bwMode="auto">
          <a:xfrm>
            <a:off x="8027988" y="3716338"/>
            <a:ext cx="5048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Σ</a:t>
            </a:r>
          </a:p>
        </p:txBody>
      </p:sp>
      <p:sp>
        <p:nvSpPr>
          <p:cNvPr id="10" name="TextBox 9"/>
          <p:cNvSpPr txBox="1">
            <a:spLocks noChangeArrowheads="1"/>
          </p:cNvSpPr>
          <p:nvPr/>
        </p:nvSpPr>
        <p:spPr bwMode="auto">
          <a:xfrm>
            <a:off x="7994650" y="4292600"/>
            <a:ext cx="5048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Λ</a:t>
            </a:r>
          </a:p>
        </p:txBody>
      </p:sp>
      <p:sp>
        <p:nvSpPr>
          <p:cNvPr id="11" name="TextBox 10"/>
          <p:cNvSpPr txBox="1">
            <a:spLocks noChangeArrowheads="1"/>
          </p:cNvSpPr>
          <p:nvPr/>
        </p:nvSpPr>
        <p:spPr bwMode="auto">
          <a:xfrm>
            <a:off x="8024813" y="4941888"/>
            <a:ext cx="5032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Σ</a:t>
            </a:r>
          </a:p>
        </p:txBody>
      </p:sp>
      <p:sp>
        <p:nvSpPr>
          <p:cNvPr id="12" name="TextBox 11"/>
          <p:cNvSpPr txBox="1">
            <a:spLocks noChangeArrowheads="1"/>
          </p:cNvSpPr>
          <p:nvPr/>
        </p:nvSpPr>
        <p:spPr bwMode="auto">
          <a:xfrm>
            <a:off x="8027988" y="5508625"/>
            <a:ext cx="5048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2 - Θέση περιεχομένου"/>
          <p:cNvSpPr>
            <a:spLocks noGrp="1"/>
          </p:cNvSpPr>
          <p:nvPr>
            <p:ph idx="1"/>
          </p:nvPr>
        </p:nvSpPr>
        <p:spPr>
          <a:xfrm>
            <a:off x="468313" y="404813"/>
            <a:ext cx="8229600" cy="1041400"/>
          </a:xfrm>
        </p:spPr>
        <p:txBody>
          <a:bodyPr/>
          <a:lstStyle/>
          <a:p>
            <a:pPr marL="63500" indent="0">
              <a:buFont typeface="Wingdings 2" pitchFamily="18" charset="2"/>
              <a:buNone/>
            </a:pPr>
            <a:r>
              <a:rPr lang="el-GR" smtClean="0"/>
              <a:t>Το κύτταρο είναι η μικρότερη μονάδα ζωής που υπάρχει στον ανθρώπινο οργανισμό. </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688" y="1556792"/>
            <a:ext cx="5184576" cy="5154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323850" y="188913"/>
            <a:ext cx="8351838" cy="3046412"/>
          </a:xfrm>
          <a:prstGeom prst="rect">
            <a:avLst/>
          </a:prstGeom>
        </p:spPr>
        <p:txBody>
          <a:bodyPr>
            <a:spAutoFit/>
          </a:bodyPr>
          <a:lstStyle/>
          <a:p>
            <a:pPr fontAlgn="auto">
              <a:spcBef>
                <a:spcPts val="0"/>
              </a:spcBef>
              <a:spcAft>
                <a:spcPts val="0"/>
              </a:spcAft>
              <a:defRPr/>
            </a:pPr>
            <a:r>
              <a:rPr lang="el-GR" sz="1600" dirty="0">
                <a:latin typeface="+mn-lt"/>
                <a:cs typeface="+mn-cs"/>
              </a:rPr>
              <a:t>Να επιλέξετε την πρόταση ή την φράση που θεωρείτε ότι συνεχίζει σωστά την πρόταση: </a:t>
            </a:r>
          </a:p>
          <a:p>
            <a:pPr fontAlgn="auto">
              <a:spcBef>
                <a:spcPts val="0"/>
              </a:spcBef>
              <a:spcAft>
                <a:spcPts val="0"/>
              </a:spcAft>
              <a:defRPr/>
            </a:pPr>
            <a:r>
              <a:rPr lang="el-GR" sz="1600" b="1" dirty="0">
                <a:solidFill>
                  <a:srgbClr val="FFC000"/>
                </a:solidFill>
                <a:latin typeface="+mn-lt"/>
                <a:cs typeface="+mn-cs"/>
              </a:rPr>
              <a:t>1. Ο συνδετικός ιστός:</a:t>
            </a:r>
          </a:p>
          <a:p>
            <a:pPr marL="261938" fontAlgn="auto">
              <a:spcBef>
                <a:spcPts val="0"/>
              </a:spcBef>
              <a:spcAft>
                <a:spcPts val="0"/>
              </a:spcAft>
              <a:defRPr/>
            </a:pPr>
            <a:r>
              <a:rPr lang="el-GR" sz="1600" dirty="0">
                <a:latin typeface="+mn-lt"/>
                <a:cs typeface="+mn-cs"/>
              </a:rPr>
              <a:t>Α.  Περιλαμβάνει μια ιδιαίτερη κατηγορία ιστού, το αίμα.</a:t>
            </a:r>
          </a:p>
          <a:p>
            <a:pPr marL="261938" fontAlgn="auto">
              <a:spcBef>
                <a:spcPts val="0"/>
              </a:spcBef>
              <a:spcAft>
                <a:spcPts val="0"/>
              </a:spcAft>
              <a:defRPr/>
            </a:pPr>
            <a:r>
              <a:rPr lang="el-GR" sz="1600" dirty="0">
                <a:latin typeface="+mn-lt"/>
                <a:cs typeface="+mn-cs"/>
              </a:rPr>
              <a:t>Β.  Περιλαμβάνει το είδος του ιστού που χαρακτηρίζεται ερειστικός.</a:t>
            </a:r>
          </a:p>
          <a:p>
            <a:pPr marL="261938" fontAlgn="auto">
              <a:spcBef>
                <a:spcPts val="0"/>
              </a:spcBef>
              <a:spcAft>
                <a:spcPts val="0"/>
              </a:spcAft>
              <a:defRPr/>
            </a:pPr>
            <a:r>
              <a:rPr lang="el-GR" sz="1600" dirty="0">
                <a:latin typeface="+mn-lt"/>
                <a:cs typeface="+mn-cs"/>
              </a:rPr>
              <a:t>Γ. Διακρίνεται στον χόνδρινο και στον οστίτη ιστό.</a:t>
            </a:r>
          </a:p>
          <a:p>
            <a:pPr marL="261938" fontAlgn="auto">
              <a:spcBef>
                <a:spcPts val="0"/>
              </a:spcBef>
              <a:spcAft>
                <a:spcPts val="0"/>
              </a:spcAft>
              <a:defRPr/>
            </a:pPr>
            <a:r>
              <a:rPr lang="el-GR" sz="1600" dirty="0">
                <a:latin typeface="+mn-lt"/>
                <a:cs typeface="+mn-cs"/>
              </a:rPr>
              <a:t>Δ. Έχει μεσοκυττάρια ουσία στο εσωτερικό της οποίας υπάρχουν </a:t>
            </a:r>
            <a:r>
              <a:rPr lang="el-GR" sz="1600" dirty="0" err="1">
                <a:latin typeface="+mn-lt"/>
                <a:cs typeface="+mn-cs"/>
              </a:rPr>
              <a:t>οστεοκύτταρα</a:t>
            </a:r>
            <a:r>
              <a:rPr lang="el-GR" sz="1600" dirty="0">
                <a:latin typeface="+mn-lt"/>
                <a:cs typeface="+mn-cs"/>
              </a:rPr>
              <a:t>.</a:t>
            </a:r>
          </a:p>
          <a:p>
            <a:pPr fontAlgn="auto">
              <a:spcBef>
                <a:spcPts val="0"/>
              </a:spcBef>
              <a:spcAft>
                <a:spcPts val="0"/>
              </a:spcAft>
              <a:defRPr/>
            </a:pPr>
            <a:r>
              <a:rPr lang="el-GR" sz="1600" dirty="0">
                <a:latin typeface="+mn-lt"/>
                <a:cs typeface="+mn-cs"/>
              </a:rPr>
              <a:t> </a:t>
            </a:r>
            <a:r>
              <a:rPr lang="el-GR" sz="1600" b="1" dirty="0">
                <a:solidFill>
                  <a:srgbClr val="FFC000"/>
                </a:solidFill>
                <a:latin typeface="+mn-lt"/>
                <a:cs typeface="+mn-cs"/>
              </a:rPr>
              <a:t>2. Ο πυκνός συνδετικός ιστός:</a:t>
            </a:r>
          </a:p>
          <a:p>
            <a:pPr marL="261938" fontAlgn="auto">
              <a:spcBef>
                <a:spcPts val="0"/>
              </a:spcBef>
              <a:spcAft>
                <a:spcPts val="0"/>
              </a:spcAft>
              <a:defRPr/>
            </a:pPr>
            <a:r>
              <a:rPr lang="el-GR" sz="1600" dirty="0">
                <a:latin typeface="+mn-lt"/>
                <a:cs typeface="+mn-cs"/>
              </a:rPr>
              <a:t>Α. Αποτελείται κυρίως από ινίδια </a:t>
            </a:r>
            <a:r>
              <a:rPr lang="el-GR" sz="1600" dirty="0" err="1">
                <a:latin typeface="+mn-lt"/>
                <a:cs typeface="+mn-cs"/>
              </a:rPr>
              <a:t>ελαστίνης</a:t>
            </a:r>
            <a:r>
              <a:rPr lang="el-GR" sz="1600" dirty="0">
                <a:latin typeface="+mn-lt"/>
                <a:cs typeface="+mn-cs"/>
              </a:rPr>
              <a:t>.</a:t>
            </a:r>
          </a:p>
          <a:p>
            <a:pPr marL="261938" fontAlgn="auto">
              <a:spcBef>
                <a:spcPts val="0"/>
              </a:spcBef>
              <a:spcAft>
                <a:spcPts val="0"/>
              </a:spcAft>
              <a:defRPr/>
            </a:pPr>
            <a:r>
              <a:rPr lang="el-GR" sz="1600" dirty="0">
                <a:latin typeface="+mn-lt"/>
                <a:cs typeface="+mn-cs"/>
              </a:rPr>
              <a:t>Β. Εντός της μεσοκυττάριας ουσίας του περιέχει </a:t>
            </a:r>
            <a:r>
              <a:rPr lang="el-GR" sz="1600" dirty="0" err="1">
                <a:latin typeface="+mn-lt"/>
                <a:cs typeface="+mn-cs"/>
              </a:rPr>
              <a:t>χονδροβλάστες</a:t>
            </a:r>
            <a:r>
              <a:rPr lang="el-GR" sz="1600" dirty="0">
                <a:latin typeface="+mn-lt"/>
                <a:cs typeface="+mn-cs"/>
              </a:rPr>
              <a:t>.</a:t>
            </a:r>
          </a:p>
          <a:p>
            <a:pPr marL="261938" fontAlgn="auto">
              <a:spcBef>
                <a:spcPts val="0"/>
              </a:spcBef>
              <a:spcAft>
                <a:spcPts val="0"/>
              </a:spcAft>
              <a:defRPr/>
            </a:pPr>
            <a:r>
              <a:rPr lang="el-GR" sz="1600" dirty="0">
                <a:latin typeface="+mn-lt"/>
                <a:cs typeface="+mn-cs"/>
              </a:rPr>
              <a:t>Γ. Συναντάται στους συνδέσμους των αρθρώσεων.</a:t>
            </a:r>
          </a:p>
          <a:p>
            <a:pPr marL="261938" fontAlgn="auto">
              <a:spcBef>
                <a:spcPts val="0"/>
              </a:spcBef>
              <a:spcAft>
                <a:spcPts val="0"/>
              </a:spcAft>
              <a:defRPr/>
            </a:pPr>
            <a:r>
              <a:rPr lang="el-GR" sz="1600" dirty="0">
                <a:latin typeface="+mn-lt"/>
                <a:cs typeface="+mn-cs"/>
              </a:rPr>
              <a:t>Δ. Συναντάται κυρίως στο δέρμα.</a:t>
            </a:r>
          </a:p>
        </p:txBody>
      </p:sp>
      <p:sp>
        <p:nvSpPr>
          <p:cNvPr id="2" name="Ορθογώνιο 1"/>
          <p:cNvSpPr/>
          <p:nvPr/>
        </p:nvSpPr>
        <p:spPr>
          <a:xfrm>
            <a:off x="323850" y="3141663"/>
            <a:ext cx="8496300" cy="3784600"/>
          </a:xfrm>
          <a:prstGeom prst="rect">
            <a:avLst/>
          </a:prstGeom>
        </p:spPr>
        <p:txBody>
          <a:bodyPr>
            <a:spAutoFit/>
          </a:bodyPr>
          <a:lstStyle/>
          <a:p>
            <a:pPr fontAlgn="auto">
              <a:spcBef>
                <a:spcPts val="0"/>
              </a:spcBef>
              <a:spcAft>
                <a:spcPts val="0"/>
              </a:spcAft>
              <a:defRPr/>
            </a:pPr>
            <a:r>
              <a:rPr lang="el-GR" sz="1600" b="1" dirty="0">
                <a:solidFill>
                  <a:srgbClr val="FFC000"/>
                </a:solidFill>
                <a:latin typeface="+mn-lt"/>
                <a:cs typeface="+mn-cs"/>
              </a:rPr>
              <a:t>3. Ο λιπώδης ιστός:</a:t>
            </a:r>
          </a:p>
          <a:p>
            <a:pPr marL="261938" fontAlgn="auto">
              <a:spcBef>
                <a:spcPts val="0"/>
              </a:spcBef>
              <a:spcAft>
                <a:spcPts val="0"/>
              </a:spcAft>
              <a:defRPr/>
            </a:pPr>
            <a:r>
              <a:rPr lang="el-GR" sz="1600" dirty="0">
                <a:latin typeface="+mn-lt"/>
                <a:cs typeface="+mn-cs"/>
              </a:rPr>
              <a:t>Α. Είναι μορφή του χόνδρινου ιστού</a:t>
            </a:r>
          </a:p>
          <a:p>
            <a:pPr marL="261938" fontAlgn="auto">
              <a:spcBef>
                <a:spcPts val="0"/>
              </a:spcBef>
              <a:spcAft>
                <a:spcPts val="0"/>
              </a:spcAft>
              <a:defRPr/>
            </a:pPr>
            <a:r>
              <a:rPr lang="el-GR" sz="1600" dirty="0">
                <a:latin typeface="+mn-lt"/>
                <a:cs typeface="+mn-cs"/>
              </a:rPr>
              <a:t>Β. Είναι ειδικός τύπος του οστίτη ιστού</a:t>
            </a:r>
          </a:p>
          <a:p>
            <a:pPr marL="261938" fontAlgn="auto">
              <a:spcBef>
                <a:spcPts val="0"/>
              </a:spcBef>
              <a:spcAft>
                <a:spcPts val="0"/>
              </a:spcAft>
              <a:defRPr/>
            </a:pPr>
            <a:r>
              <a:rPr lang="el-GR" sz="1600" dirty="0">
                <a:latin typeface="+mn-lt"/>
                <a:cs typeface="+mn-cs"/>
              </a:rPr>
              <a:t>Γ. Είναι ειδικός τύπος του χαλαρού συνδετικού ιστού</a:t>
            </a:r>
          </a:p>
          <a:p>
            <a:pPr marL="261938" fontAlgn="auto">
              <a:spcBef>
                <a:spcPts val="0"/>
              </a:spcBef>
              <a:spcAft>
                <a:spcPts val="0"/>
              </a:spcAft>
              <a:defRPr/>
            </a:pPr>
            <a:r>
              <a:rPr lang="el-GR" sz="1600" dirty="0">
                <a:latin typeface="+mn-lt"/>
                <a:cs typeface="+mn-cs"/>
              </a:rPr>
              <a:t>Δ. Είναι μορφή του μυϊκού ιστού</a:t>
            </a:r>
          </a:p>
          <a:p>
            <a:pPr fontAlgn="auto">
              <a:spcBef>
                <a:spcPts val="0"/>
              </a:spcBef>
              <a:spcAft>
                <a:spcPts val="0"/>
              </a:spcAft>
              <a:defRPr/>
            </a:pPr>
            <a:r>
              <a:rPr lang="el-GR" sz="1600" b="1" dirty="0">
                <a:solidFill>
                  <a:srgbClr val="FFC000"/>
                </a:solidFill>
                <a:latin typeface="+mn-lt"/>
                <a:cs typeface="+mn-cs"/>
              </a:rPr>
              <a:t>4. Χόνδρινος ιστός υπάρχει:</a:t>
            </a:r>
          </a:p>
          <a:p>
            <a:pPr marL="261938" fontAlgn="auto">
              <a:spcBef>
                <a:spcPts val="0"/>
              </a:spcBef>
              <a:spcAft>
                <a:spcPts val="0"/>
              </a:spcAft>
              <a:defRPr/>
            </a:pPr>
            <a:r>
              <a:rPr lang="el-GR" sz="1600" dirty="0">
                <a:latin typeface="+mn-lt"/>
                <a:cs typeface="+mn-cs"/>
              </a:rPr>
              <a:t>Α. Στο δέρμα</a:t>
            </a:r>
          </a:p>
          <a:p>
            <a:pPr marL="261938" fontAlgn="auto">
              <a:spcBef>
                <a:spcPts val="0"/>
              </a:spcBef>
              <a:spcAft>
                <a:spcPts val="0"/>
              </a:spcAft>
              <a:defRPr/>
            </a:pPr>
            <a:r>
              <a:rPr lang="el-GR" sz="1600" dirty="0">
                <a:latin typeface="+mn-lt"/>
                <a:cs typeface="+mn-cs"/>
              </a:rPr>
              <a:t>Β. Στους μεσοσπονδύλιους δίσκους</a:t>
            </a:r>
          </a:p>
          <a:p>
            <a:pPr marL="261938" fontAlgn="auto">
              <a:spcBef>
                <a:spcPts val="0"/>
              </a:spcBef>
              <a:spcAft>
                <a:spcPts val="0"/>
              </a:spcAft>
              <a:defRPr/>
            </a:pPr>
            <a:r>
              <a:rPr lang="el-GR" sz="1600" dirty="0">
                <a:latin typeface="+mn-lt"/>
                <a:cs typeface="+mn-cs"/>
              </a:rPr>
              <a:t>Γ. Στο αίμα</a:t>
            </a:r>
          </a:p>
          <a:p>
            <a:pPr marL="261938" fontAlgn="auto">
              <a:spcBef>
                <a:spcPts val="0"/>
              </a:spcBef>
              <a:spcAft>
                <a:spcPts val="0"/>
              </a:spcAft>
              <a:defRPr/>
            </a:pPr>
            <a:r>
              <a:rPr lang="el-GR" sz="1600" dirty="0">
                <a:latin typeface="+mn-lt"/>
                <a:cs typeface="+mn-cs"/>
              </a:rPr>
              <a:t>Δ. Στο πάγκρεας</a:t>
            </a:r>
          </a:p>
          <a:p>
            <a:pPr fontAlgn="auto">
              <a:spcBef>
                <a:spcPts val="0"/>
              </a:spcBef>
              <a:spcAft>
                <a:spcPts val="0"/>
              </a:spcAft>
              <a:defRPr/>
            </a:pPr>
            <a:r>
              <a:rPr lang="el-GR" sz="1600" b="1" dirty="0">
                <a:solidFill>
                  <a:srgbClr val="FFC000"/>
                </a:solidFill>
                <a:latin typeface="+mn-lt"/>
                <a:cs typeface="+mn-cs"/>
              </a:rPr>
              <a:t>5. Τα ερυθρά αιμοσφαίρια του αίματος:</a:t>
            </a:r>
          </a:p>
          <a:p>
            <a:pPr marL="261938" fontAlgn="auto">
              <a:spcBef>
                <a:spcPts val="0"/>
              </a:spcBef>
              <a:spcAft>
                <a:spcPts val="0"/>
              </a:spcAft>
              <a:defRPr/>
            </a:pPr>
            <a:r>
              <a:rPr lang="el-GR" sz="1600" dirty="0">
                <a:latin typeface="+mn-lt"/>
                <a:cs typeface="+mn-cs"/>
              </a:rPr>
              <a:t>Α. Συμβάλλουν στην άμυνα του οργανισμού</a:t>
            </a:r>
          </a:p>
          <a:p>
            <a:pPr marL="261938" fontAlgn="auto">
              <a:spcBef>
                <a:spcPts val="0"/>
              </a:spcBef>
              <a:spcAft>
                <a:spcPts val="0"/>
              </a:spcAft>
              <a:defRPr/>
            </a:pPr>
            <a:r>
              <a:rPr lang="el-GR" sz="1600" dirty="0">
                <a:latin typeface="+mn-lt"/>
                <a:cs typeface="+mn-cs"/>
              </a:rPr>
              <a:t>Β. Μεταφέρουν οξυγόνο </a:t>
            </a:r>
          </a:p>
          <a:p>
            <a:pPr marL="261938" fontAlgn="auto">
              <a:spcBef>
                <a:spcPts val="0"/>
              </a:spcBef>
              <a:spcAft>
                <a:spcPts val="0"/>
              </a:spcAft>
              <a:defRPr/>
            </a:pPr>
            <a:r>
              <a:rPr lang="el-GR" sz="1600" dirty="0">
                <a:latin typeface="+mn-lt"/>
                <a:cs typeface="+mn-cs"/>
              </a:rPr>
              <a:t>Γ. Συμβάλλουν στην πήξη του αίματος</a:t>
            </a:r>
          </a:p>
          <a:p>
            <a:pPr marL="261938" fontAlgn="auto">
              <a:spcBef>
                <a:spcPts val="0"/>
              </a:spcBef>
              <a:spcAft>
                <a:spcPts val="0"/>
              </a:spcAft>
              <a:defRPr/>
            </a:pPr>
            <a:r>
              <a:rPr lang="el-GR" sz="1600" dirty="0">
                <a:latin typeface="+mn-lt"/>
                <a:cs typeface="+mn-cs"/>
              </a:rPr>
              <a:t>Δ. Περιέχουν πλάσμα</a:t>
            </a:r>
          </a:p>
        </p:txBody>
      </p:sp>
      <p:sp>
        <p:nvSpPr>
          <p:cNvPr id="3" name="Έλλειψη 2"/>
          <p:cNvSpPr/>
          <p:nvPr/>
        </p:nvSpPr>
        <p:spPr>
          <a:xfrm>
            <a:off x="582613" y="908050"/>
            <a:ext cx="360362" cy="360363"/>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750" y="2593975"/>
            <a:ext cx="384175"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0225" y="3851275"/>
            <a:ext cx="384175"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800" y="4841875"/>
            <a:ext cx="384175"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800" y="6064250"/>
            <a:ext cx="384175"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500" fill="hold"/>
                                        <p:tgtEl>
                                          <p:spTgt spid="6146"/>
                                        </p:tgtEl>
                                        <p:attrNameLst>
                                          <p:attrName>ppt_w</p:attrName>
                                        </p:attrNameLst>
                                      </p:cBhvr>
                                      <p:tavLst>
                                        <p:tav tm="0">
                                          <p:val>
                                            <p:fltVal val="0"/>
                                          </p:val>
                                        </p:tav>
                                        <p:tav tm="100000">
                                          <p:val>
                                            <p:strVal val="#ppt_w"/>
                                          </p:val>
                                        </p:tav>
                                      </p:tavLst>
                                    </p:anim>
                                    <p:anim calcmode="lin" valueType="num">
                                      <p:cBhvr>
                                        <p:cTn id="15" dur="500" fill="hold"/>
                                        <p:tgtEl>
                                          <p:spTgt spid="6146"/>
                                        </p:tgtEl>
                                        <p:attrNameLst>
                                          <p:attrName>ppt_h</p:attrName>
                                        </p:attrNameLst>
                                      </p:cBhvr>
                                      <p:tavLst>
                                        <p:tav tm="0">
                                          <p:val>
                                            <p:fltVal val="0"/>
                                          </p:val>
                                        </p:tav>
                                        <p:tav tm="100000">
                                          <p:val>
                                            <p:strVal val="#ppt_h"/>
                                          </p:val>
                                        </p:tav>
                                      </p:tavLst>
                                    </p:anim>
                                    <p:animEffect transition="in" filter="fade">
                                      <p:cBhvr>
                                        <p:cTn id="16" dur="500"/>
                                        <p:tgtEl>
                                          <p:spTgt spid="61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500" fill="hold"/>
                                        <p:tgtEl>
                                          <p:spTgt spid="6147"/>
                                        </p:tgtEl>
                                        <p:attrNameLst>
                                          <p:attrName>ppt_w</p:attrName>
                                        </p:attrNameLst>
                                      </p:cBhvr>
                                      <p:tavLst>
                                        <p:tav tm="0">
                                          <p:val>
                                            <p:fltVal val="0"/>
                                          </p:val>
                                        </p:tav>
                                        <p:tav tm="100000">
                                          <p:val>
                                            <p:strVal val="#ppt_w"/>
                                          </p:val>
                                        </p:tav>
                                      </p:tavLst>
                                    </p:anim>
                                    <p:anim calcmode="lin" valueType="num">
                                      <p:cBhvr>
                                        <p:cTn id="22" dur="500" fill="hold"/>
                                        <p:tgtEl>
                                          <p:spTgt spid="6147"/>
                                        </p:tgtEl>
                                        <p:attrNameLst>
                                          <p:attrName>ppt_h</p:attrName>
                                        </p:attrNameLst>
                                      </p:cBhvr>
                                      <p:tavLst>
                                        <p:tav tm="0">
                                          <p:val>
                                            <p:fltVal val="0"/>
                                          </p:val>
                                        </p:tav>
                                        <p:tav tm="100000">
                                          <p:val>
                                            <p:strVal val="#ppt_h"/>
                                          </p:val>
                                        </p:tav>
                                      </p:tavLst>
                                    </p:anim>
                                    <p:animEffect transition="in" filter="fade">
                                      <p:cBhvr>
                                        <p:cTn id="23" dur="500"/>
                                        <p:tgtEl>
                                          <p:spTgt spid="61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6148"/>
                                        </p:tgtEl>
                                        <p:attrNameLst>
                                          <p:attrName>style.visibility</p:attrName>
                                        </p:attrNameLst>
                                      </p:cBhvr>
                                      <p:to>
                                        <p:strVal val="visible"/>
                                      </p:to>
                                    </p:set>
                                    <p:anim calcmode="lin" valueType="num">
                                      <p:cBhvr>
                                        <p:cTn id="28" dur="500" fill="hold"/>
                                        <p:tgtEl>
                                          <p:spTgt spid="6148"/>
                                        </p:tgtEl>
                                        <p:attrNameLst>
                                          <p:attrName>ppt_w</p:attrName>
                                        </p:attrNameLst>
                                      </p:cBhvr>
                                      <p:tavLst>
                                        <p:tav tm="0">
                                          <p:val>
                                            <p:fltVal val="0"/>
                                          </p:val>
                                        </p:tav>
                                        <p:tav tm="100000">
                                          <p:val>
                                            <p:strVal val="#ppt_w"/>
                                          </p:val>
                                        </p:tav>
                                      </p:tavLst>
                                    </p:anim>
                                    <p:anim calcmode="lin" valueType="num">
                                      <p:cBhvr>
                                        <p:cTn id="29" dur="500" fill="hold"/>
                                        <p:tgtEl>
                                          <p:spTgt spid="6148"/>
                                        </p:tgtEl>
                                        <p:attrNameLst>
                                          <p:attrName>ppt_h</p:attrName>
                                        </p:attrNameLst>
                                      </p:cBhvr>
                                      <p:tavLst>
                                        <p:tav tm="0">
                                          <p:val>
                                            <p:fltVal val="0"/>
                                          </p:val>
                                        </p:tav>
                                        <p:tav tm="100000">
                                          <p:val>
                                            <p:strVal val="#ppt_h"/>
                                          </p:val>
                                        </p:tav>
                                      </p:tavLst>
                                    </p:anim>
                                    <p:animEffect transition="in" filter="fade">
                                      <p:cBhvr>
                                        <p:cTn id="30" dur="500"/>
                                        <p:tgtEl>
                                          <p:spTgt spid="614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149"/>
                                        </p:tgtEl>
                                        <p:attrNameLst>
                                          <p:attrName>style.visibility</p:attrName>
                                        </p:attrNameLst>
                                      </p:cBhvr>
                                      <p:to>
                                        <p:strVal val="visible"/>
                                      </p:to>
                                    </p:set>
                                    <p:anim calcmode="lin" valueType="num">
                                      <p:cBhvr>
                                        <p:cTn id="35" dur="500" fill="hold"/>
                                        <p:tgtEl>
                                          <p:spTgt spid="6149"/>
                                        </p:tgtEl>
                                        <p:attrNameLst>
                                          <p:attrName>ppt_w</p:attrName>
                                        </p:attrNameLst>
                                      </p:cBhvr>
                                      <p:tavLst>
                                        <p:tav tm="0">
                                          <p:val>
                                            <p:fltVal val="0"/>
                                          </p:val>
                                        </p:tav>
                                        <p:tav tm="100000">
                                          <p:val>
                                            <p:strVal val="#ppt_w"/>
                                          </p:val>
                                        </p:tav>
                                      </p:tavLst>
                                    </p:anim>
                                    <p:anim calcmode="lin" valueType="num">
                                      <p:cBhvr>
                                        <p:cTn id="36" dur="500" fill="hold"/>
                                        <p:tgtEl>
                                          <p:spTgt spid="6149"/>
                                        </p:tgtEl>
                                        <p:attrNameLst>
                                          <p:attrName>ppt_h</p:attrName>
                                        </p:attrNameLst>
                                      </p:cBhvr>
                                      <p:tavLst>
                                        <p:tav tm="0">
                                          <p:val>
                                            <p:fltVal val="0"/>
                                          </p:val>
                                        </p:tav>
                                        <p:tav tm="100000">
                                          <p:val>
                                            <p:strVal val="#ppt_h"/>
                                          </p:val>
                                        </p:tav>
                                      </p:tavLst>
                                    </p:anim>
                                    <p:animEffect transition="in" filter="fade">
                                      <p:cBhvr>
                                        <p:cTn id="3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395536" y="476672"/>
            <a:ext cx="8229600" cy="1399032"/>
          </a:xfrm>
        </p:spPr>
        <p:txBody>
          <a:bodyPr/>
          <a:lstStyle/>
          <a:p>
            <a:pPr marL="484632" indent="0" fontAlgn="auto">
              <a:spcAft>
                <a:spcPts val="0"/>
              </a:spcAft>
              <a:defRPr/>
            </a:pPr>
            <a:r>
              <a:rPr lang="en-US" sz="6000" b="1" dirty="0" smtClean="0">
                <a:solidFill>
                  <a:srgbClr val="FFFF00"/>
                </a:solidFill>
              </a:rPr>
              <a:t>3. </a:t>
            </a:r>
            <a:r>
              <a:rPr lang="el-GR" sz="6000" b="1" dirty="0" smtClean="0">
                <a:solidFill>
                  <a:srgbClr val="FFFF00"/>
                </a:solidFill>
              </a:rPr>
              <a:t>Μυϊκός ιστός</a:t>
            </a:r>
            <a:endParaRPr lang="el-GR" sz="6000" b="1" dirty="0">
              <a:solidFill>
                <a:srgbClr val="FFFF00"/>
              </a:solidFill>
            </a:endParaRPr>
          </a:p>
        </p:txBody>
      </p:sp>
      <p:sp>
        <p:nvSpPr>
          <p:cNvPr id="3" name="object 2"/>
          <p:cNvSpPr/>
          <p:nvPr/>
        </p:nvSpPr>
        <p:spPr>
          <a:xfrm>
            <a:off x="755576" y="2276872"/>
            <a:ext cx="6984776" cy="4392488"/>
          </a:xfrm>
          <a:prstGeom prst="rect">
            <a:avLst/>
          </a:prstGeom>
          <a:blipFill>
            <a:blip r:embed="rId2" cstate="print"/>
            <a:stretch>
              <a:fillRect/>
            </a:stretch>
          </a:blipFill>
        </p:spPr>
        <p:txBody>
          <a:bodyPr wrap="square" lIns="0" tIns="0" rIns="0" bIns="0" rtlCol="0"/>
          <a:lstStyle/>
          <a:p>
            <a:endParaRPr/>
          </a:p>
        </p:txBody>
      </p:sp>
      <p:sp>
        <p:nvSpPr>
          <p:cNvPr id="5" name="object 4"/>
          <p:cNvSpPr txBox="1"/>
          <p:nvPr/>
        </p:nvSpPr>
        <p:spPr>
          <a:xfrm>
            <a:off x="4644009" y="3314033"/>
            <a:ext cx="3096344" cy="553998"/>
          </a:xfrm>
          <a:prstGeom prst="rect">
            <a:avLst/>
          </a:prstGeom>
          <a:solidFill>
            <a:schemeClr val="tx1"/>
          </a:solidFill>
        </p:spPr>
        <p:txBody>
          <a:bodyPr vert="horz" wrap="square" lIns="0" tIns="0" rIns="0" bIns="0" rtlCol="0">
            <a:spAutoFit/>
          </a:bodyPr>
          <a:lstStyle/>
          <a:p>
            <a:pPr algn="ctr">
              <a:lnSpc>
                <a:spcPct val="100000"/>
              </a:lnSpc>
            </a:pPr>
            <a:r>
              <a:rPr dirty="0">
                <a:solidFill>
                  <a:schemeClr val="bg1"/>
                </a:solidFill>
                <a:latin typeface="Arial"/>
                <a:cs typeface="Arial"/>
              </a:rPr>
              <a:t>Μ</a:t>
            </a:r>
            <a:r>
              <a:rPr spc="-20" dirty="0">
                <a:solidFill>
                  <a:schemeClr val="bg1"/>
                </a:solidFill>
                <a:latin typeface="Arial"/>
                <a:cs typeface="Arial"/>
              </a:rPr>
              <a:t>υ</a:t>
            </a:r>
            <a:r>
              <a:rPr spc="5" dirty="0">
                <a:solidFill>
                  <a:schemeClr val="bg1"/>
                </a:solidFill>
                <a:latin typeface="Arial"/>
                <a:cs typeface="Arial"/>
              </a:rPr>
              <a:t>ϊ</a:t>
            </a:r>
            <a:r>
              <a:rPr spc="-25" dirty="0">
                <a:solidFill>
                  <a:schemeClr val="bg1"/>
                </a:solidFill>
                <a:latin typeface="Arial"/>
                <a:cs typeface="Arial"/>
              </a:rPr>
              <a:t>κ</a:t>
            </a:r>
            <a:r>
              <a:rPr spc="-5" dirty="0">
                <a:solidFill>
                  <a:schemeClr val="bg1"/>
                </a:solidFill>
                <a:latin typeface="Arial"/>
                <a:cs typeface="Arial"/>
              </a:rPr>
              <a:t>ό</a:t>
            </a:r>
            <a:r>
              <a:rPr spc="-15" dirty="0">
                <a:solidFill>
                  <a:schemeClr val="bg1"/>
                </a:solidFill>
                <a:latin typeface="Arial"/>
                <a:cs typeface="Arial"/>
              </a:rPr>
              <a:t>ς</a:t>
            </a:r>
            <a:r>
              <a:rPr spc="65" dirty="0">
                <a:solidFill>
                  <a:schemeClr val="bg1"/>
                </a:solidFill>
                <a:latin typeface="Times New Roman"/>
                <a:cs typeface="Times New Roman"/>
              </a:rPr>
              <a:t> </a:t>
            </a:r>
            <a:r>
              <a:rPr spc="5" dirty="0">
                <a:solidFill>
                  <a:schemeClr val="bg1"/>
                </a:solidFill>
                <a:latin typeface="Arial"/>
                <a:cs typeface="Arial"/>
              </a:rPr>
              <a:t>ι</a:t>
            </a:r>
            <a:r>
              <a:rPr spc="-10" dirty="0">
                <a:solidFill>
                  <a:schemeClr val="bg1"/>
                </a:solidFill>
                <a:latin typeface="Arial"/>
                <a:cs typeface="Arial"/>
              </a:rPr>
              <a:t>σ</a:t>
            </a:r>
            <a:r>
              <a:rPr dirty="0">
                <a:solidFill>
                  <a:schemeClr val="bg1"/>
                </a:solidFill>
                <a:latin typeface="Arial"/>
                <a:cs typeface="Arial"/>
              </a:rPr>
              <a:t>τ</a:t>
            </a:r>
            <a:r>
              <a:rPr spc="-5" dirty="0">
                <a:solidFill>
                  <a:schemeClr val="bg1"/>
                </a:solidFill>
                <a:latin typeface="Arial"/>
                <a:cs typeface="Arial"/>
              </a:rPr>
              <a:t>ό</a:t>
            </a:r>
            <a:r>
              <a:rPr spc="-15" dirty="0">
                <a:solidFill>
                  <a:schemeClr val="bg1"/>
                </a:solidFill>
                <a:latin typeface="Arial"/>
                <a:cs typeface="Arial"/>
              </a:rPr>
              <a:t>ς</a:t>
            </a:r>
            <a:r>
              <a:rPr spc="75" dirty="0">
                <a:solidFill>
                  <a:schemeClr val="bg1"/>
                </a:solidFill>
                <a:latin typeface="Times New Roman"/>
                <a:cs typeface="Times New Roman"/>
              </a:rPr>
              <a:t> </a:t>
            </a:r>
            <a:r>
              <a:rPr dirty="0">
                <a:solidFill>
                  <a:schemeClr val="bg1"/>
                </a:solidFill>
                <a:latin typeface="Arial"/>
                <a:cs typeface="Arial"/>
              </a:rPr>
              <a:t>τ</a:t>
            </a:r>
            <a:r>
              <a:rPr spc="-5" dirty="0">
                <a:solidFill>
                  <a:schemeClr val="bg1"/>
                </a:solidFill>
                <a:latin typeface="Arial"/>
                <a:cs typeface="Arial"/>
              </a:rPr>
              <a:t>η</a:t>
            </a:r>
            <a:r>
              <a:rPr spc="-15" dirty="0">
                <a:solidFill>
                  <a:schemeClr val="bg1"/>
                </a:solidFill>
                <a:latin typeface="Arial"/>
                <a:cs typeface="Arial"/>
              </a:rPr>
              <a:t>ς</a:t>
            </a:r>
            <a:r>
              <a:rPr spc="75" dirty="0">
                <a:solidFill>
                  <a:schemeClr val="bg1"/>
                </a:solidFill>
                <a:latin typeface="Times New Roman"/>
                <a:cs typeface="Times New Roman"/>
              </a:rPr>
              <a:t> </a:t>
            </a:r>
            <a:r>
              <a:rPr spc="-25" dirty="0">
                <a:solidFill>
                  <a:schemeClr val="bg1"/>
                </a:solidFill>
                <a:latin typeface="Arial"/>
                <a:cs typeface="Arial"/>
              </a:rPr>
              <a:t>κ</a:t>
            </a:r>
            <a:r>
              <a:rPr dirty="0">
                <a:solidFill>
                  <a:schemeClr val="bg1"/>
                </a:solidFill>
                <a:latin typeface="Arial"/>
                <a:cs typeface="Arial"/>
              </a:rPr>
              <a:t>α</a:t>
            </a:r>
            <a:r>
              <a:rPr spc="-15" dirty="0">
                <a:solidFill>
                  <a:schemeClr val="bg1"/>
                </a:solidFill>
                <a:latin typeface="Arial"/>
                <a:cs typeface="Arial"/>
              </a:rPr>
              <a:t>ρ</a:t>
            </a:r>
            <a:r>
              <a:rPr spc="-20" dirty="0">
                <a:solidFill>
                  <a:schemeClr val="bg1"/>
                </a:solidFill>
                <a:latin typeface="Arial"/>
                <a:cs typeface="Arial"/>
              </a:rPr>
              <a:t>δ</a:t>
            </a:r>
            <a:r>
              <a:rPr spc="5" dirty="0">
                <a:solidFill>
                  <a:schemeClr val="bg1"/>
                </a:solidFill>
                <a:latin typeface="Arial"/>
                <a:cs typeface="Arial"/>
              </a:rPr>
              <a:t>ι</a:t>
            </a:r>
            <a:r>
              <a:rPr dirty="0">
                <a:solidFill>
                  <a:schemeClr val="bg1"/>
                </a:solidFill>
                <a:latin typeface="Arial"/>
                <a:cs typeface="Arial"/>
              </a:rPr>
              <a:t>ά</a:t>
            </a:r>
            <a:r>
              <a:rPr spc="-15" dirty="0">
                <a:solidFill>
                  <a:schemeClr val="bg1"/>
                </a:solidFill>
                <a:latin typeface="Arial"/>
                <a:cs typeface="Arial"/>
              </a:rPr>
              <a:t>ς</a:t>
            </a:r>
            <a:endParaRPr dirty="0">
              <a:solidFill>
                <a:schemeClr val="bg1"/>
              </a:solidFill>
              <a:latin typeface="Arial"/>
              <a:cs typeface="Arial"/>
            </a:endParaRPr>
          </a:p>
          <a:p>
            <a:pPr algn="ctr">
              <a:lnSpc>
                <a:spcPct val="100000"/>
              </a:lnSpc>
            </a:pPr>
            <a:r>
              <a:rPr dirty="0">
                <a:solidFill>
                  <a:schemeClr val="bg1"/>
                </a:solidFill>
                <a:latin typeface="Arial"/>
                <a:cs typeface="Arial"/>
              </a:rPr>
              <a:t>(Μ</a:t>
            </a:r>
            <a:r>
              <a:rPr spc="-20" dirty="0">
                <a:solidFill>
                  <a:schemeClr val="bg1"/>
                </a:solidFill>
                <a:latin typeface="Arial"/>
                <a:cs typeface="Arial"/>
              </a:rPr>
              <a:t>υ</a:t>
            </a:r>
            <a:r>
              <a:rPr spc="-5" dirty="0">
                <a:solidFill>
                  <a:schemeClr val="bg1"/>
                </a:solidFill>
                <a:latin typeface="Arial"/>
                <a:cs typeface="Arial"/>
              </a:rPr>
              <a:t>ο</a:t>
            </a:r>
            <a:r>
              <a:rPr spc="-25" dirty="0">
                <a:solidFill>
                  <a:schemeClr val="bg1"/>
                </a:solidFill>
                <a:latin typeface="Arial"/>
                <a:cs typeface="Arial"/>
              </a:rPr>
              <a:t>κ</a:t>
            </a:r>
            <a:r>
              <a:rPr dirty="0">
                <a:solidFill>
                  <a:schemeClr val="bg1"/>
                </a:solidFill>
                <a:latin typeface="Arial"/>
                <a:cs typeface="Arial"/>
              </a:rPr>
              <a:t>ά</a:t>
            </a:r>
            <a:r>
              <a:rPr spc="-15" dirty="0">
                <a:solidFill>
                  <a:schemeClr val="bg1"/>
                </a:solidFill>
                <a:latin typeface="Arial"/>
                <a:cs typeface="Arial"/>
              </a:rPr>
              <a:t>ρ</a:t>
            </a:r>
            <a:r>
              <a:rPr spc="-20" dirty="0">
                <a:solidFill>
                  <a:schemeClr val="bg1"/>
                </a:solidFill>
                <a:latin typeface="Arial"/>
                <a:cs typeface="Arial"/>
              </a:rPr>
              <a:t>δ</a:t>
            </a:r>
            <a:r>
              <a:rPr spc="5" dirty="0">
                <a:solidFill>
                  <a:schemeClr val="bg1"/>
                </a:solidFill>
                <a:latin typeface="Arial"/>
                <a:cs typeface="Arial"/>
              </a:rPr>
              <a:t>ι</a:t>
            </a:r>
            <a:r>
              <a:rPr spc="-5" dirty="0">
                <a:solidFill>
                  <a:schemeClr val="bg1"/>
                </a:solidFill>
                <a:latin typeface="Arial"/>
                <a:cs typeface="Arial"/>
              </a:rPr>
              <a:t>ο</a:t>
            </a:r>
            <a:r>
              <a:rPr dirty="0">
                <a:solidFill>
                  <a:schemeClr val="bg1"/>
                </a:solidFill>
                <a:latin typeface="Arial"/>
                <a:cs typeface="Arial"/>
              </a:rPr>
              <a:t>)</a:t>
            </a:r>
          </a:p>
        </p:txBody>
      </p:sp>
      <p:sp>
        <p:nvSpPr>
          <p:cNvPr id="7" name="object 6"/>
          <p:cNvSpPr txBox="1"/>
          <p:nvPr/>
        </p:nvSpPr>
        <p:spPr>
          <a:xfrm>
            <a:off x="4788024" y="4880193"/>
            <a:ext cx="2808313" cy="276999"/>
          </a:xfrm>
          <a:prstGeom prst="rect">
            <a:avLst/>
          </a:prstGeom>
          <a:solidFill>
            <a:schemeClr val="tx1"/>
          </a:solidFill>
        </p:spPr>
        <p:txBody>
          <a:bodyPr vert="horz" wrap="square" lIns="0" tIns="0" rIns="0" bIns="0" rtlCol="0">
            <a:spAutoFit/>
          </a:bodyPr>
          <a:lstStyle/>
          <a:p>
            <a:pPr marL="12700" algn="ctr">
              <a:lnSpc>
                <a:spcPct val="100000"/>
              </a:lnSpc>
            </a:pPr>
            <a:r>
              <a:rPr dirty="0">
                <a:solidFill>
                  <a:schemeClr val="bg1"/>
                </a:solidFill>
                <a:latin typeface="Arial"/>
                <a:cs typeface="Arial"/>
              </a:rPr>
              <a:t>Σ</a:t>
            </a:r>
            <a:r>
              <a:rPr spc="-15" dirty="0">
                <a:solidFill>
                  <a:schemeClr val="bg1"/>
                </a:solidFill>
                <a:latin typeface="Arial"/>
                <a:cs typeface="Arial"/>
              </a:rPr>
              <a:t>κ</a:t>
            </a:r>
            <a:r>
              <a:rPr spc="-20" dirty="0">
                <a:solidFill>
                  <a:schemeClr val="bg1"/>
                </a:solidFill>
                <a:latin typeface="Arial"/>
                <a:cs typeface="Arial"/>
              </a:rPr>
              <a:t>ε</a:t>
            </a:r>
            <a:r>
              <a:rPr spc="-15" dirty="0">
                <a:solidFill>
                  <a:schemeClr val="bg1"/>
                </a:solidFill>
                <a:latin typeface="Arial"/>
                <a:cs typeface="Arial"/>
              </a:rPr>
              <a:t>λ</a:t>
            </a:r>
            <a:r>
              <a:rPr spc="-20" dirty="0">
                <a:solidFill>
                  <a:schemeClr val="bg1"/>
                </a:solidFill>
                <a:latin typeface="Arial"/>
                <a:cs typeface="Arial"/>
              </a:rPr>
              <a:t>ε</a:t>
            </a:r>
            <a:r>
              <a:rPr dirty="0">
                <a:solidFill>
                  <a:schemeClr val="bg1"/>
                </a:solidFill>
                <a:latin typeface="Arial"/>
                <a:cs typeface="Arial"/>
              </a:rPr>
              <a:t>τ</a:t>
            </a:r>
            <a:r>
              <a:rPr spc="5" dirty="0">
                <a:solidFill>
                  <a:schemeClr val="bg1"/>
                </a:solidFill>
                <a:latin typeface="Arial"/>
                <a:cs typeface="Arial"/>
              </a:rPr>
              <a:t>ι</a:t>
            </a:r>
            <a:r>
              <a:rPr spc="-25" dirty="0">
                <a:solidFill>
                  <a:schemeClr val="bg1"/>
                </a:solidFill>
                <a:latin typeface="Arial"/>
                <a:cs typeface="Arial"/>
              </a:rPr>
              <a:t>κ</a:t>
            </a:r>
            <a:r>
              <a:rPr spc="-5" dirty="0">
                <a:solidFill>
                  <a:schemeClr val="bg1"/>
                </a:solidFill>
                <a:latin typeface="Arial"/>
                <a:cs typeface="Arial"/>
              </a:rPr>
              <a:t>ό</a:t>
            </a:r>
            <a:r>
              <a:rPr spc="-15" dirty="0">
                <a:solidFill>
                  <a:schemeClr val="bg1"/>
                </a:solidFill>
                <a:latin typeface="Arial"/>
                <a:cs typeface="Arial"/>
              </a:rPr>
              <a:t>ς</a:t>
            </a:r>
            <a:r>
              <a:rPr spc="75" dirty="0">
                <a:solidFill>
                  <a:schemeClr val="bg1"/>
                </a:solidFill>
                <a:latin typeface="Times New Roman"/>
                <a:cs typeface="Times New Roman"/>
              </a:rPr>
              <a:t> </a:t>
            </a:r>
            <a:r>
              <a:rPr spc="-5" dirty="0">
                <a:solidFill>
                  <a:schemeClr val="bg1"/>
                </a:solidFill>
                <a:latin typeface="Arial"/>
                <a:cs typeface="Arial"/>
              </a:rPr>
              <a:t>µ</a:t>
            </a:r>
            <a:r>
              <a:rPr spc="-20" dirty="0">
                <a:solidFill>
                  <a:schemeClr val="bg1"/>
                </a:solidFill>
                <a:latin typeface="Arial"/>
                <a:cs typeface="Arial"/>
              </a:rPr>
              <a:t>υ</a:t>
            </a:r>
            <a:r>
              <a:rPr spc="5" dirty="0">
                <a:solidFill>
                  <a:schemeClr val="bg1"/>
                </a:solidFill>
                <a:latin typeface="Arial"/>
                <a:cs typeface="Arial"/>
              </a:rPr>
              <a:t>ϊ</a:t>
            </a:r>
            <a:r>
              <a:rPr spc="-25" dirty="0">
                <a:solidFill>
                  <a:schemeClr val="bg1"/>
                </a:solidFill>
                <a:latin typeface="Arial"/>
                <a:cs typeface="Arial"/>
              </a:rPr>
              <a:t>κ</a:t>
            </a:r>
            <a:r>
              <a:rPr spc="-5" dirty="0">
                <a:solidFill>
                  <a:schemeClr val="bg1"/>
                </a:solidFill>
                <a:latin typeface="Arial"/>
                <a:cs typeface="Arial"/>
              </a:rPr>
              <a:t>ό</a:t>
            </a:r>
            <a:r>
              <a:rPr spc="-15" dirty="0">
                <a:solidFill>
                  <a:schemeClr val="bg1"/>
                </a:solidFill>
                <a:latin typeface="Arial"/>
                <a:cs typeface="Arial"/>
              </a:rPr>
              <a:t>ς</a:t>
            </a:r>
            <a:r>
              <a:rPr spc="75" dirty="0">
                <a:solidFill>
                  <a:schemeClr val="bg1"/>
                </a:solidFill>
                <a:latin typeface="Times New Roman"/>
                <a:cs typeface="Times New Roman"/>
              </a:rPr>
              <a:t> </a:t>
            </a:r>
            <a:r>
              <a:rPr spc="5" dirty="0">
                <a:solidFill>
                  <a:schemeClr val="bg1"/>
                </a:solidFill>
                <a:latin typeface="Arial"/>
                <a:cs typeface="Arial"/>
              </a:rPr>
              <a:t>ι</a:t>
            </a:r>
            <a:r>
              <a:rPr spc="-10" dirty="0">
                <a:solidFill>
                  <a:schemeClr val="bg1"/>
                </a:solidFill>
                <a:latin typeface="Arial"/>
                <a:cs typeface="Arial"/>
              </a:rPr>
              <a:t>σ</a:t>
            </a:r>
            <a:r>
              <a:rPr dirty="0">
                <a:solidFill>
                  <a:schemeClr val="bg1"/>
                </a:solidFill>
                <a:latin typeface="Arial"/>
                <a:cs typeface="Arial"/>
              </a:rPr>
              <a:t>τ</a:t>
            </a:r>
            <a:r>
              <a:rPr spc="-5" dirty="0">
                <a:solidFill>
                  <a:schemeClr val="bg1"/>
                </a:solidFill>
                <a:latin typeface="Arial"/>
                <a:cs typeface="Arial"/>
              </a:rPr>
              <a:t>ό</a:t>
            </a:r>
            <a:r>
              <a:rPr spc="-15" dirty="0">
                <a:solidFill>
                  <a:schemeClr val="bg1"/>
                </a:solidFill>
                <a:latin typeface="Arial"/>
                <a:cs typeface="Arial"/>
              </a:rPr>
              <a:t>ς</a:t>
            </a:r>
            <a:endParaRPr dirty="0">
              <a:solidFill>
                <a:schemeClr val="bg1"/>
              </a:solidFill>
              <a:latin typeface="Arial"/>
              <a:cs typeface="Arial"/>
            </a:endParaRPr>
          </a:p>
        </p:txBody>
      </p:sp>
      <p:sp>
        <p:nvSpPr>
          <p:cNvPr id="8" name="object 8"/>
          <p:cNvSpPr txBox="1"/>
          <p:nvPr/>
        </p:nvSpPr>
        <p:spPr>
          <a:xfrm>
            <a:off x="4860032" y="6165304"/>
            <a:ext cx="2592288" cy="276999"/>
          </a:xfrm>
          <a:prstGeom prst="rect">
            <a:avLst/>
          </a:prstGeom>
          <a:solidFill>
            <a:schemeClr val="tx1"/>
          </a:solidFill>
        </p:spPr>
        <p:txBody>
          <a:bodyPr vert="horz" wrap="square" lIns="0" tIns="0" rIns="0" bIns="0" rtlCol="0">
            <a:spAutoFit/>
          </a:bodyPr>
          <a:lstStyle/>
          <a:p>
            <a:pPr marL="12700" algn="ctr">
              <a:lnSpc>
                <a:spcPct val="100000"/>
              </a:lnSpc>
            </a:pPr>
            <a:r>
              <a:rPr spc="-20" dirty="0">
                <a:solidFill>
                  <a:schemeClr val="bg1"/>
                </a:solidFill>
                <a:latin typeface="Arial"/>
                <a:cs typeface="Arial"/>
              </a:rPr>
              <a:t>Λε</a:t>
            </a:r>
            <a:r>
              <a:rPr spc="5" dirty="0">
                <a:solidFill>
                  <a:schemeClr val="bg1"/>
                </a:solidFill>
                <a:latin typeface="Arial"/>
                <a:cs typeface="Arial"/>
              </a:rPr>
              <a:t>ί</a:t>
            </a:r>
            <a:r>
              <a:rPr spc="-5" dirty="0">
                <a:solidFill>
                  <a:schemeClr val="bg1"/>
                </a:solidFill>
                <a:latin typeface="Arial"/>
                <a:cs typeface="Arial"/>
              </a:rPr>
              <a:t>ο</a:t>
            </a:r>
            <a:r>
              <a:rPr spc="-15" dirty="0">
                <a:solidFill>
                  <a:schemeClr val="bg1"/>
                </a:solidFill>
                <a:latin typeface="Arial"/>
                <a:cs typeface="Arial"/>
              </a:rPr>
              <a:t>ς</a:t>
            </a:r>
            <a:r>
              <a:rPr spc="65" dirty="0">
                <a:solidFill>
                  <a:schemeClr val="bg1"/>
                </a:solidFill>
                <a:latin typeface="Times New Roman"/>
                <a:cs typeface="Times New Roman"/>
              </a:rPr>
              <a:t> </a:t>
            </a:r>
            <a:r>
              <a:rPr spc="-5" dirty="0">
                <a:solidFill>
                  <a:schemeClr val="bg1"/>
                </a:solidFill>
                <a:latin typeface="Arial"/>
                <a:cs typeface="Arial"/>
              </a:rPr>
              <a:t>µ</a:t>
            </a:r>
            <a:r>
              <a:rPr spc="-20" dirty="0">
                <a:solidFill>
                  <a:schemeClr val="bg1"/>
                </a:solidFill>
                <a:latin typeface="Arial"/>
                <a:cs typeface="Arial"/>
              </a:rPr>
              <a:t>υ</a:t>
            </a:r>
            <a:r>
              <a:rPr spc="5" dirty="0">
                <a:solidFill>
                  <a:schemeClr val="bg1"/>
                </a:solidFill>
                <a:latin typeface="Arial"/>
                <a:cs typeface="Arial"/>
              </a:rPr>
              <a:t>ϊ</a:t>
            </a:r>
            <a:r>
              <a:rPr spc="-25" dirty="0">
                <a:solidFill>
                  <a:schemeClr val="bg1"/>
                </a:solidFill>
                <a:latin typeface="Arial"/>
                <a:cs typeface="Arial"/>
              </a:rPr>
              <a:t>κ</a:t>
            </a:r>
            <a:r>
              <a:rPr spc="-5" dirty="0">
                <a:solidFill>
                  <a:schemeClr val="bg1"/>
                </a:solidFill>
                <a:latin typeface="Arial"/>
                <a:cs typeface="Arial"/>
              </a:rPr>
              <a:t>ό</a:t>
            </a:r>
            <a:r>
              <a:rPr spc="-15" dirty="0">
                <a:solidFill>
                  <a:schemeClr val="bg1"/>
                </a:solidFill>
                <a:latin typeface="Arial"/>
                <a:cs typeface="Arial"/>
              </a:rPr>
              <a:t>ς</a:t>
            </a:r>
            <a:r>
              <a:rPr spc="75" dirty="0">
                <a:solidFill>
                  <a:schemeClr val="bg1"/>
                </a:solidFill>
                <a:latin typeface="Times New Roman"/>
                <a:cs typeface="Times New Roman"/>
              </a:rPr>
              <a:t> </a:t>
            </a:r>
            <a:r>
              <a:rPr spc="5" dirty="0">
                <a:solidFill>
                  <a:schemeClr val="bg1"/>
                </a:solidFill>
                <a:latin typeface="Arial"/>
                <a:cs typeface="Arial"/>
              </a:rPr>
              <a:t>ι</a:t>
            </a:r>
            <a:r>
              <a:rPr spc="-10" dirty="0">
                <a:solidFill>
                  <a:schemeClr val="bg1"/>
                </a:solidFill>
                <a:latin typeface="Arial"/>
                <a:cs typeface="Arial"/>
              </a:rPr>
              <a:t>σ</a:t>
            </a:r>
            <a:r>
              <a:rPr dirty="0">
                <a:solidFill>
                  <a:schemeClr val="bg1"/>
                </a:solidFill>
                <a:latin typeface="Arial"/>
                <a:cs typeface="Arial"/>
              </a:rPr>
              <a:t>τ</a:t>
            </a:r>
            <a:r>
              <a:rPr spc="-5" dirty="0">
                <a:solidFill>
                  <a:schemeClr val="bg1"/>
                </a:solidFill>
                <a:latin typeface="Arial"/>
                <a:cs typeface="Arial"/>
              </a:rPr>
              <a:t>ό</a:t>
            </a:r>
            <a:r>
              <a:rPr spc="-15" dirty="0">
                <a:solidFill>
                  <a:schemeClr val="bg1"/>
                </a:solidFill>
                <a:latin typeface="Arial"/>
                <a:cs typeface="Arial"/>
              </a:rPr>
              <a:t>ς</a:t>
            </a:r>
            <a:endParaRPr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23" name="Rectangle 3"/>
          <p:cNvSpPr>
            <a:spLocks noChangeArrowheads="1"/>
          </p:cNvSpPr>
          <p:nvPr/>
        </p:nvSpPr>
        <p:spPr bwMode="auto">
          <a:xfrm>
            <a:off x="383034" y="1124744"/>
            <a:ext cx="8149405"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1347788" lvl="3" indent="-176213">
              <a:spcBef>
                <a:spcPct val="20000"/>
              </a:spcBef>
            </a:pPr>
            <a:endParaRPr lang="el-GR" sz="1050" b="1" dirty="0">
              <a:solidFill>
                <a:srgbClr val="FFC000"/>
              </a:solidFill>
            </a:endParaRPr>
          </a:p>
          <a:p>
            <a:pPr marL="88900" lvl="1">
              <a:spcBef>
                <a:spcPct val="20000"/>
              </a:spcBef>
            </a:pPr>
            <a:r>
              <a:rPr lang="el-GR" sz="2400" dirty="0"/>
              <a:t>Αποτελείται από κύτταρα μεγάλου </a:t>
            </a:r>
            <a:r>
              <a:rPr lang="el-GR" sz="2400" dirty="0" smtClean="0"/>
              <a:t>μήκους</a:t>
            </a:r>
            <a:r>
              <a:rPr lang="el-GR" sz="2400" dirty="0"/>
              <a:t> που λέγονται </a:t>
            </a:r>
            <a:r>
              <a:rPr lang="el-GR" sz="2400" b="1" dirty="0">
                <a:solidFill>
                  <a:srgbClr val="FFC000"/>
                </a:solidFill>
              </a:rPr>
              <a:t>μυϊκές </a:t>
            </a:r>
            <a:r>
              <a:rPr lang="el-GR" sz="2400" b="1" dirty="0" smtClean="0">
                <a:solidFill>
                  <a:srgbClr val="FFC000"/>
                </a:solidFill>
              </a:rPr>
              <a:t>ίνες</a:t>
            </a:r>
            <a:r>
              <a:rPr lang="el-GR" sz="2400" dirty="0"/>
              <a:t> και τα οποία</a:t>
            </a:r>
            <a:r>
              <a:rPr lang="el-GR" sz="2400" b="1" dirty="0" smtClean="0">
                <a:solidFill>
                  <a:srgbClr val="FFC000"/>
                </a:solidFill>
              </a:rPr>
              <a:t> </a:t>
            </a:r>
            <a:endParaRPr lang="el-GR" sz="2400" b="1" dirty="0">
              <a:solidFill>
                <a:srgbClr val="FFC000"/>
              </a:solidFill>
            </a:endParaRPr>
          </a:p>
          <a:p>
            <a:pPr marL="992188" lvl="2" indent="-187325">
              <a:spcBef>
                <a:spcPct val="20000"/>
              </a:spcBef>
            </a:pPr>
            <a:endParaRPr lang="el-GR" sz="1050" b="1" dirty="0">
              <a:solidFill>
                <a:srgbClr val="FFC000"/>
              </a:solidFill>
            </a:endParaRPr>
          </a:p>
          <a:p>
            <a:pPr marL="273050" lvl="3" algn="ctr">
              <a:spcBef>
                <a:spcPct val="20000"/>
              </a:spcBef>
            </a:pPr>
            <a:r>
              <a:rPr lang="el-GR" sz="2400" b="1" dirty="0" smtClean="0">
                <a:solidFill>
                  <a:srgbClr val="FFC000"/>
                </a:solidFill>
              </a:rPr>
              <a:t>έχουν </a:t>
            </a:r>
            <a:r>
              <a:rPr lang="el-GR" sz="2400" b="1" dirty="0">
                <a:solidFill>
                  <a:srgbClr val="FFC000"/>
                </a:solidFill>
              </a:rPr>
              <a:t>την ικανότητα να </a:t>
            </a:r>
            <a:r>
              <a:rPr lang="el-GR" sz="2400" b="1" dirty="0" smtClean="0">
                <a:solidFill>
                  <a:srgbClr val="FFC000"/>
                </a:solidFill>
              </a:rPr>
              <a:t>συστέλλονται</a:t>
            </a:r>
            <a:r>
              <a:rPr lang="en-US" sz="2000" b="1" dirty="0" smtClean="0"/>
              <a:t>.</a:t>
            </a:r>
            <a:r>
              <a:rPr lang="el-GR" sz="2000" b="1" dirty="0" smtClean="0"/>
              <a:t> </a:t>
            </a:r>
            <a:endParaRPr lang="el-GR" sz="2000" b="1" dirty="0"/>
          </a:p>
          <a:p>
            <a:pPr marL="531813" lvl="3" indent="-258763">
              <a:spcBef>
                <a:spcPct val="20000"/>
              </a:spcBef>
            </a:pPr>
            <a:endParaRPr lang="el-GR" sz="1000" dirty="0"/>
          </a:p>
        </p:txBody>
      </p:sp>
      <p:pic>
        <p:nvPicPr>
          <p:cNvPr id="337940" name="Picture 2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7704" y="3140968"/>
            <a:ext cx="6762004" cy="3528244"/>
          </a:xfrm>
          <a:prstGeom prst="rect">
            <a:avLst/>
          </a:prstGeom>
          <a:noFill/>
          <a:extLst>
            <a:ext uri="{909E8E84-426E-40DD-AFC4-6F175D3DCCD1}">
              <a14:hiddenFill xmlns:a14="http://schemas.microsoft.com/office/drawing/2010/main" xmlns="">
                <a:solidFill>
                  <a:srgbClr val="FFFFFF"/>
                </a:solidFill>
              </a14:hiddenFill>
            </a:ext>
          </a:extLst>
        </p:spPr>
      </p:pic>
      <p:sp>
        <p:nvSpPr>
          <p:cNvPr id="337941" name="AutoShape 21"/>
          <p:cNvSpPr>
            <a:spLocks noChangeArrowheads="1"/>
          </p:cNvSpPr>
          <p:nvPr/>
        </p:nvSpPr>
        <p:spPr bwMode="auto">
          <a:xfrm>
            <a:off x="1511623" y="4976937"/>
            <a:ext cx="792162" cy="215900"/>
          </a:xfrm>
          <a:prstGeom prst="rightArrow">
            <a:avLst>
              <a:gd name="adj1" fmla="val 50000"/>
              <a:gd name="adj2" fmla="val 91728"/>
            </a:avLst>
          </a:prstGeom>
          <a:solidFill>
            <a:schemeClr val="accent5"/>
          </a:solidFill>
          <a:ln w="9525">
            <a:solidFill>
              <a:schemeClr val="tx1"/>
            </a:solidFill>
            <a:miter lim="800000"/>
            <a:headEnd/>
            <a:tailEnd/>
          </a:ln>
          <a:effectLst/>
          <a:extLst/>
        </p:spPr>
        <p:txBody>
          <a:bodyPr wrap="none" anchor="ctr"/>
          <a:lstStyle/>
          <a:p>
            <a:endParaRPr lang="el-GR"/>
          </a:p>
        </p:txBody>
      </p:sp>
      <p:sp>
        <p:nvSpPr>
          <p:cNvPr id="9" name="Τίτλος 1"/>
          <p:cNvSpPr>
            <a:spLocks noGrp="1"/>
          </p:cNvSpPr>
          <p:nvPr>
            <p:ph type="title"/>
          </p:nvPr>
        </p:nvSpPr>
        <p:spPr>
          <a:xfrm>
            <a:off x="467544" y="156654"/>
            <a:ext cx="8229600" cy="785242"/>
          </a:xfrm>
        </p:spPr>
        <p:txBody>
          <a:bodyPr/>
          <a:lstStyle/>
          <a:p>
            <a:pPr marL="484632" indent="0" fontAlgn="auto">
              <a:spcAft>
                <a:spcPts val="0"/>
              </a:spcAft>
              <a:defRPr/>
            </a:pPr>
            <a:r>
              <a:rPr lang="el-GR" b="1" dirty="0">
                <a:solidFill>
                  <a:srgbClr val="FFC000"/>
                </a:solidFill>
                <a:effectLst/>
              </a:rPr>
              <a:t>Από τι αποτελείται;</a:t>
            </a:r>
            <a:endParaRPr lang="el-GR" dirty="0">
              <a:solidFill>
                <a:srgbClr val="FFC000"/>
              </a:solidFill>
            </a:endParaRPr>
          </a:p>
        </p:txBody>
      </p:sp>
      <p:sp>
        <p:nvSpPr>
          <p:cNvPr id="2" name="Ορθογώνιο 1"/>
          <p:cNvSpPr/>
          <p:nvPr/>
        </p:nvSpPr>
        <p:spPr>
          <a:xfrm>
            <a:off x="258032" y="4407322"/>
            <a:ext cx="2401619" cy="461665"/>
          </a:xfrm>
          <a:prstGeom prst="rect">
            <a:avLst/>
          </a:prstGeom>
        </p:spPr>
        <p:txBody>
          <a:bodyPr wrap="none">
            <a:spAutoFit/>
          </a:bodyPr>
          <a:lstStyle/>
          <a:p>
            <a:pPr marL="804863" lvl="2" indent="-354013">
              <a:spcBef>
                <a:spcPct val="20000"/>
              </a:spcBef>
            </a:pPr>
            <a:r>
              <a:rPr lang="el-GR" sz="2400" b="1" dirty="0">
                <a:solidFill>
                  <a:srgbClr val="002060"/>
                </a:solidFill>
              </a:rPr>
              <a:t>Μυϊκές ίνες </a:t>
            </a:r>
          </a:p>
        </p:txBody>
      </p:sp>
    </p:spTree>
    <p:extLst>
      <p:ext uri="{BB962C8B-B14F-4D97-AF65-F5344CB8AC3E}">
        <p14:creationId xmlns:p14="http://schemas.microsoft.com/office/powerpoint/2010/main" xmlns="" val="34126733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40"/>
                                        </p:tgtEl>
                                        <p:attrNameLst>
                                          <p:attrName>style.visibility</p:attrName>
                                        </p:attrNameLst>
                                      </p:cBhvr>
                                      <p:to>
                                        <p:strVal val="visible"/>
                                      </p:to>
                                    </p:set>
                                    <p:animEffect transition="in" filter="dissolve">
                                      <p:cBhvr>
                                        <p:cTn id="7" dur="500"/>
                                        <p:tgtEl>
                                          <p:spTgt spid="33794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29" presetClass="entr" presetSubtype="0" fill="hold" grpId="0" nodeType="withEffect">
                                  <p:stCondLst>
                                    <p:cond delay="0"/>
                                  </p:stCondLst>
                                  <p:childTnLst>
                                    <p:set>
                                      <p:cBhvr>
                                        <p:cTn id="11" dur="1" fill="hold">
                                          <p:stCondLst>
                                            <p:cond delay="0"/>
                                          </p:stCondLst>
                                        </p:cTn>
                                        <p:tgtEl>
                                          <p:spTgt spid="337941"/>
                                        </p:tgtEl>
                                        <p:attrNameLst>
                                          <p:attrName>style.visibility</p:attrName>
                                        </p:attrNameLst>
                                      </p:cBhvr>
                                      <p:to>
                                        <p:strVal val="visible"/>
                                      </p:to>
                                    </p:set>
                                    <p:anim calcmode="lin" valueType="num">
                                      <p:cBhvr>
                                        <p:cTn id="12" dur="1000" fill="hold"/>
                                        <p:tgtEl>
                                          <p:spTgt spid="337941"/>
                                        </p:tgtEl>
                                        <p:attrNameLst>
                                          <p:attrName>ppt_x</p:attrName>
                                        </p:attrNameLst>
                                      </p:cBhvr>
                                      <p:tavLst>
                                        <p:tav tm="0">
                                          <p:val>
                                            <p:strVal val="#ppt_x-.2"/>
                                          </p:val>
                                        </p:tav>
                                        <p:tav tm="100000">
                                          <p:val>
                                            <p:strVal val="#ppt_x"/>
                                          </p:val>
                                        </p:tav>
                                      </p:tavLst>
                                    </p:anim>
                                    <p:anim calcmode="lin" valueType="num">
                                      <p:cBhvr>
                                        <p:cTn id="13" dur="1000" fill="hold"/>
                                        <p:tgtEl>
                                          <p:spTgt spid="33794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3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1"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611560" y="764704"/>
            <a:ext cx="6498895" cy="738664"/>
          </a:xfrm>
          <a:prstGeom prst="rect">
            <a:avLst/>
          </a:prstGeom>
        </p:spPr>
        <p:txBody>
          <a:bodyPr wrap="none">
            <a:spAutoFit/>
          </a:bodyPr>
          <a:lstStyle/>
          <a:p>
            <a:pPr fontAlgn="auto">
              <a:spcBef>
                <a:spcPts val="0"/>
              </a:spcBef>
              <a:spcAft>
                <a:spcPts val="0"/>
              </a:spcAft>
              <a:defRPr/>
            </a:pPr>
            <a:r>
              <a:rPr lang="el-GR" sz="4200" b="1" dirty="0">
                <a:ln w="6350">
                  <a:solidFill>
                    <a:schemeClr val="accent1">
                      <a:shade val="43000"/>
                    </a:schemeClr>
                  </a:solidFill>
                </a:ln>
                <a:solidFill>
                  <a:srgbClr val="FFC000"/>
                </a:solidFill>
                <a:latin typeface="+mj-lt"/>
                <a:ea typeface="+mj-ea"/>
                <a:cs typeface="+mj-cs"/>
              </a:rPr>
              <a:t>Ποιος είναι ο ρόλος του;</a:t>
            </a:r>
          </a:p>
        </p:txBody>
      </p:sp>
      <p:sp>
        <p:nvSpPr>
          <p:cNvPr id="44035" name="Ορθογώνιο 4"/>
          <p:cNvSpPr>
            <a:spLocks noChangeArrowheads="1"/>
          </p:cNvSpPr>
          <p:nvPr/>
        </p:nvSpPr>
        <p:spPr bwMode="auto">
          <a:xfrm>
            <a:off x="618885" y="1903412"/>
            <a:ext cx="7777162"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3600"/>
              <a:t>Η συστολή των μυϊκών ινών επιτρέπει τις κινήσεις</a:t>
            </a:r>
          </a:p>
        </p:txBody>
      </p:sp>
      <p:pic>
        <p:nvPicPr>
          <p:cNvPr id="5" name="Picture 15" descr="muskela">
            <a:hlinkClick r:id="rId2"/>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7624" y="3501008"/>
            <a:ext cx="2232025" cy="280828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6" descr="sport285"/>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016" y="4005064"/>
            <a:ext cx="2801161" cy="133620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marL="484632" indent="0" fontAlgn="auto">
              <a:spcAft>
                <a:spcPts val="0"/>
              </a:spcAft>
              <a:defRPr/>
            </a:pPr>
            <a:r>
              <a:rPr lang="el-GR" b="1" dirty="0" smtClean="0">
                <a:solidFill>
                  <a:srgbClr val="FFC000"/>
                </a:solidFill>
              </a:rPr>
              <a:t>Ποιες </a:t>
            </a:r>
            <a:r>
              <a:rPr lang="el-GR" b="1" dirty="0">
                <a:solidFill>
                  <a:srgbClr val="FFC000"/>
                </a:solidFill>
              </a:rPr>
              <a:t>είναι </a:t>
            </a:r>
            <a:r>
              <a:rPr lang="el-GR" b="1" dirty="0" smtClean="0">
                <a:solidFill>
                  <a:srgbClr val="FFC000"/>
                </a:solidFill>
              </a:rPr>
              <a:t>οι μορφές </a:t>
            </a:r>
            <a:r>
              <a:rPr lang="el-GR" b="1" dirty="0">
                <a:solidFill>
                  <a:srgbClr val="FFC000"/>
                </a:solidFill>
              </a:rPr>
              <a:t>του </a:t>
            </a:r>
            <a:r>
              <a:rPr lang="el-GR" b="1" dirty="0" smtClean="0">
                <a:solidFill>
                  <a:srgbClr val="FFC000"/>
                </a:solidFill>
              </a:rPr>
              <a:t>μυϊκού </a:t>
            </a:r>
            <a:r>
              <a:rPr lang="el-GR" b="1" dirty="0">
                <a:solidFill>
                  <a:srgbClr val="FFC000"/>
                </a:solidFill>
              </a:rPr>
              <a:t>ιστού;</a:t>
            </a:r>
          </a:p>
        </p:txBody>
      </p:sp>
      <p:graphicFrame>
        <p:nvGraphicFramePr>
          <p:cNvPr id="4" name="Διάγραμμα 3"/>
          <p:cNvGraphicFramePr/>
          <p:nvPr/>
        </p:nvGraphicFramePr>
        <p:xfrm>
          <a:off x="323528" y="1772816"/>
          <a:ext cx="856895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Ορθογώνιο 5"/>
          <p:cNvSpPr>
            <a:spLocks noChangeArrowheads="1"/>
          </p:cNvSpPr>
          <p:nvPr/>
        </p:nvSpPr>
        <p:spPr bwMode="auto">
          <a:xfrm>
            <a:off x="395288" y="1196975"/>
            <a:ext cx="612092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Βρίσκεται στους σκελετικούς μύες</a:t>
            </a:r>
          </a:p>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Αποτελείται από μακριές κυλινδρικές μυϊκές ίνες </a:t>
            </a:r>
            <a:r>
              <a:rPr lang="el-GR" sz="2400" dirty="0" smtClean="0">
                <a:latin typeface="Calibri" pitchFamily="34" charset="0"/>
                <a:ea typeface="Calibri" pitchFamily="34" charset="0"/>
                <a:cs typeface="Times New Roman" pitchFamily="18" charset="0"/>
              </a:rPr>
              <a:t>με </a:t>
            </a:r>
            <a:r>
              <a:rPr lang="el-GR" sz="2400" dirty="0">
                <a:latin typeface="Calibri" pitchFamily="34" charset="0"/>
                <a:ea typeface="Calibri" pitchFamily="34" charset="0"/>
                <a:cs typeface="Times New Roman" pitchFamily="18" charset="0"/>
              </a:rPr>
              <a:t>γραμμώσεις</a:t>
            </a:r>
          </a:p>
          <a:p>
            <a:pPr marL="342900" indent="-342900">
              <a:buFont typeface="Symbol" pitchFamily="18" charset="2"/>
              <a:buChar char=""/>
              <a:tabLst>
                <a:tab pos="457200" algn="l"/>
              </a:tabLst>
            </a:pPr>
            <a:r>
              <a:rPr lang="el-GR" sz="2400" dirty="0" smtClean="0">
                <a:latin typeface="Calibri" pitchFamily="34" charset="0"/>
                <a:ea typeface="Calibri" pitchFamily="34" charset="0"/>
                <a:cs typeface="Times New Roman" pitchFamily="18" charset="0"/>
              </a:rPr>
              <a:t>Η συστολή τους γίνεται </a:t>
            </a:r>
            <a:r>
              <a:rPr lang="el-GR" sz="2400" dirty="0">
                <a:latin typeface="Calibri" pitchFamily="34" charset="0"/>
                <a:ea typeface="Calibri" pitchFamily="34" charset="0"/>
                <a:cs typeface="Times New Roman" pitchFamily="18" charset="0"/>
              </a:rPr>
              <a:t>με την θέλησή μας</a:t>
            </a:r>
          </a:p>
        </p:txBody>
      </p:sp>
      <p:sp>
        <p:nvSpPr>
          <p:cNvPr id="46083" name="Ορθογώνιο 6"/>
          <p:cNvSpPr>
            <a:spLocks noChangeArrowheads="1"/>
          </p:cNvSpPr>
          <p:nvPr/>
        </p:nvSpPr>
        <p:spPr bwMode="auto">
          <a:xfrm>
            <a:off x="684213" y="392113"/>
            <a:ext cx="52228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3200" b="1" dirty="0">
                <a:solidFill>
                  <a:srgbClr val="FFFFFF"/>
                </a:solidFill>
                <a:latin typeface="Calibri" pitchFamily="34" charset="0"/>
                <a:ea typeface="Calibri" pitchFamily="34" charset="0"/>
                <a:cs typeface="Times New Roman" pitchFamily="18" charset="0"/>
              </a:rPr>
              <a:t>Σκελετικός Μυϊκός ιστός </a:t>
            </a:r>
            <a:endParaRPr lang="el-GR" sz="2400" dirty="0">
              <a:ea typeface="Calibri" pitchFamily="34" charset="0"/>
              <a:cs typeface="Times New Roman" pitchFamily="18" charset="0"/>
            </a:endParaRPr>
          </a:p>
        </p:txBody>
      </p:sp>
      <p:pic>
        <p:nvPicPr>
          <p:cNvPr id="4608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4431" y="3933056"/>
            <a:ext cx="3031219" cy="20211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91288" y="1479595"/>
            <a:ext cx="2401192" cy="1373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55752" y="3832374"/>
            <a:ext cx="2844512" cy="23483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descr="muskela">
            <a:hlinkClick r:id="rId5"/>
          </p:cNvPr>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6458569" y="3645024"/>
            <a:ext cx="2232025" cy="302418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Ορθογώνιο 5"/>
          <p:cNvSpPr>
            <a:spLocks noChangeArrowheads="1"/>
          </p:cNvSpPr>
          <p:nvPr/>
        </p:nvSpPr>
        <p:spPr bwMode="auto">
          <a:xfrm>
            <a:off x="179389" y="1196975"/>
            <a:ext cx="626482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Βρίσκεται στα τοιχώματα της καρδιάς</a:t>
            </a:r>
          </a:p>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Αποτελείται από κυλινδρικές μυϊκές ίνες </a:t>
            </a:r>
            <a:r>
              <a:rPr lang="el-GR" sz="2400" dirty="0" smtClean="0">
                <a:latin typeface="Calibri" pitchFamily="34" charset="0"/>
                <a:ea typeface="Calibri" pitchFamily="34" charset="0"/>
                <a:cs typeface="Times New Roman" pitchFamily="18" charset="0"/>
              </a:rPr>
              <a:t>με  </a:t>
            </a:r>
            <a:r>
              <a:rPr lang="el-GR" sz="2400" dirty="0">
                <a:latin typeface="Calibri" pitchFamily="34" charset="0"/>
                <a:ea typeface="Calibri" pitchFamily="34" charset="0"/>
                <a:cs typeface="Times New Roman" pitchFamily="18" charset="0"/>
              </a:rPr>
              <a:t>γραμμώσεις</a:t>
            </a:r>
          </a:p>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Οι μυϊκές ίνες δεν υπακούουν στην θέλησή μας</a:t>
            </a:r>
          </a:p>
        </p:txBody>
      </p:sp>
      <p:sp>
        <p:nvSpPr>
          <p:cNvPr id="47107" name="Ορθογώνιο 6"/>
          <p:cNvSpPr>
            <a:spLocks noChangeArrowheads="1"/>
          </p:cNvSpPr>
          <p:nvPr/>
        </p:nvSpPr>
        <p:spPr bwMode="auto">
          <a:xfrm>
            <a:off x="684213" y="392113"/>
            <a:ext cx="7200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3200" b="1">
                <a:solidFill>
                  <a:srgbClr val="FFFFFF"/>
                </a:solidFill>
                <a:latin typeface="Calibri" pitchFamily="34" charset="0"/>
                <a:ea typeface="Calibri" pitchFamily="34" charset="0"/>
                <a:cs typeface="Times New Roman" pitchFamily="18" charset="0"/>
              </a:rPr>
              <a:t>Μυϊκός ιστός της καρδιάς (μυοκάρδιο) </a:t>
            </a:r>
            <a:endParaRPr lang="el-GR" sz="2400">
              <a:ea typeface="Calibri" pitchFamily="34" charset="0"/>
              <a:cs typeface="Times New Roman" pitchFamily="18" charset="0"/>
            </a:endParaRPr>
          </a:p>
        </p:txBody>
      </p:sp>
      <p:pic>
        <p:nvPicPr>
          <p:cNvPr id="47108"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450" y="4005064"/>
            <a:ext cx="3528144" cy="2376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76975" y="1277815"/>
            <a:ext cx="2584450" cy="173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67944" y="3573463"/>
            <a:ext cx="2681287" cy="324008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bject 5"/>
          <p:cNvSpPr/>
          <p:nvPr/>
        </p:nvSpPr>
        <p:spPr>
          <a:xfrm>
            <a:off x="6857363" y="3701438"/>
            <a:ext cx="2055499" cy="270001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Ορθογώνιο 5"/>
          <p:cNvSpPr>
            <a:spLocks noChangeArrowheads="1"/>
          </p:cNvSpPr>
          <p:nvPr/>
        </p:nvSpPr>
        <p:spPr bwMode="auto">
          <a:xfrm>
            <a:off x="395288" y="1196975"/>
            <a:ext cx="6480968"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Επενδύει κυρίως τοιχώματα </a:t>
            </a:r>
            <a:r>
              <a:rPr lang="en-US" sz="2400" dirty="0" smtClean="0">
                <a:latin typeface="Calibri" pitchFamily="34" charset="0"/>
                <a:ea typeface="Calibri" pitchFamily="34" charset="0"/>
                <a:cs typeface="Times New Roman" pitchFamily="18" charset="0"/>
              </a:rPr>
              <a:t>(</a:t>
            </a:r>
            <a:r>
              <a:rPr lang="el-GR" sz="2400" dirty="0" smtClean="0">
                <a:latin typeface="Calibri" pitchFamily="34" charset="0"/>
                <a:ea typeface="Calibri" pitchFamily="34" charset="0"/>
                <a:cs typeface="Times New Roman" pitchFamily="18" charset="0"/>
              </a:rPr>
              <a:t>των σπλάχνων</a:t>
            </a:r>
            <a:r>
              <a:rPr lang="en-US" sz="2400" dirty="0" smtClean="0">
                <a:latin typeface="Calibri" pitchFamily="34" charset="0"/>
                <a:ea typeface="Calibri" pitchFamily="34" charset="0"/>
                <a:cs typeface="Times New Roman" pitchFamily="18" charset="0"/>
              </a:rPr>
              <a:t>)</a:t>
            </a:r>
            <a:r>
              <a:rPr lang="el-GR" sz="2400" dirty="0" smtClean="0">
                <a:latin typeface="Calibri" pitchFamily="34" charset="0"/>
                <a:ea typeface="Calibri" pitchFamily="34" charset="0"/>
                <a:cs typeface="Times New Roman" pitchFamily="18" charset="0"/>
              </a:rPr>
              <a:t> όπως </a:t>
            </a:r>
            <a:r>
              <a:rPr lang="el-GR" sz="2400" dirty="0">
                <a:latin typeface="Calibri" pitchFamily="34" charset="0"/>
                <a:ea typeface="Calibri" pitchFamily="34" charset="0"/>
                <a:cs typeface="Times New Roman" pitchFamily="18" charset="0"/>
              </a:rPr>
              <a:t>αυτά των αγγείων και του γαστρεντερικού σωλήνα</a:t>
            </a:r>
          </a:p>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Αποτελείται από ατρακτοειδείς και χωρίς γραμμώσεις μυϊκές ίνες</a:t>
            </a:r>
          </a:p>
          <a:p>
            <a:pPr marL="342900" indent="-342900">
              <a:buFont typeface="Symbol" pitchFamily="18" charset="2"/>
              <a:buChar char=""/>
              <a:tabLst>
                <a:tab pos="457200" algn="l"/>
              </a:tabLst>
            </a:pPr>
            <a:r>
              <a:rPr lang="el-GR" sz="2400" dirty="0">
                <a:latin typeface="Calibri" pitchFamily="34" charset="0"/>
                <a:ea typeface="Calibri" pitchFamily="34" charset="0"/>
                <a:cs typeface="Times New Roman" pitchFamily="18" charset="0"/>
              </a:rPr>
              <a:t>Οι μυϊκές ίνες δεν υπακούουν στην θέλησή μας</a:t>
            </a:r>
          </a:p>
        </p:txBody>
      </p:sp>
      <p:sp>
        <p:nvSpPr>
          <p:cNvPr id="48131" name="Ορθογώνιο 6"/>
          <p:cNvSpPr>
            <a:spLocks noChangeArrowheads="1"/>
          </p:cNvSpPr>
          <p:nvPr/>
        </p:nvSpPr>
        <p:spPr bwMode="auto">
          <a:xfrm>
            <a:off x="684213" y="392113"/>
            <a:ext cx="52228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3200" b="1">
                <a:solidFill>
                  <a:srgbClr val="FFFFFF"/>
                </a:solidFill>
                <a:latin typeface="Calibri" pitchFamily="34" charset="0"/>
                <a:ea typeface="Calibri" pitchFamily="34" charset="0"/>
                <a:cs typeface="Times New Roman" pitchFamily="18" charset="0"/>
              </a:rPr>
              <a:t>Λείος Μυϊκός ιστός </a:t>
            </a:r>
            <a:endParaRPr lang="el-GR" sz="2400"/>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288" y="3489151"/>
            <a:ext cx="4670425" cy="332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13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44208" y="1489657"/>
            <a:ext cx="2555776" cy="1579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08104" y="3455814"/>
            <a:ext cx="3348037" cy="335756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bject 5"/>
          <p:cNvSpPr/>
          <p:nvPr/>
        </p:nvSpPr>
        <p:spPr>
          <a:xfrm>
            <a:off x="3131840" y="3827674"/>
            <a:ext cx="1494554" cy="264717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nvGraphicFramePr>
        <p:xfrm>
          <a:off x="684213" y="981075"/>
          <a:ext cx="7848601" cy="5448300"/>
        </p:xfrm>
        <a:graphic>
          <a:graphicData uri="http://schemas.openxmlformats.org/drawingml/2006/table">
            <a:tbl>
              <a:tblPr firstRow="1" firstCol="1" lastRow="1" lastCol="1" bandRow="1" bandCol="1">
                <a:tableStyleId>{5C22544A-7EE6-4342-B048-85BDC9FD1C3A}</a:tableStyleId>
              </a:tblPr>
              <a:tblGrid>
                <a:gridCol w="1961930"/>
                <a:gridCol w="1961930"/>
                <a:gridCol w="1961930"/>
                <a:gridCol w="1962811"/>
              </a:tblGrid>
              <a:tr h="899174">
                <a:tc>
                  <a:txBody>
                    <a:bodyPr/>
                    <a:lstStyle/>
                    <a:p>
                      <a:pPr algn="just">
                        <a:spcAft>
                          <a:spcPts val="600"/>
                        </a:spcAft>
                      </a:pPr>
                      <a:r>
                        <a:rPr lang="el-GR" sz="1100" dirty="0">
                          <a:effectLst/>
                        </a:rPr>
                        <a:t> </a:t>
                      </a:r>
                      <a:endParaRPr lang="el-GR" sz="1100" dirty="0">
                        <a:effectLst/>
                        <a:latin typeface="Calibri"/>
                        <a:ea typeface="Calibri"/>
                        <a:cs typeface="Times New Roman"/>
                      </a:endParaRPr>
                    </a:p>
                  </a:txBody>
                  <a:tcPr marL="68578" marR="68578" marT="0" marB="0">
                    <a:noFill/>
                  </a:tcPr>
                </a:tc>
                <a:tc>
                  <a:txBody>
                    <a:bodyPr/>
                    <a:lstStyle/>
                    <a:p>
                      <a:pPr algn="ctr">
                        <a:spcAft>
                          <a:spcPts val="600"/>
                        </a:spcAft>
                      </a:pPr>
                      <a:r>
                        <a:rPr lang="el-GR" sz="1800" dirty="0">
                          <a:effectLst/>
                        </a:rPr>
                        <a:t>Σκελετικός Μυϊκός ιστός</a:t>
                      </a:r>
                      <a:endParaRPr lang="el-GR" sz="1800" dirty="0">
                        <a:effectLst/>
                        <a:latin typeface="Calibri"/>
                        <a:ea typeface="Calibri"/>
                        <a:cs typeface="Times New Roman"/>
                      </a:endParaRPr>
                    </a:p>
                  </a:txBody>
                  <a:tcPr marL="68578" marR="68578" marT="0" marB="0">
                    <a:solidFill>
                      <a:srgbClr val="00B050"/>
                    </a:solidFill>
                  </a:tcPr>
                </a:tc>
                <a:tc>
                  <a:txBody>
                    <a:bodyPr/>
                    <a:lstStyle/>
                    <a:p>
                      <a:pPr algn="ctr">
                        <a:spcAft>
                          <a:spcPts val="600"/>
                        </a:spcAft>
                      </a:pPr>
                      <a:r>
                        <a:rPr lang="el-GR" sz="1800" dirty="0">
                          <a:effectLst/>
                        </a:rPr>
                        <a:t>Μυϊκός ιστός της καρδιάς</a:t>
                      </a:r>
                    </a:p>
                    <a:p>
                      <a:pPr algn="ctr">
                        <a:spcAft>
                          <a:spcPts val="600"/>
                        </a:spcAft>
                      </a:pPr>
                      <a:r>
                        <a:rPr lang="el-GR" sz="1800" dirty="0">
                          <a:effectLst/>
                        </a:rPr>
                        <a:t>(μυοκάρδιο) </a:t>
                      </a:r>
                      <a:endParaRPr lang="el-GR" sz="1800" dirty="0">
                        <a:effectLst/>
                        <a:latin typeface="Calibri"/>
                        <a:ea typeface="Calibri"/>
                        <a:cs typeface="Times New Roman"/>
                      </a:endParaRPr>
                    </a:p>
                  </a:txBody>
                  <a:tcPr marL="68578" marR="68578" marT="0" marB="0">
                    <a:solidFill>
                      <a:srgbClr val="00B050"/>
                    </a:solidFill>
                  </a:tcPr>
                </a:tc>
                <a:tc>
                  <a:txBody>
                    <a:bodyPr/>
                    <a:lstStyle/>
                    <a:p>
                      <a:pPr algn="ctr">
                        <a:spcAft>
                          <a:spcPts val="600"/>
                        </a:spcAft>
                      </a:pPr>
                      <a:r>
                        <a:rPr lang="el-GR" sz="1800" dirty="0">
                          <a:effectLst/>
                        </a:rPr>
                        <a:t>Λείος Μυϊκός ιστός</a:t>
                      </a:r>
                      <a:endParaRPr lang="el-GR" sz="1800" dirty="0">
                        <a:effectLst/>
                        <a:latin typeface="Calibri"/>
                        <a:ea typeface="Calibri"/>
                        <a:cs typeface="Times New Roman"/>
                      </a:endParaRPr>
                    </a:p>
                  </a:txBody>
                  <a:tcPr marL="68578" marR="68578" marT="0" marB="0">
                    <a:solidFill>
                      <a:srgbClr val="00B050"/>
                    </a:solidFill>
                  </a:tcPr>
                </a:tc>
              </a:tr>
              <a:tr h="1479027">
                <a:tc>
                  <a:txBody>
                    <a:bodyPr/>
                    <a:lstStyle/>
                    <a:p>
                      <a:pPr algn="ctr">
                        <a:spcAft>
                          <a:spcPts val="600"/>
                        </a:spcAft>
                      </a:pPr>
                      <a:r>
                        <a:rPr kumimoji="0" lang="el-GR" sz="1800" b="1" kern="1200" dirty="0">
                          <a:solidFill>
                            <a:schemeClr val="lt1"/>
                          </a:solidFill>
                          <a:effectLst/>
                          <a:latin typeface="+mn-lt"/>
                          <a:ea typeface="+mn-ea"/>
                          <a:cs typeface="+mn-cs"/>
                        </a:rPr>
                        <a:t>Που βρίσκεται</a:t>
                      </a:r>
                    </a:p>
                  </a:txBody>
                  <a:tcPr marL="68578" marR="68578" marT="0" marB="0" anchor="ctr">
                    <a:solidFill>
                      <a:srgbClr val="00B050"/>
                    </a:solidFill>
                  </a:tcPr>
                </a:tc>
                <a:tc>
                  <a:txBody>
                    <a:bodyPr/>
                    <a:lstStyle/>
                    <a:p>
                      <a:pPr algn="l">
                        <a:spcAft>
                          <a:spcPts val="600"/>
                        </a:spcAft>
                      </a:pPr>
                      <a:r>
                        <a:rPr lang="el-GR" sz="1400" b="1" dirty="0">
                          <a:solidFill>
                            <a:schemeClr val="bg1"/>
                          </a:solidFill>
                          <a:effectLst/>
                        </a:rPr>
                        <a:t>Συναντάται στους σκελετικούς μυς.</a:t>
                      </a:r>
                    </a:p>
                    <a:p>
                      <a:pPr algn="l">
                        <a:spcAft>
                          <a:spcPts val="600"/>
                        </a:spcAft>
                      </a:pPr>
                      <a:r>
                        <a:rPr lang="el-GR" sz="1400" b="1" dirty="0">
                          <a:solidFill>
                            <a:schemeClr val="bg1"/>
                          </a:solidFill>
                          <a:effectLst/>
                        </a:rPr>
                        <a:t> </a:t>
                      </a:r>
                      <a:endParaRPr lang="el-GR" sz="1400" b="1" dirty="0">
                        <a:solidFill>
                          <a:schemeClr val="bg1"/>
                        </a:solidFill>
                        <a:effectLst/>
                        <a:latin typeface="Calibri"/>
                        <a:ea typeface="Calibri"/>
                        <a:cs typeface="Times New Roman"/>
                      </a:endParaRPr>
                    </a:p>
                  </a:txBody>
                  <a:tcPr marL="68578" marR="68578" marT="0" marB="0" anchor="ctr">
                    <a:solidFill>
                      <a:srgbClr val="92D050"/>
                    </a:solidFill>
                  </a:tcPr>
                </a:tc>
                <a:tc>
                  <a:txBody>
                    <a:bodyPr/>
                    <a:lstStyle/>
                    <a:p>
                      <a:pPr algn="l">
                        <a:spcAft>
                          <a:spcPts val="600"/>
                        </a:spcAft>
                      </a:pPr>
                      <a:r>
                        <a:rPr lang="el-GR" sz="1400" b="1" dirty="0">
                          <a:solidFill>
                            <a:schemeClr val="bg1"/>
                          </a:solidFill>
                          <a:effectLst/>
                        </a:rPr>
                        <a:t>Βρίσκεται μόνο στα τοιχώματα της καρδιάς.</a:t>
                      </a:r>
                    </a:p>
                    <a:p>
                      <a:pPr algn="l">
                        <a:spcAft>
                          <a:spcPts val="600"/>
                        </a:spcAft>
                      </a:pPr>
                      <a:r>
                        <a:rPr lang="el-GR" sz="1400" b="1" dirty="0">
                          <a:solidFill>
                            <a:schemeClr val="bg1"/>
                          </a:solidFill>
                          <a:effectLst/>
                        </a:rPr>
                        <a:t> </a:t>
                      </a:r>
                      <a:endParaRPr lang="el-GR" sz="1400" b="1" dirty="0">
                        <a:solidFill>
                          <a:schemeClr val="bg1"/>
                        </a:solidFill>
                        <a:effectLst/>
                        <a:latin typeface="Calibri"/>
                        <a:ea typeface="Calibri"/>
                        <a:cs typeface="Times New Roman"/>
                      </a:endParaRPr>
                    </a:p>
                  </a:txBody>
                  <a:tcPr marL="68578" marR="68578" marT="0" marB="0" anchor="ctr">
                    <a:solidFill>
                      <a:srgbClr val="92D050"/>
                    </a:solidFill>
                  </a:tcPr>
                </a:tc>
                <a:tc>
                  <a:txBody>
                    <a:bodyPr/>
                    <a:lstStyle/>
                    <a:p>
                      <a:pPr algn="l">
                        <a:spcAft>
                          <a:spcPts val="600"/>
                        </a:spcAft>
                      </a:pPr>
                      <a:r>
                        <a:rPr lang="el-GR" sz="1400" b="1">
                          <a:solidFill>
                            <a:schemeClr val="bg1"/>
                          </a:solidFill>
                          <a:effectLst/>
                        </a:rPr>
                        <a:t>Επενδύει κυρίως τοιχώματα όπως αυτά των αγγείων και του γαστρεντερικού σωλήνα. </a:t>
                      </a:r>
                      <a:endParaRPr lang="el-GR" sz="1400" b="1">
                        <a:solidFill>
                          <a:schemeClr val="bg1"/>
                        </a:solidFill>
                        <a:effectLst/>
                        <a:latin typeface="Calibri"/>
                        <a:ea typeface="Calibri"/>
                        <a:cs typeface="Times New Roman"/>
                      </a:endParaRPr>
                    </a:p>
                  </a:txBody>
                  <a:tcPr marL="68578" marR="68578" marT="0" marB="0" anchor="ctr">
                    <a:solidFill>
                      <a:srgbClr val="92D050"/>
                    </a:solidFill>
                  </a:tcPr>
                </a:tc>
              </a:tr>
              <a:tr h="1837577">
                <a:tc>
                  <a:txBody>
                    <a:bodyPr/>
                    <a:lstStyle/>
                    <a:p>
                      <a:pPr algn="ctr">
                        <a:spcAft>
                          <a:spcPts val="600"/>
                        </a:spcAft>
                      </a:pPr>
                      <a:r>
                        <a:rPr kumimoji="0" lang="el-GR" sz="1800" b="1" kern="1200" dirty="0">
                          <a:solidFill>
                            <a:schemeClr val="lt1"/>
                          </a:solidFill>
                          <a:effectLst/>
                          <a:latin typeface="+mn-lt"/>
                          <a:ea typeface="+mn-ea"/>
                          <a:cs typeface="+mn-cs"/>
                        </a:rPr>
                        <a:t>Μορφή κυττάρων.</a:t>
                      </a:r>
                    </a:p>
                  </a:txBody>
                  <a:tcPr marL="68578" marR="68578" marT="0" marB="0" anchor="ctr">
                    <a:solidFill>
                      <a:srgbClr val="00B050"/>
                    </a:solidFill>
                  </a:tcPr>
                </a:tc>
                <a:tc>
                  <a:txBody>
                    <a:bodyPr/>
                    <a:lstStyle/>
                    <a:p>
                      <a:pPr algn="l">
                        <a:spcAft>
                          <a:spcPts val="600"/>
                        </a:spcAft>
                      </a:pPr>
                      <a:r>
                        <a:rPr lang="el-GR" sz="1400" b="1" dirty="0">
                          <a:solidFill>
                            <a:schemeClr val="bg1"/>
                          </a:solidFill>
                          <a:effectLst/>
                        </a:rPr>
                        <a:t>Τα κύτταρά του είναι  σχετικά μακριές κυλινδρικές μυϊκές ίνες με γραμμώσεις.</a:t>
                      </a:r>
                    </a:p>
                    <a:p>
                      <a:pPr algn="l">
                        <a:spcAft>
                          <a:spcPts val="600"/>
                        </a:spcAft>
                      </a:pPr>
                      <a:r>
                        <a:rPr lang="el-GR" sz="1400" b="1" dirty="0">
                          <a:solidFill>
                            <a:schemeClr val="bg1"/>
                          </a:solidFill>
                          <a:effectLst/>
                        </a:rPr>
                        <a:t> </a:t>
                      </a:r>
                      <a:endParaRPr lang="el-GR" sz="1400" b="1" dirty="0">
                        <a:solidFill>
                          <a:schemeClr val="bg1"/>
                        </a:solidFill>
                        <a:effectLst/>
                        <a:latin typeface="Calibri"/>
                        <a:ea typeface="Calibri"/>
                        <a:cs typeface="Times New Roman"/>
                      </a:endParaRPr>
                    </a:p>
                  </a:txBody>
                  <a:tcPr marL="68578" marR="68578" marT="0" marB="0" anchor="ctr">
                    <a:solidFill>
                      <a:srgbClr val="92D050"/>
                    </a:solidFill>
                  </a:tcPr>
                </a:tc>
                <a:tc>
                  <a:txBody>
                    <a:bodyPr/>
                    <a:lstStyle/>
                    <a:p>
                      <a:pPr algn="l">
                        <a:spcAft>
                          <a:spcPts val="600"/>
                        </a:spcAft>
                      </a:pPr>
                      <a:r>
                        <a:rPr lang="el-GR" sz="1400" b="1" dirty="0">
                          <a:solidFill>
                            <a:schemeClr val="bg1"/>
                          </a:solidFill>
                          <a:effectLst/>
                        </a:rPr>
                        <a:t>Οι μυϊκές του ίνες είναι κυλινδρικές με γραμμώσεις.</a:t>
                      </a:r>
                    </a:p>
                    <a:p>
                      <a:pPr algn="l">
                        <a:spcAft>
                          <a:spcPts val="600"/>
                        </a:spcAft>
                      </a:pPr>
                      <a:r>
                        <a:rPr lang="el-GR" sz="1400" b="1" dirty="0">
                          <a:solidFill>
                            <a:schemeClr val="bg1"/>
                          </a:solidFill>
                          <a:effectLst/>
                        </a:rPr>
                        <a:t> </a:t>
                      </a:r>
                      <a:endParaRPr lang="el-GR" sz="1400" b="1" dirty="0">
                        <a:solidFill>
                          <a:schemeClr val="bg1"/>
                        </a:solidFill>
                        <a:effectLst/>
                        <a:latin typeface="Calibri"/>
                        <a:ea typeface="Calibri"/>
                        <a:cs typeface="Times New Roman"/>
                      </a:endParaRPr>
                    </a:p>
                  </a:txBody>
                  <a:tcPr marL="68578" marR="68578" marT="0" marB="0" anchor="ctr">
                    <a:solidFill>
                      <a:srgbClr val="92D050"/>
                    </a:solidFill>
                  </a:tcPr>
                </a:tc>
                <a:tc>
                  <a:txBody>
                    <a:bodyPr/>
                    <a:lstStyle/>
                    <a:p>
                      <a:pPr algn="l">
                        <a:spcAft>
                          <a:spcPts val="600"/>
                        </a:spcAft>
                      </a:pPr>
                      <a:r>
                        <a:rPr lang="el-GR" sz="1400" b="1">
                          <a:solidFill>
                            <a:schemeClr val="bg1"/>
                          </a:solidFill>
                          <a:effectLst/>
                        </a:rPr>
                        <a:t>Οι μυϊκές του ίνες είναι ατρακτοειδείς και δεν έχουν γραμμώσεις.</a:t>
                      </a:r>
                      <a:endParaRPr lang="el-GR" sz="1400" b="1">
                        <a:solidFill>
                          <a:schemeClr val="bg1"/>
                        </a:solidFill>
                        <a:effectLst/>
                        <a:latin typeface="Calibri"/>
                        <a:ea typeface="Calibri"/>
                        <a:cs typeface="Times New Roman"/>
                      </a:endParaRPr>
                    </a:p>
                  </a:txBody>
                  <a:tcPr marL="68578" marR="68578" marT="0" marB="0" anchor="ctr">
                    <a:solidFill>
                      <a:srgbClr val="92D050"/>
                    </a:solidFill>
                  </a:tcPr>
                </a:tc>
              </a:tr>
              <a:tr h="1232522">
                <a:tc>
                  <a:txBody>
                    <a:bodyPr/>
                    <a:lstStyle/>
                    <a:p>
                      <a:pPr algn="ctr">
                        <a:spcAft>
                          <a:spcPts val="600"/>
                        </a:spcAft>
                      </a:pPr>
                      <a:r>
                        <a:rPr kumimoji="0" lang="el-GR" sz="1800" b="1" kern="1200" dirty="0">
                          <a:solidFill>
                            <a:schemeClr val="lt1"/>
                          </a:solidFill>
                          <a:effectLst/>
                          <a:latin typeface="+mn-lt"/>
                          <a:ea typeface="+mn-ea"/>
                          <a:cs typeface="+mn-cs"/>
                        </a:rPr>
                        <a:t>Τρόπος συστολής.</a:t>
                      </a:r>
                    </a:p>
                  </a:txBody>
                  <a:tcPr marL="68578" marR="68578" marT="0" marB="0" anchor="ctr">
                    <a:solidFill>
                      <a:srgbClr val="00B050"/>
                    </a:solidFill>
                  </a:tcPr>
                </a:tc>
                <a:tc>
                  <a:txBody>
                    <a:bodyPr/>
                    <a:lstStyle/>
                    <a:p>
                      <a:pPr algn="l">
                        <a:spcAft>
                          <a:spcPts val="600"/>
                        </a:spcAft>
                      </a:pPr>
                      <a:r>
                        <a:rPr lang="el-GR" sz="1400" b="1">
                          <a:solidFill>
                            <a:schemeClr val="bg1"/>
                          </a:solidFill>
                          <a:effectLst/>
                        </a:rPr>
                        <a:t>Η συστολή των μυϊκών ινών γίνεται με την θέλησή μας (εκούσια).</a:t>
                      </a:r>
                      <a:endParaRPr lang="el-GR" sz="1400" b="1">
                        <a:solidFill>
                          <a:schemeClr val="bg1"/>
                        </a:solidFill>
                        <a:effectLst/>
                        <a:latin typeface="Calibri"/>
                        <a:ea typeface="Calibri"/>
                        <a:cs typeface="Times New Roman"/>
                      </a:endParaRPr>
                    </a:p>
                  </a:txBody>
                  <a:tcPr marL="68578" marR="68578" marT="0" marB="0" anchor="ctr">
                    <a:solidFill>
                      <a:srgbClr val="92D050"/>
                    </a:solidFill>
                  </a:tcPr>
                </a:tc>
                <a:tc>
                  <a:txBody>
                    <a:bodyPr/>
                    <a:lstStyle/>
                    <a:p>
                      <a:pPr algn="l">
                        <a:spcAft>
                          <a:spcPts val="600"/>
                        </a:spcAft>
                      </a:pPr>
                      <a:r>
                        <a:rPr lang="el-GR" sz="1400" b="1" dirty="0">
                          <a:solidFill>
                            <a:schemeClr val="bg1"/>
                          </a:solidFill>
                          <a:effectLst/>
                        </a:rPr>
                        <a:t>Η συστολή τους γίνεται χωρίς την θέλησή μας (ακούσια).</a:t>
                      </a:r>
                      <a:endParaRPr lang="el-GR" sz="1400" b="1" dirty="0">
                        <a:solidFill>
                          <a:schemeClr val="bg1"/>
                        </a:solidFill>
                        <a:effectLst/>
                        <a:latin typeface="Calibri"/>
                        <a:ea typeface="Calibri"/>
                        <a:cs typeface="Times New Roman"/>
                      </a:endParaRPr>
                    </a:p>
                  </a:txBody>
                  <a:tcPr marL="68578" marR="68578" marT="0" marB="0" anchor="ctr">
                    <a:solidFill>
                      <a:srgbClr val="92D050"/>
                    </a:solidFill>
                  </a:tcPr>
                </a:tc>
                <a:tc>
                  <a:txBody>
                    <a:bodyPr/>
                    <a:lstStyle/>
                    <a:p>
                      <a:pPr algn="l">
                        <a:spcAft>
                          <a:spcPts val="600"/>
                        </a:spcAft>
                      </a:pPr>
                      <a:r>
                        <a:rPr lang="el-GR" sz="1400" b="1" dirty="0">
                          <a:solidFill>
                            <a:schemeClr val="bg1"/>
                          </a:solidFill>
                          <a:effectLst/>
                        </a:rPr>
                        <a:t>Η συστολή τους γίνεται χωρίς την θέλησή μας (ακούσια).</a:t>
                      </a:r>
                      <a:endParaRPr lang="el-GR" sz="1400" b="1" dirty="0">
                        <a:solidFill>
                          <a:schemeClr val="bg1"/>
                        </a:solidFill>
                        <a:effectLst/>
                        <a:latin typeface="Calibri"/>
                        <a:ea typeface="Calibri"/>
                        <a:cs typeface="Times New Roman"/>
                      </a:endParaRPr>
                    </a:p>
                  </a:txBody>
                  <a:tcPr marL="68578" marR="68578" marT="0" marB="0" anchor="ctr">
                    <a:solidFill>
                      <a:srgbClr val="92D050"/>
                    </a:solidFill>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467544" y="692696"/>
            <a:ext cx="8229600" cy="1399032"/>
          </a:xfrm>
        </p:spPr>
        <p:txBody>
          <a:bodyPr/>
          <a:lstStyle/>
          <a:p>
            <a:pPr marL="484632" indent="0" fontAlgn="auto">
              <a:spcAft>
                <a:spcPts val="0"/>
              </a:spcAft>
              <a:defRPr/>
            </a:pPr>
            <a:r>
              <a:rPr lang="el-GR" sz="6000" b="1" dirty="0" smtClean="0">
                <a:solidFill>
                  <a:srgbClr val="FFFF00"/>
                </a:solidFill>
              </a:rPr>
              <a:t>4</a:t>
            </a:r>
            <a:r>
              <a:rPr lang="en-US" sz="6000" b="1" dirty="0" smtClean="0">
                <a:solidFill>
                  <a:srgbClr val="FFFF00"/>
                </a:solidFill>
              </a:rPr>
              <a:t>. </a:t>
            </a:r>
            <a:r>
              <a:rPr lang="el-GR" sz="6000" b="1" dirty="0" smtClean="0">
                <a:solidFill>
                  <a:srgbClr val="FFFF00"/>
                </a:solidFill>
              </a:rPr>
              <a:t>Νευρικός ιστός</a:t>
            </a:r>
            <a:endParaRPr lang="el-GR" sz="6000" b="1" dirty="0">
              <a:solidFill>
                <a:srgbClr val="FFFF00"/>
              </a:solidFill>
            </a:endParaRPr>
          </a:p>
        </p:txBody>
      </p:sp>
      <p:sp>
        <p:nvSpPr>
          <p:cNvPr id="3" name="object 11"/>
          <p:cNvSpPr/>
          <p:nvPr/>
        </p:nvSpPr>
        <p:spPr>
          <a:xfrm>
            <a:off x="1979712" y="2708920"/>
            <a:ext cx="4896611" cy="366826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Ορθογώνιο 3"/>
          <p:cNvSpPr>
            <a:spLocks noChangeArrowheads="1"/>
          </p:cNvSpPr>
          <p:nvPr/>
        </p:nvSpPr>
        <p:spPr bwMode="auto">
          <a:xfrm>
            <a:off x="323528" y="332656"/>
            <a:ext cx="8352927" cy="1477328"/>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l-GR" sz="3000" dirty="0"/>
              <a:t>Ο ανθρώπινος οργανισμός αποτελείται από τρισεκατομμύρια κύτταρα, που προέρχονται από ένα αρχικό κύτταρο, το </a:t>
            </a:r>
            <a:r>
              <a:rPr lang="el-GR" sz="3000" dirty="0" err="1"/>
              <a:t>ζυγωτό</a:t>
            </a:r>
            <a:r>
              <a:rPr lang="el-GR" sz="3000" dirty="0"/>
              <a:t>. </a:t>
            </a:r>
          </a:p>
        </p:txBody>
      </p:sp>
      <p:sp>
        <p:nvSpPr>
          <p:cNvPr id="4" name="Ορθογώνιο 3"/>
          <p:cNvSpPr>
            <a:spLocks noChangeArrowheads="1"/>
          </p:cNvSpPr>
          <p:nvPr/>
        </p:nvSpPr>
        <p:spPr bwMode="auto">
          <a:xfrm>
            <a:off x="314269" y="5083210"/>
            <a:ext cx="8352926"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l-GR" dirty="0"/>
              <a:t>Το </a:t>
            </a:r>
            <a:r>
              <a:rPr lang="el-GR" dirty="0" err="1"/>
              <a:t>ζυγωτό</a:t>
            </a:r>
            <a:r>
              <a:rPr lang="el-GR" dirty="0"/>
              <a:t>, ως αποτέλεσμα της γονιμοποίησης του ωαρίου από το σπερματοζωάριο, είναι ένα κύτταρο που περιέχει τη γενετική συμβολή καθενός γονέα. Αμέσως μετά τη δημιουργία του υφίσταται αλλεπάλληλες κυτταρικές διαιρέσεις (μιτώσεις) που οδηγούν στην παραγωγή θυγατρικών κυττάρων τα οποία από γενετική άποψη είναι ταυτόσημα μεταξύ τους, δηλαδή φέρουν τις ίδιες ακριβώς γενετικές πληροφορίες.</a:t>
            </a:r>
          </a:p>
        </p:txBody>
      </p:sp>
      <p:sp>
        <p:nvSpPr>
          <p:cNvPr id="6" name="object 4"/>
          <p:cNvSpPr/>
          <p:nvPr/>
        </p:nvSpPr>
        <p:spPr>
          <a:xfrm>
            <a:off x="671343" y="1916832"/>
            <a:ext cx="2028449" cy="1369623"/>
          </a:xfrm>
          <a:prstGeom prst="rect">
            <a:avLst/>
          </a:prstGeom>
          <a:blipFill>
            <a:blip r:embed="rId2" cstate="print"/>
            <a:stretch>
              <a:fillRect/>
            </a:stretch>
          </a:blipFill>
        </p:spPr>
        <p:txBody>
          <a:bodyPr wrap="square" lIns="0" tIns="0" rIns="0" bIns="0" rtlCol="0"/>
          <a:lstStyle/>
          <a:p>
            <a:endParaRPr/>
          </a:p>
        </p:txBody>
      </p:sp>
      <p:sp>
        <p:nvSpPr>
          <p:cNvPr id="7" name="object 6"/>
          <p:cNvSpPr/>
          <p:nvPr/>
        </p:nvSpPr>
        <p:spPr>
          <a:xfrm>
            <a:off x="2915817" y="1924406"/>
            <a:ext cx="2304256" cy="1362049"/>
          </a:xfrm>
          <a:prstGeom prst="rect">
            <a:avLst/>
          </a:prstGeom>
          <a:blipFill>
            <a:blip r:embed="rId3" cstate="print"/>
            <a:stretch>
              <a:fillRect/>
            </a:stretch>
          </a:blipFill>
        </p:spPr>
        <p:txBody>
          <a:bodyPr wrap="square" lIns="0" tIns="0" rIns="0" bIns="0" rtlCol="0"/>
          <a:lstStyle/>
          <a:p>
            <a:endParaRPr/>
          </a:p>
        </p:txBody>
      </p:sp>
      <p:sp>
        <p:nvSpPr>
          <p:cNvPr id="8" name="object 7"/>
          <p:cNvSpPr/>
          <p:nvPr/>
        </p:nvSpPr>
        <p:spPr>
          <a:xfrm>
            <a:off x="5444623" y="1934232"/>
            <a:ext cx="2295729" cy="1352223"/>
          </a:xfrm>
          <a:prstGeom prst="rect">
            <a:avLst/>
          </a:prstGeom>
          <a:blipFill>
            <a:blip r:embed="rId4" cstate="print"/>
            <a:stretch>
              <a:fillRect/>
            </a:stretch>
          </a:blipFill>
        </p:spPr>
        <p:txBody>
          <a:bodyPr wrap="square" lIns="0" tIns="0" rIns="0" bIns="0" rtlCol="0"/>
          <a:lstStyle/>
          <a:p>
            <a:endParaRPr/>
          </a:p>
        </p:txBody>
      </p:sp>
      <p:sp>
        <p:nvSpPr>
          <p:cNvPr id="9" name="object 5"/>
          <p:cNvSpPr/>
          <p:nvPr/>
        </p:nvSpPr>
        <p:spPr>
          <a:xfrm>
            <a:off x="1600088" y="3465460"/>
            <a:ext cx="2935129" cy="1617750"/>
          </a:xfrm>
          <a:prstGeom prst="rect">
            <a:avLst/>
          </a:prstGeom>
          <a:blipFill>
            <a:blip r:embed="rId5" cstate="print"/>
            <a:stretch>
              <a:fillRect/>
            </a:stretch>
          </a:blipFill>
        </p:spPr>
        <p:txBody>
          <a:bodyPr wrap="square" lIns="0" tIns="0" rIns="0" bIns="0" rtlCol="0"/>
          <a:lstStyle/>
          <a:p>
            <a:endParaRPr/>
          </a:p>
        </p:txBody>
      </p:sp>
      <p:sp>
        <p:nvSpPr>
          <p:cNvPr id="10" name="object 3"/>
          <p:cNvSpPr txBox="1">
            <a:spLocks noGrp="1"/>
          </p:cNvSpPr>
          <p:nvPr>
            <p:ph type="title"/>
          </p:nvPr>
        </p:nvSpPr>
        <p:spPr>
          <a:xfrm rot="20784113">
            <a:off x="4575092" y="3539870"/>
            <a:ext cx="4583636" cy="791034"/>
          </a:xfrm>
          <a:prstGeom prst="rect">
            <a:avLst/>
          </a:prstGeom>
          <a:solidFill>
            <a:schemeClr val="bg1"/>
          </a:solidFill>
        </p:spPr>
        <p:txBody>
          <a:bodyPr vert="horz" wrap="square" lIns="0" tIns="143304" rIns="0" bIns="0" rtlCol="0">
            <a:spAutoFit/>
          </a:bodyPr>
          <a:lstStyle/>
          <a:p>
            <a:pPr marL="498475" marR="5080" indent="-343535">
              <a:lnSpc>
                <a:spcPct val="100000"/>
              </a:lnSpc>
            </a:pP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Όλα</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τα</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κύτταρα</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του</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οργανισµού</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προέρχονται</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από</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διαδοχικές</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µιτωτικές</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διαιρέσεις</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rPr>
              <a:t>του</a:t>
            </a:r>
            <a:r>
              <a:rPr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 </a:t>
            </a:r>
            <a:r>
              <a:rPr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ζυγωτού</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Ορθογώνιο 3"/>
          <p:cNvSpPr>
            <a:spLocks noChangeArrowheads="1"/>
          </p:cNvSpPr>
          <p:nvPr/>
        </p:nvSpPr>
        <p:spPr bwMode="auto">
          <a:xfrm>
            <a:off x="323528" y="1556792"/>
            <a:ext cx="5046925"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l-GR" sz="3600" dirty="0"/>
              <a:t>Αποτελείται από </a:t>
            </a:r>
          </a:p>
          <a:p>
            <a:endParaRPr lang="el-GR" sz="3600" dirty="0"/>
          </a:p>
          <a:p>
            <a:r>
              <a:rPr lang="el-GR" sz="3600" dirty="0"/>
              <a:t>1. νευρικά κύτταρα (νευρώνες)</a:t>
            </a:r>
          </a:p>
          <a:p>
            <a:endParaRPr lang="el-GR" sz="3600" dirty="0" smtClean="0"/>
          </a:p>
          <a:p>
            <a:endParaRPr lang="el-GR" sz="3600" dirty="0"/>
          </a:p>
          <a:p>
            <a:r>
              <a:rPr lang="el-GR" sz="3600" dirty="0" smtClean="0"/>
              <a:t>2</a:t>
            </a:r>
            <a:r>
              <a:rPr lang="el-GR" sz="3600" dirty="0"/>
              <a:t>. νευρογλοιακά κύτταρα</a:t>
            </a:r>
          </a:p>
        </p:txBody>
      </p:sp>
      <p:sp>
        <p:nvSpPr>
          <p:cNvPr id="3" name="Τίτλος 1"/>
          <p:cNvSpPr>
            <a:spLocks noGrp="1"/>
          </p:cNvSpPr>
          <p:nvPr>
            <p:ph type="title"/>
          </p:nvPr>
        </p:nvSpPr>
        <p:spPr>
          <a:xfrm>
            <a:off x="457200" y="267494"/>
            <a:ext cx="7571184" cy="857250"/>
          </a:xfrm>
        </p:spPr>
        <p:txBody>
          <a:bodyPr/>
          <a:lstStyle/>
          <a:p>
            <a:pPr marL="484632" indent="0" fontAlgn="auto">
              <a:spcAft>
                <a:spcPts val="0"/>
              </a:spcAft>
              <a:defRPr/>
            </a:pPr>
            <a:r>
              <a:rPr lang="el-GR" b="1" dirty="0">
                <a:solidFill>
                  <a:srgbClr val="FFC000"/>
                </a:solidFill>
                <a:effectLst/>
              </a:rPr>
              <a:t>Από τι αποτελείται;</a:t>
            </a:r>
            <a:endParaRPr lang="el-GR" dirty="0">
              <a:solidFill>
                <a:srgbClr val="FFC000"/>
              </a:solidFill>
            </a:endParaRPr>
          </a:p>
        </p:txBody>
      </p:sp>
      <p:sp>
        <p:nvSpPr>
          <p:cNvPr id="4" name="object 12"/>
          <p:cNvSpPr/>
          <p:nvPr/>
        </p:nvSpPr>
        <p:spPr>
          <a:xfrm>
            <a:off x="5076056" y="1556792"/>
            <a:ext cx="2784746" cy="1800200"/>
          </a:xfrm>
          <a:prstGeom prst="rect">
            <a:avLst/>
          </a:prstGeom>
          <a:blipFill>
            <a:blip r:embed="rId2" cstate="print"/>
            <a:stretch>
              <a:fillRect/>
            </a:stretch>
          </a:blipFill>
        </p:spPr>
        <p:txBody>
          <a:bodyPr wrap="square" lIns="0" tIns="0" rIns="0" bIns="0" rtlCol="0"/>
          <a:lstStyle/>
          <a:p>
            <a:endParaRPr/>
          </a:p>
        </p:txBody>
      </p:sp>
      <p:sp>
        <p:nvSpPr>
          <p:cNvPr id="5" name="object 3"/>
          <p:cNvSpPr/>
          <p:nvPr/>
        </p:nvSpPr>
        <p:spPr>
          <a:xfrm>
            <a:off x="5370453" y="3497062"/>
            <a:ext cx="2319103" cy="3360938"/>
          </a:xfrm>
          <a:prstGeom prst="rect">
            <a:avLst/>
          </a:prstGeom>
          <a:blipFill>
            <a:blip r:embed="rId3" cstate="print"/>
            <a:stretch>
              <a:fillRect/>
            </a:stretch>
          </a:blipFill>
        </p:spPr>
        <p:txBody>
          <a:bodyPr wrap="square" lIns="0" tIns="0" rIns="0" bIns="0" rtlCol="0"/>
          <a:lstStyle/>
          <a:p>
            <a:endParaRPr/>
          </a:p>
        </p:txBody>
      </p:sp>
      <p:sp>
        <p:nvSpPr>
          <p:cNvPr id="7" name="Ορθογώνιο 6"/>
          <p:cNvSpPr/>
          <p:nvPr/>
        </p:nvSpPr>
        <p:spPr>
          <a:xfrm>
            <a:off x="4755914" y="5158947"/>
            <a:ext cx="1625597" cy="584775"/>
          </a:xfrm>
          <a:prstGeom prst="rect">
            <a:avLst/>
          </a:prstGeom>
          <a:solidFill>
            <a:schemeClr val="tx1"/>
          </a:solidFill>
        </p:spPr>
        <p:txBody>
          <a:bodyPr wrap="square">
            <a:spAutoFit/>
          </a:bodyPr>
          <a:lstStyle/>
          <a:p>
            <a:r>
              <a:rPr lang="el-GR" sz="1600" dirty="0">
                <a:solidFill>
                  <a:schemeClr val="bg1"/>
                </a:solidFill>
              </a:rPr>
              <a:t>Νευρογλοιακά κύτταρα</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2346325"/>
            <a:ext cx="3190875" cy="448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85292" y="4358613"/>
            <a:ext cx="31369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Ορθογώνιο 3"/>
          <p:cNvSpPr/>
          <p:nvPr/>
        </p:nvSpPr>
        <p:spPr>
          <a:xfrm>
            <a:off x="0" y="715963"/>
            <a:ext cx="9144000" cy="1630362"/>
          </a:xfrm>
          <a:prstGeom prst="rect">
            <a:avLst/>
          </a:prstGeom>
        </p:spPr>
        <p:txBody>
          <a:bodyPr>
            <a:spAutoFit/>
          </a:bodyPr>
          <a:lstStyle/>
          <a:p>
            <a:pPr marL="285750" indent="-285750" fontAlgn="auto">
              <a:spcBef>
                <a:spcPts val="0"/>
              </a:spcBef>
              <a:spcAft>
                <a:spcPts val="0"/>
              </a:spcAft>
              <a:buFont typeface="Wingdings" pitchFamily="2" charset="2"/>
              <a:buChar char="ü"/>
              <a:defRPr/>
            </a:pPr>
            <a:r>
              <a:rPr lang="el-GR" sz="2000" b="1" dirty="0">
                <a:latin typeface="+mn-lt"/>
                <a:cs typeface="+mn-cs"/>
              </a:rPr>
              <a:t>Τα νευρικά κύτταρα ή νευρώνες είναι κύτταρα με αποφυάδες , εξειδικευμένα ώστε να παράγουν και να μεταβιβάζουν νευρικές ώσεις</a:t>
            </a:r>
          </a:p>
          <a:p>
            <a:pPr fontAlgn="auto">
              <a:spcBef>
                <a:spcPts val="0"/>
              </a:spcBef>
              <a:spcAft>
                <a:spcPts val="0"/>
              </a:spcAft>
              <a:defRPr/>
            </a:pPr>
            <a:endParaRPr lang="el-GR" sz="2000" b="1" dirty="0">
              <a:latin typeface="+mn-lt"/>
              <a:cs typeface="+mn-cs"/>
            </a:endParaRPr>
          </a:p>
          <a:p>
            <a:pPr marL="285750" indent="-285750" fontAlgn="auto">
              <a:spcBef>
                <a:spcPts val="0"/>
              </a:spcBef>
              <a:spcAft>
                <a:spcPts val="0"/>
              </a:spcAft>
              <a:buFont typeface="Wingdings" pitchFamily="2" charset="2"/>
              <a:buChar char="ü"/>
              <a:defRPr/>
            </a:pPr>
            <a:r>
              <a:rPr lang="el-GR" sz="2000" b="1" dirty="0">
                <a:latin typeface="+mn-lt"/>
                <a:cs typeface="+mn-cs"/>
              </a:rPr>
              <a:t>Τα νευρογλοιακά κύτταρα στηρίζουν, μονώνουν και τρέφουν τους νευρώνες </a:t>
            </a:r>
          </a:p>
        </p:txBody>
      </p:sp>
      <p:pic>
        <p:nvPicPr>
          <p:cNvPr id="52229" name="Picture 2" descr="D:\ΒΙΟΛΟΓΙΑ\1[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94035" y="3024187"/>
            <a:ext cx="2222500" cy="312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Ορθογώνιο 6"/>
          <p:cNvSpPr/>
          <p:nvPr/>
        </p:nvSpPr>
        <p:spPr>
          <a:xfrm>
            <a:off x="827584" y="26040"/>
            <a:ext cx="6814686" cy="738664"/>
          </a:xfrm>
          <a:prstGeom prst="rect">
            <a:avLst/>
          </a:prstGeom>
        </p:spPr>
        <p:txBody>
          <a:bodyPr wrap="none">
            <a:spAutoFit/>
          </a:bodyPr>
          <a:lstStyle/>
          <a:p>
            <a:pPr fontAlgn="auto">
              <a:spcBef>
                <a:spcPts val="0"/>
              </a:spcBef>
              <a:spcAft>
                <a:spcPts val="0"/>
              </a:spcAft>
              <a:defRPr/>
            </a:pPr>
            <a:r>
              <a:rPr lang="el-GR" sz="4200" b="1" dirty="0">
                <a:ln w="6350">
                  <a:solidFill>
                    <a:schemeClr val="accent1">
                      <a:shade val="43000"/>
                    </a:schemeClr>
                  </a:solidFill>
                </a:ln>
                <a:solidFill>
                  <a:srgbClr val="FFC000"/>
                </a:solidFill>
                <a:latin typeface="+mj-lt"/>
                <a:ea typeface="+mj-ea"/>
                <a:cs typeface="+mj-cs"/>
              </a:rPr>
              <a:t>Ποιος είναι ο ρόλος τους;</a:t>
            </a:r>
          </a:p>
        </p:txBody>
      </p:sp>
      <p:grpSp>
        <p:nvGrpSpPr>
          <p:cNvPr id="8" name="Group 14"/>
          <p:cNvGrpSpPr>
            <a:grpSpLocks/>
          </p:cNvGrpSpPr>
          <p:nvPr/>
        </p:nvGrpSpPr>
        <p:grpSpPr bwMode="auto">
          <a:xfrm>
            <a:off x="5972116" y="2719296"/>
            <a:ext cx="3023567" cy="1224682"/>
            <a:chOff x="2336" y="817"/>
            <a:chExt cx="2822" cy="708"/>
          </a:xfrm>
        </p:grpSpPr>
        <p:pic>
          <p:nvPicPr>
            <p:cNvPr id="9" name="Picture 11" descr="nervleit"/>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2336" y="817"/>
              <a:ext cx="1416" cy="70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2" descr="nervless"/>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3742" y="817"/>
              <a:ext cx="1416" cy="708"/>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5267" y="980728"/>
            <a:ext cx="8725727" cy="5616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Ορθογώνιο 1"/>
          <p:cNvSpPr>
            <a:spLocks noChangeArrowheads="1"/>
          </p:cNvSpPr>
          <p:nvPr/>
        </p:nvSpPr>
        <p:spPr bwMode="auto">
          <a:xfrm>
            <a:off x="1403350" y="317500"/>
            <a:ext cx="5795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l-GR" sz="2400" b="1"/>
              <a:t>Εννοιολογικός χάρτης νευρικού ιστού</a:t>
            </a:r>
            <a:endParaRPr lang="el-GR" sz="24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39752" y="2275001"/>
            <a:ext cx="3908442" cy="1015663"/>
          </a:xfrm>
          <a:prstGeom prst="rect">
            <a:avLst/>
          </a:prstGeom>
          <a:noFill/>
        </p:spPr>
        <p:txBody>
          <a:bodyPr wrap="none">
            <a:spAutoFit/>
          </a:bodyPr>
          <a:lstStyle/>
          <a:p>
            <a:pPr fontAlgn="auto">
              <a:spcBef>
                <a:spcPts val="0"/>
              </a:spcBef>
              <a:spcAft>
                <a:spcPts val="0"/>
              </a:spcAft>
              <a:defRPr/>
            </a:pPr>
            <a:r>
              <a:rPr lang="el-GR" sz="6000" b="1" dirty="0">
                <a:ln w="6350">
                  <a:solidFill>
                    <a:schemeClr val="accent1">
                      <a:shade val="43000"/>
                    </a:schemeClr>
                  </a:solidFill>
                </a:ln>
                <a:solidFill>
                  <a:srgbClr val="FFFF00"/>
                </a:solidFill>
                <a:effectLst>
                  <a:outerShdw blurRad="26000" dist="26000" dir="14500000" algn="tl" rotWithShape="0">
                    <a:srgbClr val="000000">
                      <a:alpha val="40000"/>
                    </a:srgbClr>
                  </a:outerShdw>
                </a:effectLst>
                <a:latin typeface="+mj-lt"/>
                <a:ea typeface="+mj-ea"/>
                <a:cs typeface="+mj-cs"/>
              </a:rPr>
              <a:t>ΕΡΩΤΗΣΕΙΣ</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xmlns="" val="1875581496"/>
              </p:ext>
            </p:extLst>
          </p:nvPr>
        </p:nvGraphicFramePr>
        <p:xfrm>
          <a:off x="755650" y="1773238"/>
          <a:ext cx="7777163" cy="1432560"/>
        </p:xfrm>
        <a:graphic>
          <a:graphicData uri="http://schemas.openxmlformats.org/drawingml/2006/table">
            <a:tbl>
              <a:tblPr firstRow="1" firstCol="1" bandRow="1"/>
              <a:tblGrid>
                <a:gridCol w="570757"/>
                <a:gridCol w="6618498"/>
                <a:gridCol w="587908"/>
              </a:tblGrid>
              <a:tr h="609330">
                <a:tc>
                  <a:txBody>
                    <a:bodyPr/>
                    <a:lstStyle/>
                    <a:p>
                      <a:pPr algn="just">
                        <a:spcAft>
                          <a:spcPts val="600"/>
                        </a:spcAft>
                      </a:pPr>
                      <a:r>
                        <a:rPr lang="el-GR" sz="2000" dirty="0" smtClean="0">
                          <a:effectLst/>
                          <a:latin typeface="Calibri"/>
                          <a:ea typeface="Calibri"/>
                          <a:cs typeface="Times New Roman"/>
                        </a:rPr>
                        <a:t>1.</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kumimoji="0" lang="el-GR" sz="2000" kern="1200" dirty="0" smtClean="0">
                          <a:solidFill>
                            <a:schemeClr val="tx1"/>
                          </a:solidFill>
                          <a:effectLst/>
                          <a:latin typeface="+mn-lt"/>
                          <a:ea typeface="+mn-ea"/>
                          <a:cs typeface="+mn-cs"/>
                        </a:rPr>
                        <a:t>Τα νευρογλοιακά κύτταρα φέρουν μακρές αποφυάδες. </a:t>
                      </a:r>
                      <a:endParaRPr lang="el-GR" sz="2400" dirty="0">
                        <a:effectLst/>
                        <a:latin typeface="Calibri"/>
                        <a:ea typeface="Calibri"/>
                        <a:cs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822595">
                <a:tc>
                  <a:txBody>
                    <a:bodyPr/>
                    <a:lstStyle/>
                    <a:p>
                      <a:pPr algn="just">
                        <a:spcAft>
                          <a:spcPts val="600"/>
                        </a:spcAft>
                      </a:pPr>
                      <a:r>
                        <a:rPr lang="el-GR" sz="2000" dirty="0" smtClean="0">
                          <a:effectLst/>
                          <a:latin typeface="Calibri"/>
                          <a:ea typeface="Calibri"/>
                          <a:cs typeface="Times New Roman"/>
                        </a:rPr>
                        <a:t>2.</a:t>
                      </a:r>
                      <a:endParaRPr lang="el-GR" sz="2000" dirty="0">
                        <a:effectLst/>
                        <a:latin typeface="Calibri"/>
                        <a:ea typeface="Calibri"/>
                        <a:cs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kumimoji="0" lang="el-GR" sz="1800" kern="1200" dirty="0" smtClean="0">
                          <a:solidFill>
                            <a:schemeClr val="tx1"/>
                          </a:solidFill>
                          <a:effectLst/>
                          <a:latin typeface="+mn-lt"/>
                          <a:ea typeface="+mn-ea"/>
                          <a:cs typeface="+mn-cs"/>
                        </a:rPr>
                        <a:t>Σε ένα ιστό μπορούν να συνυπάρχουν διαφορετικά είδη κυττάρων τα οποία, όμως, συμμετέχουν στην ίδια λειτουργία. </a:t>
                      </a:r>
                      <a:endParaRPr lang="el-GR" sz="2000" dirty="0">
                        <a:effectLst/>
                        <a:latin typeface="Calibri"/>
                        <a:ea typeface="Calibri"/>
                        <a:cs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600"/>
                        </a:spcAft>
                      </a:pPr>
                      <a:r>
                        <a:rPr lang="el-GR" sz="2000" b="1" dirty="0">
                          <a:solidFill>
                            <a:schemeClr val="bg1"/>
                          </a:solidFill>
                          <a:effectLst/>
                          <a:latin typeface="Calibri"/>
                          <a:ea typeface="Calibri"/>
                          <a:cs typeface="Times New Roman"/>
                        </a:rPr>
                        <a:t> </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bl>
          </a:graphicData>
        </a:graphic>
      </p:graphicFrame>
      <p:sp>
        <p:nvSpPr>
          <p:cNvPr id="5" name="Τίτλος 1"/>
          <p:cNvSpPr>
            <a:spLocks noGrp="1"/>
          </p:cNvSpPr>
          <p:nvPr>
            <p:ph type="title"/>
          </p:nvPr>
        </p:nvSpPr>
        <p:spPr/>
        <p:txBody>
          <a:bodyPr/>
          <a:lstStyle/>
          <a:p>
            <a:pPr marL="484632" indent="0" fontAlgn="auto">
              <a:spcAft>
                <a:spcPts val="0"/>
              </a:spcAft>
              <a:defRPr/>
            </a:pPr>
            <a:r>
              <a:rPr lang="el-GR" b="1" dirty="0">
                <a:solidFill>
                  <a:srgbClr val="FFC000"/>
                </a:solidFill>
                <a:effectLst/>
              </a:rPr>
              <a:t>Ερωτήσεις Σωστού-Λάθους</a:t>
            </a:r>
            <a:endParaRPr lang="el-GR" dirty="0">
              <a:solidFill>
                <a:srgbClr val="FFC000"/>
              </a:solidFill>
            </a:endParaRPr>
          </a:p>
        </p:txBody>
      </p:sp>
      <p:sp>
        <p:nvSpPr>
          <p:cNvPr id="6" name="TextBox 5"/>
          <p:cNvSpPr txBox="1">
            <a:spLocks noChangeArrowheads="1"/>
          </p:cNvSpPr>
          <p:nvPr/>
        </p:nvSpPr>
        <p:spPr bwMode="auto">
          <a:xfrm>
            <a:off x="8027988" y="1905000"/>
            <a:ext cx="5048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Λ</a:t>
            </a:r>
          </a:p>
        </p:txBody>
      </p:sp>
      <p:sp>
        <p:nvSpPr>
          <p:cNvPr id="7" name="TextBox 6"/>
          <p:cNvSpPr txBox="1">
            <a:spLocks noChangeArrowheads="1"/>
          </p:cNvSpPr>
          <p:nvPr/>
        </p:nvSpPr>
        <p:spPr bwMode="auto">
          <a:xfrm>
            <a:off x="8027988" y="2636838"/>
            <a:ext cx="5048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l-GR" b="1">
                <a:solidFill>
                  <a:schemeClr val="bg1"/>
                </a:solidFill>
              </a:rPr>
              <a:t>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Ορθογώνιο 5"/>
          <p:cNvSpPr/>
          <p:nvPr/>
        </p:nvSpPr>
        <p:spPr>
          <a:xfrm>
            <a:off x="431800" y="788988"/>
            <a:ext cx="8208963" cy="6124575"/>
          </a:xfrm>
          <a:prstGeom prst="rect">
            <a:avLst/>
          </a:prstGeom>
        </p:spPr>
        <p:txBody>
          <a:bodyPr>
            <a:spAutoFit/>
          </a:bodyPr>
          <a:lstStyle/>
          <a:p>
            <a:pPr fontAlgn="auto">
              <a:spcBef>
                <a:spcPts val="0"/>
              </a:spcBef>
              <a:spcAft>
                <a:spcPts val="0"/>
              </a:spcAft>
              <a:defRPr/>
            </a:pPr>
            <a:r>
              <a:rPr lang="el-GR" sz="1600" b="1" i="1" dirty="0">
                <a:solidFill>
                  <a:srgbClr val="FFC000"/>
                </a:solidFill>
                <a:latin typeface="+mn-lt"/>
                <a:cs typeface="+mn-cs"/>
              </a:rPr>
              <a:t>1. Οι μυϊκές ίνες που συσπώνται με  τη θέλησή μας: </a:t>
            </a:r>
            <a:endParaRPr lang="el-GR" sz="1600" dirty="0">
              <a:solidFill>
                <a:srgbClr val="FFC000"/>
              </a:solidFill>
              <a:latin typeface="+mn-lt"/>
              <a:cs typeface="+mn-cs"/>
            </a:endParaRPr>
          </a:p>
          <a:p>
            <a:pPr indent="363538" fontAlgn="auto">
              <a:spcBef>
                <a:spcPts val="0"/>
              </a:spcBef>
              <a:spcAft>
                <a:spcPts val="0"/>
              </a:spcAft>
              <a:defRPr/>
            </a:pPr>
            <a:r>
              <a:rPr lang="el-GR" sz="1600" dirty="0">
                <a:latin typeface="+mn-lt"/>
                <a:cs typeface="+mn-cs"/>
              </a:rPr>
              <a:t>Α. Δεν φέρουν γραμμώσεις.</a:t>
            </a:r>
          </a:p>
          <a:p>
            <a:pPr indent="363538" fontAlgn="auto">
              <a:spcBef>
                <a:spcPts val="0"/>
              </a:spcBef>
              <a:spcAft>
                <a:spcPts val="0"/>
              </a:spcAft>
              <a:defRPr/>
            </a:pPr>
            <a:r>
              <a:rPr lang="el-GR" sz="1600" dirty="0">
                <a:latin typeface="+mn-lt"/>
                <a:cs typeface="+mn-cs"/>
              </a:rPr>
              <a:t>Β. Είναι μέρος του μυοκαρδίου.</a:t>
            </a:r>
          </a:p>
          <a:p>
            <a:pPr indent="363538" fontAlgn="auto">
              <a:spcBef>
                <a:spcPts val="0"/>
              </a:spcBef>
              <a:spcAft>
                <a:spcPts val="0"/>
              </a:spcAft>
              <a:defRPr/>
            </a:pPr>
            <a:r>
              <a:rPr lang="el-GR" sz="1600" dirty="0">
                <a:latin typeface="+mn-lt"/>
                <a:cs typeface="+mn-cs"/>
              </a:rPr>
              <a:t>Γ. Έχουν ατρακτοειδές σχήμα.</a:t>
            </a:r>
          </a:p>
          <a:p>
            <a:pPr indent="363538" fontAlgn="auto">
              <a:spcBef>
                <a:spcPts val="0"/>
              </a:spcBef>
              <a:spcAft>
                <a:spcPts val="0"/>
              </a:spcAft>
              <a:defRPr/>
            </a:pPr>
            <a:r>
              <a:rPr lang="el-GR" sz="1600" dirty="0">
                <a:latin typeface="+mn-lt"/>
                <a:cs typeface="+mn-cs"/>
              </a:rPr>
              <a:t>Δ. Συναντώνται στους σκελετικούς μυς.</a:t>
            </a:r>
          </a:p>
          <a:p>
            <a:pPr fontAlgn="auto">
              <a:spcBef>
                <a:spcPts val="0"/>
              </a:spcBef>
              <a:spcAft>
                <a:spcPts val="0"/>
              </a:spcAft>
              <a:defRPr/>
            </a:pPr>
            <a:r>
              <a:rPr lang="el-GR" sz="1600" dirty="0">
                <a:latin typeface="+mn-lt"/>
                <a:cs typeface="+mn-cs"/>
              </a:rPr>
              <a:t> </a:t>
            </a:r>
          </a:p>
          <a:p>
            <a:pPr fontAlgn="auto">
              <a:spcBef>
                <a:spcPts val="0"/>
              </a:spcBef>
              <a:spcAft>
                <a:spcPts val="0"/>
              </a:spcAft>
              <a:defRPr/>
            </a:pPr>
            <a:r>
              <a:rPr lang="el-GR" sz="1600" b="1" i="1" dirty="0">
                <a:solidFill>
                  <a:srgbClr val="FFC000"/>
                </a:solidFill>
                <a:latin typeface="+mn-lt"/>
                <a:cs typeface="+mn-cs"/>
              </a:rPr>
              <a:t>2. Οι λείες μυϊκές ίνες:</a:t>
            </a:r>
            <a:endParaRPr lang="el-GR" sz="1600" dirty="0">
              <a:solidFill>
                <a:srgbClr val="FFC000"/>
              </a:solidFill>
              <a:latin typeface="+mn-lt"/>
              <a:cs typeface="+mn-cs"/>
            </a:endParaRPr>
          </a:p>
          <a:p>
            <a:pPr indent="363538" fontAlgn="auto">
              <a:spcBef>
                <a:spcPts val="0"/>
              </a:spcBef>
              <a:spcAft>
                <a:spcPts val="0"/>
              </a:spcAft>
              <a:defRPr/>
            </a:pPr>
            <a:r>
              <a:rPr lang="el-GR" sz="1600" dirty="0">
                <a:latin typeface="+mn-lt"/>
                <a:cs typeface="+mn-cs"/>
              </a:rPr>
              <a:t>Α. Συσπώνται με τη θέλησή μας.</a:t>
            </a:r>
          </a:p>
          <a:p>
            <a:pPr indent="363538" fontAlgn="auto">
              <a:spcBef>
                <a:spcPts val="0"/>
              </a:spcBef>
              <a:spcAft>
                <a:spcPts val="0"/>
              </a:spcAft>
              <a:defRPr/>
            </a:pPr>
            <a:r>
              <a:rPr lang="el-GR" sz="1600" dirty="0">
                <a:latin typeface="+mn-lt"/>
                <a:cs typeface="+mn-cs"/>
              </a:rPr>
              <a:t>Β. Έχουν κυλινδρικό σχήμα.</a:t>
            </a:r>
          </a:p>
          <a:p>
            <a:pPr indent="363538" fontAlgn="auto">
              <a:spcBef>
                <a:spcPts val="0"/>
              </a:spcBef>
              <a:spcAft>
                <a:spcPts val="0"/>
              </a:spcAft>
              <a:defRPr/>
            </a:pPr>
            <a:r>
              <a:rPr lang="el-GR" sz="1600" dirty="0">
                <a:latin typeface="+mn-lt"/>
                <a:cs typeface="+mn-cs"/>
              </a:rPr>
              <a:t>Γ. Φέρουν γραμμώσεις.</a:t>
            </a:r>
          </a:p>
          <a:p>
            <a:pPr indent="363538" fontAlgn="auto">
              <a:spcBef>
                <a:spcPts val="0"/>
              </a:spcBef>
              <a:spcAft>
                <a:spcPts val="0"/>
              </a:spcAft>
              <a:defRPr/>
            </a:pPr>
            <a:r>
              <a:rPr lang="el-GR" sz="1600" dirty="0">
                <a:latin typeface="+mn-lt"/>
                <a:cs typeface="+mn-cs"/>
              </a:rPr>
              <a:t>Δ. Επενδύουν τα τοιχώματα των αγγείων. </a:t>
            </a:r>
          </a:p>
          <a:p>
            <a:pPr fontAlgn="auto">
              <a:spcBef>
                <a:spcPts val="0"/>
              </a:spcBef>
              <a:spcAft>
                <a:spcPts val="0"/>
              </a:spcAft>
              <a:defRPr/>
            </a:pPr>
            <a:r>
              <a:rPr lang="el-GR" sz="1600" dirty="0">
                <a:latin typeface="+mn-lt"/>
                <a:cs typeface="+mn-cs"/>
              </a:rPr>
              <a:t> </a:t>
            </a:r>
          </a:p>
          <a:p>
            <a:pPr fontAlgn="auto">
              <a:spcBef>
                <a:spcPts val="0"/>
              </a:spcBef>
              <a:spcAft>
                <a:spcPts val="0"/>
              </a:spcAft>
              <a:defRPr/>
            </a:pPr>
            <a:r>
              <a:rPr lang="el-GR" sz="1600" b="1" i="1" dirty="0">
                <a:solidFill>
                  <a:srgbClr val="FFC000"/>
                </a:solidFill>
                <a:latin typeface="+mn-lt"/>
                <a:cs typeface="+mn-cs"/>
              </a:rPr>
              <a:t>3. Τα κύτταρα του νευρικού ιστού:</a:t>
            </a:r>
            <a:endParaRPr lang="el-GR" sz="1600" dirty="0">
              <a:solidFill>
                <a:srgbClr val="FFC000"/>
              </a:solidFill>
              <a:latin typeface="+mn-lt"/>
              <a:cs typeface="+mn-cs"/>
            </a:endParaRPr>
          </a:p>
          <a:p>
            <a:pPr indent="363538" fontAlgn="auto">
              <a:spcBef>
                <a:spcPts val="0"/>
              </a:spcBef>
              <a:spcAft>
                <a:spcPts val="0"/>
              </a:spcAft>
              <a:defRPr/>
            </a:pPr>
            <a:r>
              <a:rPr lang="el-GR" sz="1600" dirty="0">
                <a:latin typeface="+mn-lt"/>
                <a:cs typeface="+mn-cs"/>
              </a:rPr>
              <a:t>Α. Που παράγουν νευρικές ώσεις ονομάζονται νευρώνες.</a:t>
            </a:r>
          </a:p>
          <a:p>
            <a:pPr indent="363538" fontAlgn="auto">
              <a:spcBef>
                <a:spcPts val="0"/>
              </a:spcBef>
              <a:spcAft>
                <a:spcPts val="0"/>
              </a:spcAft>
              <a:defRPr/>
            </a:pPr>
            <a:r>
              <a:rPr lang="el-GR" sz="1600" dirty="0">
                <a:latin typeface="+mn-lt"/>
                <a:cs typeface="+mn-cs"/>
              </a:rPr>
              <a:t>Β. Που μεταβιβάζουν νευρικές ώσεις, ονομάζονται νευρογλοιακά κύτταρα.</a:t>
            </a:r>
          </a:p>
          <a:p>
            <a:pPr indent="363538" fontAlgn="auto">
              <a:spcBef>
                <a:spcPts val="0"/>
              </a:spcBef>
              <a:spcAft>
                <a:spcPts val="0"/>
              </a:spcAft>
              <a:defRPr/>
            </a:pPr>
            <a:r>
              <a:rPr lang="el-GR" sz="1600" dirty="0">
                <a:latin typeface="+mn-lt"/>
                <a:cs typeface="+mn-cs"/>
              </a:rPr>
              <a:t>Γ. Που μονώνουν και στηρίζουν τους νευρώνες ονομάζονται νευρικά κύτταρα.</a:t>
            </a:r>
          </a:p>
          <a:p>
            <a:pPr indent="363538" fontAlgn="auto">
              <a:spcBef>
                <a:spcPts val="0"/>
              </a:spcBef>
              <a:spcAft>
                <a:spcPts val="0"/>
              </a:spcAft>
              <a:defRPr/>
            </a:pPr>
            <a:r>
              <a:rPr lang="el-GR" sz="1600" dirty="0">
                <a:latin typeface="+mn-lt"/>
                <a:cs typeface="+mn-cs"/>
              </a:rPr>
              <a:t>Δ. Που τρέφουν τα νευρικά κύτταρα, ονομάζονται νευρώνες.</a:t>
            </a:r>
          </a:p>
          <a:p>
            <a:pPr fontAlgn="auto">
              <a:spcBef>
                <a:spcPts val="0"/>
              </a:spcBef>
              <a:spcAft>
                <a:spcPts val="0"/>
              </a:spcAft>
              <a:defRPr/>
            </a:pPr>
            <a:endParaRPr lang="el-GR" sz="1600" dirty="0">
              <a:latin typeface="+mn-lt"/>
              <a:cs typeface="+mn-cs"/>
            </a:endParaRPr>
          </a:p>
          <a:p>
            <a:pPr fontAlgn="auto">
              <a:spcBef>
                <a:spcPts val="0"/>
              </a:spcBef>
              <a:spcAft>
                <a:spcPts val="0"/>
              </a:spcAft>
              <a:defRPr/>
            </a:pPr>
            <a:r>
              <a:rPr lang="el-GR" sz="1600" b="1" i="1" dirty="0">
                <a:solidFill>
                  <a:srgbClr val="FFC000"/>
                </a:solidFill>
                <a:latin typeface="+mn-lt"/>
                <a:cs typeface="+mn-cs"/>
              </a:rPr>
              <a:t>4. Τα νευρογλοιακά κύτταρα:</a:t>
            </a:r>
            <a:endParaRPr lang="el-GR" sz="1600" dirty="0">
              <a:solidFill>
                <a:srgbClr val="FFC000"/>
              </a:solidFill>
              <a:latin typeface="+mn-lt"/>
              <a:cs typeface="+mn-cs"/>
            </a:endParaRPr>
          </a:p>
          <a:p>
            <a:pPr marL="363538" fontAlgn="auto">
              <a:spcBef>
                <a:spcPts val="0"/>
              </a:spcBef>
              <a:spcAft>
                <a:spcPts val="0"/>
              </a:spcAft>
              <a:defRPr/>
            </a:pPr>
            <a:r>
              <a:rPr lang="el-GR" sz="1600" dirty="0">
                <a:latin typeface="+mn-lt"/>
                <a:cs typeface="+mn-cs"/>
              </a:rPr>
              <a:t>Α. Είναι υπεύθυνα για την παραγωγή και μεταβίβαση των νευρικών ώσεων</a:t>
            </a:r>
          </a:p>
          <a:p>
            <a:pPr marL="363538" fontAlgn="auto">
              <a:spcBef>
                <a:spcPts val="0"/>
              </a:spcBef>
              <a:spcAft>
                <a:spcPts val="0"/>
              </a:spcAft>
              <a:defRPr/>
            </a:pPr>
            <a:r>
              <a:rPr lang="el-GR" sz="1600" dirty="0">
                <a:latin typeface="+mn-lt"/>
                <a:cs typeface="+mn-cs"/>
              </a:rPr>
              <a:t>Β. Είναι υπεύθυνα για την μόνωση, στήριξη και θρέψη των νευρώνων</a:t>
            </a:r>
          </a:p>
          <a:p>
            <a:pPr marL="363538" fontAlgn="auto">
              <a:spcBef>
                <a:spcPts val="0"/>
              </a:spcBef>
              <a:spcAft>
                <a:spcPts val="0"/>
              </a:spcAft>
              <a:defRPr/>
            </a:pPr>
            <a:r>
              <a:rPr lang="el-GR" sz="1600" dirty="0">
                <a:latin typeface="+mn-lt"/>
                <a:cs typeface="+mn-cs"/>
              </a:rPr>
              <a:t>Γ. Παρουσιάζουν αποφυάδες</a:t>
            </a:r>
          </a:p>
          <a:p>
            <a:pPr marL="363538" fontAlgn="auto">
              <a:spcBef>
                <a:spcPts val="0"/>
              </a:spcBef>
              <a:spcAft>
                <a:spcPts val="0"/>
              </a:spcAft>
              <a:defRPr/>
            </a:pPr>
            <a:r>
              <a:rPr lang="el-GR" sz="1600" dirty="0">
                <a:latin typeface="+mn-lt"/>
                <a:cs typeface="+mn-cs"/>
              </a:rPr>
              <a:t>Δ. Συνυπάρχουν με τα μυϊκά κύτταρα στον ίδιο ιστό</a:t>
            </a:r>
          </a:p>
          <a:p>
            <a:pPr fontAlgn="auto">
              <a:spcBef>
                <a:spcPts val="0"/>
              </a:spcBef>
              <a:spcAft>
                <a:spcPts val="0"/>
              </a:spcAft>
              <a:defRPr/>
            </a:pPr>
            <a:endParaRPr lang="el-GR" sz="1600" dirty="0">
              <a:latin typeface="+mn-lt"/>
              <a:cs typeface="+mn-cs"/>
            </a:endParaRPr>
          </a:p>
        </p:txBody>
      </p:sp>
      <p:sp>
        <p:nvSpPr>
          <p:cNvPr id="3" name="Έλλειψη 2"/>
          <p:cNvSpPr/>
          <p:nvPr/>
        </p:nvSpPr>
        <p:spPr>
          <a:xfrm>
            <a:off x="773113" y="1773238"/>
            <a:ext cx="360362" cy="360362"/>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3113" y="3213100"/>
            <a:ext cx="384175"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3113" y="3933825"/>
            <a:ext cx="384175"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9300" y="5661025"/>
            <a:ext cx="384175"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6327" name="Ορθογώνιο 4"/>
          <p:cNvSpPr>
            <a:spLocks noChangeArrowheads="1"/>
          </p:cNvSpPr>
          <p:nvPr/>
        </p:nvSpPr>
        <p:spPr bwMode="auto">
          <a:xfrm>
            <a:off x="530225" y="152400"/>
            <a:ext cx="812323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1600">
                <a:solidFill>
                  <a:srgbClr val="FFFFFF"/>
                </a:solidFill>
              </a:rPr>
              <a:t>Να επιλέξετε την πρόταση ή την φράση που θεωρείτε ότι συνεχίζει σωστά την πρόταση: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500" fill="hold"/>
                                        <p:tgtEl>
                                          <p:spTgt spid="6146"/>
                                        </p:tgtEl>
                                        <p:attrNameLst>
                                          <p:attrName>ppt_w</p:attrName>
                                        </p:attrNameLst>
                                      </p:cBhvr>
                                      <p:tavLst>
                                        <p:tav tm="0">
                                          <p:val>
                                            <p:fltVal val="0"/>
                                          </p:val>
                                        </p:tav>
                                        <p:tav tm="100000">
                                          <p:val>
                                            <p:strVal val="#ppt_w"/>
                                          </p:val>
                                        </p:tav>
                                      </p:tavLst>
                                    </p:anim>
                                    <p:anim calcmode="lin" valueType="num">
                                      <p:cBhvr>
                                        <p:cTn id="15" dur="500" fill="hold"/>
                                        <p:tgtEl>
                                          <p:spTgt spid="6146"/>
                                        </p:tgtEl>
                                        <p:attrNameLst>
                                          <p:attrName>ppt_h</p:attrName>
                                        </p:attrNameLst>
                                      </p:cBhvr>
                                      <p:tavLst>
                                        <p:tav tm="0">
                                          <p:val>
                                            <p:fltVal val="0"/>
                                          </p:val>
                                        </p:tav>
                                        <p:tav tm="100000">
                                          <p:val>
                                            <p:strVal val="#ppt_h"/>
                                          </p:val>
                                        </p:tav>
                                      </p:tavLst>
                                    </p:anim>
                                    <p:animEffect transition="in" filter="fade">
                                      <p:cBhvr>
                                        <p:cTn id="16" dur="500"/>
                                        <p:tgtEl>
                                          <p:spTgt spid="61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500" fill="hold"/>
                                        <p:tgtEl>
                                          <p:spTgt spid="6147"/>
                                        </p:tgtEl>
                                        <p:attrNameLst>
                                          <p:attrName>ppt_w</p:attrName>
                                        </p:attrNameLst>
                                      </p:cBhvr>
                                      <p:tavLst>
                                        <p:tav tm="0">
                                          <p:val>
                                            <p:fltVal val="0"/>
                                          </p:val>
                                        </p:tav>
                                        <p:tav tm="100000">
                                          <p:val>
                                            <p:strVal val="#ppt_w"/>
                                          </p:val>
                                        </p:tav>
                                      </p:tavLst>
                                    </p:anim>
                                    <p:anim calcmode="lin" valueType="num">
                                      <p:cBhvr>
                                        <p:cTn id="22" dur="500" fill="hold"/>
                                        <p:tgtEl>
                                          <p:spTgt spid="6147"/>
                                        </p:tgtEl>
                                        <p:attrNameLst>
                                          <p:attrName>ppt_h</p:attrName>
                                        </p:attrNameLst>
                                      </p:cBhvr>
                                      <p:tavLst>
                                        <p:tav tm="0">
                                          <p:val>
                                            <p:fltVal val="0"/>
                                          </p:val>
                                        </p:tav>
                                        <p:tav tm="100000">
                                          <p:val>
                                            <p:strVal val="#ppt_h"/>
                                          </p:val>
                                        </p:tav>
                                      </p:tavLst>
                                    </p:anim>
                                    <p:animEffect transition="in" filter="fade">
                                      <p:cBhvr>
                                        <p:cTn id="23" dur="500"/>
                                        <p:tgtEl>
                                          <p:spTgt spid="61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6148"/>
                                        </p:tgtEl>
                                        <p:attrNameLst>
                                          <p:attrName>style.visibility</p:attrName>
                                        </p:attrNameLst>
                                      </p:cBhvr>
                                      <p:to>
                                        <p:strVal val="visible"/>
                                      </p:to>
                                    </p:set>
                                    <p:anim calcmode="lin" valueType="num">
                                      <p:cBhvr>
                                        <p:cTn id="28" dur="500" fill="hold"/>
                                        <p:tgtEl>
                                          <p:spTgt spid="6148"/>
                                        </p:tgtEl>
                                        <p:attrNameLst>
                                          <p:attrName>ppt_w</p:attrName>
                                        </p:attrNameLst>
                                      </p:cBhvr>
                                      <p:tavLst>
                                        <p:tav tm="0">
                                          <p:val>
                                            <p:fltVal val="0"/>
                                          </p:val>
                                        </p:tav>
                                        <p:tav tm="100000">
                                          <p:val>
                                            <p:strVal val="#ppt_w"/>
                                          </p:val>
                                        </p:tav>
                                      </p:tavLst>
                                    </p:anim>
                                    <p:anim calcmode="lin" valueType="num">
                                      <p:cBhvr>
                                        <p:cTn id="29" dur="500" fill="hold"/>
                                        <p:tgtEl>
                                          <p:spTgt spid="6148"/>
                                        </p:tgtEl>
                                        <p:attrNameLst>
                                          <p:attrName>ppt_h</p:attrName>
                                        </p:attrNameLst>
                                      </p:cBhvr>
                                      <p:tavLst>
                                        <p:tav tm="0">
                                          <p:val>
                                            <p:fltVal val="0"/>
                                          </p:val>
                                        </p:tav>
                                        <p:tav tm="100000">
                                          <p:val>
                                            <p:strVal val="#ppt_h"/>
                                          </p:val>
                                        </p:tav>
                                      </p:tavLst>
                                    </p:anim>
                                    <p:animEffect transition="in" filter="fade">
                                      <p:cBhvr>
                                        <p:cTn id="30"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650" y="200025"/>
            <a:ext cx="2808288"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347" name="Ορθογώνιο 3"/>
          <p:cNvSpPr>
            <a:spLocks noChangeArrowheads="1"/>
          </p:cNvSpPr>
          <p:nvPr/>
        </p:nvSpPr>
        <p:spPr bwMode="auto">
          <a:xfrm>
            <a:off x="3708400" y="981075"/>
            <a:ext cx="45720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2000" b="1">
                <a:solidFill>
                  <a:srgbClr val="FFC000"/>
                </a:solidFill>
              </a:rPr>
              <a:t>Στο διπλανό σχήμα εικονίζεται ένας αριθμός από κύτταρα που συμμετέχουν στο σύστημα που είναι υπεύθυνα για τη ρύθμιση και τον συντονισμό των λειτουργιών των οργάνων. </a:t>
            </a:r>
          </a:p>
          <a:p>
            <a:endParaRPr lang="el-GR" sz="2000" b="1">
              <a:solidFill>
                <a:srgbClr val="FFC000"/>
              </a:solidFill>
            </a:endParaRPr>
          </a:p>
          <a:p>
            <a:r>
              <a:rPr lang="el-GR" sz="2000" b="1">
                <a:solidFill>
                  <a:srgbClr val="FFC000"/>
                </a:solidFill>
              </a:rPr>
              <a:t>Να απαντήσετε στις ερωτήσεις:</a:t>
            </a:r>
            <a:endParaRPr lang="el-GR" sz="2000">
              <a:solidFill>
                <a:srgbClr val="FFC000"/>
              </a:solidFill>
            </a:endParaRPr>
          </a:p>
        </p:txBody>
      </p:sp>
      <p:sp>
        <p:nvSpPr>
          <p:cNvPr id="57348" name="Ορθογώνιο 4"/>
          <p:cNvSpPr>
            <a:spLocks noChangeArrowheads="1"/>
          </p:cNvSpPr>
          <p:nvPr/>
        </p:nvSpPr>
        <p:spPr bwMode="auto">
          <a:xfrm>
            <a:off x="395288" y="4005263"/>
            <a:ext cx="8201025" cy="2030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indent="-363538"/>
            <a:r>
              <a:rPr lang="el-GR" b="1"/>
              <a:t>Α. Πώς ονομάζεται το κύτταρο α, ποια είναι η εναλλακτική ονομασία του, ποια η λειτουργία του;</a:t>
            </a:r>
          </a:p>
          <a:p>
            <a:pPr marL="363538" indent="-363538"/>
            <a:r>
              <a:rPr lang="el-GR" b="1"/>
              <a:t>Β. Πώς ονομάζεται το κύτταρο β, ποια η λειτουργία του;</a:t>
            </a:r>
          </a:p>
          <a:p>
            <a:pPr marL="363538" indent="-363538"/>
            <a:r>
              <a:rPr lang="el-GR" b="1"/>
              <a:t>Γ. Πώς ονομάζεται η διαταραχή γ που παράγεται από το κύτταρο α και το διατρέχει;</a:t>
            </a:r>
          </a:p>
          <a:p>
            <a:pPr marL="363538" indent="-363538"/>
            <a:r>
              <a:rPr lang="el-GR" b="1"/>
              <a:t>Δ. Πώς ονομάζεται το είδος του ιστού στον οποίο μετέχουν τα κύτταρα α και β;</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0" y="1700808"/>
            <a:ext cx="9036496" cy="3024336"/>
          </a:xfrm>
        </p:spPr>
        <p:txBody>
          <a:bodyPr>
            <a:noAutofit/>
          </a:bodyPr>
          <a:lstStyle/>
          <a:p>
            <a:pPr marL="4763" indent="0" algn="ctr" fontAlgn="auto">
              <a:spcAft>
                <a:spcPts val="0"/>
              </a:spcAft>
              <a:defRPr/>
            </a:pPr>
            <a:r>
              <a:rPr lang="el-GR" sz="6000" b="1" dirty="0" smtClean="0">
                <a:solidFill>
                  <a:srgbClr val="FFFF00"/>
                </a:solidFill>
              </a:rPr>
              <a:t>Β. ΟΡΓΑΝΑ </a:t>
            </a:r>
            <a:br>
              <a:rPr lang="el-GR" sz="6000" b="1" dirty="0" smtClean="0">
                <a:solidFill>
                  <a:srgbClr val="FFFF00"/>
                </a:solidFill>
              </a:rPr>
            </a:br>
            <a:r>
              <a:rPr lang="el-GR" sz="6000" b="1" dirty="0" smtClean="0">
                <a:solidFill>
                  <a:srgbClr val="FFFF00"/>
                </a:solidFill>
              </a:rPr>
              <a:t>ΚΑΙ </a:t>
            </a:r>
            <a:br>
              <a:rPr lang="el-GR" sz="6000" b="1" dirty="0" smtClean="0">
                <a:solidFill>
                  <a:srgbClr val="FFFF00"/>
                </a:solidFill>
              </a:rPr>
            </a:br>
            <a:r>
              <a:rPr lang="el-GR" sz="6000" b="1" dirty="0" smtClean="0">
                <a:solidFill>
                  <a:srgbClr val="FFFF00"/>
                </a:solidFill>
              </a:rPr>
              <a:t>ΣΥΣΤΗΜΑΤΑ </a:t>
            </a:r>
            <a:r>
              <a:rPr lang="el-GR" sz="6000" b="1" dirty="0">
                <a:solidFill>
                  <a:srgbClr val="FFFF00"/>
                </a:solidFill>
              </a:rPr>
              <a:t>ΟΡΓΑΝΩΝ</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9" name="Rectangle 3"/>
          <p:cNvSpPr>
            <a:spLocks noChangeArrowheads="1"/>
          </p:cNvSpPr>
          <p:nvPr/>
        </p:nvSpPr>
        <p:spPr bwMode="auto">
          <a:xfrm>
            <a:off x="62091" y="1487760"/>
            <a:ext cx="2879725"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spcBef>
                <a:spcPct val="20000"/>
              </a:spcBef>
            </a:pPr>
            <a:r>
              <a:rPr lang="el-GR" sz="1600" b="1" dirty="0">
                <a:solidFill>
                  <a:srgbClr val="FFFF00"/>
                </a:solidFill>
              </a:rPr>
              <a:t>Συστήματα </a:t>
            </a:r>
            <a:r>
              <a:rPr lang="el-GR" sz="1600" b="1" dirty="0">
                <a:solidFill>
                  <a:schemeClr val="hlink"/>
                </a:solidFill>
              </a:rPr>
              <a:t>       </a:t>
            </a:r>
          </a:p>
          <a:p>
            <a:pPr marL="182563" indent="-182563">
              <a:spcBef>
                <a:spcPct val="20000"/>
              </a:spcBef>
            </a:pPr>
            <a:endParaRPr lang="el-GR" sz="800" b="1" dirty="0">
              <a:solidFill>
                <a:schemeClr val="hlink"/>
              </a:solidFill>
            </a:endParaRPr>
          </a:p>
          <a:p>
            <a:pPr marL="361950" lvl="1">
              <a:spcBef>
                <a:spcPct val="20000"/>
              </a:spcBef>
            </a:pPr>
            <a:r>
              <a:rPr lang="el-GR" sz="1600" b="1" dirty="0"/>
              <a:t>Αποτελούνται από επιμέρους </a:t>
            </a:r>
            <a:r>
              <a:rPr lang="el-GR" sz="1600" b="1" dirty="0">
                <a:solidFill>
                  <a:srgbClr val="FFFF00"/>
                </a:solidFill>
              </a:rPr>
              <a:t>όργανα</a:t>
            </a:r>
            <a:r>
              <a:rPr lang="el-GR" sz="1600" b="1" dirty="0">
                <a:solidFill>
                  <a:srgbClr val="0000FF"/>
                </a:solidFill>
              </a:rPr>
              <a:t> </a:t>
            </a:r>
            <a:r>
              <a:rPr lang="el-GR" sz="1600" b="1" dirty="0"/>
              <a:t>που συνεργάζονται για την επιτέλεση συγκεκριμένου έργου      </a:t>
            </a:r>
            <a:r>
              <a:rPr lang="el-GR" sz="900" b="1" dirty="0"/>
              <a:t>  </a:t>
            </a:r>
          </a:p>
          <a:p>
            <a:pPr marL="625475" lvl="1" indent="-263525">
              <a:spcBef>
                <a:spcPct val="20000"/>
              </a:spcBef>
            </a:pPr>
            <a:endParaRPr lang="el-GR" sz="900" b="1" dirty="0"/>
          </a:p>
          <a:p>
            <a:pPr marL="976313" lvl="2" indent="-171450">
              <a:spcBef>
                <a:spcPct val="20000"/>
              </a:spcBef>
              <a:buFontTx/>
              <a:buBlip>
                <a:blip r:embed="rId3"/>
              </a:buBlip>
            </a:pPr>
            <a:r>
              <a:rPr lang="el-GR" sz="1600" b="1" dirty="0"/>
              <a:t>Π.χ. </a:t>
            </a:r>
            <a:r>
              <a:rPr lang="el-GR" sz="1600" b="1" dirty="0" smtClean="0">
                <a:solidFill>
                  <a:srgbClr val="FFC000"/>
                </a:solidFill>
              </a:rPr>
              <a:t>Κυκλοφορικό </a:t>
            </a:r>
            <a:r>
              <a:rPr lang="el-GR" sz="1600" b="1" dirty="0">
                <a:solidFill>
                  <a:srgbClr val="FFC000"/>
                </a:solidFill>
              </a:rPr>
              <a:t>σύστημα </a:t>
            </a:r>
            <a:r>
              <a:rPr lang="el-GR" sz="1600" b="1" dirty="0" smtClean="0"/>
              <a:t>αποτελείται </a:t>
            </a:r>
            <a:r>
              <a:rPr lang="el-GR" sz="1600" b="1" dirty="0"/>
              <a:t>από</a:t>
            </a:r>
            <a:r>
              <a:rPr lang="en-US" sz="1600" b="1" dirty="0"/>
              <a:t>:</a:t>
            </a:r>
            <a:r>
              <a:rPr lang="el-GR" sz="1600" b="1" dirty="0"/>
              <a:t> </a:t>
            </a:r>
          </a:p>
          <a:p>
            <a:pPr marL="1384300" lvl="3" indent="-228600">
              <a:spcBef>
                <a:spcPct val="20000"/>
              </a:spcBef>
            </a:pPr>
            <a:endParaRPr lang="el-GR" sz="800" b="1" dirty="0"/>
          </a:p>
          <a:p>
            <a:pPr marL="1384300" lvl="3" indent="-228600">
              <a:spcBef>
                <a:spcPct val="20000"/>
              </a:spcBef>
              <a:buFontTx/>
              <a:buBlip>
                <a:blip r:embed="rId4"/>
              </a:buBlip>
            </a:pPr>
            <a:r>
              <a:rPr lang="el-GR" sz="1600" b="1" dirty="0">
                <a:solidFill>
                  <a:srgbClr val="FFC000"/>
                </a:solidFill>
              </a:rPr>
              <a:t>Καρδιά </a:t>
            </a:r>
          </a:p>
          <a:p>
            <a:pPr marL="1384300" lvl="3" indent="-228600">
              <a:spcBef>
                <a:spcPct val="20000"/>
              </a:spcBef>
            </a:pPr>
            <a:endParaRPr lang="el-GR" sz="800" b="1" dirty="0">
              <a:solidFill>
                <a:srgbClr val="FFC000"/>
              </a:solidFill>
            </a:endParaRPr>
          </a:p>
          <a:p>
            <a:pPr marL="1384300" lvl="3" indent="-228600">
              <a:spcBef>
                <a:spcPct val="20000"/>
              </a:spcBef>
              <a:buFontTx/>
              <a:buBlip>
                <a:blip r:embed="rId4"/>
              </a:buBlip>
            </a:pPr>
            <a:r>
              <a:rPr lang="el-GR" sz="1600" b="1" dirty="0">
                <a:solidFill>
                  <a:srgbClr val="FFC000"/>
                </a:solidFill>
              </a:rPr>
              <a:t>Αρτηρίες </a:t>
            </a:r>
          </a:p>
          <a:p>
            <a:pPr marL="1384300" lvl="3" indent="-228600">
              <a:spcBef>
                <a:spcPct val="20000"/>
              </a:spcBef>
            </a:pPr>
            <a:endParaRPr lang="el-GR" sz="800" b="1" dirty="0">
              <a:solidFill>
                <a:srgbClr val="FFC000"/>
              </a:solidFill>
            </a:endParaRPr>
          </a:p>
          <a:p>
            <a:pPr marL="1384300" lvl="3" indent="-228600">
              <a:spcBef>
                <a:spcPct val="20000"/>
              </a:spcBef>
              <a:buFontTx/>
              <a:buBlip>
                <a:blip r:embed="rId4"/>
              </a:buBlip>
            </a:pPr>
            <a:r>
              <a:rPr lang="el-GR" sz="1600" b="1" dirty="0">
                <a:solidFill>
                  <a:srgbClr val="FFC000"/>
                </a:solidFill>
              </a:rPr>
              <a:t>Φλέβες </a:t>
            </a:r>
          </a:p>
          <a:p>
            <a:pPr marL="1384300" lvl="3" indent="-228600">
              <a:spcBef>
                <a:spcPct val="20000"/>
              </a:spcBef>
            </a:pPr>
            <a:endParaRPr lang="el-GR" sz="800" b="1" dirty="0">
              <a:solidFill>
                <a:srgbClr val="FFC000"/>
              </a:solidFill>
            </a:endParaRPr>
          </a:p>
          <a:p>
            <a:pPr marL="1384300" lvl="3" indent="-228600">
              <a:spcBef>
                <a:spcPct val="20000"/>
              </a:spcBef>
              <a:buFontTx/>
              <a:buBlip>
                <a:blip r:embed="rId4"/>
              </a:buBlip>
            </a:pPr>
            <a:r>
              <a:rPr lang="el-GR" sz="1600" b="1" dirty="0">
                <a:solidFill>
                  <a:srgbClr val="FFC000"/>
                </a:solidFill>
              </a:rPr>
              <a:t>Τριχοειδή αγγεία </a:t>
            </a:r>
          </a:p>
        </p:txBody>
      </p:sp>
      <p:pic>
        <p:nvPicPr>
          <p:cNvPr id="321544" name="Picture 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60169" y="1196752"/>
            <a:ext cx="1390784" cy="1832595"/>
          </a:xfrm>
          <a:prstGeom prst="rect">
            <a:avLst/>
          </a:prstGeom>
          <a:noFill/>
          <a:extLst>
            <a:ext uri="{909E8E84-426E-40DD-AFC4-6F175D3DCCD1}">
              <a14:hiddenFill xmlns:a14="http://schemas.microsoft.com/office/drawing/2010/main" xmlns="">
                <a:solidFill>
                  <a:srgbClr val="FFFFFF"/>
                </a:solidFill>
              </a14:hiddenFill>
            </a:ext>
          </a:extLst>
        </p:spPr>
      </p:pic>
      <p:pic>
        <p:nvPicPr>
          <p:cNvPr id="321551" name="Picture 1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055948" y="1339314"/>
            <a:ext cx="2165339" cy="5546070"/>
          </a:xfrm>
          <a:prstGeom prst="rect">
            <a:avLst/>
          </a:prstGeom>
          <a:noFill/>
          <a:extLst>
            <a:ext uri="{909E8E84-426E-40DD-AFC4-6F175D3DCCD1}">
              <a14:hiddenFill xmlns:a14="http://schemas.microsoft.com/office/drawing/2010/main" xmlns="">
                <a:solidFill>
                  <a:srgbClr val="FFFFFF"/>
                </a:solidFill>
              </a14:hiddenFill>
            </a:ext>
          </a:extLst>
        </p:spPr>
      </p:pic>
      <p:pic>
        <p:nvPicPr>
          <p:cNvPr id="321552" name="Picture 1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235825" y="3069034"/>
            <a:ext cx="1884363" cy="3816350"/>
          </a:xfrm>
          <a:prstGeom prst="rect">
            <a:avLst/>
          </a:prstGeom>
          <a:noFill/>
          <a:extLst>
            <a:ext uri="{909E8E84-426E-40DD-AFC4-6F175D3DCCD1}">
              <a14:hiddenFill xmlns:a14="http://schemas.microsoft.com/office/drawing/2010/main" xmlns="">
                <a:solidFill>
                  <a:srgbClr val="FFFFFF"/>
                </a:solidFill>
              </a14:hiddenFill>
            </a:ext>
          </a:extLst>
        </p:spPr>
      </p:pic>
      <p:pic>
        <p:nvPicPr>
          <p:cNvPr id="321553" name="Picture 17"/>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292725" y="3069034"/>
            <a:ext cx="1871663" cy="3816350"/>
          </a:xfrm>
          <a:prstGeom prst="rect">
            <a:avLst/>
          </a:prstGeom>
          <a:noFill/>
          <a:extLst>
            <a:ext uri="{909E8E84-426E-40DD-AFC4-6F175D3DCCD1}">
              <a14:hiddenFill xmlns:a14="http://schemas.microsoft.com/office/drawing/2010/main" xmlns="">
                <a:solidFill>
                  <a:srgbClr val="FFFFFF"/>
                </a:solidFill>
              </a14:hiddenFill>
            </a:ext>
          </a:extLst>
        </p:spPr>
      </p:pic>
      <p:pic>
        <p:nvPicPr>
          <p:cNvPr id="321556" name="Picture 2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235825" y="1197172"/>
            <a:ext cx="1655514" cy="16893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Ορθογώνιο 9"/>
          <p:cNvSpPr/>
          <p:nvPr/>
        </p:nvSpPr>
        <p:spPr>
          <a:xfrm>
            <a:off x="26988" y="15875"/>
            <a:ext cx="9144000" cy="1323439"/>
          </a:xfrm>
          <a:prstGeom prst="rect">
            <a:avLst/>
          </a:prstGeom>
        </p:spPr>
        <p:txBody>
          <a:bodyPr>
            <a:spAutoFit/>
          </a:bodyPr>
          <a:lstStyle/>
          <a:p>
            <a:pPr marL="342900" indent="-342900" fontAlgn="auto">
              <a:spcBef>
                <a:spcPts val="0"/>
              </a:spcBef>
              <a:spcAft>
                <a:spcPts val="0"/>
              </a:spcAft>
              <a:buFont typeface="Wingdings" pitchFamily="2" charset="2"/>
              <a:buChar char="ü"/>
              <a:defRPr/>
            </a:pPr>
            <a:r>
              <a:rPr lang="el-GR" sz="2000" dirty="0">
                <a:solidFill>
                  <a:srgbClr val="FFC000"/>
                </a:solidFill>
                <a:latin typeface="+mn-lt"/>
                <a:cs typeface="+mn-cs"/>
              </a:rPr>
              <a:t>Διαφορετικοί   ιστοί που επιτελούν μια συγκεκριμένη λειτουργία, συγκροτούν τα </a:t>
            </a:r>
            <a:r>
              <a:rPr lang="el-GR" sz="2000" b="1" dirty="0">
                <a:solidFill>
                  <a:srgbClr val="FFC000"/>
                </a:solidFill>
                <a:latin typeface="+mn-lt"/>
                <a:cs typeface="+mn-cs"/>
              </a:rPr>
              <a:t>όργανα</a:t>
            </a:r>
            <a:r>
              <a:rPr lang="el-GR" sz="2000" dirty="0">
                <a:solidFill>
                  <a:srgbClr val="FFC000"/>
                </a:solidFill>
                <a:latin typeface="+mn-lt"/>
                <a:cs typeface="+mn-cs"/>
              </a:rPr>
              <a:t>. </a:t>
            </a:r>
          </a:p>
          <a:p>
            <a:pPr marL="342900" indent="-342900" fontAlgn="auto">
              <a:spcBef>
                <a:spcPts val="0"/>
              </a:spcBef>
              <a:spcAft>
                <a:spcPts val="0"/>
              </a:spcAft>
              <a:buFont typeface="Wingdings" pitchFamily="2" charset="2"/>
              <a:buChar char="ü"/>
              <a:defRPr/>
            </a:pPr>
            <a:r>
              <a:rPr lang="el-GR" sz="2000" dirty="0">
                <a:solidFill>
                  <a:srgbClr val="FFC000"/>
                </a:solidFill>
                <a:latin typeface="+mn-lt"/>
                <a:cs typeface="+mn-cs"/>
              </a:rPr>
              <a:t>Διαφορετικά όργανα που συνεργάζονται και επιτελούν μια λειτουργία , συγκροτούν τα </a:t>
            </a:r>
            <a:r>
              <a:rPr lang="el-GR" sz="2000" b="1" dirty="0">
                <a:solidFill>
                  <a:srgbClr val="FFC000"/>
                </a:solidFill>
                <a:latin typeface="+mn-lt"/>
                <a:cs typeface="+mn-cs"/>
              </a:rPr>
              <a:t>συστήματα οργάνων. </a:t>
            </a:r>
            <a:endParaRPr lang="el-GR" sz="2000" dirty="0">
              <a:solidFill>
                <a:srgbClr val="FFC000"/>
              </a:solidFill>
              <a:latin typeface="+mn-lt"/>
              <a:cs typeface="+mn-cs"/>
            </a:endParaRPr>
          </a:p>
        </p:txBody>
      </p:sp>
    </p:spTree>
    <p:extLst>
      <p:ext uri="{BB962C8B-B14F-4D97-AF65-F5344CB8AC3E}">
        <p14:creationId xmlns:p14="http://schemas.microsoft.com/office/powerpoint/2010/main" xmlns="" val="2316173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Effect transition="in" filter="dissolve">
                                      <p:cBhvr>
                                        <p:cTn id="7" dur="500"/>
                                        <p:tgtEl>
                                          <p:spTgt spid="32153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21539">
                                            <p:txEl>
                                              <p:pRg st="2" end="2"/>
                                            </p:txEl>
                                          </p:spTgt>
                                        </p:tgtEl>
                                        <p:attrNameLst>
                                          <p:attrName>style.visibility</p:attrName>
                                        </p:attrNameLst>
                                      </p:cBhvr>
                                      <p:to>
                                        <p:strVal val="visible"/>
                                      </p:to>
                                    </p:set>
                                    <p:animEffect transition="in" filter="dissolve">
                                      <p:cBhvr>
                                        <p:cTn id="10" dur="500"/>
                                        <p:tgtEl>
                                          <p:spTgt spid="321539">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1539">
                                            <p:txEl>
                                              <p:pRg st="4" end="4"/>
                                            </p:txEl>
                                          </p:spTgt>
                                        </p:tgtEl>
                                        <p:attrNameLst>
                                          <p:attrName>style.visibility</p:attrName>
                                        </p:attrNameLst>
                                      </p:cBhvr>
                                      <p:to>
                                        <p:strVal val="visible"/>
                                      </p:to>
                                    </p:set>
                                    <p:animEffect transition="in" filter="dissolve">
                                      <p:cBhvr>
                                        <p:cTn id="15" dur="500"/>
                                        <p:tgtEl>
                                          <p:spTgt spid="321539">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21551"/>
                                        </p:tgtEl>
                                        <p:attrNameLst>
                                          <p:attrName>style.visibility</p:attrName>
                                        </p:attrNameLst>
                                      </p:cBhvr>
                                      <p:to>
                                        <p:strVal val="visible"/>
                                      </p:to>
                                    </p:set>
                                    <p:animEffect transition="in" filter="dissolve">
                                      <p:cBhvr>
                                        <p:cTn id="18" dur="500"/>
                                        <p:tgtEl>
                                          <p:spTgt spid="32155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21539">
                                            <p:txEl>
                                              <p:pRg st="6" end="6"/>
                                            </p:txEl>
                                          </p:spTgt>
                                        </p:tgtEl>
                                        <p:attrNameLst>
                                          <p:attrName>style.visibility</p:attrName>
                                        </p:attrNameLst>
                                      </p:cBhvr>
                                      <p:to>
                                        <p:strVal val="visible"/>
                                      </p:to>
                                    </p:set>
                                    <p:animEffect transition="in" filter="dissolve">
                                      <p:cBhvr>
                                        <p:cTn id="23" dur="500"/>
                                        <p:tgtEl>
                                          <p:spTgt spid="321539">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21544"/>
                                        </p:tgtEl>
                                        <p:attrNameLst>
                                          <p:attrName>style.visibility</p:attrName>
                                        </p:attrNameLst>
                                      </p:cBhvr>
                                      <p:to>
                                        <p:strVal val="visible"/>
                                      </p:to>
                                    </p:set>
                                    <p:animEffect transition="in" filter="dissolve">
                                      <p:cBhvr>
                                        <p:cTn id="26" dur="500"/>
                                        <p:tgtEl>
                                          <p:spTgt spid="3215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21539">
                                            <p:txEl>
                                              <p:pRg st="8" end="8"/>
                                            </p:txEl>
                                          </p:spTgt>
                                        </p:tgtEl>
                                        <p:attrNameLst>
                                          <p:attrName>style.visibility</p:attrName>
                                        </p:attrNameLst>
                                      </p:cBhvr>
                                      <p:to>
                                        <p:strVal val="visible"/>
                                      </p:to>
                                    </p:set>
                                    <p:animEffect transition="in" filter="dissolve">
                                      <p:cBhvr>
                                        <p:cTn id="31" dur="500"/>
                                        <p:tgtEl>
                                          <p:spTgt spid="321539">
                                            <p:txEl>
                                              <p:pRg st="8" end="8"/>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21553"/>
                                        </p:tgtEl>
                                        <p:attrNameLst>
                                          <p:attrName>style.visibility</p:attrName>
                                        </p:attrNameLst>
                                      </p:cBhvr>
                                      <p:to>
                                        <p:strVal val="visible"/>
                                      </p:to>
                                    </p:set>
                                    <p:animEffect transition="in" filter="dissolve">
                                      <p:cBhvr>
                                        <p:cTn id="34" dur="500"/>
                                        <p:tgtEl>
                                          <p:spTgt spid="32155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321539">
                                            <p:txEl>
                                              <p:pRg st="10" end="10"/>
                                            </p:txEl>
                                          </p:spTgt>
                                        </p:tgtEl>
                                        <p:attrNameLst>
                                          <p:attrName>style.visibility</p:attrName>
                                        </p:attrNameLst>
                                      </p:cBhvr>
                                      <p:to>
                                        <p:strVal val="visible"/>
                                      </p:to>
                                    </p:set>
                                    <p:animEffect transition="in" filter="dissolve">
                                      <p:cBhvr>
                                        <p:cTn id="39" dur="500"/>
                                        <p:tgtEl>
                                          <p:spTgt spid="321539">
                                            <p:txEl>
                                              <p:pRg st="10" end="1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21552"/>
                                        </p:tgtEl>
                                        <p:attrNameLst>
                                          <p:attrName>style.visibility</p:attrName>
                                        </p:attrNameLst>
                                      </p:cBhvr>
                                      <p:to>
                                        <p:strVal val="visible"/>
                                      </p:to>
                                    </p:set>
                                    <p:animEffect transition="in" filter="dissolve">
                                      <p:cBhvr>
                                        <p:cTn id="42" dur="500"/>
                                        <p:tgtEl>
                                          <p:spTgt spid="32155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21539">
                                            <p:txEl>
                                              <p:pRg st="12" end="12"/>
                                            </p:txEl>
                                          </p:spTgt>
                                        </p:tgtEl>
                                        <p:attrNameLst>
                                          <p:attrName>style.visibility</p:attrName>
                                        </p:attrNameLst>
                                      </p:cBhvr>
                                      <p:to>
                                        <p:strVal val="visible"/>
                                      </p:to>
                                    </p:set>
                                    <p:animEffect transition="in" filter="dissolve">
                                      <p:cBhvr>
                                        <p:cTn id="47" dur="500"/>
                                        <p:tgtEl>
                                          <p:spTgt spid="321539">
                                            <p:txEl>
                                              <p:pRg st="12" end="12"/>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321556"/>
                                        </p:tgtEl>
                                        <p:attrNameLst>
                                          <p:attrName>style.visibility</p:attrName>
                                        </p:attrNameLst>
                                      </p:cBhvr>
                                      <p:to>
                                        <p:strVal val="visible"/>
                                      </p:to>
                                    </p:set>
                                    <p:animEffect transition="in" filter="dissolve">
                                      <p:cBhvr>
                                        <p:cTn id="50" dur="500"/>
                                        <p:tgtEl>
                                          <p:spTgt spid="321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9491" name="Rectangle 3"/>
          <p:cNvSpPr>
            <a:spLocks noChangeArrowheads="1"/>
          </p:cNvSpPr>
          <p:nvPr/>
        </p:nvSpPr>
        <p:spPr bwMode="auto">
          <a:xfrm>
            <a:off x="11183" y="1052736"/>
            <a:ext cx="3912745" cy="4824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182563" indent="-182563">
              <a:lnSpc>
                <a:spcPct val="95000"/>
              </a:lnSpc>
              <a:spcBef>
                <a:spcPct val="20000"/>
              </a:spcBef>
            </a:pPr>
            <a:endParaRPr lang="el-GR" sz="800" b="1" dirty="0"/>
          </a:p>
          <a:p>
            <a:pPr marL="361950" lvl="1">
              <a:lnSpc>
                <a:spcPct val="95000"/>
              </a:lnSpc>
              <a:spcBef>
                <a:spcPct val="20000"/>
              </a:spcBef>
            </a:pPr>
            <a:r>
              <a:rPr lang="el-GR" sz="1600" b="1" dirty="0"/>
              <a:t>Διαθέτουν διαφορετικά συστήματα που είναι υπεύθυνα για συγκεκριμένο έργο το καθένα      </a:t>
            </a:r>
            <a:r>
              <a:rPr lang="el-GR" sz="900" b="1" dirty="0"/>
              <a:t>  </a:t>
            </a:r>
          </a:p>
          <a:p>
            <a:pPr marL="625475" lvl="1" indent="-263525">
              <a:lnSpc>
                <a:spcPct val="95000"/>
              </a:lnSpc>
              <a:spcBef>
                <a:spcPct val="20000"/>
              </a:spcBef>
            </a:pPr>
            <a:endParaRPr lang="el-GR" sz="900" b="1" dirty="0"/>
          </a:p>
          <a:p>
            <a:pPr marL="976313" lvl="2" indent="-171450">
              <a:lnSpc>
                <a:spcPct val="95000"/>
              </a:lnSpc>
              <a:spcBef>
                <a:spcPct val="20000"/>
              </a:spcBef>
              <a:buFontTx/>
              <a:buBlip>
                <a:blip r:embed="rId3"/>
              </a:buBlip>
            </a:pPr>
            <a:r>
              <a:rPr lang="el-GR" sz="1600" b="1" dirty="0"/>
              <a:t>Π.χ. Μυϊκό σύστημα</a:t>
            </a:r>
          </a:p>
          <a:p>
            <a:pPr marL="976313" lvl="2" indent="-171450">
              <a:lnSpc>
                <a:spcPct val="95000"/>
              </a:lnSpc>
              <a:spcBef>
                <a:spcPct val="20000"/>
              </a:spcBef>
            </a:pPr>
            <a:endParaRPr lang="el-GR" sz="800" b="1" dirty="0"/>
          </a:p>
          <a:p>
            <a:pPr marL="976313" lvl="2" indent="-171450">
              <a:lnSpc>
                <a:spcPct val="95000"/>
              </a:lnSpc>
              <a:spcBef>
                <a:spcPct val="20000"/>
              </a:spcBef>
              <a:buFontTx/>
              <a:buBlip>
                <a:blip r:embed="rId3"/>
              </a:buBlip>
            </a:pPr>
            <a:r>
              <a:rPr lang="el-GR" sz="1600" b="1" dirty="0"/>
              <a:t>Αναπνευστικό σύστημα </a:t>
            </a:r>
          </a:p>
          <a:p>
            <a:pPr marL="1384300" lvl="3" indent="-228600">
              <a:lnSpc>
                <a:spcPct val="95000"/>
              </a:lnSpc>
              <a:spcBef>
                <a:spcPct val="20000"/>
              </a:spcBef>
            </a:pPr>
            <a:endParaRPr lang="el-GR" sz="800" b="1" dirty="0"/>
          </a:p>
          <a:p>
            <a:pPr marL="1384300" lvl="3" indent="-228600">
              <a:lnSpc>
                <a:spcPct val="95000"/>
              </a:lnSpc>
              <a:spcBef>
                <a:spcPct val="20000"/>
              </a:spcBef>
              <a:buFontTx/>
              <a:buBlip>
                <a:blip r:embed="rId4"/>
              </a:buBlip>
            </a:pPr>
            <a:r>
              <a:rPr lang="el-GR" sz="1600" b="1" dirty="0"/>
              <a:t>Τα συστήματα ελέγχονται και συντονίζονται από το νευρικό σύστημα και τις ορμόνες </a:t>
            </a:r>
          </a:p>
          <a:p>
            <a:pPr marL="1384300" lvl="3" indent="-228600">
              <a:lnSpc>
                <a:spcPct val="95000"/>
              </a:lnSpc>
              <a:spcBef>
                <a:spcPct val="20000"/>
              </a:spcBef>
            </a:pPr>
            <a:endParaRPr lang="el-GR" sz="800" b="1" dirty="0"/>
          </a:p>
          <a:p>
            <a:pPr marL="1384300" lvl="3" indent="-228600">
              <a:lnSpc>
                <a:spcPct val="95000"/>
              </a:lnSpc>
              <a:spcBef>
                <a:spcPct val="20000"/>
              </a:spcBef>
              <a:buFontTx/>
              <a:buBlip>
                <a:blip r:embed="rId4"/>
              </a:buBlip>
            </a:pPr>
            <a:r>
              <a:rPr lang="el-GR" sz="1600" b="1" dirty="0"/>
              <a:t>Με αυτό τον τρόπο </a:t>
            </a:r>
            <a:r>
              <a:rPr lang="en-US" sz="1600" b="1" dirty="0"/>
              <a:t>o </a:t>
            </a:r>
            <a:r>
              <a:rPr lang="el-GR" sz="1600" b="1" dirty="0"/>
              <a:t>οργανισμός λειτουργεί ως ένα ενιαίο σύνολο κυττάρων και όχι ως άθροισμα πολλών ανεξάρτητων κυττάρων    </a:t>
            </a:r>
          </a:p>
        </p:txBody>
      </p:sp>
      <p:pic>
        <p:nvPicPr>
          <p:cNvPr id="319505" name="Picture 17" descr="AN1178"/>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6732240" y="3789040"/>
            <a:ext cx="2219325" cy="2852738"/>
          </a:xfrm>
          <a:prstGeom prst="rect">
            <a:avLst/>
          </a:prstGeom>
          <a:noFill/>
          <a:extLst>
            <a:ext uri="{909E8E84-426E-40DD-AFC4-6F175D3DCCD1}">
              <a14:hiddenFill xmlns:a14="http://schemas.microsoft.com/office/drawing/2010/main" xmlns="">
                <a:solidFill>
                  <a:srgbClr val="FFFFFF"/>
                </a:solidFill>
              </a14:hiddenFill>
            </a:ext>
          </a:extLst>
        </p:spPr>
      </p:pic>
      <p:pic>
        <p:nvPicPr>
          <p:cNvPr id="319508" name="Picture 20"/>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11958" y="3413173"/>
            <a:ext cx="2122165" cy="3070225"/>
          </a:xfrm>
          <a:prstGeom prst="rect">
            <a:avLst/>
          </a:prstGeom>
          <a:noFill/>
          <a:extLst>
            <a:ext uri="{909E8E84-426E-40DD-AFC4-6F175D3DCCD1}">
              <a14:hiddenFill xmlns:a14="http://schemas.microsoft.com/office/drawing/2010/main" xmlns="">
                <a:solidFill>
                  <a:srgbClr val="FFFFFF"/>
                </a:solidFill>
              </a14:hiddenFill>
            </a:ext>
          </a:extLst>
        </p:spPr>
      </p:pic>
      <p:pic>
        <p:nvPicPr>
          <p:cNvPr id="319509" name="Picture 2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427984" y="476250"/>
            <a:ext cx="1296540" cy="2808288"/>
          </a:xfrm>
          <a:prstGeom prst="rect">
            <a:avLst/>
          </a:prstGeom>
          <a:noFill/>
          <a:extLst>
            <a:ext uri="{909E8E84-426E-40DD-AFC4-6F175D3DCCD1}">
              <a14:hiddenFill xmlns:a14="http://schemas.microsoft.com/office/drawing/2010/main" xmlns="">
                <a:solidFill>
                  <a:srgbClr val="FFFFFF"/>
                </a:solidFill>
              </a14:hiddenFill>
            </a:ext>
          </a:extLst>
        </p:spPr>
      </p:pic>
      <p:pic>
        <p:nvPicPr>
          <p:cNvPr id="319510" name="Picture 2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867400" y="476250"/>
            <a:ext cx="3240088" cy="28082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Ορθογώνιο 2"/>
          <p:cNvSpPr/>
          <p:nvPr/>
        </p:nvSpPr>
        <p:spPr>
          <a:xfrm>
            <a:off x="539552" y="79218"/>
            <a:ext cx="2952328" cy="560153"/>
          </a:xfrm>
          <a:prstGeom prst="rect">
            <a:avLst/>
          </a:prstGeom>
          <a:solidFill>
            <a:srgbClr val="FFC000"/>
          </a:solidFill>
        </p:spPr>
        <p:txBody>
          <a:bodyPr wrap="square">
            <a:spAutoFit/>
          </a:bodyPr>
          <a:lstStyle/>
          <a:p>
            <a:pPr lvl="0" algn="ctr">
              <a:lnSpc>
                <a:spcPct val="95000"/>
              </a:lnSpc>
              <a:spcBef>
                <a:spcPct val="20000"/>
              </a:spcBef>
            </a:pPr>
            <a:r>
              <a:rPr lang="el-GR" sz="1600" b="1" dirty="0">
                <a:solidFill>
                  <a:schemeClr val="accent6"/>
                </a:solidFill>
              </a:rPr>
              <a:t>Πολυπλοκότητα των πολυκύτταρων οργανισμών       </a:t>
            </a:r>
          </a:p>
        </p:txBody>
      </p:sp>
    </p:spTree>
    <p:extLst>
      <p:ext uri="{BB962C8B-B14F-4D97-AF65-F5344CB8AC3E}">
        <p14:creationId xmlns:p14="http://schemas.microsoft.com/office/powerpoint/2010/main" xmlns="" val="39257226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19491">
                                            <p:txEl>
                                              <p:pRg st="1" end="1"/>
                                            </p:txEl>
                                          </p:spTgt>
                                        </p:tgtEl>
                                        <p:attrNameLst>
                                          <p:attrName>style.visibility</p:attrName>
                                        </p:attrNameLst>
                                      </p:cBhvr>
                                      <p:to>
                                        <p:strVal val="visible"/>
                                      </p:to>
                                    </p:set>
                                    <p:animEffect transition="in" filter="dissolve">
                                      <p:cBhvr>
                                        <p:cTn id="7" dur="500"/>
                                        <p:tgtEl>
                                          <p:spTgt spid="31949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9491">
                                            <p:txEl>
                                              <p:pRg st="3" end="3"/>
                                            </p:txEl>
                                          </p:spTgt>
                                        </p:tgtEl>
                                        <p:attrNameLst>
                                          <p:attrName>style.visibility</p:attrName>
                                        </p:attrNameLst>
                                      </p:cBhvr>
                                      <p:to>
                                        <p:strVal val="visible"/>
                                      </p:to>
                                    </p:set>
                                    <p:animEffect transition="in" filter="dissolve">
                                      <p:cBhvr>
                                        <p:cTn id="12" dur="500"/>
                                        <p:tgtEl>
                                          <p:spTgt spid="319491">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19509"/>
                                        </p:tgtEl>
                                        <p:attrNameLst>
                                          <p:attrName>style.visibility</p:attrName>
                                        </p:attrNameLst>
                                      </p:cBhvr>
                                      <p:to>
                                        <p:strVal val="visible"/>
                                      </p:to>
                                    </p:set>
                                    <p:animEffect transition="in" filter="dissolve">
                                      <p:cBhvr>
                                        <p:cTn id="15" dur="500"/>
                                        <p:tgtEl>
                                          <p:spTgt spid="31950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19491">
                                            <p:txEl>
                                              <p:pRg st="5" end="5"/>
                                            </p:txEl>
                                          </p:spTgt>
                                        </p:tgtEl>
                                        <p:attrNameLst>
                                          <p:attrName>style.visibility</p:attrName>
                                        </p:attrNameLst>
                                      </p:cBhvr>
                                      <p:to>
                                        <p:strVal val="visible"/>
                                      </p:to>
                                    </p:set>
                                    <p:animEffect transition="in" filter="dissolve">
                                      <p:cBhvr>
                                        <p:cTn id="20" dur="500"/>
                                        <p:tgtEl>
                                          <p:spTgt spid="319491">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19510"/>
                                        </p:tgtEl>
                                        <p:attrNameLst>
                                          <p:attrName>style.visibility</p:attrName>
                                        </p:attrNameLst>
                                      </p:cBhvr>
                                      <p:to>
                                        <p:strVal val="visible"/>
                                      </p:to>
                                    </p:set>
                                    <p:animEffect transition="in" filter="dissolve">
                                      <p:cBhvr>
                                        <p:cTn id="23" dur="500"/>
                                        <p:tgtEl>
                                          <p:spTgt spid="3195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319491">
                                            <p:txEl>
                                              <p:pRg st="7" end="7"/>
                                            </p:txEl>
                                          </p:spTgt>
                                        </p:tgtEl>
                                        <p:attrNameLst>
                                          <p:attrName>style.visibility</p:attrName>
                                        </p:attrNameLst>
                                      </p:cBhvr>
                                      <p:to>
                                        <p:strVal val="visible"/>
                                      </p:to>
                                    </p:set>
                                    <p:animEffect transition="in" filter="dissolve">
                                      <p:cBhvr>
                                        <p:cTn id="28" dur="500"/>
                                        <p:tgtEl>
                                          <p:spTgt spid="319491">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19508"/>
                                        </p:tgtEl>
                                        <p:attrNameLst>
                                          <p:attrName>style.visibility</p:attrName>
                                        </p:attrNameLst>
                                      </p:cBhvr>
                                      <p:to>
                                        <p:strVal val="visible"/>
                                      </p:to>
                                    </p:set>
                                    <p:animEffect transition="in" filter="dissolve">
                                      <p:cBhvr>
                                        <p:cTn id="31" dur="500"/>
                                        <p:tgtEl>
                                          <p:spTgt spid="31950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319491">
                                            <p:txEl>
                                              <p:pRg st="9" end="9"/>
                                            </p:txEl>
                                          </p:spTgt>
                                        </p:tgtEl>
                                        <p:attrNameLst>
                                          <p:attrName>style.visibility</p:attrName>
                                        </p:attrNameLst>
                                      </p:cBhvr>
                                      <p:to>
                                        <p:strVal val="visible"/>
                                      </p:to>
                                    </p:set>
                                    <p:animEffect transition="in" filter="dissolve">
                                      <p:cBhvr>
                                        <p:cTn id="36" dur="500"/>
                                        <p:tgtEl>
                                          <p:spTgt spid="319491">
                                            <p:txEl>
                                              <p:pRg st="9" end="9"/>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19505"/>
                                        </p:tgtEl>
                                        <p:attrNameLst>
                                          <p:attrName>style.visibility</p:attrName>
                                        </p:attrNameLst>
                                      </p:cBhvr>
                                      <p:to>
                                        <p:strVal val="visible"/>
                                      </p:to>
                                    </p:set>
                                    <p:animEffect transition="in" filter="dissolve">
                                      <p:cBhvr>
                                        <p:cTn id="39" dur="500"/>
                                        <p:tgtEl>
                                          <p:spTgt spid="319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Ορθογώνιο 4"/>
          <p:cNvSpPr>
            <a:spLocks noChangeArrowheads="1"/>
          </p:cNvSpPr>
          <p:nvPr/>
        </p:nvSpPr>
        <p:spPr bwMode="auto">
          <a:xfrm>
            <a:off x="415131" y="6093296"/>
            <a:ext cx="8183563" cy="369888"/>
          </a:xfrm>
          <a:prstGeom prst="rect">
            <a:avLst/>
          </a:prstGeom>
          <a:solidFill>
            <a:schemeClr val="bg1"/>
          </a:solidFill>
          <a:ln>
            <a:noFill/>
          </a:ln>
          <a:extLst/>
        </p:spPr>
        <p:txBody>
          <a:bodyPr>
            <a:spAutoFit/>
          </a:bodyPr>
          <a:lstStyle/>
          <a:p>
            <a:r>
              <a:rPr lang="el-GR" dirty="0">
                <a:solidFill>
                  <a:srgbClr val="FFC000"/>
                </a:solidFill>
              </a:rPr>
              <a:t>Η διαφοροποίηση των κυττάρων είναι μια πολύπλοκη μοριακή διαδικασία </a:t>
            </a:r>
          </a:p>
        </p:txBody>
      </p:sp>
      <p:sp>
        <p:nvSpPr>
          <p:cNvPr id="5" name="Ορθογώνιο 4"/>
          <p:cNvSpPr>
            <a:spLocks noChangeArrowheads="1"/>
          </p:cNvSpPr>
          <p:nvPr/>
        </p:nvSpPr>
        <p:spPr bwMode="auto">
          <a:xfrm>
            <a:off x="179512" y="188640"/>
            <a:ext cx="8640960" cy="2492990"/>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l-GR" sz="3000" dirty="0"/>
              <a:t>Με την διαδικασία της </a:t>
            </a:r>
            <a:r>
              <a:rPr lang="el-GR" sz="3000" b="1" dirty="0">
                <a:solidFill>
                  <a:srgbClr val="FFFF00"/>
                </a:solidFill>
              </a:rPr>
              <a:t>διαφοροποίησης</a:t>
            </a:r>
            <a:r>
              <a:rPr lang="el-GR" sz="3000" dirty="0"/>
              <a:t> τα κύτταρα αποκτούν διαφορετικά µ</a:t>
            </a:r>
            <a:r>
              <a:rPr lang="el-GR" sz="3000" dirty="0" err="1"/>
              <a:t>ορφολογικά</a:t>
            </a:r>
            <a:r>
              <a:rPr lang="el-GR" sz="3000" dirty="0"/>
              <a:t> και λειτουργικά χαρακτηριστικά, ώστε να μπορούν να εκτελούν μια εξειδικευμένη λειτουργία.</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39952" y="2276872"/>
            <a:ext cx="255855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251520" y="692696"/>
            <a:ext cx="7704856" cy="369332"/>
          </a:xfrm>
          <a:prstGeom prst="rect">
            <a:avLst/>
          </a:prstGeom>
        </p:spPr>
        <p:txBody>
          <a:bodyPr wrap="square">
            <a:spAutoFit/>
          </a:bodyPr>
          <a:lstStyle/>
          <a:p>
            <a:pPr fontAlgn="auto">
              <a:spcBef>
                <a:spcPts val="0"/>
              </a:spcBef>
              <a:spcAft>
                <a:spcPts val="0"/>
              </a:spcAft>
              <a:defRPr/>
            </a:pPr>
            <a:r>
              <a:rPr lang="el-GR" dirty="0"/>
              <a:t>Τα κυριότερα συστήματα του οργανισμού είναι :</a:t>
            </a:r>
            <a:r>
              <a:rPr lang="el-GR" b="1" dirty="0"/>
              <a:t> </a:t>
            </a:r>
          </a:p>
        </p:txBody>
      </p:sp>
      <p:graphicFrame>
        <p:nvGraphicFramePr>
          <p:cNvPr id="5" name="Πίνακας 4"/>
          <p:cNvGraphicFramePr>
            <a:graphicFrameLocks noGrp="1"/>
          </p:cNvGraphicFramePr>
          <p:nvPr>
            <p:extLst>
              <p:ext uri="{D42A27DB-BD31-4B8C-83A1-F6EECF244321}">
                <p14:modId xmlns:p14="http://schemas.microsoft.com/office/powerpoint/2010/main" xmlns="" val="3230104427"/>
              </p:ext>
            </p:extLst>
          </p:nvPr>
        </p:nvGraphicFramePr>
        <p:xfrm>
          <a:off x="72900" y="1484784"/>
          <a:ext cx="8891588" cy="4016375"/>
        </p:xfrm>
        <a:graphic>
          <a:graphicData uri="http://schemas.openxmlformats.org/drawingml/2006/table">
            <a:tbl>
              <a:tblPr firstRow="1" firstCol="1" lastRow="1" lastCol="1" bandRow="1" bandCol="1">
                <a:tableStyleId>{5C22544A-7EE6-4342-B048-85BDC9FD1C3A}</a:tableStyleId>
              </a:tblPr>
              <a:tblGrid>
                <a:gridCol w="2506999"/>
                <a:gridCol w="6384589"/>
              </a:tblGrid>
              <a:tr h="408811">
                <a:tc>
                  <a:txBody>
                    <a:bodyPr/>
                    <a:lstStyle/>
                    <a:p>
                      <a:pPr algn="ctr">
                        <a:spcAft>
                          <a:spcPts val="600"/>
                        </a:spcAft>
                      </a:pPr>
                      <a:r>
                        <a:rPr lang="el-GR" sz="1400" dirty="0">
                          <a:solidFill>
                            <a:schemeClr val="bg1"/>
                          </a:solidFill>
                          <a:effectLst/>
                        </a:rPr>
                        <a:t>Πεπτικό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Πραγματοποιείται η πέψη της τροφής και η απορρόφηση των θρεπτικών ουσιών.</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360566">
                <a:tc>
                  <a:txBody>
                    <a:bodyPr/>
                    <a:lstStyle/>
                    <a:p>
                      <a:pPr algn="ctr">
                        <a:spcAft>
                          <a:spcPts val="600"/>
                        </a:spcAft>
                      </a:pPr>
                      <a:r>
                        <a:rPr lang="el-GR" sz="1400" dirty="0">
                          <a:solidFill>
                            <a:schemeClr val="bg1"/>
                          </a:solidFill>
                          <a:effectLst/>
                        </a:rPr>
                        <a:t>Κυκλοφορικό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Μεταφέρει θρεπτικές ουσίες και οξυγόνο σε όλα τα όργανα.</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427855">
                <a:tc>
                  <a:txBody>
                    <a:bodyPr/>
                    <a:lstStyle/>
                    <a:p>
                      <a:pPr algn="ctr">
                        <a:spcAft>
                          <a:spcPts val="600"/>
                        </a:spcAft>
                      </a:pPr>
                      <a:r>
                        <a:rPr lang="el-GR" sz="1400" dirty="0">
                          <a:solidFill>
                            <a:schemeClr val="bg1"/>
                          </a:solidFill>
                          <a:effectLst/>
                        </a:rPr>
                        <a:t>Αναπνευστικό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Ανταλλάσει τα αέρια της αναπνοής  (οξυγόνο και </a:t>
                      </a:r>
                      <a:r>
                        <a:rPr lang="en-US" sz="1200" dirty="0">
                          <a:solidFill>
                            <a:schemeClr val="bg1"/>
                          </a:solidFill>
                          <a:effectLst/>
                        </a:rPr>
                        <a:t>C</a:t>
                      </a:r>
                      <a:r>
                        <a:rPr lang="el-GR" sz="1200" dirty="0">
                          <a:solidFill>
                            <a:schemeClr val="bg1"/>
                          </a:solidFill>
                          <a:effectLst/>
                        </a:rPr>
                        <a:t>Ο</a:t>
                      </a:r>
                      <a:r>
                        <a:rPr lang="el-GR" sz="1200" baseline="-25000" dirty="0">
                          <a:solidFill>
                            <a:schemeClr val="bg1"/>
                          </a:solidFill>
                          <a:effectLst/>
                        </a:rPr>
                        <a:t>2</a:t>
                      </a:r>
                      <a:r>
                        <a:rPr lang="el-GR" sz="1200" dirty="0" smtClean="0">
                          <a:solidFill>
                            <a:schemeClr val="bg1"/>
                          </a:solidFill>
                          <a:effectLst/>
                        </a:rPr>
                        <a:t>)</a:t>
                      </a:r>
                      <a:r>
                        <a:rPr lang="el-GR" sz="1200" dirty="0">
                          <a:solidFill>
                            <a:schemeClr val="bg1"/>
                          </a:solidFill>
                          <a:effectLst/>
                        </a:rPr>
                        <a:t> </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371992">
                <a:tc>
                  <a:txBody>
                    <a:bodyPr/>
                    <a:lstStyle/>
                    <a:p>
                      <a:pPr algn="ctr">
                        <a:spcAft>
                          <a:spcPts val="600"/>
                        </a:spcAft>
                      </a:pPr>
                      <a:r>
                        <a:rPr lang="el-GR" sz="1400" dirty="0">
                          <a:solidFill>
                            <a:schemeClr val="bg1"/>
                          </a:solidFill>
                          <a:effectLst/>
                        </a:rPr>
                        <a:t>Ουροποιητικό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Αποβάλλει από τον οργανισμό τις άχρηστες και επιβλαβείς ουσίες.</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495143">
                <a:tc>
                  <a:txBody>
                    <a:bodyPr/>
                    <a:lstStyle/>
                    <a:p>
                      <a:pPr algn="ctr">
                        <a:spcAft>
                          <a:spcPts val="600"/>
                        </a:spcAft>
                      </a:pPr>
                      <a:r>
                        <a:rPr lang="el-GR" sz="1400" dirty="0">
                          <a:solidFill>
                            <a:schemeClr val="bg1"/>
                          </a:solidFill>
                          <a:effectLst/>
                        </a:rPr>
                        <a:t>Σύστημα αισθητηρίων οργάνων</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Δέχεται ερεθίσματα από το περιβάλλον.</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439281">
                <a:tc>
                  <a:txBody>
                    <a:bodyPr/>
                    <a:lstStyle/>
                    <a:p>
                      <a:pPr algn="ctr">
                        <a:spcAft>
                          <a:spcPts val="600"/>
                        </a:spcAft>
                      </a:pPr>
                      <a:r>
                        <a:rPr lang="el-GR" sz="1400" dirty="0">
                          <a:solidFill>
                            <a:schemeClr val="bg1"/>
                          </a:solidFill>
                          <a:effectLst/>
                        </a:rPr>
                        <a:t>Σύστημα ενδοκρινών αδένων</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Συμμετέχει στη ρύθμιση  και τον συντονισμό  όλων των λειτουργιών του σώματος.</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445629">
                <a:tc>
                  <a:txBody>
                    <a:bodyPr/>
                    <a:lstStyle/>
                    <a:p>
                      <a:pPr algn="ctr">
                        <a:spcAft>
                          <a:spcPts val="600"/>
                        </a:spcAft>
                      </a:pPr>
                      <a:r>
                        <a:rPr lang="el-GR" sz="1400" dirty="0">
                          <a:solidFill>
                            <a:schemeClr val="bg1"/>
                          </a:solidFill>
                          <a:effectLst/>
                        </a:rPr>
                        <a:t>Νευρικό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Αναλύει και ερμηνεύει τα ερεθίσματα. Ρυθμίζει και συντονίζει όλες τις λειτουργίες του σώματος.</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443090">
                <a:tc>
                  <a:txBody>
                    <a:bodyPr/>
                    <a:lstStyle/>
                    <a:p>
                      <a:pPr algn="ctr">
                        <a:spcAft>
                          <a:spcPts val="600"/>
                        </a:spcAft>
                      </a:pPr>
                      <a:r>
                        <a:rPr lang="el-GR" sz="1400" dirty="0">
                          <a:solidFill>
                            <a:schemeClr val="bg1"/>
                          </a:solidFill>
                          <a:effectLst/>
                        </a:rPr>
                        <a:t>Ερειστικό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Στηρίζει και προστατεύει τον οργανισμό. Συμβάλλει στις κινήσεις του σώματος.</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278677">
                <a:tc>
                  <a:txBody>
                    <a:bodyPr/>
                    <a:lstStyle/>
                    <a:p>
                      <a:pPr algn="ctr">
                        <a:spcAft>
                          <a:spcPts val="600"/>
                        </a:spcAft>
                      </a:pPr>
                      <a:r>
                        <a:rPr lang="el-GR" sz="1400" dirty="0">
                          <a:solidFill>
                            <a:schemeClr val="bg1"/>
                          </a:solidFill>
                          <a:effectLst/>
                        </a:rPr>
                        <a:t>Μυϊκό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Συμβάλλει στις κινήσεις του σώματος.</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r h="345331">
                <a:tc>
                  <a:txBody>
                    <a:bodyPr/>
                    <a:lstStyle/>
                    <a:p>
                      <a:pPr algn="ctr">
                        <a:spcAft>
                          <a:spcPts val="600"/>
                        </a:spcAft>
                      </a:pPr>
                      <a:r>
                        <a:rPr lang="el-GR" sz="1400" dirty="0">
                          <a:solidFill>
                            <a:schemeClr val="bg1"/>
                          </a:solidFill>
                          <a:effectLst/>
                        </a:rPr>
                        <a:t>Αναπαραγωγικό σύστημα</a:t>
                      </a:r>
                      <a:endParaRPr lang="el-GR" sz="1400" dirty="0">
                        <a:solidFill>
                          <a:schemeClr val="bg1"/>
                        </a:solidFill>
                        <a:effectLst/>
                        <a:latin typeface="Calibri"/>
                        <a:ea typeface="Calibri"/>
                        <a:cs typeface="Times New Roman"/>
                      </a:endParaRPr>
                    </a:p>
                  </a:txBody>
                  <a:tcPr marL="68573" marR="68573" marT="0" marB="0" anchor="ctr">
                    <a:solidFill>
                      <a:srgbClr val="FFC000"/>
                    </a:solidFill>
                  </a:tcPr>
                </a:tc>
                <a:tc>
                  <a:txBody>
                    <a:bodyPr/>
                    <a:lstStyle/>
                    <a:p>
                      <a:pPr algn="l">
                        <a:spcAft>
                          <a:spcPts val="600"/>
                        </a:spcAft>
                      </a:pPr>
                      <a:r>
                        <a:rPr lang="el-GR" sz="1200" dirty="0">
                          <a:solidFill>
                            <a:schemeClr val="bg1"/>
                          </a:solidFill>
                          <a:effectLst/>
                        </a:rPr>
                        <a:t>Παράγει τους γαμέτες που είναι απαραίτητοι στην αναπαραγωγή. </a:t>
                      </a:r>
                      <a:endParaRPr lang="el-GR" sz="1200" dirty="0">
                        <a:solidFill>
                          <a:schemeClr val="bg1"/>
                        </a:solidFill>
                        <a:effectLst/>
                        <a:latin typeface="Calibri"/>
                        <a:ea typeface="Calibri"/>
                        <a:cs typeface="Times New Roman"/>
                      </a:endParaRPr>
                    </a:p>
                  </a:txBody>
                  <a:tcPr marL="68573" marR="68573" marT="0" marB="0" anchor="ctr">
                    <a:solidFill>
                      <a:srgbClr val="B6D95F"/>
                    </a:solidFill>
                  </a:tcPr>
                </a:tc>
              </a:tr>
            </a:tbl>
          </a:graphicData>
        </a:graphic>
      </p:graphicFrame>
      <p:sp>
        <p:nvSpPr>
          <p:cNvPr id="6" name="Ορθογώνιο 5"/>
          <p:cNvSpPr/>
          <p:nvPr/>
        </p:nvSpPr>
        <p:spPr>
          <a:xfrm>
            <a:off x="107504" y="5805264"/>
            <a:ext cx="8822793" cy="646331"/>
          </a:xfrm>
          <a:prstGeom prst="rect">
            <a:avLst/>
          </a:prstGeom>
        </p:spPr>
        <p:txBody>
          <a:bodyPr wrap="square">
            <a:spAutoFit/>
          </a:bodyPr>
          <a:lstStyle/>
          <a:p>
            <a:pPr fontAlgn="auto">
              <a:spcBef>
                <a:spcPts val="0"/>
              </a:spcBef>
              <a:spcAft>
                <a:spcPts val="0"/>
              </a:spcAft>
              <a:defRPr/>
            </a:pPr>
            <a:r>
              <a:rPr lang="el-GR" b="1" dirty="0">
                <a:solidFill>
                  <a:srgbClr val="FFC000"/>
                </a:solidFill>
              </a:rPr>
              <a:t>Η συντονισμένη λειτουργία όλων των συστημάτων επιτρέπει την αρμονική λειτουργία του ανθρώπινου οργανισμού. </a:t>
            </a:r>
          </a:p>
        </p:txBody>
      </p:sp>
    </p:spTree>
    <p:extLst>
      <p:ext uri="{BB962C8B-B14F-4D97-AF65-F5344CB8AC3E}">
        <p14:creationId xmlns:p14="http://schemas.microsoft.com/office/powerpoint/2010/main" xmlns="" val="1246456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Ορθογώνιο 3"/>
          <p:cNvSpPr>
            <a:spLocks noChangeArrowheads="1"/>
          </p:cNvSpPr>
          <p:nvPr/>
        </p:nvSpPr>
        <p:spPr bwMode="auto">
          <a:xfrm>
            <a:off x="250825" y="1858963"/>
            <a:ext cx="8353425"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2400" b="1" i="1"/>
              <a:t>Η ιεραρχία με βάση την οποία οργανώνεται η κατασκευή του ανθρώπινου σώματος είναι:</a:t>
            </a:r>
          </a:p>
          <a:p>
            <a:endParaRPr lang="el-GR" sz="2400"/>
          </a:p>
          <a:p>
            <a:r>
              <a:rPr lang="el-GR" sz="2400"/>
              <a:t>Α. Κύτταρα→Ιστοί →Όργανα→Συστήματα οργάνων</a:t>
            </a:r>
          </a:p>
          <a:p>
            <a:r>
              <a:rPr lang="el-GR" sz="2400"/>
              <a:t>Β. Κύτταρα→ Συστήματα οργάνων → Ιστοί →Όργανα</a:t>
            </a:r>
          </a:p>
          <a:p>
            <a:r>
              <a:rPr lang="el-GR" sz="2400"/>
              <a:t>Γ. Κύτταρα→ Συστήματα οργάνων → Όργανα→ Ιστοί</a:t>
            </a:r>
          </a:p>
          <a:p>
            <a:r>
              <a:rPr lang="el-GR" sz="2400"/>
              <a:t>Δ. Ιστοί →Κύτταρα→ Συστήματα οργάνων→Όργανα</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359532" y="1225555"/>
            <a:ext cx="8361045" cy="5000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1 - Τίτλος"/>
          <p:cNvSpPr txBox="1">
            <a:spLocks/>
          </p:cNvSpPr>
          <p:nvPr/>
        </p:nvSpPr>
        <p:spPr bwMode="auto">
          <a:xfrm>
            <a:off x="411480" y="247174"/>
            <a:ext cx="8243374" cy="376252"/>
          </a:xfrm>
          <a:prstGeom prst="rect">
            <a:avLst/>
          </a:prstGeom>
          <a:solidFill>
            <a:srgbClr val="CCC1DA"/>
          </a:solidFill>
          <a:ln w="9525">
            <a:noFill/>
            <a:miter lim="800000"/>
            <a:headEnd/>
            <a:tailEnd/>
          </a:ln>
          <a:effectLst/>
        </p:spPr>
        <p:txBody>
          <a:bodyPr vert="horz" wrap="square" lIns="82296" tIns="41148" rIns="82296" bIns="41148" numCol="1" anchor="ctr" anchorCtr="0" compatLnSpc="1">
            <a:prstTxWarp prst="textNoShape">
              <a:avLst/>
            </a:prstTxWarp>
            <a:normAutofit fontScale="90000" lnSpcReduction="10000"/>
          </a:bodyPr>
          <a:lstStyle/>
          <a:p>
            <a:pPr algn="ctr" defTabSz="822960">
              <a:defRPr/>
            </a:pPr>
            <a:r>
              <a:rPr lang="en-US" sz="2200" b="1" kern="0" dirty="0">
                <a:latin typeface="Calibri" pitchFamily="34" charset="0"/>
                <a:ea typeface="+mj-ea"/>
                <a:cs typeface="+mj-cs"/>
              </a:rPr>
              <a:t>E</a:t>
            </a:r>
            <a:r>
              <a:rPr lang="el-GR" b="1" kern="0" dirty="0" err="1" smtClean="0">
                <a:latin typeface="Calibri" pitchFamily="34" charset="0"/>
                <a:ea typeface="+mj-ea"/>
                <a:cs typeface="+mj-cs"/>
              </a:rPr>
              <a:t>ίδη</a:t>
            </a:r>
            <a:r>
              <a:rPr lang="el-GR" b="1" kern="0" dirty="0" smtClean="0">
                <a:latin typeface="Calibri" pitchFamily="34" charset="0"/>
                <a:ea typeface="+mj-ea"/>
                <a:cs typeface="+mj-cs"/>
              </a:rPr>
              <a:t> ιστών</a:t>
            </a:r>
            <a:endParaRPr lang="el-GR" sz="2200" b="1" kern="0" dirty="0">
              <a:latin typeface="Calibri" pitchFamily="34" charset="0"/>
              <a:ea typeface="+mj-ea"/>
              <a:cs typeface="+mj-cs"/>
            </a:endParaRPr>
          </a:p>
        </p:txBody>
      </p:sp>
    </p:spTree>
    <p:extLst>
      <p:ext uri="{BB962C8B-B14F-4D97-AF65-F5344CB8AC3E}">
        <p14:creationId xmlns:p14="http://schemas.microsoft.com/office/powerpoint/2010/main" xmlns="" val="32845368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467544" y="1268761"/>
          <a:ext cx="8208912" cy="1933554"/>
        </p:xfrm>
        <a:graphic>
          <a:graphicData uri="http://schemas.openxmlformats.org/drawingml/2006/table">
            <a:tbl>
              <a:tblPr/>
              <a:tblGrid>
                <a:gridCol w="850433"/>
                <a:gridCol w="1465206"/>
                <a:gridCol w="1716809"/>
                <a:gridCol w="1746406"/>
                <a:gridCol w="2430058"/>
              </a:tblGrid>
              <a:tr h="361453">
                <a:tc rowSpan="4">
                  <a:txBody>
                    <a:bodyPr/>
                    <a:lstStyle/>
                    <a:p>
                      <a:pPr algn="ctr" fontAlgn="ctr"/>
                      <a:r>
                        <a:rPr lang="el-GR" sz="1000" b="1" i="0" u="none" strike="noStrike" dirty="0">
                          <a:solidFill>
                            <a:srgbClr val="000000"/>
                          </a:solidFill>
                          <a:latin typeface="Calibri"/>
                        </a:rPr>
                        <a:t>Επιθηλιακός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AF8"/>
                    </a:solidFill>
                  </a:tcPr>
                </a:tc>
                <a:tc gridSpan="4">
                  <a:txBody>
                    <a:bodyPr/>
                    <a:lstStyle/>
                    <a:p>
                      <a:pPr algn="ctr" fontAlgn="ctr"/>
                      <a:r>
                        <a:rPr lang="el-GR" sz="1000" b="0" i="0" u="none" strike="noStrike" dirty="0" err="1">
                          <a:solidFill>
                            <a:srgbClr val="000000"/>
                          </a:solidFill>
                          <a:latin typeface="Calibri"/>
                        </a:rPr>
                        <a:t>Στενώς</a:t>
                      </a:r>
                      <a:r>
                        <a:rPr lang="el-GR" sz="1000" b="0" i="0" u="none" strike="noStrike" dirty="0">
                          <a:solidFill>
                            <a:srgbClr val="000000"/>
                          </a:solidFill>
                          <a:latin typeface="Calibri"/>
                        </a:rPr>
                        <a:t> συνδεδεμένα κύτταρα με λίγη ποσότητα μεσοκυττάριας ουσίας. Πολύμορφος.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AF8"/>
                    </a:solidFill>
                  </a:tcPr>
                </a:tc>
                <a:tc hMerge="1">
                  <a:txBody>
                    <a:bodyPr/>
                    <a:lstStyle/>
                    <a:p>
                      <a:endParaRPr lang="el-GR"/>
                    </a:p>
                  </a:txBody>
                  <a:tcPr/>
                </a:tc>
                <a:tc hMerge="1">
                  <a:txBody>
                    <a:bodyPr/>
                    <a:lstStyle/>
                    <a:p>
                      <a:endParaRPr lang="el-GR"/>
                    </a:p>
                  </a:txBody>
                  <a:tcPr/>
                </a:tc>
                <a:tc hMerge="1">
                  <a:txBody>
                    <a:bodyPr/>
                    <a:lstStyle/>
                    <a:p>
                      <a:endParaRPr lang="el-GR"/>
                    </a:p>
                  </a:txBody>
                  <a:tcPr/>
                </a:tc>
              </a:tr>
              <a:tr h="345963">
                <a:tc vMerge="1">
                  <a:txBody>
                    <a:bodyPr/>
                    <a:lstStyle/>
                    <a:p>
                      <a:endParaRPr lang="el-GR"/>
                    </a:p>
                  </a:txBody>
                  <a:tcPr/>
                </a:tc>
                <a:tc>
                  <a:txBody>
                    <a:bodyPr/>
                    <a:lstStyle/>
                    <a:p>
                      <a:pPr algn="ctr" fontAlgn="ctr"/>
                      <a:r>
                        <a:rPr lang="el-GR" sz="1000" b="1" i="0" u="none" strike="noStrike">
                          <a:solidFill>
                            <a:srgbClr val="000000"/>
                          </a:solidFill>
                          <a:latin typeface="Calibri"/>
                        </a:rPr>
                        <a:t>Πλακώδες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c>
                  <a:txBody>
                    <a:bodyPr/>
                    <a:lstStyle/>
                    <a:p>
                      <a:pPr algn="ctr" fontAlgn="ctr"/>
                      <a:r>
                        <a:rPr lang="el-GR" sz="1000" b="0" i="0" u="none" strike="noStrike">
                          <a:solidFill>
                            <a:srgbClr val="000000"/>
                          </a:solidFill>
                          <a:latin typeface="Calibri"/>
                        </a:rPr>
                        <a:t>Πεπλατυσμένα κύτταρα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c>
                  <a:txBody>
                    <a:bodyPr/>
                    <a:lstStyle/>
                    <a:p>
                      <a:pPr algn="ctr" fontAlgn="ctr"/>
                      <a:r>
                        <a:rPr lang="el-GR" sz="1000" b="0" i="0" u="none" strike="noStrike">
                          <a:solidFill>
                            <a:srgbClr val="000000"/>
                          </a:solidFill>
                          <a:latin typeface="Calibri"/>
                        </a:rPr>
                        <a:t>Προστασία, κάλυψη επιφανειών</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c>
                  <a:txBody>
                    <a:bodyPr/>
                    <a:lstStyle/>
                    <a:p>
                      <a:pPr algn="ctr" fontAlgn="ctr"/>
                      <a:r>
                        <a:rPr lang="el-GR" sz="1000" b="0" i="0" u="none" strike="noStrike" dirty="0">
                          <a:solidFill>
                            <a:srgbClr val="000000"/>
                          </a:solidFill>
                          <a:latin typeface="Calibri"/>
                        </a:rPr>
                        <a:t>Τοίχωμα αγγείων, πνευμονικές κυψελίδες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r>
              <a:tr h="613069">
                <a:tc vMerge="1">
                  <a:txBody>
                    <a:bodyPr/>
                    <a:lstStyle/>
                    <a:p>
                      <a:endParaRPr lang="el-GR"/>
                    </a:p>
                  </a:txBody>
                  <a:tcPr/>
                </a:tc>
                <a:tc>
                  <a:txBody>
                    <a:bodyPr/>
                    <a:lstStyle/>
                    <a:p>
                      <a:pPr algn="ctr" fontAlgn="ctr"/>
                      <a:r>
                        <a:rPr lang="el-GR" sz="1000" b="1" i="0" u="none" strike="noStrike">
                          <a:solidFill>
                            <a:srgbClr val="000000"/>
                          </a:solidFill>
                          <a:latin typeface="Calibri"/>
                        </a:rPr>
                        <a:t>Κροσσωτό επιθήλιο</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AF8"/>
                    </a:solidFill>
                  </a:tcPr>
                </a:tc>
                <a:tc>
                  <a:txBody>
                    <a:bodyPr/>
                    <a:lstStyle/>
                    <a:p>
                      <a:pPr algn="ctr" fontAlgn="ctr"/>
                      <a:r>
                        <a:rPr lang="en-US" sz="1000" b="0" i="0" u="none" strike="noStrike">
                          <a:solidFill>
                            <a:srgbClr val="000000"/>
                          </a:solidFill>
                          <a:latin typeface="Calibri"/>
                        </a:rPr>
                        <a:t>E</a:t>
                      </a:r>
                      <a:r>
                        <a:rPr lang="el-GR" sz="1000" b="0" i="0" u="none" strike="noStrike">
                          <a:solidFill>
                            <a:srgbClr val="000000"/>
                          </a:solidFill>
                          <a:latin typeface="Calibri"/>
                        </a:rPr>
                        <a:t>πιθήλιο με κροσσούς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AF8"/>
                    </a:solidFill>
                  </a:tcPr>
                </a:tc>
                <a:tc>
                  <a:txBody>
                    <a:bodyPr/>
                    <a:lstStyle/>
                    <a:p>
                      <a:pPr algn="ctr" fontAlgn="ctr"/>
                      <a:r>
                        <a:rPr lang="el-GR" sz="1000" b="0" i="0" u="none" strike="noStrike">
                          <a:solidFill>
                            <a:srgbClr val="000000"/>
                          </a:solidFill>
                          <a:latin typeface="Calibri"/>
                        </a:rPr>
                        <a:t>Διάχυση και απορρόφηση θρεπτικών συστατικών, προστασία, μεμονωμένα αδενικά κύτταρα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AF8"/>
                    </a:solidFill>
                  </a:tcPr>
                </a:tc>
                <a:tc>
                  <a:txBody>
                    <a:bodyPr/>
                    <a:lstStyle/>
                    <a:p>
                      <a:pPr algn="ctr" fontAlgn="ctr"/>
                      <a:r>
                        <a:rPr lang="el-GR" sz="1000" b="0" i="0" u="none" strike="noStrike" dirty="0">
                          <a:solidFill>
                            <a:srgbClr val="000000"/>
                          </a:solidFill>
                          <a:latin typeface="Calibri"/>
                        </a:rPr>
                        <a:t>Αεροφόροι οδοί, λεπτό έντερο και γενικά στον γαστρεντερικό σωλήνα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AF8"/>
                    </a:solidFill>
                  </a:tcPr>
                </a:tc>
              </a:tr>
              <a:tr h="613069">
                <a:tc vMerge="1">
                  <a:txBody>
                    <a:bodyPr/>
                    <a:lstStyle/>
                    <a:p>
                      <a:endParaRPr lang="el-GR"/>
                    </a:p>
                  </a:txBody>
                  <a:tcPr/>
                </a:tc>
                <a:tc>
                  <a:txBody>
                    <a:bodyPr/>
                    <a:lstStyle/>
                    <a:p>
                      <a:pPr algn="ctr" fontAlgn="ctr"/>
                      <a:r>
                        <a:rPr lang="el-GR" sz="1000" b="1" i="0" u="none" strike="noStrike" dirty="0">
                          <a:solidFill>
                            <a:srgbClr val="000000"/>
                          </a:solidFill>
                          <a:latin typeface="Calibri"/>
                        </a:rPr>
                        <a:t>Αδενικό επιθήλιο</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c>
                  <a:txBody>
                    <a:bodyPr/>
                    <a:lstStyle/>
                    <a:p>
                      <a:pPr algn="l" fontAlgn="b"/>
                      <a:r>
                        <a:rPr lang="el-GR" sz="1000" b="0" i="0" u="none" strike="noStrike">
                          <a:solidFill>
                            <a:srgbClr val="000000"/>
                          </a:solidFill>
                          <a:latin typeface="Calibri"/>
                        </a:rPr>
                        <a:t> </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c>
                  <a:txBody>
                    <a:bodyPr/>
                    <a:lstStyle/>
                    <a:p>
                      <a:pPr algn="ctr" fontAlgn="ctr"/>
                      <a:r>
                        <a:rPr lang="el-GR" sz="1000" b="0" i="0" u="none" strike="noStrike">
                          <a:solidFill>
                            <a:srgbClr val="000000"/>
                          </a:solidFill>
                          <a:latin typeface="Calibri"/>
                        </a:rPr>
                        <a:t>Παραγωγή και έκκριση ουσιών</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c>
                  <a:txBody>
                    <a:bodyPr/>
                    <a:lstStyle/>
                    <a:p>
                      <a:pPr algn="ctr" fontAlgn="ctr"/>
                      <a:r>
                        <a:rPr lang="el-GR" sz="1000" b="0" i="0" u="none" strike="noStrike" dirty="0">
                          <a:solidFill>
                            <a:srgbClr val="000000"/>
                          </a:solidFill>
                          <a:latin typeface="Calibri"/>
                        </a:rPr>
                        <a:t>Αδένες είτε με τη μορφή μεμονωμένων κυττάρων (βλεννογόνος γαστρεντερικού σωλήνα), είτε με τη μορφή πολυκύτταρων αδένων.</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C2F4"/>
                    </a:solidFill>
                  </a:tcPr>
                </a:tc>
              </a:tr>
            </a:tbl>
          </a:graphicData>
        </a:graphic>
      </p:graphicFrame>
      <p:graphicFrame>
        <p:nvGraphicFramePr>
          <p:cNvPr id="5" name="4 - Πίνακας"/>
          <p:cNvGraphicFramePr>
            <a:graphicFrameLocks noGrp="1"/>
          </p:cNvGraphicFramePr>
          <p:nvPr/>
        </p:nvGraphicFramePr>
        <p:xfrm>
          <a:off x="467545" y="908720"/>
          <a:ext cx="8208912" cy="155869"/>
        </p:xfrm>
        <a:graphic>
          <a:graphicData uri="http://schemas.openxmlformats.org/drawingml/2006/table">
            <a:tbl>
              <a:tblPr/>
              <a:tblGrid>
                <a:gridCol w="873418"/>
                <a:gridCol w="1430838"/>
                <a:gridCol w="1728192"/>
                <a:gridCol w="108985"/>
                <a:gridCol w="1619207"/>
                <a:gridCol w="2448272"/>
              </a:tblGrid>
              <a:tr h="155869">
                <a:tc>
                  <a:txBody>
                    <a:bodyPr/>
                    <a:lstStyle/>
                    <a:p>
                      <a:pPr algn="ctr" fontAlgn="b"/>
                      <a:r>
                        <a:rPr lang="el-GR" sz="1000" b="0" i="0" u="none" strike="noStrike" dirty="0">
                          <a:solidFill>
                            <a:srgbClr val="000000"/>
                          </a:solidFill>
                          <a:latin typeface="Calibri"/>
                        </a:rPr>
                        <a:t>Ιστός</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a:txBody>
                    <a:bodyPr/>
                    <a:lstStyle/>
                    <a:p>
                      <a:pPr algn="ctr" fontAlgn="b"/>
                      <a:r>
                        <a:rPr lang="el-GR" sz="1000" b="0" i="0" u="none" strike="noStrike">
                          <a:solidFill>
                            <a:srgbClr val="000000"/>
                          </a:solidFill>
                          <a:latin typeface="Calibri"/>
                        </a:rPr>
                        <a:t>Είδη</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l-GR" sz="1000" b="0" i="0" u="none" strike="noStrike">
                          <a:solidFill>
                            <a:srgbClr val="000000"/>
                          </a:solidFill>
                          <a:latin typeface="Calibri"/>
                        </a:rPr>
                        <a:t>Μορφή</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gridSpan="2">
                  <a:txBody>
                    <a:bodyPr/>
                    <a:lstStyle/>
                    <a:p>
                      <a:pPr algn="ctr" fontAlgn="b"/>
                      <a:r>
                        <a:rPr lang="el-GR" sz="1000" b="0" i="0" u="none" strike="noStrike">
                          <a:solidFill>
                            <a:srgbClr val="000000"/>
                          </a:solidFill>
                          <a:latin typeface="Calibri"/>
                        </a:rPr>
                        <a:t>Λειτουργία</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l-GR"/>
                    </a:p>
                  </a:txBody>
                  <a:tcPr/>
                </a:tc>
                <a:tc>
                  <a:txBody>
                    <a:bodyPr/>
                    <a:lstStyle/>
                    <a:p>
                      <a:pPr algn="ctr" fontAlgn="b"/>
                      <a:r>
                        <a:rPr lang="el-GR" sz="1000" b="0" i="0" u="none" strike="noStrike" dirty="0">
                          <a:solidFill>
                            <a:srgbClr val="000000"/>
                          </a:solidFill>
                          <a:latin typeface="Calibri"/>
                        </a:rPr>
                        <a:t>Θέση</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r>
            </a:tbl>
          </a:graphicData>
        </a:graphic>
      </p:graphicFrame>
      <p:graphicFrame>
        <p:nvGraphicFramePr>
          <p:cNvPr id="6" name="5 - Πίνακας"/>
          <p:cNvGraphicFramePr>
            <a:graphicFrameLocks noGrp="1"/>
          </p:cNvGraphicFramePr>
          <p:nvPr/>
        </p:nvGraphicFramePr>
        <p:xfrm>
          <a:off x="467544" y="3356993"/>
          <a:ext cx="8208912" cy="3335773"/>
        </p:xfrm>
        <a:graphic>
          <a:graphicData uri="http://schemas.openxmlformats.org/drawingml/2006/table">
            <a:tbl>
              <a:tblPr/>
              <a:tblGrid>
                <a:gridCol w="850433"/>
                <a:gridCol w="1465206"/>
                <a:gridCol w="1465206"/>
                <a:gridCol w="251603"/>
                <a:gridCol w="1746406"/>
                <a:gridCol w="2430058"/>
              </a:tblGrid>
              <a:tr h="368684">
                <a:tc rowSpan="7">
                  <a:txBody>
                    <a:bodyPr/>
                    <a:lstStyle/>
                    <a:p>
                      <a:pPr algn="ctr" fontAlgn="ctr"/>
                      <a:r>
                        <a:rPr lang="el-GR" sz="1000" b="1" i="0" u="none" strike="noStrike" dirty="0">
                          <a:solidFill>
                            <a:srgbClr val="000000"/>
                          </a:solidFill>
                          <a:latin typeface="Calibri"/>
                        </a:rPr>
                        <a:t>Ερειστικός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l-GR" sz="1000" b="1" i="0" u="none" strike="noStrike" dirty="0" err="1">
                          <a:solidFill>
                            <a:srgbClr val="000000"/>
                          </a:solidFill>
                          <a:latin typeface="Calibri"/>
                        </a:rPr>
                        <a:t>Α.Συνδετικός</a:t>
                      </a:r>
                      <a:endParaRPr lang="el-GR" sz="1000" b="1" i="0" u="none" strike="noStrike" dirty="0">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el-GR" sz="1000" b="0" i="0" u="none" strike="noStrike">
                          <a:solidFill>
                            <a:srgbClr val="000000"/>
                          </a:solidFill>
                          <a:latin typeface="Calibri"/>
                        </a:rPr>
                        <a:t>Άφθονη μεσοκυττάρια ουσία με ινίδια κολλαγόνου και ελαστίνης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pPr algn="ctr" fontAlgn="ctr"/>
                      <a:endParaRPr lang="el-GR" sz="400" b="0" i="0" u="none" strike="noStrike">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l-GR" sz="1000" b="0" i="0" u="none" strike="noStrike">
                          <a:solidFill>
                            <a:srgbClr val="000000"/>
                          </a:solidFill>
                          <a:latin typeface="Calibri"/>
                        </a:rPr>
                        <a:t>Σύνδεση δομών, στήριξη και προστασία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l-GR" sz="1000" b="0" i="0" u="none" strike="noStrike">
                          <a:solidFill>
                            <a:srgbClr val="000000"/>
                          </a:solidFill>
                          <a:latin typeface="Calibri"/>
                        </a:rPr>
                        <a:t> </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460669">
                <a:tc vMerge="1">
                  <a:txBody>
                    <a:bodyPr/>
                    <a:lstStyle/>
                    <a:p>
                      <a:endParaRPr lang="el-GR"/>
                    </a:p>
                  </a:txBody>
                  <a:tcPr/>
                </a:tc>
                <a:tc>
                  <a:txBody>
                    <a:bodyPr/>
                    <a:lstStyle/>
                    <a:p>
                      <a:pPr algn="ctr" fontAlgn="ctr"/>
                      <a:r>
                        <a:rPr lang="el-GR" sz="1000" b="0" i="1" u="none" strike="noStrike" dirty="0">
                          <a:solidFill>
                            <a:srgbClr val="000000"/>
                          </a:solidFill>
                          <a:latin typeface="Calibri"/>
                        </a:rPr>
                        <a:t>1.Χαλαρός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gridSpan="2">
                  <a:txBody>
                    <a:bodyPr/>
                    <a:lstStyle/>
                    <a:p>
                      <a:pPr algn="ctr" fontAlgn="ctr"/>
                      <a:r>
                        <a:rPr lang="el-GR" sz="1000" b="0" i="0" u="none" strike="noStrike" dirty="0">
                          <a:solidFill>
                            <a:srgbClr val="000000"/>
                          </a:solidFill>
                          <a:latin typeface="Calibri"/>
                        </a:rPr>
                        <a:t>Μεσοκυττάρια ουσία που περιέχει ινίδια κολλαγόνου και </a:t>
                      </a:r>
                      <a:r>
                        <a:rPr lang="el-GR" sz="1000" b="0" i="0" u="none" strike="noStrike" dirty="0" err="1">
                          <a:solidFill>
                            <a:srgbClr val="000000"/>
                          </a:solidFill>
                          <a:latin typeface="Calibri"/>
                        </a:rPr>
                        <a:t>ελαστίνης</a:t>
                      </a:r>
                      <a:endParaRPr lang="el-GR" sz="1000" b="0" i="0" u="none" strike="noStrike" dirty="0">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hMerge="1">
                  <a:txBody>
                    <a:bodyPr/>
                    <a:lstStyle/>
                    <a:p>
                      <a:pPr algn="l" fontAlgn="b"/>
                      <a:endParaRPr lang="el-GR" sz="400" b="0" i="0" u="none" strike="noStrike">
                        <a:solidFill>
                          <a:srgbClr val="000000"/>
                        </a:solidFill>
                        <a:latin typeface="Calibri"/>
                      </a:endParaRP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a:txBody>
                    <a:bodyPr/>
                    <a:lstStyle/>
                    <a:p>
                      <a:pPr algn="l" fontAlgn="b"/>
                      <a:r>
                        <a:rPr lang="el-GR" sz="1000" b="0" i="0" u="none" strike="noStrike">
                          <a:solidFill>
                            <a:srgbClr val="000000"/>
                          </a:solidFill>
                          <a:latin typeface="Calibri"/>
                        </a:rPr>
                        <a:t> </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a:txBody>
                    <a:bodyPr/>
                    <a:lstStyle/>
                    <a:p>
                      <a:pPr algn="ctr" fontAlgn="ctr"/>
                      <a:r>
                        <a:rPr lang="el-GR" sz="1000" b="0" i="0" u="none" strike="noStrike">
                          <a:solidFill>
                            <a:srgbClr val="000000"/>
                          </a:solidFill>
                          <a:latin typeface="Calibri"/>
                        </a:rPr>
                        <a:t>Δέρμα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r>
              <a:tr h="460669">
                <a:tc vMerge="1">
                  <a:txBody>
                    <a:bodyPr/>
                    <a:lstStyle/>
                    <a:p>
                      <a:endParaRPr lang="el-GR"/>
                    </a:p>
                  </a:txBody>
                  <a:tcPr/>
                </a:tc>
                <a:tc>
                  <a:txBody>
                    <a:bodyPr/>
                    <a:lstStyle/>
                    <a:p>
                      <a:pPr algn="ctr" fontAlgn="ctr"/>
                      <a:r>
                        <a:rPr lang="el-GR" sz="1000" b="0" i="1" u="none" strike="noStrike" dirty="0">
                          <a:solidFill>
                            <a:srgbClr val="000000"/>
                          </a:solidFill>
                          <a:latin typeface="Calibri"/>
                        </a:rPr>
                        <a:t>2.Πυκνός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gridSpan="2">
                  <a:txBody>
                    <a:bodyPr/>
                    <a:lstStyle/>
                    <a:p>
                      <a:pPr algn="ctr" fontAlgn="ctr"/>
                      <a:r>
                        <a:rPr lang="el-GR" sz="1000" b="0" i="0" u="none" strike="noStrike" dirty="0">
                          <a:solidFill>
                            <a:srgbClr val="000000"/>
                          </a:solidFill>
                          <a:latin typeface="Calibri"/>
                        </a:rPr>
                        <a:t>Μεσοκυττάρια ουσία που αποτελείται κυρίως από ινίδια κολλαγόνου και </a:t>
                      </a:r>
                      <a:r>
                        <a:rPr lang="el-GR" sz="1000" b="0" i="0" u="none" strike="noStrike" dirty="0" err="1">
                          <a:solidFill>
                            <a:srgbClr val="000000"/>
                          </a:solidFill>
                          <a:latin typeface="Calibri"/>
                        </a:rPr>
                        <a:t>ελαστίνης</a:t>
                      </a:r>
                      <a:endParaRPr lang="el-GR" sz="1000" b="0" i="0" u="none" strike="noStrike" dirty="0">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hMerge="1">
                  <a:txBody>
                    <a:bodyPr/>
                    <a:lstStyle/>
                    <a:p>
                      <a:pPr algn="ctr" fontAlgn="ctr"/>
                      <a:endParaRPr lang="el-GR" sz="300" b="0" i="1" u="none" strike="noStrike">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a:txBody>
                    <a:bodyPr/>
                    <a:lstStyle/>
                    <a:p>
                      <a:pPr algn="ctr" fontAlgn="ctr"/>
                      <a:r>
                        <a:rPr lang="el-GR" sz="1000" b="0" i="1" u="none" strike="noStrike">
                          <a:solidFill>
                            <a:srgbClr val="000000"/>
                          </a:solidFill>
                          <a:latin typeface="Calibri"/>
                        </a:rPr>
                        <a:t>Βλ. Ερειστικό, Μυικό</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a:txBody>
                    <a:bodyPr/>
                    <a:lstStyle/>
                    <a:p>
                      <a:pPr algn="ctr" fontAlgn="ctr"/>
                      <a:r>
                        <a:rPr lang="el-GR" sz="1000" b="0" i="0" u="none" strike="noStrike">
                          <a:solidFill>
                            <a:srgbClr val="000000"/>
                          </a:solidFill>
                          <a:latin typeface="Calibri"/>
                        </a:rPr>
                        <a:t>Σύνδεσμοι, Τένοντες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r>
              <a:tr h="206544">
                <a:tc vMerge="1">
                  <a:txBody>
                    <a:bodyPr/>
                    <a:lstStyle/>
                    <a:p>
                      <a:endParaRPr lang="el-GR"/>
                    </a:p>
                  </a:txBody>
                  <a:tcPr/>
                </a:tc>
                <a:tc>
                  <a:txBody>
                    <a:bodyPr/>
                    <a:lstStyle/>
                    <a:p>
                      <a:pPr algn="ctr" fontAlgn="ctr"/>
                      <a:r>
                        <a:rPr lang="el-GR" sz="1000" b="0" i="1" u="none" strike="noStrike">
                          <a:solidFill>
                            <a:srgbClr val="000000"/>
                          </a:solidFill>
                          <a:latin typeface="Calibri"/>
                        </a:rPr>
                        <a:t>3.Λιπώδης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gridSpan="2">
                  <a:txBody>
                    <a:bodyPr/>
                    <a:lstStyle/>
                    <a:p>
                      <a:pPr algn="ctr" fontAlgn="ctr"/>
                      <a:r>
                        <a:rPr lang="el-GR" sz="1000" b="0" i="0" u="none" strike="noStrike" dirty="0">
                          <a:solidFill>
                            <a:srgbClr val="000000"/>
                          </a:solidFill>
                          <a:latin typeface="Calibri"/>
                        </a:rPr>
                        <a:t>Αποτελείται από </a:t>
                      </a:r>
                      <a:r>
                        <a:rPr lang="el-GR" sz="1000" b="0" i="0" u="none" strike="noStrike" dirty="0" err="1">
                          <a:solidFill>
                            <a:srgbClr val="000000"/>
                          </a:solidFill>
                          <a:latin typeface="Calibri"/>
                        </a:rPr>
                        <a:t>λιποκύτταρα</a:t>
                      </a:r>
                      <a:endParaRPr lang="el-GR" sz="1000" b="0" i="0" u="none" strike="noStrike" dirty="0">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hMerge="1">
                  <a:txBody>
                    <a:bodyPr/>
                    <a:lstStyle/>
                    <a:p>
                      <a:pPr algn="ctr" fontAlgn="ctr"/>
                      <a:endParaRPr lang="el-GR" sz="400" b="0" i="0" u="none" strike="noStrike">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a:txBody>
                    <a:bodyPr/>
                    <a:lstStyle/>
                    <a:p>
                      <a:pPr algn="ctr" fontAlgn="ctr"/>
                      <a:r>
                        <a:rPr lang="el-GR" sz="1000" b="0" i="0" u="none" strike="noStrike" dirty="0">
                          <a:solidFill>
                            <a:srgbClr val="000000"/>
                          </a:solidFill>
                          <a:latin typeface="Calibri"/>
                        </a:rPr>
                        <a:t>Αποθήκευση λίπους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c>
                  <a:txBody>
                    <a:bodyPr/>
                    <a:lstStyle/>
                    <a:p>
                      <a:pPr algn="l" fontAlgn="b"/>
                      <a:r>
                        <a:rPr lang="el-GR" sz="1000" b="0" i="0" u="none" strike="noStrike">
                          <a:solidFill>
                            <a:srgbClr val="000000"/>
                          </a:solidFill>
                          <a:latin typeface="Calibri"/>
                        </a:rPr>
                        <a:t> </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69"/>
                    </a:solidFill>
                  </a:tcPr>
                </a:tc>
              </a:tr>
              <a:tr h="613069">
                <a:tc vMerge="1">
                  <a:txBody>
                    <a:bodyPr/>
                    <a:lstStyle/>
                    <a:p>
                      <a:endParaRPr lang="el-GR"/>
                    </a:p>
                  </a:txBody>
                  <a:tcPr/>
                </a:tc>
                <a:tc>
                  <a:txBody>
                    <a:bodyPr/>
                    <a:lstStyle/>
                    <a:p>
                      <a:pPr algn="ctr" fontAlgn="ctr"/>
                      <a:r>
                        <a:rPr lang="el-GR" sz="1000" b="0" i="1" u="none" strike="noStrike">
                          <a:solidFill>
                            <a:srgbClr val="000000"/>
                          </a:solidFill>
                          <a:latin typeface="Calibri"/>
                        </a:rPr>
                        <a:t>4.Αίμα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gridSpan="2">
                  <a:txBody>
                    <a:bodyPr/>
                    <a:lstStyle/>
                    <a:p>
                      <a:pPr algn="ctr" fontAlgn="ctr"/>
                      <a:r>
                        <a:rPr lang="el-GR" sz="1000" b="0" i="0" u="none" strike="noStrike" dirty="0">
                          <a:solidFill>
                            <a:srgbClr val="000000"/>
                          </a:solidFill>
                          <a:latin typeface="Calibri"/>
                        </a:rPr>
                        <a:t>3 είδη κυττάρων (ερυθρά και λευκά αιμοσφαίρια, αιμοπετάλια. Άφθονη μεσοκυττάρια ουσία (πλάσμα).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hMerge="1">
                  <a:txBody>
                    <a:bodyPr/>
                    <a:lstStyle/>
                    <a:p>
                      <a:pPr algn="ctr" fontAlgn="ctr"/>
                      <a:endParaRPr lang="el-GR" sz="400" b="0" i="0" u="none" strike="noStrike">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a:txBody>
                    <a:bodyPr/>
                    <a:lstStyle/>
                    <a:p>
                      <a:pPr algn="ctr" fontAlgn="ctr"/>
                      <a:r>
                        <a:rPr lang="el-GR" sz="1000" b="0" i="0" u="none" strike="noStrike" dirty="0">
                          <a:solidFill>
                            <a:srgbClr val="000000"/>
                          </a:solidFill>
                          <a:latin typeface="Calibri"/>
                        </a:rPr>
                        <a:t>Μεταφορά οξυγόνου (</a:t>
                      </a:r>
                      <a:r>
                        <a:rPr lang="el-GR" sz="1000" b="0" i="0" u="none" strike="noStrike" dirty="0" err="1">
                          <a:solidFill>
                            <a:srgbClr val="000000"/>
                          </a:solidFill>
                          <a:latin typeface="Calibri"/>
                        </a:rPr>
                        <a:t>ερ</a:t>
                      </a:r>
                      <a:r>
                        <a:rPr lang="el-GR" sz="1000" b="0" i="0" u="none" strike="noStrike" dirty="0">
                          <a:solidFill>
                            <a:srgbClr val="000000"/>
                          </a:solidFill>
                          <a:latin typeface="Calibri"/>
                        </a:rPr>
                        <a:t>. αιμοσφαίρια), Άμυνα (λευκά αιμοσφαίρια), Πήξη αίματος (αιμοπετάλια)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c>
                  <a:txBody>
                    <a:bodyPr/>
                    <a:lstStyle/>
                    <a:p>
                      <a:pPr algn="l" fontAlgn="b"/>
                      <a:r>
                        <a:rPr lang="el-GR" sz="1000" b="0" i="0" u="none" strike="noStrike" dirty="0">
                          <a:solidFill>
                            <a:srgbClr val="000000"/>
                          </a:solidFill>
                          <a:latin typeface="Calibri"/>
                        </a:rPr>
                        <a:t> </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AC0"/>
                    </a:solidFill>
                  </a:tcPr>
                </a:tc>
              </a:tr>
              <a:tr h="613069">
                <a:tc vMerge="1">
                  <a:txBody>
                    <a:bodyPr/>
                    <a:lstStyle/>
                    <a:p>
                      <a:endParaRPr lang="el-GR"/>
                    </a:p>
                  </a:txBody>
                  <a:tcPr/>
                </a:tc>
                <a:tc>
                  <a:txBody>
                    <a:bodyPr/>
                    <a:lstStyle/>
                    <a:p>
                      <a:pPr algn="ctr" fontAlgn="ctr"/>
                      <a:r>
                        <a:rPr lang="el-GR" sz="1000" b="1" i="0" u="none" strike="noStrike">
                          <a:solidFill>
                            <a:srgbClr val="000000"/>
                          </a:solidFill>
                          <a:latin typeface="Calibri"/>
                        </a:rPr>
                        <a:t>Β. Χόνδρινος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99"/>
                    </a:solidFill>
                  </a:tcPr>
                </a:tc>
                <a:tc gridSpan="2">
                  <a:txBody>
                    <a:bodyPr/>
                    <a:lstStyle/>
                    <a:p>
                      <a:pPr algn="ctr" fontAlgn="ctr"/>
                      <a:r>
                        <a:rPr lang="el-GR" sz="1000" b="0" i="0" u="none" strike="noStrike">
                          <a:solidFill>
                            <a:srgbClr val="000000"/>
                          </a:solidFill>
                          <a:latin typeface="Calibri"/>
                        </a:rPr>
                        <a:t>Στερεός και εύκαμπτος, τα κύτταρά του, οι χονδροβλάστες βρίσκονται σε κοιλότητες μεσοκυττάριας ουσίας.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99"/>
                    </a:solidFill>
                  </a:tcPr>
                </a:tc>
                <a:tc hMerge="1">
                  <a:txBody>
                    <a:bodyPr/>
                    <a:lstStyle/>
                    <a:p>
                      <a:pPr algn="ctr" fontAlgn="ctr"/>
                      <a:endParaRPr lang="el-GR" sz="300" b="0" i="1" u="none" strike="noStrike">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99"/>
                    </a:solidFill>
                  </a:tcPr>
                </a:tc>
                <a:tc>
                  <a:txBody>
                    <a:bodyPr/>
                    <a:lstStyle/>
                    <a:p>
                      <a:pPr algn="ctr" fontAlgn="ctr"/>
                      <a:r>
                        <a:rPr lang="el-GR" sz="1000" b="0" i="1" u="none" strike="noStrike" dirty="0">
                          <a:solidFill>
                            <a:srgbClr val="000000"/>
                          </a:solidFill>
                          <a:latin typeface="Calibri"/>
                        </a:rPr>
                        <a:t>Βλ. Ερειστικό</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99"/>
                    </a:solidFill>
                  </a:tcPr>
                </a:tc>
                <a:tc>
                  <a:txBody>
                    <a:bodyPr/>
                    <a:lstStyle/>
                    <a:p>
                      <a:pPr algn="ctr" fontAlgn="ctr"/>
                      <a:r>
                        <a:rPr lang="el-GR" sz="1000" b="0" i="0" u="none" strike="noStrike" dirty="0">
                          <a:solidFill>
                            <a:srgbClr val="000000"/>
                          </a:solidFill>
                          <a:latin typeface="Calibri"/>
                        </a:rPr>
                        <a:t>Αρθρικοί χόνδροι, πτερύγιο αυτιού, μεσοσπονδύλιοι δίσκοι</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99"/>
                    </a:solidFill>
                  </a:tcPr>
                </a:tc>
              </a:tr>
              <a:tr h="613069">
                <a:tc vMerge="1">
                  <a:txBody>
                    <a:bodyPr/>
                    <a:lstStyle/>
                    <a:p>
                      <a:endParaRPr lang="el-GR"/>
                    </a:p>
                  </a:txBody>
                  <a:tcPr/>
                </a:tc>
                <a:tc>
                  <a:txBody>
                    <a:bodyPr/>
                    <a:lstStyle/>
                    <a:p>
                      <a:pPr algn="ctr" fontAlgn="ctr"/>
                      <a:r>
                        <a:rPr lang="el-GR" sz="1000" b="1" i="0" u="none" strike="noStrike">
                          <a:solidFill>
                            <a:srgbClr val="000000"/>
                          </a:solidFill>
                          <a:latin typeface="Calibri"/>
                        </a:rPr>
                        <a:t>Γ. Οστίτης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2">
                  <a:txBody>
                    <a:bodyPr/>
                    <a:lstStyle/>
                    <a:p>
                      <a:pPr algn="ctr" fontAlgn="ctr"/>
                      <a:r>
                        <a:rPr lang="el-GR" sz="1000" b="0" i="0" u="none" strike="noStrike">
                          <a:solidFill>
                            <a:srgbClr val="000000"/>
                          </a:solidFill>
                          <a:latin typeface="Calibri"/>
                        </a:rPr>
                        <a:t>Σκληρή μεσοκυττάρια ουσία που περιέχει άλατα και ινίδια κολλαγόνου. Στις κοιλότητές της υπάρχουν τα οστεοκύτταρα.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pPr algn="ctr" fontAlgn="ctr"/>
                      <a:endParaRPr lang="el-GR" sz="300" b="0" i="1" u="none" strike="noStrike">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l-GR" sz="1000" b="0" i="1" u="none" strike="noStrike" dirty="0">
                          <a:solidFill>
                            <a:srgbClr val="000000"/>
                          </a:solidFill>
                          <a:latin typeface="Calibri"/>
                        </a:rPr>
                        <a:t>Βλ. Ερειστικό</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l-GR" sz="1000" b="0" i="0" u="none" strike="noStrike" dirty="0">
                          <a:solidFill>
                            <a:srgbClr val="000000"/>
                          </a:solidFill>
                          <a:latin typeface="Calibri"/>
                        </a:rPr>
                        <a:t>Οστά</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bl>
          </a:graphicData>
        </a:graphic>
      </p:graphicFrame>
      <p:sp>
        <p:nvSpPr>
          <p:cNvPr id="8" name="1 - Τίτλος"/>
          <p:cNvSpPr txBox="1">
            <a:spLocks/>
          </p:cNvSpPr>
          <p:nvPr/>
        </p:nvSpPr>
        <p:spPr bwMode="auto">
          <a:xfrm>
            <a:off x="411480" y="247174"/>
            <a:ext cx="8243374" cy="376252"/>
          </a:xfrm>
          <a:prstGeom prst="rect">
            <a:avLst/>
          </a:prstGeom>
          <a:solidFill>
            <a:srgbClr val="CCC1DA"/>
          </a:solidFill>
          <a:ln w="9525">
            <a:noFill/>
            <a:miter lim="800000"/>
            <a:headEnd/>
            <a:tailEnd/>
          </a:ln>
          <a:effectLst/>
        </p:spPr>
        <p:txBody>
          <a:bodyPr vert="horz" wrap="square" lIns="82296" tIns="41148" rIns="82296" bIns="41148" numCol="1" anchor="ctr" anchorCtr="0" compatLnSpc="1">
            <a:prstTxWarp prst="textNoShape">
              <a:avLst/>
            </a:prstTxWarp>
            <a:normAutofit fontScale="90000" lnSpcReduction="10000"/>
          </a:bodyPr>
          <a:lstStyle/>
          <a:p>
            <a:pPr defTabSz="822960">
              <a:defRPr/>
            </a:pPr>
            <a:r>
              <a:rPr lang="el-GR" sz="2200" kern="0" dirty="0">
                <a:latin typeface="Calibri" pitchFamily="34" charset="0"/>
                <a:ea typeface="+mj-ea"/>
                <a:cs typeface="+mj-cs"/>
              </a:rPr>
              <a:t>Πίνακας ιστών(1)</a:t>
            </a:r>
          </a:p>
        </p:txBody>
      </p:sp>
    </p:spTree>
    <p:extLst>
      <p:ext uri="{BB962C8B-B14F-4D97-AF65-F5344CB8AC3E}">
        <p14:creationId xmlns:p14="http://schemas.microsoft.com/office/powerpoint/2010/main" xmlns="" val="2735570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539552" y="1556793"/>
          <a:ext cx="8136904" cy="929451"/>
        </p:xfrm>
        <a:graphic>
          <a:graphicData uri="http://schemas.openxmlformats.org/drawingml/2006/table">
            <a:tbl>
              <a:tblPr/>
              <a:tblGrid>
                <a:gridCol w="850433"/>
                <a:gridCol w="1465206"/>
                <a:gridCol w="1716809"/>
                <a:gridCol w="1872208"/>
                <a:gridCol w="2232248"/>
              </a:tblGrid>
              <a:tr h="309817">
                <a:tc rowSpan="3">
                  <a:txBody>
                    <a:bodyPr/>
                    <a:lstStyle/>
                    <a:p>
                      <a:pPr algn="ctr" fontAlgn="ctr"/>
                      <a:r>
                        <a:rPr lang="el-GR" sz="1000" b="1" i="0" u="none" strike="noStrike" dirty="0">
                          <a:solidFill>
                            <a:srgbClr val="000000"/>
                          </a:solidFill>
                          <a:latin typeface="Calibri"/>
                        </a:rPr>
                        <a:t>Μυϊκός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l-GR" sz="1000" b="0" i="0" u="none" strike="noStrike">
                          <a:solidFill>
                            <a:srgbClr val="000000"/>
                          </a:solidFill>
                          <a:latin typeface="Calibri"/>
                        </a:rPr>
                        <a:t>Γραμμωτός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l-GR" sz="1000" b="0" i="0" u="none" strike="noStrike">
                          <a:solidFill>
                            <a:srgbClr val="000000"/>
                          </a:solidFill>
                          <a:latin typeface="Calibri"/>
                        </a:rPr>
                        <a:t>Μακρές κυλινδρικές ίνες με γραμμώσεις. Εκούσια συστολή</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l-GR" sz="1000" b="0" i="0" u="none" strike="noStrike">
                          <a:solidFill>
                            <a:srgbClr val="000000"/>
                          </a:solidFill>
                          <a:latin typeface="Calibri"/>
                        </a:rPr>
                        <a:t>Κινήσεις οστών</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l-GR" sz="1000" b="0" i="0" u="none" strike="noStrike">
                          <a:solidFill>
                            <a:srgbClr val="000000"/>
                          </a:solidFill>
                          <a:latin typeface="Calibri"/>
                        </a:rPr>
                        <a:t>Σκελετικοί μύες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r h="309817">
                <a:tc vMerge="1">
                  <a:txBody>
                    <a:bodyPr/>
                    <a:lstStyle/>
                    <a:p>
                      <a:endParaRPr lang="el-GR"/>
                    </a:p>
                  </a:txBody>
                  <a:tcPr/>
                </a:tc>
                <a:tc>
                  <a:txBody>
                    <a:bodyPr/>
                    <a:lstStyle/>
                    <a:p>
                      <a:pPr algn="ctr" fontAlgn="ctr"/>
                      <a:r>
                        <a:rPr lang="el-GR" sz="1000" b="0" i="0" u="none" strike="noStrike" dirty="0">
                          <a:solidFill>
                            <a:srgbClr val="000000"/>
                          </a:solidFill>
                          <a:latin typeface="Calibri"/>
                        </a:rPr>
                        <a:t>Καρδιακός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B26B"/>
                    </a:solidFill>
                  </a:tcPr>
                </a:tc>
                <a:tc>
                  <a:txBody>
                    <a:bodyPr/>
                    <a:lstStyle/>
                    <a:p>
                      <a:pPr algn="ctr" fontAlgn="ctr"/>
                      <a:r>
                        <a:rPr lang="el-GR" sz="1000" b="0" i="0" u="none" strike="noStrike">
                          <a:solidFill>
                            <a:srgbClr val="000000"/>
                          </a:solidFill>
                          <a:latin typeface="Calibri"/>
                        </a:rPr>
                        <a:t>Μακρές κυλινδρικές ίνες με γραμμώσεις. Ακούσια συστολή.</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B26B"/>
                    </a:solidFill>
                  </a:tcPr>
                </a:tc>
                <a:tc>
                  <a:txBody>
                    <a:bodyPr/>
                    <a:lstStyle/>
                    <a:p>
                      <a:pPr algn="l" fontAlgn="b"/>
                      <a:r>
                        <a:rPr lang="el-GR" sz="1000" b="0" i="0" u="none" strike="noStrike">
                          <a:solidFill>
                            <a:srgbClr val="000000"/>
                          </a:solidFill>
                          <a:latin typeface="Calibri"/>
                        </a:rPr>
                        <a:t> </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B26B"/>
                    </a:solidFill>
                  </a:tcPr>
                </a:tc>
                <a:tc>
                  <a:txBody>
                    <a:bodyPr/>
                    <a:lstStyle/>
                    <a:p>
                      <a:pPr algn="ctr" fontAlgn="ctr"/>
                      <a:r>
                        <a:rPr lang="el-GR" sz="1000" b="0" i="0" u="none" strike="noStrike">
                          <a:solidFill>
                            <a:srgbClr val="000000"/>
                          </a:solidFill>
                          <a:latin typeface="Calibri"/>
                        </a:rPr>
                        <a:t>Τοίχωμα καρδιάς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B26B"/>
                    </a:solidFill>
                  </a:tcPr>
                </a:tc>
              </a:tr>
              <a:tr h="309817">
                <a:tc vMerge="1">
                  <a:txBody>
                    <a:bodyPr/>
                    <a:lstStyle/>
                    <a:p>
                      <a:endParaRPr lang="el-GR"/>
                    </a:p>
                  </a:txBody>
                  <a:tcPr/>
                </a:tc>
                <a:tc>
                  <a:txBody>
                    <a:bodyPr/>
                    <a:lstStyle/>
                    <a:p>
                      <a:pPr algn="ctr" fontAlgn="ctr"/>
                      <a:r>
                        <a:rPr lang="el-GR" sz="1000" b="0" i="0" u="none" strike="noStrike" dirty="0">
                          <a:solidFill>
                            <a:srgbClr val="000000"/>
                          </a:solidFill>
                          <a:latin typeface="Calibri"/>
                        </a:rPr>
                        <a:t>Λείος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l-GR" sz="1000" b="0" i="0" u="none" strike="noStrike">
                          <a:solidFill>
                            <a:srgbClr val="000000"/>
                          </a:solidFill>
                          <a:latin typeface="Calibri"/>
                        </a:rPr>
                        <a:t>Ατρακτοειδείς ίνες, χωρίς γραμμώσεις. Ακούσια συστολή</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l-GR" sz="1000" b="0" i="1" u="none" strike="noStrike">
                          <a:solidFill>
                            <a:srgbClr val="000000"/>
                          </a:solidFill>
                          <a:latin typeface="Calibri"/>
                        </a:rPr>
                        <a:t>Βλ. Μυικό</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el-GR" sz="1000" b="0" i="0" u="none" strike="noStrike" dirty="0">
                          <a:solidFill>
                            <a:srgbClr val="000000"/>
                          </a:solidFill>
                          <a:latin typeface="Calibri"/>
                        </a:rPr>
                        <a:t>Τοιχώματα αγγείων και γαστρεντερικού σωλήνα</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bl>
          </a:graphicData>
        </a:graphic>
      </p:graphicFrame>
      <p:graphicFrame>
        <p:nvGraphicFramePr>
          <p:cNvPr id="5" name="4 - Πίνακας"/>
          <p:cNvGraphicFramePr>
            <a:graphicFrameLocks noGrp="1"/>
          </p:cNvGraphicFramePr>
          <p:nvPr/>
        </p:nvGraphicFramePr>
        <p:xfrm>
          <a:off x="539552" y="2780929"/>
          <a:ext cx="8136904" cy="460669"/>
        </p:xfrm>
        <a:graphic>
          <a:graphicData uri="http://schemas.openxmlformats.org/drawingml/2006/table">
            <a:tbl>
              <a:tblPr/>
              <a:tblGrid>
                <a:gridCol w="850433"/>
                <a:gridCol w="1465206"/>
                <a:gridCol w="1465206"/>
                <a:gridCol w="251603"/>
                <a:gridCol w="1746406"/>
                <a:gridCol w="2358050"/>
              </a:tblGrid>
              <a:tr h="460669">
                <a:tc>
                  <a:txBody>
                    <a:bodyPr/>
                    <a:lstStyle/>
                    <a:p>
                      <a:pPr algn="ctr" fontAlgn="ctr"/>
                      <a:r>
                        <a:rPr lang="el-GR" sz="1000" b="1" i="0" u="none" strike="noStrike" dirty="0">
                          <a:solidFill>
                            <a:srgbClr val="000000"/>
                          </a:solidFill>
                          <a:latin typeface="Calibri"/>
                        </a:rPr>
                        <a:t>Νευρικός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a:txBody>
                    <a:bodyPr/>
                    <a:lstStyle/>
                    <a:p>
                      <a:pPr algn="l" fontAlgn="b"/>
                      <a:r>
                        <a:rPr lang="el-GR" sz="1000" b="0" i="0" u="none" strike="noStrike" dirty="0">
                          <a:solidFill>
                            <a:srgbClr val="000000"/>
                          </a:solidFill>
                          <a:latin typeface="Calibri"/>
                        </a:rPr>
                        <a:t> </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gridSpan="2">
                  <a:txBody>
                    <a:bodyPr/>
                    <a:lstStyle/>
                    <a:p>
                      <a:pPr algn="ctr" fontAlgn="ctr"/>
                      <a:r>
                        <a:rPr lang="el-GR" sz="1000" b="0" i="0" u="none" strike="noStrike" dirty="0">
                          <a:solidFill>
                            <a:srgbClr val="000000"/>
                          </a:solidFill>
                          <a:latin typeface="Calibri"/>
                        </a:rPr>
                        <a:t>Από νευρικά (νευρώνες) και νευρογλοιακά κύτταρα (στήριξη, θρέψη, μόνωση νευρώνων)</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hMerge="1">
                  <a:txBody>
                    <a:bodyPr/>
                    <a:lstStyle/>
                    <a:p>
                      <a:pPr algn="ctr" fontAlgn="ctr"/>
                      <a:endParaRPr lang="el-GR" sz="400" b="0" i="0" u="none" strike="noStrike">
                        <a:solidFill>
                          <a:srgbClr val="000000"/>
                        </a:solidFill>
                        <a:latin typeface="Calibri"/>
                      </a:endParaRP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a:txBody>
                    <a:bodyPr/>
                    <a:lstStyle/>
                    <a:p>
                      <a:pPr algn="ctr" fontAlgn="ctr"/>
                      <a:r>
                        <a:rPr lang="el-GR" sz="1000" b="0" i="0" u="none" strike="noStrike" dirty="0">
                          <a:solidFill>
                            <a:srgbClr val="000000"/>
                          </a:solidFill>
                          <a:latin typeface="Calibri"/>
                        </a:rPr>
                        <a:t>Παραγωγή και μεταβίβαση νευρικών ώσεων</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a:txBody>
                    <a:bodyPr/>
                    <a:lstStyle/>
                    <a:p>
                      <a:pPr algn="ctr" fontAlgn="ctr"/>
                      <a:r>
                        <a:rPr lang="el-GR" sz="1000" b="0" i="0" u="none" strike="noStrike" dirty="0">
                          <a:solidFill>
                            <a:srgbClr val="000000"/>
                          </a:solidFill>
                          <a:latin typeface="Calibri"/>
                        </a:rPr>
                        <a:t>Κ.Ν.Σ, Π.Ν.Σ.</a:t>
                      </a:r>
                    </a:p>
                  </a:txBody>
                  <a:tcPr marL="3469" marR="3469" marT="3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r>
            </a:tbl>
          </a:graphicData>
        </a:graphic>
      </p:graphicFrame>
      <p:graphicFrame>
        <p:nvGraphicFramePr>
          <p:cNvPr id="6" name="5 - Πίνακας"/>
          <p:cNvGraphicFramePr>
            <a:graphicFrameLocks noGrp="1"/>
          </p:cNvGraphicFramePr>
          <p:nvPr/>
        </p:nvGraphicFramePr>
        <p:xfrm>
          <a:off x="539552" y="1052736"/>
          <a:ext cx="8136904" cy="155869"/>
        </p:xfrm>
        <a:graphic>
          <a:graphicData uri="http://schemas.openxmlformats.org/drawingml/2006/table">
            <a:tbl>
              <a:tblPr/>
              <a:tblGrid>
                <a:gridCol w="801410"/>
                <a:gridCol w="1504806"/>
                <a:gridCol w="1726232"/>
                <a:gridCol w="36977"/>
                <a:gridCol w="1835231"/>
                <a:gridCol w="2232248"/>
              </a:tblGrid>
              <a:tr h="155869">
                <a:tc>
                  <a:txBody>
                    <a:bodyPr/>
                    <a:lstStyle/>
                    <a:p>
                      <a:pPr algn="ctr" fontAlgn="b"/>
                      <a:r>
                        <a:rPr lang="el-GR" sz="1000" b="0" i="0" u="none" strike="noStrike" dirty="0">
                          <a:solidFill>
                            <a:srgbClr val="000000"/>
                          </a:solidFill>
                          <a:latin typeface="Calibri"/>
                        </a:rPr>
                        <a:t>Ιστός</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a:txBody>
                    <a:bodyPr/>
                    <a:lstStyle/>
                    <a:p>
                      <a:pPr algn="ctr" fontAlgn="b"/>
                      <a:r>
                        <a:rPr lang="el-GR" sz="1000" b="0" i="0" u="none" strike="noStrike">
                          <a:solidFill>
                            <a:srgbClr val="000000"/>
                          </a:solidFill>
                          <a:latin typeface="Calibri"/>
                        </a:rPr>
                        <a:t>Είδη</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l-GR" sz="1000" b="0" i="0" u="none" strike="noStrike">
                          <a:solidFill>
                            <a:srgbClr val="000000"/>
                          </a:solidFill>
                          <a:latin typeface="Calibri"/>
                        </a:rPr>
                        <a:t>Μορφή</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c gridSpan="2">
                  <a:txBody>
                    <a:bodyPr/>
                    <a:lstStyle/>
                    <a:p>
                      <a:pPr algn="ctr" fontAlgn="b"/>
                      <a:r>
                        <a:rPr lang="el-GR" sz="1000" b="0" i="0" u="none" strike="noStrike">
                          <a:solidFill>
                            <a:srgbClr val="000000"/>
                          </a:solidFill>
                          <a:latin typeface="Calibri"/>
                        </a:rPr>
                        <a:t>Λειτουργία</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l-GR"/>
                    </a:p>
                  </a:txBody>
                  <a:tcPr/>
                </a:tc>
                <a:tc>
                  <a:txBody>
                    <a:bodyPr/>
                    <a:lstStyle/>
                    <a:p>
                      <a:pPr algn="ctr" fontAlgn="b"/>
                      <a:r>
                        <a:rPr lang="el-GR" sz="1000" b="0" i="0" u="none" strike="noStrike" dirty="0">
                          <a:solidFill>
                            <a:srgbClr val="000000"/>
                          </a:solidFill>
                          <a:latin typeface="Calibri"/>
                        </a:rPr>
                        <a:t>Θέση</a:t>
                      </a:r>
                    </a:p>
                  </a:txBody>
                  <a:tcPr marL="3469" marR="3469" marT="3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C7E1"/>
                    </a:solidFill>
                  </a:tcPr>
                </a:tc>
              </a:tr>
            </a:tbl>
          </a:graphicData>
        </a:graphic>
      </p:graphicFrame>
      <p:sp>
        <p:nvSpPr>
          <p:cNvPr id="9" name="1 - Τίτλος"/>
          <p:cNvSpPr txBox="1">
            <a:spLocks/>
          </p:cNvSpPr>
          <p:nvPr/>
        </p:nvSpPr>
        <p:spPr bwMode="auto">
          <a:xfrm>
            <a:off x="411480" y="247174"/>
            <a:ext cx="8243374" cy="376252"/>
          </a:xfrm>
          <a:prstGeom prst="rect">
            <a:avLst/>
          </a:prstGeom>
          <a:solidFill>
            <a:srgbClr val="CCC1DA"/>
          </a:solidFill>
          <a:ln w="9525">
            <a:noFill/>
            <a:miter lim="800000"/>
            <a:headEnd/>
            <a:tailEnd/>
          </a:ln>
          <a:effectLst/>
        </p:spPr>
        <p:txBody>
          <a:bodyPr vert="horz" wrap="square" lIns="82296" tIns="41148" rIns="82296" bIns="41148" numCol="1" anchor="ctr" anchorCtr="0" compatLnSpc="1">
            <a:prstTxWarp prst="textNoShape">
              <a:avLst/>
            </a:prstTxWarp>
            <a:normAutofit fontScale="90000" lnSpcReduction="10000"/>
          </a:bodyPr>
          <a:lstStyle/>
          <a:p>
            <a:pPr defTabSz="822960">
              <a:defRPr/>
            </a:pPr>
            <a:r>
              <a:rPr lang="el-GR" sz="2200" kern="0" dirty="0">
                <a:latin typeface="Calibri" pitchFamily="34" charset="0"/>
                <a:ea typeface="+mj-ea"/>
                <a:cs typeface="+mj-cs"/>
              </a:rPr>
              <a:t>Πίνακας ιστών (2)</a:t>
            </a:r>
          </a:p>
        </p:txBody>
      </p:sp>
    </p:spTree>
    <p:extLst>
      <p:ext uri="{BB962C8B-B14F-4D97-AF65-F5344CB8AC3E}">
        <p14:creationId xmlns:p14="http://schemas.microsoft.com/office/powerpoint/2010/main" xmlns="" val="2286969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51520" y="260648"/>
            <a:ext cx="4834880" cy="929258"/>
          </a:xfrm>
        </p:spPr>
        <p:txBody>
          <a:bodyPr/>
          <a:lstStyle/>
          <a:p>
            <a:pPr marL="484632" indent="0" fontAlgn="auto">
              <a:spcAft>
                <a:spcPts val="0"/>
              </a:spcAft>
              <a:defRPr/>
            </a:pPr>
            <a:r>
              <a:rPr lang="el-GR" b="1" dirty="0">
                <a:solidFill>
                  <a:schemeClr val="accent2">
                    <a:lumMod val="40000"/>
                    <a:lumOff val="60000"/>
                  </a:schemeClr>
                </a:solidFill>
              </a:rPr>
              <a:t>Τι είναι ο ιστός;</a:t>
            </a:r>
          </a:p>
        </p:txBody>
      </p:sp>
      <p:sp>
        <p:nvSpPr>
          <p:cNvPr id="14339" name="Ορθογώνιο 5"/>
          <p:cNvSpPr>
            <a:spLocks noChangeArrowheads="1"/>
          </p:cNvSpPr>
          <p:nvPr/>
        </p:nvSpPr>
        <p:spPr bwMode="auto">
          <a:xfrm>
            <a:off x="391772" y="1340768"/>
            <a:ext cx="8380065" cy="1476375"/>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l-GR" sz="3000" dirty="0"/>
              <a:t>Ο ιστός αποτελείται από κύτταρα με (συνήθως) </a:t>
            </a:r>
            <a:r>
              <a:rPr lang="el-GR" sz="3000" b="1" dirty="0"/>
              <a:t>όμοια μορφή </a:t>
            </a:r>
            <a:r>
              <a:rPr lang="el-GR" sz="3000" dirty="0"/>
              <a:t>που συμμετέχουν στην </a:t>
            </a:r>
            <a:r>
              <a:rPr lang="el-GR" sz="3000" b="1" dirty="0"/>
              <a:t>ίδια λειτουργία</a:t>
            </a:r>
            <a:r>
              <a:rPr lang="el-GR" sz="3000" dirty="0"/>
              <a:t>.</a:t>
            </a:r>
          </a:p>
        </p:txBody>
      </p:sp>
      <p:sp>
        <p:nvSpPr>
          <p:cNvPr id="14340" name="Ορθογώνιο 6"/>
          <p:cNvSpPr>
            <a:spLocks noChangeArrowheads="1"/>
          </p:cNvSpPr>
          <p:nvPr/>
        </p:nvSpPr>
        <p:spPr bwMode="auto">
          <a:xfrm>
            <a:off x="4504049" y="3429000"/>
            <a:ext cx="423862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1400" dirty="0"/>
              <a:t>Τα κύτταρα οργανώνονται σε ιστούς, οι ιστοί σε όργανα  και τα  όργανα σε συστήματα οργάνων του ανθρωπίνου σώματος.</a:t>
            </a:r>
          </a:p>
        </p:txBody>
      </p:sp>
      <p:sp>
        <p:nvSpPr>
          <p:cNvPr id="14341" name="Ορθογώνιο 1"/>
          <p:cNvSpPr>
            <a:spLocks noChangeArrowheads="1"/>
          </p:cNvSpPr>
          <p:nvPr/>
        </p:nvSpPr>
        <p:spPr bwMode="auto">
          <a:xfrm>
            <a:off x="431800" y="4897438"/>
            <a:ext cx="83534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l-GR" sz="3000"/>
              <a:t>Η ουσία που μεσολαβεί μεταξύ των κυττάρων ονομάζεται </a:t>
            </a:r>
            <a:r>
              <a:rPr lang="el-GR" sz="3000" b="1"/>
              <a:t>μεσοκυττάρια</a:t>
            </a:r>
            <a:r>
              <a:rPr lang="el-GR" sz="3000"/>
              <a:t> ουσία.</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77589" y="44624"/>
            <a:ext cx="7643192" cy="785242"/>
          </a:xfrm>
        </p:spPr>
        <p:txBody>
          <a:bodyPr>
            <a:normAutofit fontScale="90000"/>
          </a:bodyPr>
          <a:lstStyle/>
          <a:p>
            <a:pPr marL="484632" indent="0" fontAlgn="auto">
              <a:spcAft>
                <a:spcPts val="0"/>
              </a:spcAft>
              <a:defRPr/>
            </a:pPr>
            <a:r>
              <a:rPr lang="el-GR" b="1" dirty="0">
                <a:solidFill>
                  <a:schemeClr val="accent2">
                    <a:lumMod val="40000"/>
                    <a:lumOff val="60000"/>
                  </a:schemeClr>
                </a:solidFill>
              </a:rPr>
              <a:t>Πόσα είδη ιστών υπάρχουν;</a:t>
            </a:r>
          </a:p>
        </p:txBody>
      </p:sp>
      <p:sp>
        <p:nvSpPr>
          <p:cNvPr id="15363" name="2 - Θέση περιεχομένου"/>
          <p:cNvSpPr>
            <a:spLocks noGrp="1"/>
          </p:cNvSpPr>
          <p:nvPr>
            <p:ph idx="1"/>
          </p:nvPr>
        </p:nvSpPr>
        <p:spPr>
          <a:xfrm>
            <a:off x="14086" y="764704"/>
            <a:ext cx="8229600" cy="5961889"/>
          </a:xfrm>
        </p:spPr>
        <p:txBody>
          <a:bodyPr/>
          <a:lstStyle/>
          <a:p>
            <a:pPr marL="63500" indent="0">
              <a:buFont typeface="Wingdings 2" pitchFamily="18" charset="2"/>
              <a:buNone/>
            </a:pPr>
            <a:r>
              <a:rPr lang="el-GR" dirty="0" smtClean="0"/>
              <a:t>Διακρίνουμε τέσσερα είδη ιστών</a:t>
            </a:r>
          </a:p>
          <a:p>
            <a:pPr marL="63500" indent="0">
              <a:lnSpc>
                <a:spcPct val="150000"/>
              </a:lnSpc>
              <a:buFont typeface="Wingdings 2" pitchFamily="18" charset="2"/>
              <a:buNone/>
            </a:pPr>
            <a:r>
              <a:rPr lang="el-GR" b="1" dirty="0" smtClean="0"/>
              <a:t>  Α) Επιθηλιακός ιστός</a:t>
            </a:r>
          </a:p>
          <a:p>
            <a:pPr marL="63500" indent="0">
              <a:lnSpc>
                <a:spcPct val="150000"/>
              </a:lnSpc>
              <a:buFont typeface="Wingdings 2" pitchFamily="18" charset="2"/>
              <a:buNone/>
            </a:pPr>
            <a:endParaRPr lang="el-GR" b="1" dirty="0" smtClean="0"/>
          </a:p>
          <a:p>
            <a:pPr marL="63500" indent="0">
              <a:lnSpc>
                <a:spcPct val="150000"/>
              </a:lnSpc>
              <a:buFont typeface="Wingdings 2" pitchFamily="18" charset="2"/>
              <a:buNone/>
            </a:pPr>
            <a:r>
              <a:rPr lang="el-GR" b="1" dirty="0" smtClean="0"/>
              <a:t>  Β) Ερειστικός ιστός </a:t>
            </a:r>
          </a:p>
          <a:p>
            <a:pPr marL="63500" indent="0">
              <a:lnSpc>
                <a:spcPct val="150000"/>
              </a:lnSpc>
              <a:buFont typeface="Wingdings 2" pitchFamily="18" charset="2"/>
              <a:buNone/>
            </a:pPr>
            <a:endParaRPr lang="el-GR" b="1" dirty="0" smtClean="0"/>
          </a:p>
          <a:p>
            <a:pPr marL="63500" indent="0">
              <a:lnSpc>
                <a:spcPct val="150000"/>
              </a:lnSpc>
              <a:buFont typeface="Wingdings 2" pitchFamily="18" charset="2"/>
              <a:buNone/>
            </a:pPr>
            <a:r>
              <a:rPr lang="el-GR" b="1" dirty="0" smtClean="0"/>
              <a:t>  Γ) Μυϊκός ιστός</a:t>
            </a:r>
          </a:p>
          <a:p>
            <a:pPr marL="63500" indent="0">
              <a:lnSpc>
                <a:spcPct val="150000"/>
              </a:lnSpc>
              <a:buFont typeface="Wingdings 2" pitchFamily="18" charset="2"/>
              <a:buNone/>
            </a:pPr>
            <a:endParaRPr lang="el-GR" b="1" u="sng" dirty="0" smtClean="0"/>
          </a:p>
          <a:p>
            <a:pPr marL="63500" indent="0">
              <a:lnSpc>
                <a:spcPct val="150000"/>
              </a:lnSpc>
              <a:buFont typeface="Wingdings 2" pitchFamily="18" charset="2"/>
              <a:buNone/>
            </a:pPr>
            <a:r>
              <a:rPr lang="el-GR" b="1" dirty="0" smtClean="0"/>
              <a:t>  Δ) Νευρικός ιστός</a:t>
            </a:r>
            <a:endParaRPr lang="el-GR" dirty="0" smtClean="0"/>
          </a:p>
          <a:p>
            <a:pPr marL="63500" indent="0">
              <a:lnSpc>
                <a:spcPct val="150000"/>
              </a:lnSpc>
              <a:buFont typeface="Wingdings 2" pitchFamily="18" charset="2"/>
              <a:buNone/>
            </a:pPr>
            <a:endParaRPr lang="el-GR" dirty="0" smtClean="0"/>
          </a:p>
          <a:p>
            <a:pPr marL="63500" indent="0">
              <a:buFont typeface="Wingdings 2" pitchFamily="18" charset="2"/>
              <a:buNone/>
            </a:pPr>
            <a:endParaRPr lang="el-GR"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46217" y="1268760"/>
            <a:ext cx="4252466" cy="1350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56249" y="2673950"/>
            <a:ext cx="4268217" cy="13427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4310"/>
          <a:stretch/>
        </p:blipFill>
        <p:spPr bwMode="auto">
          <a:xfrm>
            <a:off x="4546217" y="4065963"/>
            <a:ext cx="4294747" cy="1471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56249" y="5636104"/>
            <a:ext cx="4291905" cy="1249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8749" y="44624"/>
            <a:ext cx="7723651" cy="785242"/>
          </a:xfrm>
        </p:spPr>
        <p:txBody>
          <a:bodyPr/>
          <a:lstStyle/>
          <a:p>
            <a:pPr marL="484632" indent="0" fontAlgn="auto">
              <a:spcAft>
                <a:spcPts val="0"/>
              </a:spcAft>
              <a:defRPr/>
            </a:pPr>
            <a:r>
              <a:rPr lang="en-US" b="1" dirty="0" smtClean="0">
                <a:solidFill>
                  <a:srgbClr val="FFFF00"/>
                </a:solidFill>
              </a:rPr>
              <a:t>1. </a:t>
            </a:r>
            <a:r>
              <a:rPr lang="el-GR" b="1" dirty="0" smtClean="0">
                <a:solidFill>
                  <a:srgbClr val="FFFF00"/>
                </a:solidFill>
              </a:rPr>
              <a:t>Επιθηλιακός ιστός</a:t>
            </a:r>
            <a:endParaRPr lang="el-GR" b="1" dirty="0">
              <a:solidFill>
                <a:srgbClr val="FFFF00"/>
              </a:solidFill>
            </a:endParaRPr>
          </a:p>
        </p:txBody>
      </p:sp>
      <p:sp>
        <p:nvSpPr>
          <p:cNvPr id="6" name="object 4"/>
          <p:cNvSpPr txBox="1"/>
          <p:nvPr/>
        </p:nvSpPr>
        <p:spPr>
          <a:xfrm>
            <a:off x="304873" y="836712"/>
            <a:ext cx="8363401" cy="2154436"/>
          </a:xfrm>
          <a:prstGeom prst="rect">
            <a:avLst/>
          </a:prstGeom>
        </p:spPr>
        <p:txBody>
          <a:bodyPr vert="horz" wrap="square" lIns="0" tIns="0" rIns="0" bIns="0" rtlCol="0">
            <a:spAutoFit/>
          </a:bodyPr>
          <a:lstStyle/>
          <a:p>
            <a:pPr marR="5080" indent="11113">
              <a:lnSpc>
                <a:spcPct val="100000"/>
              </a:lnSpc>
            </a:pPr>
            <a:r>
              <a:rPr sz="2800" spc="-15" dirty="0">
                <a:latin typeface="+mn-lt"/>
                <a:cs typeface="Arial"/>
              </a:rPr>
              <a:t>Α</a:t>
            </a:r>
            <a:r>
              <a:rPr sz="2800" spc="-25" dirty="0">
                <a:latin typeface="+mn-lt"/>
                <a:cs typeface="Arial"/>
              </a:rPr>
              <a:t>π</a:t>
            </a:r>
            <a:r>
              <a:rPr sz="2800" spc="-15" dirty="0">
                <a:latin typeface="+mn-lt"/>
                <a:cs typeface="Arial"/>
              </a:rPr>
              <a:t>οτ</a:t>
            </a:r>
            <a:r>
              <a:rPr sz="2800" spc="-10" dirty="0">
                <a:latin typeface="+mn-lt"/>
                <a:cs typeface="Arial"/>
              </a:rPr>
              <a:t>ελε</a:t>
            </a:r>
            <a:r>
              <a:rPr sz="2800" spc="-5" dirty="0">
                <a:latin typeface="+mn-lt"/>
                <a:cs typeface="Arial"/>
              </a:rPr>
              <a:t>ί</a:t>
            </a:r>
            <a:r>
              <a:rPr sz="2800" spc="-15" dirty="0">
                <a:latin typeface="+mn-lt"/>
                <a:cs typeface="Arial"/>
              </a:rPr>
              <a:t>τ</a:t>
            </a:r>
            <a:r>
              <a:rPr sz="2800" spc="-10" dirty="0">
                <a:latin typeface="+mn-lt"/>
                <a:cs typeface="Arial"/>
              </a:rPr>
              <a:t>αι</a:t>
            </a:r>
            <a:r>
              <a:rPr sz="2800" spc="65" dirty="0">
                <a:latin typeface="+mn-lt"/>
                <a:cs typeface="Times New Roman"/>
              </a:rPr>
              <a:t> </a:t>
            </a:r>
            <a:r>
              <a:rPr sz="2800" spc="-15" dirty="0">
                <a:latin typeface="+mn-lt"/>
                <a:cs typeface="Arial"/>
              </a:rPr>
              <a:t>α</a:t>
            </a:r>
            <a:r>
              <a:rPr sz="2800" spc="-25" dirty="0">
                <a:latin typeface="+mn-lt"/>
                <a:cs typeface="Arial"/>
              </a:rPr>
              <a:t>π</a:t>
            </a:r>
            <a:r>
              <a:rPr sz="2800" spc="-15" dirty="0">
                <a:latin typeface="+mn-lt"/>
                <a:cs typeface="Arial"/>
              </a:rPr>
              <a:t>ό</a:t>
            </a:r>
            <a:r>
              <a:rPr sz="2800" spc="60" dirty="0">
                <a:latin typeface="+mn-lt"/>
                <a:cs typeface="Times New Roman"/>
              </a:rPr>
              <a:t> </a:t>
            </a:r>
            <a:r>
              <a:rPr sz="2800" spc="-10" dirty="0">
                <a:latin typeface="+mn-lt"/>
                <a:cs typeface="Arial"/>
              </a:rPr>
              <a:t>κ</a:t>
            </a:r>
            <a:r>
              <a:rPr sz="2800" spc="-15" dirty="0">
                <a:latin typeface="+mn-lt"/>
                <a:cs typeface="Arial"/>
              </a:rPr>
              <a:t>ύττα</a:t>
            </a:r>
            <a:r>
              <a:rPr sz="2800" spc="-20" dirty="0">
                <a:latin typeface="+mn-lt"/>
                <a:cs typeface="Arial"/>
              </a:rPr>
              <a:t>ρ</a:t>
            </a:r>
            <a:r>
              <a:rPr sz="2800" spc="-15" dirty="0">
                <a:latin typeface="+mn-lt"/>
                <a:cs typeface="Arial"/>
              </a:rPr>
              <a:t>α</a:t>
            </a:r>
            <a:r>
              <a:rPr sz="2800" spc="85" dirty="0">
                <a:latin typeface="+mn-lt"/>
                <a:cs typeface="Times New Roman"/>
              </a:rPr>
              <a:t> </a:t>
            </a:r>
            <a:r>
              <a:rPr sz="2800" spc="-15" dirty="0">
                <a:latin typeface="+mn-lt"/>
                <a:cs typeface="Arial"/>
              </a:rPr>
              <a:t>στ</a:t>
            </a:r>
            <a:r>
              <a:rPr sz="2800" spc="-5" dirty="0">
                <a:latin typeface="+mn-lt"/>
                <a:cs typeface="Arial"/>
              </a:rPr>
              <a:t>ε</a:t>
            </a:r>
            <a:r>
              <a:rPr sz="2800" spc="-25" dirty="0">
                <a:latin typeface="+mn-lt"/>
                <a:cs typeface="Arial"/>
              </a:rPr>
              <a:t>ν</a:t>
            </a:r>
            <a:r>
              <a:rPr sz="2800" spc="-15" dirty="0">
                <a:latin typeface="+mn-lt"/>
                <a:cs typeface="Arial"/>
              </a:rPr>
              <a:t>ά</a:t>
            </a:r>
            <a:r>
              <a:rPr sz="2800" spc="85" dirty="0">
                <a:latin typeface="+mn-lt"/>
                <a:cs typeface="Times New Roman"/>
              </a:rPr>
              <a:t> </a:t>
            </a:r>
            <a:r>
              <a:rPr sz="2800" spc="-15" dirty="0">
                <a:latin typeface="+mn-lt"/>
                <a:cs typeface="Arial"/>
              </a:rPr>
              <a:t>σ</a:t>
            </a:r>
            <a:r>
              <a:rPr sz="2800" spc="-20" dirty="0">
                <a:latin typeface="+mn-lt"/>
                <a:cs typeface="Arial"/>
              </a:rPr>
              <a:t>υ</a:t>
            </a:r>
            <a:r>
              <a:rPr sz="2800" spc="-25" dirty="0">
                <a:latin typeface="+mn-lt"/>
                <a:cs typeface="Arial"/>
              </a:rPr>
              <a:t>ν</a:t>
            </a:r>
            <a:r>
              <a:rPr sz="2800" spc="-15" dirty="0">
                <a:latin typeface="+mn-lt"/>
                <a:cs typeface="Arial"/>
              </a:rPr>
              <a:t>δ</a:t>
            </a:r>
            <a:r>
              <a:rPr sz="2800" spc="-5" dirty="0">
                <a:latin typeface="+mn-lt"/>
                <a:cs typeface="Arial"/>
              </a:rPr>
              <a:t>ε</a:t>
            </a:r>
            <a:r>
              <a:rPr sz="2800" spc="-15" dirty="0">
                <a:latin typeface="+mn-lt"/>
                <a:cs typeface="Arial"/>
              </a:rPr>
              <a:t>δ</a:t>
            </a:r>
            <a:r>
              <a:rPr sz="2800" spc="-5" dirty="0">
                <a:latin typeface="+mn-lt"/>
                <a:cs typeface="Arial"/>
              </a:rPr>
              <a:t>ε</a:t>
            </a:r>
            <a:r>
              <a:rPr sz="2800" spc="-25" dirty="0">
                <a:latin typeface="+mn-lt"/>
                <a:cs typeface="Arial"/>
              </a:rPr>
              <a:t>µ</a:t>
            </a:r>
            <a:r>
              <a:rPr sz="2800" spc="-5" dirty="0">
                <a:latin typeface="+mn-lt"/>
                <a:cs typeface="Arial"/>
              </a:rPr>
              <a:t>έ</a:t>
            </a:r>
            <a:r>
              <a:rPr sz="2800" spc="-25" dirty="0">
                <a:latin typeface="+mn-lt"/>
                <a:cs typeface="Arial"/>
              </a:rPr>
              <a:t>ν</a:t>
            </a:r>
            <a:r>
              <a:rPr sz="2800" spc="-15" dirty="0">
                <a:latin typeface="+mn-lt"/>
                <a:cs typeface="Arial"/>
              </a:rPr>
              <a:t>α</a:t>
            </a:r>
            <a:r>
              <a:rPr sz="2800" spc="60" dirty="0">
                <a:latin typeface="+mn-lt"/>
                <a:cs typeface="Times New Roman"/>
              </a:rPr>
              <a:t> </a:t>
            </a:r>
            <a:r>
              <a:rPr sz="2800" spc="-25" dirty="0">
                <a:latin typeface="+mn-lt"/>
                <a:cs typeface="Arial"/>
              </a:rPr>
              <a:t>µ</a:t>
            </a:r>
            <a:r>
              <a:rPr sz="2800" spc="-5" dirty="0">
                <a:latin typeface="+mn-lt"/>
                <a:cs typeface="Arial"/>
              </a:rPr>
              <a:t>ε</a:t>
            </a:r>
            <a:r>
              <a:rPr sz="2800" spc="-15" dirty="0">
                <a:latin typeface="+mn-lt"/>
                <a:cs typeface="Arial"/>
              </a:rPr>
              <a:t>ταξύ</a:t>
            </a:r>
            <a:r>
              <a:rPr sz="2800" spc="70" dirty="0">
                <a:latin typeface="+mn-lt"/>
                <a:cs typeface="Times New Roman"/>
              </a:rPr>
              <a:t> </a:t>
            </a:r>
            <a:r>
              <a:rPr sz="2800" spc="-15" dirty="0" smtClean="0">
                <a:latin typeface="+mn-lt"/>
                <a:cs typeface="Arial"/>
              </a:rPr>
              <a:t>το</a:t>
            </a:r>
            <a:r>
              <a:rPr sz="2800" spc="-20" dirty="0" smtClean="0">
                <a:latin typeface="+mn-lt"/>
                <a:cs typeface="Arial"/>
              </a:rPr>
              <a:t>υς</a:t>
            </a:r>
            <a:r>
              <a:rPr lang="el-GR" sz="2800" spc="-10" dirty="0" smtClean="0">
                <a:latin typeface="+mn-lt"/>
                <a:cs typeface="Arial"/>
              </a:rPr>
              <a:t> (είναι </a:t>
            </a:r>
            <a:r>
              <a:rPr lang="el-GR" sz="2800" spc="-25" dirty="0" smtClean="0">
                <a:latin typeface="+mn-lt"/>
                <a:cs typeface="Arial"/>
              </a:rPr>
              <a:t>ποικιλόμορφα</a:t>
            </a:r>
            <a:r>
              <a:rPr lang="el-GR" sz="2800" spc="60" dirty="0" smtClean="0">
                <a:latin typeface="+mn-lt"/>
                <a:cs typeface="Times New Roman"/>
              </a:rPr>
              <a:t> </a:t>
            </a:r>
            <a:r>
              <a:rPr lang="el-GR" sz="2800" spc="-10" dirty="0" smtClean="0">
                <a:latin typeface="+mn-lt"/>
                <a:cs typeface="Arial"/>
              </a:rPr>
              <a:t>κ</a:t>
            </a:r>
            <a:r>
              <a:rPr lang="el-GR" sz="2800" spc="-15" dirty="0" smtClean="0">
                <a:latin typeface="+mn-lt"/>
                <a:cs typeface="Arial"/>
              </a:rPr>
              <a:t>ύττα</a:t>
            </a:r>
            <a:r>
              <a:rPr lang="el-GR" sz="2800" spc="-20" dirty="0" smtClean="0">
                <a:latin typeface="+mn-lt"/>
                <a:cs typeface="Arial"/>
              </a:rPr>
              <a:t>ρ</a:t>
            </a:r>
            <a:r>
              <a:rPr lang="el-GR" sz="2800" spc="-15" dirty="0" smtClean="0">
                <a:latin typeface="+mn-lt"/>
                <a:cs typeface="Arial"/>
              </a:rPr>
              <a:t>α</a:t>
            </a:r>
            <a:r>
              <a:rPr lang="el-GR" sz="2800" spc="-10" dirty="0" smtClean="0">
                <a:latin typeface="+mn-lt"/>
                <a:cs typeface="Arial"/>
              </a:rPr>
              <a:t>).</a:t>
            </a:r>
            <a:endParaRPr lang="en-US" sz="2800" spc="25" dirty="0">
              <a:latin typeface="+mn-lt"/>
              <a:cs typeface="Arial"/>
            </a:endParaRPr>
          </a:p>
          <a:p>
            <a:pPr marR="5080" indent="11113">
              <a:lnSpc>
                <a:spcPct val="100000"/>
              </a:lnSpc>
            </a:pPr>
            <a:r>
              <a:rPr lang="el-GR" sz="2800" spc="-20" dirty="0" err="1" smtClean="0">
                <a:latin typeface="+mn-lt"/>
                <a:cs typeface="Arial"/>
              </a:rPr>
              <a:t>Σχη</a:t>
            </a:r>
            <a:r>
              <a:rPr lang="el-GR" sz="2800" spc="-15" dirty="0" err="1" smtClean="0">
                <a:latin typeface="+mn-lt"/>
                <a:cs typeface="Arial"/>
              </a:rPr>
              <a:t>ματίζ</a:t>
            </a:r>
            <a:r>
              <a:rPr sz="2800" spc="-10" dirty="0" err="1" smtClean="0">
                <a:latin typeface="+mn-lt"/>
                <a:cs typeface="Arial"/>
              </a:rPr>
              <a:t>ο</a:t>
            </a:r>
            <a:r>
              <a:rPr sz="2800" spc="-20" dirty="0" err="1" smtClean="0">
                <a:latin typeface="+mn-lt"/>
                <a:cs typeface="Arial"/>
              </a:rPr>
              <a:t>υ</a:t>
            </a:r>
            <a:r>
              <a:rPr sz="2800" spc="-15" dirty="0" err="1" smtClean="0">
                <a:latin typeface="+mn-lt"/>
                <a:cs typeface="Arial"/>
              </a:rPr>
              <a:t>ν</a:t>
            </a:r>
            <a:r>
              <a:rPr sz="2800" spc="-10" dirty="0" smtClean="0">
                <a:latin typeface="+mn-lt"/>
                <a:cs typeface="Times New Roman"/>
              </a:rPr>
              <a:t> </a:t>
            </a:r>
            <a:r>
              <a:rPr lang="el-GR" sz="2800" spc="-10" dirty="0" err="1" smtClean="0">
                <a:latin typeface="+mn-lt"/>
                <a:cs typeface="Times New Roman"/>
              </a:rPr>
              <a:t>επιφά</a:t>
            </a:r>
            <a:r>
              <a:rPr sz="2800" spc="-25" dirty="0" err="1" smtClean="0">
                <a:latin typeface="+mn-lt"/>
                <a:cs typeface="Arial"/>
              </a:rPr>
              <a:t>ν</a:t>
            </a:r>
            <a:r>
              <a:rPr sz="2800" spc="-5" dirty="0" err="1" smtClean="0">
                <a:latin typeface="+mn-lt"/>
                <a:cs typeface="Arial"/>
              </a:rPr>
              <a:t>ειε</a:t>
            </a:r>
            <a:r>
              <a:rPr sz="2800" spc="-15" dirty="0" err="1" smtClean="0">
                <a:latin typeface="+mn-lt"/>
                <a:cs typeface="Arial"/>
              </a:rPr>
              <a:t>ς</a:t>
            </a:r>
            <a:r>
              <a:rPr sz="2800" spc="35" dirty="0" smtClean="0">
                <a:latin typeface="+mn-lt"/>
                <a:cs typeface="Times New Roman"/>
              </a:rPr>
              <a:t> </a:t>
            </a:r>
            <a:r>
              <a:rPr lang="el-GR" sz="2800" spc="-25" dirty="0" smtClean="0">
                <a:latin typeface="+mn-lt"/>
                <a:cs typeface="Arial"/>
              </a:rPr>
              <a:t>που</a:t>
            </a:r>
            <a:r>
              <a:rPr sz="2800" spc="60" dirty="0" smtClean="0">
                <a:latin typeface="+mn-lt"/>
                <a:cs typeface="Times New Roman"/>
              </a:rPr>
              <a:t> </a:t>
            </a:r>
            <a:endParaRPr lang="el-GR" sz="2800" spc="60" dirty="0" smtClean="0">
              <a:latin typeface="+mn-lt"/>
              <a:cs typeface="Times New Roman"/>
            </a:endParaRPr>
          </a:p>
          <a:p>
            <a:pPr marL="457200" marR="5080" indent="-457200">
              <a:lnSpc>
                <a:spcPct val="100000"/>
              </a:lnSpc>
              <a:buFont typeface="Arial" pitchFamily="34" charset="0"/>
              <a:buChar char="•"/>
            </a:pPr>
            <a:r>
              <a:rPr sz="2800" spc="-10" dirty="0" smtClean="0">
                <a:latin typeface="+mn-lt"/>
                <a:cs typeface="Arial"/>
              </a:rPr>
              <a:t>κ</a:t>
            </a:r>
            <a:r>
              <a:rPr sz="2800" spc="-15" dirty="0" smtClean="0">
                <a:latin typeface="+mn-lt"/>
                <a:cs typeface="Arial"/>
              </a:rPr>
              <a:t>α</a:t>
            </a:r>
            <a:r>
              <a:rPr sz="2800" spc="-10" dirty="0" smtClean="0">
                <a:latin typeface="+mn-lt"/>
                <a:cs typeface="Arial"/>
              </a:rPr>
              <a:t>λ</a:t>
            </a:r>
            <a:r>
              <a:rPr lang="el-GR" sz="2800" spc="-10" dirty="0" smtClean="0">
                <a:latin typeface="+mn-lt"/>
                <a:cs typeface="Arial"/>
              </a:rPr>
              <a:t>ύ</a:t>
            </a:r>
            <a:r>
              <a:rPr sz="2800" spc="-20" dirty="0" smtClean="0">
                <a:latin typeface="+mn-lt"/>
                <a:cs typeface="Arial"/>
              </a:rPr>
              <a:t>πτ</a:t>
            </a:r>
            <a:r>
              <a:rPr lang="el-GR" sz="2800" spc="-20" dirty="0" smtClean="0">
                <a:latin typeface="+mn-lt"/>
                <a:cs typeface="Arial"/>
              </a:rPr>
              <a:t>ο</a:t>
            </a:r>
            <a:r>
              <a:rPr lang="el-GR" sz="2800" spc="-15" dirty="0" smtClean="0">
                <a:latin typeface="+mn-lt"/>
                <a:cs typeface="Arial"/>
              </a:rPr>
              <a:t>υ</a:t>
            </a:r>
            <a:r>
              <a:rPr sz="2800" spc="-15" dirty="0" smtClean="0">
                <a:latin typeface="+mn-lt"/>
                <a:cs typeface="Arial"/>
              </a:rPr>
              <a:t>ν</a:t>
            </a:r>
            <a:r>
              <a:rPr sz="2800" spc="80" dirty="0" smtClean="0">
                <a:latin typeface="+mn-lt"/>
                <a:cs typeface="Times New Roman"/>
              </a:rPr>
              <a:t> </a:t>
            </a:r>
            <a:r>
              <a:rPr sz="2800" spc="-5" dirty="0">
                <a:latin typeface="+mn-lt"/>
                <a:cs typeface="Arial"/>
              </a:rPr>
              <a:t>ε</a:t>
            </a:r>
            <a:r>
              <a:rPr sz="2800" spc="-15" dirty="0">
                <a:latin typeface="+mn-lt"/>
                <a:cs typeface="Arial"/>
              </a:rPr>
              <a:t>ξωτ</a:t>
            </a:r>
            <a:r>
              <a:rPr sz="2800" spc="-5" dirty="0">
                <a:latin typeface="+mn-lt"/>
                <a:cs typeface="Arial"/>
              </a:rPr>
              <a:t>ε</a:t>
            </a:r>
            <a:r>
              <a:rPr sz="2800" spc="-20" dirty="0">
                <a:latin typeface="+mn-lt"/>
                <a:cs typeface="Arial"/>
              </a:rPr>
              <a:t>ρ</a:t>
            </a:r>
            <a:r>
              <a:rPr sz="2800" spc="-5" dirty="0">
                <a:latin typeface="+mn-lt"/>
                <a:cs typeface="Arial"/>
              </a:rPr>
              <a:t>ι</a:t>
            </a:r>
            <a:r>
              <a:rPr sz="2800" spc="-10" dirty="0">
                <a:latin typeface="+mn-lt"/>
                <a:cs typeface="Arial"/>
              </a:rPr>
              <a:t>κ</a:t>
            </a:r>
            <a:r>
              <a:rPr sz="2800" spc="-15" dirty="0">
                <a:latin typeface="+mn-lt"/>
                <a:cs typeface="Arial"/>
              </a:rPr>
              <a:t>ά</a:t>
            </a:r>
            <a:r>
              <a:rPr sz="2800" spc="50" dirty="0">
                <a:latin typeface="+mn-lt"/>
                <a:cs typeface="Times New Roman"/>
              </a:rPr>
              <a:t> </a:t>
            </a:r>
            <a:r>
              <a:rPr sz="2800" spc="-15" dirty="0">
                <a:latin typeface="+mn-lt"/>
                <a:cs typeface="Arial"/>
              </a:rPr>
              <a:t>το</a:t>
            </a:r>
            <a:r>
              <a:rPr sz="2800" spc="75" dirty="0">
                <a:latin typeface="+mn-lt"/>
                <a:cs typeface="Times New Roman"/>
              </a:rPr>
              <a:t> </a:t>
            </a:r>
            <a:r>
              <a:rPr sz="2800" spc="-20" dirty="0">
                <a:latin typeface="+mn-lt"/>
                <a:cs typeface="Arial"/>
              </a:rPr>
              <a:t>σώ</a:t>
            </a:r>
            <a:r>
              <a:rPr sz="2800" spc="-25" dirty="0">
                <a:latin typeface="+mn-lt"/>
                <a:cs typeface="Arial"/>
              </a:rPr>
              <a:t>µ</a:t>
            </a:r>
            <a:r>
              <a:rPr sz="2800" spc="-15" dirty="0">
                <a:latin typeface="+mn-lt"/>
                <a:cs typeface="Arial"/>
              </a:rPr>
              <a:t>α</a:t>
            </a:r>
            <a:r>
              <a:rPr sz="2800" spc="75" dirty="0">
                <a:latin typeface="+mn-lt"/>
                <a:cs typeface="Times New Roman"/>
              </a:rPr>
              <a:t> </a:t>
            </a:r>
            <a:r>
              <a:rPr sz="2800" spc="-15" dirty="0">
                <a:latin typeface="+mn-lt"/>
                <a:cs typeface="Arial"/>
              </a:rPr>
              <a:t>ή</a:t>
            </a:r>
            <a:r>
              <a:rPr sz="2800" spc="60" dirty="0">
                <a:latin typeface="+mn-lt"/>
                <a:cs typeface="Times New Roman"/>
              </a:rPr>
              <a:t> </a:t>
            </a:r>
            <a:endParaRPr lang="el-GR" sz="2800" spc="60" dirty="0" smtClean="0">
              <a:latin typeface="+mn-lt"/>
              <a:cs typeface="Times New Roman"/>
            </a:endParaRPr>
          </a:p>
          <a:p>
            <a:pPr marL="457200" marR="5080" indent="-457200">
              <a:lnSpc>
                <a:spcPct val="100000"/>
              </a:lnSpc>
              <a:buFont typeface="Arial" pitchFamily="34" charset="0"/>
              <a:buChar char="•"/>
            </a:pPr>
            <a:r>
              <a:rPr sz="2800" spc="-5" dirty="0" smtClean="0">
                <a:latin typeface="+mn-lt"/>
                <a:cs typeface="Arial"/>
              </a:rPr>
              <a:t>ε</a:t>
            </a:r>
            <a:r>
              <a:rPr sz="2800" spc="-25" dirty="0" smtClean="0">
                <a:latin typeface="+mn-lt"/>
                <a:cs typeface="Arial"/>
              </a:rPr>
              <a:t>π</a:t>
            </a:r>
            <a:r>
              <a:rPr lang="el-GR" sz="2800" spc="-25" dirty="0" smtClean="0">
                <a:latin typeface="+mn-lt"/>
                <a:cs typeface="Arial"/>
              </a:rPr>
              <a:t>ενδ</a:t>
            </a:r>
            <a:r>
              <a:rPr lang="el-GR" sz="2800" spc="-15" dirty="0" smtClean="0">
                <a:latin typeface="+mn-lt"/>
                <a:cs typeface="Arial"/>
              </a:rPr>
              <a:t>ύ</a:t>
            </a:r>
            <a:r>
              <a:rPr lang="el-GR" sz="2800" spc="-20" dirty="0" smtClean="0">
                <a:latin typeface="+mn-lt"/>
                <a:cs typeface="Arial"/>
              </a:rPr>
              <a:t>ου</a:t>
            </a:r>
            <a:r>
              <a:rPr sz="2800" spc="-15" dirty="0" smtClean="0">
                <a:latin typeface="+mn-lt"/>
                <a:cs typeface="Arial"/>
              </a:rPr>
              <a:t>ν</a:t>
            </a:r>
            <a:r>
              <a:rPr lang="en-US" sz="2800" spc="-15" dirty="0" smtClean="0">
                <a:latin typeface="+mn-lt"/>
                <a:cs typeface="Arial"/>
              </a:rPr>
              <a:t> </a:t>
            </a:r>
            <a:r>
              <a:rPr sz="2800" spc="-5" dirty="0" smtClean="0">
                <a:latin typeface="+mn-lt"/>
                <a:cs typeface="Arial"/>
              </a:rPr>
              <a:t>ε</a:t>
            </a:r>
            <a:r>
              <a:rPr sz="2800" spc="-20" dirty="0" smtClean="0">
                <a:latin typeface="+mn-lt"/>
                <a:cs typeface="Arial"/>
              </a:rPr>
              <a:t>σω</a:t>
            </a:r>
            <a:r>
              <a:rPr sz="2800" spc="-15" dirty="0" smtClean="0">
                <a:latin typeface="+mn-lt"/>
                <a:cs typeface="Arial"/>
              </a:rPr>
              <a:t>τ</a:t>
            </a:r>
            <a:r>
              <a:rPr sz="2800" spc="-5" dirty="0" smtClean="0">
                <a:latin typeface="+mn-lt"/>
                <a:cs typeface="Arial"/>
              </a:rPr>
              <a:t>ε</a:t>
            </a:r>
            <a:r>
              <a:rPr sz="2800" spc="-20" dirty="0" smtClean="0">
                <a:latin typeface="+mn-lt"/>
                <a:cs typeface="Arial"/>
              </a:rPr>
              <a:t>ρ</a:t>
            </a:r>
            <a:r>
              <a:rPr sz="2800" spc="-5" dirty="0" smtClean="0">
                <a:latin typeface="+mn-lt"/>
                <a:cs typeface="Arial"/>
              </a:rPr>
              <a:t>ι</a:t>
            </a:r>
            <a:r>
              <a:rPr sz="2800" spc="-10" dirty="0" smtClean="0">
                <a:latin typeface="+mn-lt"/>
                <a:cs typeface="Arial"/>
              </a:rPr>
              <a:t>κ</a:t>
            </a:r>
            <a:r>
              <a:rPr sz="2800" spc="-15" dirty="0" smtClean="0">
                <a:latin typeface="+mn-lt"/>
                <a:cs typeface="Arial"/>
              </a:rPr>
              <a:t>ά</a:t>
            </a:r>
            <a:r>
              <a:rPr sz="2800" spc="50" dirty="0" smtClean="0">
                <a:latin typeface="+mn-lt"/>
                <a:cs typeface="Times New Roman"/>
              </a:rPr>
              <a:t> </a:t>
            </a:r>
            <a:r>
              <a:rPr sz="2800" spc="-15" dirty="0">
                <a:latin typeface="+mn-lt"/>
                <a:cs typeface="Arial"/>
              </a:rPr>
              <a:t>διάφο</a:t>
            </a:r>
            <a:r>
              <a:rPr sz="2800" spc="-20" dirty="0">
                <a:latin typeface="+mn-lt"/>
                <a:cs typeface="Arial"/>
              </a:rPr>
              <a:t>ρ</a:t>
            </a:r>
            <a:r>
              <a:rPr sz="2800" spc="-5" dirty="0">
                <a:latin typeface="+mn-lt"/>
                <a:cs typeface="Arial"/>
              </a:rPr>
              <a:t>ε</a:t>
            </a:r>
            <a:r>
              <a:rPr sz="2800" spc="-15" dirty="0">
                <a:latin typeface="+mn-lt"/>
                <a:cs typeface="Arial"/>
              </a:rPr>
              <a:t>ς</a:t>
            </a:r>
            <a:r>
              <a:rPr sz="2800" spc="55" dirty="0">
                <a:latin typeface="+mn-lt"/>
                <a:cs typeface="Times New Roman"/>
              </a:rPr>
              <a:t> </a:t>
            </a:r>
            <a:r>
              <a:rPr sz="2800" spc="-10" dirty="0">
                <a:latin typeface="+mn-lt"/>
                <a:cs typeface="Arial"/>
              </a:rPr>
              <a:t>κοιλ</a:t>
            </a:r>
            <a:r>
              <a:rPr sz="2800" spc="-15" dirty="0">
                <a:latin typeface="+mn-lt"/>
                <a:cs typeface="Arial"/>
              </a:rPr>
              <a:t>ότητ</a:t>
            </a:r>
            <a:r>
              <a:rPr sz="2800" spc="-5" dirty="0">
                <a:latin typeface="+mn-lt"/>
                <a:cs typeface="Arial"/>
              </a:rPr>
              <a:t>ε</a:t>
            </a:r>
            <a:r>
              <a:rPr sz="2800" spc="-20" dirty="0">
                <a:latin typeface="+mn-lt"/>
                <a:cs typeface="Arial"/>
              </a:rPr>
              <a:t>ς</a:t>
            </a:r>
            <a:r>
              <a:rPr sz="2800" spc="-10" dirty="0">
                <a:latin typeface="+mn-lt"/>
                <a:cs typeface="Arial"/>
              </a:rPr>
              <a:t>.</a:t>
            </a:r>
            <a:r>
              <a:rPr sz="2800" spc="10" dirty="0">
                <a:latin typeface="+mn-lt"/>
                <a:cs typeface="Arial"/>
              </a:rPr>
              <a:t> </a:t>
            </a:r>
            <a:endParaRPr sz="2800" dirty="0">
              <a:latin typeface="+mn-lt"/>
              <a:cs typeface="Arial"/>
            </a:endParaRPr>
          </a:p>
        </p:txBody>
      </p:sp>
      <p:sp>
        <p:nvSpPr>
          <p:cNvPr id="8" name="object 3"/>
          <p:cNvSpPr/>
          <p:nvPr/>
        </p:nvSpPr>
        <p:spPr>
          <a:xfrm>
            <a:off x="1531145" y="2963764"/>
            <a:ext cx="5910856" cy="389423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Ζωντάνια">
  <a:themeElements>
    <a:clrScheme name="Ζωντάνι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Ζωντάνια">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Ζωντάνι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2203</TotalTime>
  <Words>3064</Words>
  <Application>Microsoft Office PowerPoint</Application>
  <PresentationFormat>Προβολή στην οθόνη (4:3)</PresentationFormat>
  <Paragraphs>526</Paragraphs>
  <Slides>64</Slides>
  <Notes>7</Notes>
  <HiddenSlides>0</HiddenSlides>
  <MMClips>0</MMClips>
  <ScaleCrop>false</ScaleCrop>
  <HeadingPairs>
    <vt:vector size="4" baseType="variant">
      <vt:variant>
        <vt:lpstr>Θέμα</vt:lpstr>
      </vt:variant>
      <vt:variant>
        <vt:i4>1</vt:i4>
      </vt:variant>
      <vt:variant>
        <vt:lpstr>Τίτλοι διαφανειών</vt:lpstr>
      </vt:variant>
      <vt:variant>
        <vt:i4>64</vt:i4>
      </vt:variant>
    </vt:vector>
  </HeadingPairs>
  <TitlesOfParts>
    <vt:vector size="65" baseType="lpstr">
      <vt:lpstr>Ζωντάνια</vt:lpstr>
      <vt:lpstr>ΚΕΦΑΛΑΙΟ 1:  ΑΠΟ ΤΟ ΚΥΤΤΑΡΟ ΣΤΟΝ ΟΡΓΑΝΙΣΜΟ  </vt:lpstr>
      <vt:lpstr>Α. ΚΥΤΤΑΡΑ ΚΑΙ ΙΣΤΟΙ</vt:lpstr>
      <vt:lpstr>Διαφάνεια 3</vt:lpstr>
      <vt:lpstr>Διαφάνεια 4</vt:lpstr>
      <vt:lpstr>Όλα τα κύτταρα του οργανισµού προέρχονται από διαδοχικές µιτωτικές διαιρέσεις του ζυγωτού </vt:lpstr>
      <vt:lpstr>Διαφάνεια 6</vt:lpstr>
      <vt:lpstr>Τι είναι ο ιστός;</vt:lpstr>
      <vt:lpstr>Πόσα είδη ιστών υπάρχουν;</vt:lpstr>
      <vt:lpstr>1. Επιθηλιακός ιστός</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2. Ερειστικός ιστός</vt:lpstr>
      <vt:lpstr>Από τι αποτελείται;</vt:lpstr>
      <vt:lpstr>Διαφάνεια 22</vt:lpstr>
      <vt:lpstr>Ποιες είναι οι κατηγορίες του ερειστικού ιστού;</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Κύτταρα αίματος</vt:lpstr>
      <vt:lpstr>Διαφάνεια 33</vt:lpstr>
      <vt:lpstr>Διαφάνεια 34</vt:lpstr>
      <vt:lpstr>Διαφάνεια 35</vt:lpstr>
      <vt:lpstr>Διαφάνεια 36</vt:lpstr>
      <vt:lpstr>Διαφάνεια 37</vt:lpstr>
      <vt:lpstr>Διαφάνεια 38</vt:lpstr>
      <vt:lpstr>Ερωτήσεις Σωστού-Λάθους</vt:lpstr>
      <vt:lpstr>Διαφάνεια 40</vt:lpstr>
      <vt:lpstr>3. Μυϊκός ιστός</vt:lpstr>
      <vt:lpstr>Από τι αποτελείται;</vt:lpstr>
      <vt:lpstr>Διαφάνεια 43</vt:lpstr>
      <vt:lpstr>Ποιες είναι οι μορφές του μυϊκού ιστού;</vt:lpstr>
      <vt:lpstr>Διαφάνεια 45</vt:lpstr>
      <vt:lpstr>Διαφάνεια 46</vt:lpstr>
      <vt:lpstr>Διαφάνεια 47</vt:lpstr>
      <vt:lpstr>Διαφάνεια 48</vt:lpstr>
      <vt:lpstr>4. Νευρικός ιστός</vt:lpstr>
      <vt:lpstr>Από τι αποτελείται;</vt:lpstr>
      <vt:lpstr>Διαφάνεια 51</vt:lpstr>
      <vt:lpstr>Διαφάνεια 52</vt:lpstr>
      <vt:lpstr>Διαφάνεια 53</vt:lpstr>
      <vt:lpstr>Ερωτήσεις Σωστού-Λάθους</vt:lpstr>
      <vt:lpstr>Διαφάνεια 55</vt:lpstr>
      <vt:lpstr>Διαφάνεια 56</vt:lpstr>
      <vt:lpstr>Β. ΟΡΓΑΝΑ  ΚΑΙ  ΣΥΣΤΗΜΑΤΑ ΟΡΓΑΝΩΝ</vt:lpstr>
      <vt:lpstr>Διαφάνεια 58</vt:lpstr>
      <vt:lpstr>Διαφάνεια 59</vt:lpstr>
      <vt:lpstr>Διαφάνεια 60</vt:lpstr>
      <vt:lpstr>Διαφάνεια 61</vt:lpstr>
      <vt:lpstr>Διαφάνεια 62</vt:lpstr>
      <vt:lpstr>Διαφάνεια 63</vt:lpstr>
      <vt:lpstr>Διαφάνεια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kx</dc:creator>
  <cp:lastModifiedBy>Melina Kyzeridi</cp:lastModifiedBy>
  <cp:revision>98</cp:revision>
  <dcterms:created xsi:type="dcterms:W3CDTF">2011-09-03T22:12:19Z</dcterms:created>
  <dcterms:modified xsi:type="dcterms:W3CDTF">2018-05-18T12:53:59Z</dcterms:modified>
</cp:coreProperties>
</file>