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3" r:id="rId2"/>
    <p:sldId id="486" r:id="rId3"/>
    <p:sldId id="272" r:id="rId4"/>
    <p:sldId id="273" r:id="rId5"/>
    <p:sldId id="294" r:id="rId6"/>
    <p:sldId id="274" r:id="rId7"/>
    <p:sldId id="291" r:id="rId8"/>
    <p:sldId id="295" r:id="rId9"/>
    <p:sldId id="276" r:id="rId10"/>
    <p:sldId id="258" r:id="rId11"/>
    <p:sldId id="310" r:id="rId12"/>
    <p:sldId id="260" r:id="rId13"/>
    <p:sldId id="261" r:id="rId14"/>
    <p:sldId id="298" r:id="rId15"/>
    <p:sldId id="308" r:id="rId16"/>
    <p:sldId id="259" r:id="rId17"/>
    <p:sldId id="264" r:id="rId18"/>
    <p:sldId id="422" r:id="rId19"/>
    <p:sldId id="423" r:id="rId20"/>
    <p:sldId id="299" r:id="rId21"/>
    <p:sldId id="336" r:id="rId22"/>
    <p:sldId id="309" r:id="rId23"/>
    <p:sldId id="300" r:id="rId24"/>
    <p:sldId id="301" r:id="rId25"/>
    <p:sldId id="302" r:id="rId26"/>
    <p:sldId id="313" r:id="rId27"/>
    <p:sldId id="304" r:id="rId28"/>
    <p:sldId id="340" r:id="rId29"/>
    <p:sldId id="315" r:id="rId30"/>
    <p:sldId id="303" r:id="rId31"/>
    <p:sldId id="343" r:id="rId32"/>
    <p:sldId id="326" r:id="rId33"/>
    <p:sldId id="305" r:id="rId34"/>
    <p:sldId id="320" r:id="rId35"/>
    <p:sldId id="321" r:id="rId36"/>
    <p:sldId id="349" r:id="rId37"/>
    <p:sldId id="352" r:id="rId38"/>
    <p:sldId id="353" r:id="rId39"/>
    <p:sldId id="394" r:id="rId40"/>
    <p:sldId id="296" r:id="rId41"/>
    <p:sldId id="354" r:id="rId42"/>
    <p:sldId id="355" r:id="rId43"/>
    <p:sldId id="389" r:id="rId44"/>
    <p:sldId id="426" r:id="rId45"/>
    <p:sldId id="386" r:id="rId46"/>
    <p:sldId id="385" r:id="rId47"/>
    <p:sldId id="356" r:id="rId48"/>
    <p:sldId id="411" r:id="rId49"/>
    <p:sldId id="357" r:id="rId50"/>
    <p:sldId id="388" r:id="rId51"/>
    <p:sldId id="390" r:id="rId52"/>
    <p:sldId id="391" r:id="rId53"/>
    <p:sldId id="392" r:id="rId54"/>
    <p:sldId id="387" r:id="rId55"/>
    <p:sldId id="412" r:id="rId56"/>
    <p:sldId id="410" r:id="rId57"/>
    <p:sldId id="393" r:id="rId58"/>
    <p:sldId id="358" r:id="rId59"/>
    <p:sldId id="359" r:id="rId60"/>
    <p:sldId id="360" r:id="rId61"/>
    <p:sldId id="361" r:id="rId62"/>
    <p:sldId id="395" r:id="rId63"/>
    <p:sldId id="405" r:id="rId64"/>
    <p:sldId id="396" r:id="rId65"/>
    <p:sldId id="362" r:id="rId66"/>
    <p:sldId id="363" r:id="rId67"/>
    <p:sldId id="407" r:id="rId68"/>
    <p:sldId id="406" r:id="rId69"/>
    <p:sldId id="400" r:id="rId70"/>
    <p:sldId id="364" r:id="rId71"/>
    <p:sldId id="365" r:id="rId72"/>
    <p:sldId id="415" r:id="rId73"/>
    <p:sldId id="366" r:id="rId74"/>
    <p:sldId id="425" r:id="rId75"/>
    <p:sldId id="435" r:id="rId76"/>
    <p:sldId id="424" r:id="rId77"/>
    <p:sldId id="437" r:id="rId78"/>
    <p:sldId id="367" r:id="rId79"/>
    <p:sldId id="368" r:id="rId80"/>
    <p:sldId id="428" r:id="rId81"/>
    <p:sldId id="369" r:id="rId82"/>
    <p:sldId id="438" r:id="rId83"/>
    <p:sldId id="370" r:id="rId84"/>
    <p:sldId id="429" r:id="rId85"/>
    <p:sldId id="436" r:id="rId86"/>
    <p:sldId id="371" r:id="rId87"/>
    <p:sldId id="372" r:id="rId88"/>
    <p:sldId id="373" r:id="rId89"/>
    <p:sldId id="374" r:id="rId90"/>
    <p:sldId id="375" r:id="rId91"/>
    <p:sldId id="449" r:id="rId92"/>
    <p:sldId id="448" r:id="rId93"/>
    <p:sldId id="450" r:id="rId94"/>
    <p:sldId id="442" r:id="rId95"/>
    <p:sldId id="377" r:id="rId96"/>
    <p:sldId id="467" r:id="rId97"/>
    <p:sldId id="446" r:id="rId98"/>
    <p:sldId id="379" r:id="rId99"/>
    <p:sldId id="465" r:id="rId100"/>
    <p:sldId id="468" r:id="rId101"/>
    <p:sldId id="458" r:id="rId102"/>
    <p:sldId id="469" r:id="rId103"/>
    <p:sldId id="455" r:id="rId104"/>
    <p:sldId id="485" r:id="rId105"/>
    <p:sldId id="470" r:id="rId106"/>
    <p:sldId id="483" r:id="rId107"/>
    <p:sldId id="381" r:id="rId108"/>
    <p:sldId id="484" r:id="rId109"/>
    <p:sldId id="464" r:id="rId110"/>
    <p:sldId id="416" r:id="rId111"/>
    <p:sldId id="478" r:id="rId112"/>
    <p:sldId id="479" r:id="rId113"/>
    <p:sldId id="481" r:id="rId11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4F81B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Στυλ με θέμα 1 - Έμφαση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19" autoAdjust="0"/>
    <p:restoredTop sz="94684" autoAdjust="0"/>
  </p:normalViewPr>
  <p:slideViewPr>
    <p:cSldViewPr>
      <p:cViewPr varScale="1">
        <p:scale>
          <a:sx n="69" d="100"/>
          <a:sy n="69" d="100"/>
        </p:scale>
        <p:origin x="-141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33E91CA6-1E33-4E95-A75A-CFEEDE342F5E}" type="datetimeFigureOut">
              <a:rPr lang="el-GR" smtClean="0"/>
              <a:pPr/>
              <a:t>20/5/2018</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53677EBD-03A3-419E-B2FD-566F47DC4C81}" type="slidenum">
              <a:rPr lang="el-GR" smtClean="0"/>
              <a:pPr/>
              <a:t>‹#›</a:t>
            </a:fld>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33E91CA6-1E33-4E95-A75A-CFEEDE342F5E}" type="datetimeFigureOut">
              <a:rPr lang="el-GR" smtClean="0"/>
              <a:pPr/>
              <a:t>20/5/2018</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53677EBD-03A3-419E-B2FD-566F47DC4C81}" type="slidenum">
              <a:rPr lang="el-GR" smtClean="0"/>
              <a:pPr/>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33E91CA6-1E33-4E95-A75A-CFEEDE342F5E}" type="datetimeFigureOut">
              <a:rPr lang="el-GR" smtClean="0"/>
              <a:pPr/>
              <a:t>20/5/2018</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53677EBD-03A3-419E-B2FD-566F47DC4C81}" type="slidenum">
              <a:rPr lang="el-GR" smtClean="0"/>
              <a:pPr/>
              <a:t>‹#›</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33E91CA6-1E33-4E95-A75A-CFEEDE342F5E}" type="datetimeFigureOut">
              <a:rPr lang="el-GR" smtClean="0"/>
              <a:pPr/>
              <a:t>20/5/2018</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53677EBD-03A3-419E-B2FD-566F47DC4C81}" type="slidenum">
              <a:rPr lang="el-GR" smtClean="0"/>
              <a:pPr/>
              <a:t>‹#›</a:t>
            </a:fld>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33E91CA6-1E33-4E95-A75A-CFEEDE342F5E}" type="datetimeFigureOut">
              <a:rPr lang="el-GR" smtClean="0"/>
              <a:pPr/>
              <a:t>20/5/2018</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53677EBD-03A3-419E-B2FD-566F47DC4C81}" type="slidenum">
              <a:rPr lang="el-GR" smtClean="0"/>
              <a:pPr/>
              <a:t>‹#›</a:t>
            </a:fld>
            <a:endParaRPr lang="el-G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33E91CA6-1E33-4E95-A75A-CFEEDE342F5E}" type="datetimeFigureOut">
              <a:rPr lang="el-GR" smtClean="0"/>
              <a:pPr/>
              <a:t>20/5/2018</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53677EBD-03A3-419E-B2FD-566F47DC4C81}" type="slidenum">
              <a:rPr lang="el-GR" smtClean="0"/>
              <a:pPr/>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33E91CA6-1E33-4E95-A75A-CFEEDE342F5E}" type="datetimeFigureOut">
              <a:rPr lang="el-GR" smtClean="0"/>
              <a:pPr/>
              <a:t>20/5/2018</a:t>
            </a:fld>
            <a:endParaRPr lang="el-GR" dirty="0"/>
          </a:p>
        </p:txBody>
      </p:sp>
      <p:sp>
        <p:nvSpPr>
          <p:cNvPr id="8" name="7 - Θέση υποσέλιδου"/>
          <p:cNvSpPr>
            <a:spLocks noGrp="1"/>
          </p:cNvSpPr>
          <p:nvPr>
            <p:ph type="ftr" sz="quarter" idx="11"/>
          </p:nvPr>
        </p:nvSpPr>
        <p:spPr/>
        <p:txBody>
          <a:bodyPr/>
          <a:lstStyle/>
          <a:p>
            <a:endParaRPr lang="el-GR" dirty="0"/>
          </a:p>
        </p:txBody>
      </p:sp>
      <p:sp>
        <p:nvSpPr>
          <p:cNvPr id="9" name="8 - Θέση αριθμού διαφάνειας"/>
          <p:cNvSpPr>
            <a:spLocks noGrp="1"/>
          </p:cNvSpPr>
          <p:nvPr>
            <p:ph type="sldNum" sz="quarter" idx="12"/>
          </p:nvPr>
        </p:nvSpPr>
        <p:spPr/>
        <p:txBody>
          <a:bodyPr/>
          <a:lstStyle/>
          <a:p>
            <a:fld id="{53677EBD-03A3-419E-B2FD-566F47DC4C81}" type="slidenum">
              <a:rPr lang="el-GR" smtClean="0"/>
              <a:pPr/>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33E91CA6-1E33-4E95-A75A-CFEEDE342F5E}" type="datetimeFigureOut">
              <a:rPr lang="el-GR" smtClean="0"/>
              <a:pPr/>
              <a:t>20/5/2018</a:t>
            </a:fld>
            <a:endParaRPr lang="el-GR" dirty="0"/>
          </a:p>
        </p:txBody>
      </p:sp>
      <p:sp>
        <p:nvSpPr>
          <p:cNvPr id="4" name="3 - Θέση υποσέλιδου"/>
          <p:cNvSpPr>
            <a:spLocks noGrp="1"/>
          </p:cNvSpPr>
          <p:nvPr>
            <p:ph type="ftr" sz="quarter" idx="11"/>
          </p:nvPr>
        </p:nvSpPr>
        <p:spPr/>
        <p:txBody>
          <a:bodyPr/>
          <a:lstStyle/>
          <a:p>
            <a:endParaRPr lang="el-GR" dirty="0"/>
          </a:p>
        </p:txBody>
      </p:sp>
      <p:sp>
        <p:nvSpPr>
          <p:cNvPr id="5" name="4 - Θέση αριθμού διαφάνειας"/>
          <p:cNvSpPr>
            <a:spLocks noGrp="1"/>
          </p:cNvSpPr>
          <p:nvPr>
            <p:ph type="sldNum" sz="quarter" idx="12"/>
          </p:nvPr>
        </p:nvSpPr>
        <p:spPr/>
        <p:txBody>
          <a:bodyPr/>
          <a:lstStyle/>
          <a:p>
            <a:fld id="{53677EBD-03A3-419E-B2FD-566F47DC4C81}" type="slidenum">
              <a:rPr lang="el-GR" smtClean="0"/>
              <a:pPr/>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33E91CA6-1E33-4E95-A75A-CFEEDE342F5E}" type="datetimeFigureOut">
              <a:rPr lang="el-GR" smtClean="0"/>
              <a:pPr/>
              <a:t>20/5/2018</a:t>
            </a:fld>
            <a:endParaRPr lang="el-GR" dirty="0"/>
          </a:p>
        </p:txBody>
      </p:sp>
      <p:sp>
        <p:nvSpPr>
          <p:cNvPr id="3" name="2 - Θέση υποσέλιδου"/>
          <p:cNvSpPr>
            <a:spLocks noGrp="1"/>
          </p:cNvSpPr>
          <p:nvPr>
            <p:ph type="ftr" sz="quarter" idx="1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fld id="{53677EBD-03A3-419E-B2FD-566F47DC4C81}" type="slidenum">
              <a:rPr lang="el-GR" smtClean="0"/>
              <a:pPr/>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33E91CA6-1E33-4E95-A75A-CFEEDE342F5E}" type="datetimeFigureOut">
              <a:rPr lang="el-GR" smtClean="0"/>
              <a:pPr/>
              <a:t>20/5/2018</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53677EBD-03A3-419E-B2FD-566F47DC4C81}" type="slidenum">
              <a:rPr lang="el-GR" smtClean="0"/>
              <a:pPr/>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33E91CA6-1E33-4E95-A75A-CFEEDE342F5E}" type="datetimeFigureOut">
              <a:rPr lang="el-GR" smtClean="0"/>
              <a:pPr/>
              <a:t>20/5/2018</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53677EBD-03A3-419E-B2FD-566F47DC4C81}" type="slidenum">
              <a:rPr lang="el-GR" smtClean="0"/>
              <a:pPr/>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E91CA6-1E33-4E95-A75A-CFEEDE342F5E}" type="datetimeFigureOut">
              <a:rPr lang="el-GR" smtClean="0"/>
              <a:pPr/>
              <a:t>20/5/2018</a:t>
            </a:fld>
            <a:endParaRPr lang="el-GR" dirty="0"/>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77EBD-03A3-419E-B2FD-566F47DC4C81}" type="slidenum">
              <a:rPr lang="el-GR" smtClean="0"/>
              <a:pPr/>
              <a:t>‹#›</a:t>
            </a:fld>
            <a:endParaRPr lang="el-G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10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6.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17.gif"/><Relationship Id="rId7" Type="http://schemas.openxmlformats.org/officeDocument/2006/relationships/image" Target="../media/image25.gif"/><Relationship Id="rId2" Type="http://schemas.openxmlformats.org/officeDocument/2006/relationships/image" Target="../media/image21.gif"/><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2.gif"/><Relationship Id="rId9" Type="http://schemas.openxmlformats.org/officeDocument/2006/relationships/image" Target="../media/image27.gif"/></Relationships>
</file>

<file path=ppt/slides/_rels/slide1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commons.wikimedia.org/wiki/File:Grafik_blutkreislauf.jpg?uselang=ru"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assets.tanea.gr/ygeia/files/Kardia%20artiries%20iatriki.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16681" y="188640"/>
            <a:ext cx="8045875" cy="604867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2"/>
          <p:cNvSpPr>
            <a:spLocks noGrp="1" noChangeArrowheads="1"/>
          </p:cNvSpPr>
          <p:nvPr>
            <p:ph type="title"/>
          </p:nvPr>
        </p:nvSpPr>
        <p:spPr>
          <a:xfrm rot="20367693">
            <a:off x="268749" y="925574"/>
            <a:ext cx="2664296" cy="580926"/>
          </a:xfrm>
          <a:solidFill>
            <a:schemeClr val="tx2">
              <a:lumMod val="40000"/>
              <a:lumOff val="60000"/>
            </a:schemeClr>
          </a:solidFill>
        </p:spPr>
        <p:txBody>
          <a:bodyPr>
            <a:normAutofit/>
          </a:bodyPr>
          <a:lstStyle/>
          <a:p>
            <a:r>
              <a:rPr lang="el-GR" sz="3200" b="1" dirty="0" smtClean="0">
                <a:solidFill>
                  <a:srgbClr val="C00000"/>
                </a:solidFill>
                <a:latin typeface="Arial" pitchFamily="34" charset="0"/>
                <a:cs typeface="Arial" pitchFamily="34" charset="0"/>
              </a:rPr>
              <a:t>Κεφ. </a:t>
            </a:r>
            <a:r>
              <a:rPr lang="en-US" sz="3200" b="1" dirty="0" smtClean="0">
                <a:solidFill>
                  <a:srgbClr val="C00000"/>
                </a:solidFill>
                <a:latin typeface="Arial" pitchFamily="34" charset="0"/>
                <a:cs typeface="Arial" pitchFamily="34" charset="0"/>
              </a:rPr>
              <a:t>3. </a:t>
            </a:r>
            <a:endParaRPr lang="el-GR" sz="3200" b="1" dirty="0">
              <a:solidFill>
                <a:srgbClr val="C00000"/>
              </a:solidFill>
              <a:latin typeface="Arial" pitchFamily="34" charset="0"/>
              <a:cs typeface="Arial" pitchFamily="34" charset="0"/>
            </a:endParaRPr>
          </a:p>
        </p:txBody>
      </p:sp>
      <p:sp>
        <p:nvSpPr>
          <p:cNvPr id="5" name="Τίτλος 1"/>
          <p:cNvSpPr txBox="1">
            <a:spLocks/>
          </p:cNvSpPr>
          <p:nvPr/>
        </p:nvSpPr>
        <p:spPr>
          <a:xfrm>
            <a:off x="467544" y="4869160"/>
            <a:ext cx="8229600" cy="1143000"/>
          </a:xfrm>
          <a:prstGeom prst="rect">
            <a:avLst/>
          </a:prstGeom>
          <a:solidFill>
            <a:schemeClr val="tx2">
              <a:lumMod val="40000"/>
              <a:lumOff val="6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b="1" dirty="0" smtClean="0"/>
              <a:t>ΚΥΚΛΟΦΟΡΙΚΟ ΣΥΣΤΗΜΑ</a:t>
            </a:r>
            <a:endParaRPr lang="el-GR" dirty="0"/>
          </a:p>
        </p:txBody>
      </p:sp>
    </p:spTree>
    <p:extLst>
      <p:ext uri="{BB962C8B-B14F-4D97-AF65-F5344CB8AC3E}">
        <p14:creationId xmlns:p14="http://schemas.microsoft.com/office/powerpoint/2010/main" xmlns="" val="756735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251520" y="1126045"/>
            <a:ext cx="5500726" cy="538609"/>
          </a:xfrm>
          <a:prstGeom prst="rect">
            <a:avLst/>
          </a:prstGeom>
          <a:noFill/>
        </p:spPr>
        <p:txBody>
          <a:bodyPr wrap="square" rtlCol="0">
            <a:spAutoFit/>
          </a:bodyPr>
          <a:lstStyle/>
          <a:p>
            <a:r>
              <a:rPr lang="el-GR" sz="2800" b="1" dirty="0" smtClean="0">
                <a:solidFill>
                  <a:srgbClr val="C00000"/>
                </a:solidFill>
                <a:latin typeface="Arial" pitchFamily="34" charset="0"/>
                <a:cs typeface="Arial" pitchFamily="34" charset="0"/>
              </a:rPr>
              <a:t>Οι ενδοκαρδιακές βαλβίδες</a:t>
            </a:r>
            <a:endParaRPr lang="el-GR" sz="2800" b="1" dirty="0">
              <a:solidFill>
                <a:srgbClr val="C00000"/>
              </a:solidFill>
              <a:latin typeface="Arial" pitchFamily="34" charset="0"/>
              <a:cs typeface="Arial" pitchFamily="34" charset="0"/>
            </a:endParaRPr>
          </a:p>
        </p:txBody>
      </p:sp>
      <p:sp>
        <p:nvSpPr>
          <p:cNvPr id="4" name="3 - TextBox"/>
          <p:cNvSpPr txBox="1"/>
          <p:nvPr/>
        </p:nvSpPr>
        <p:spPr>
          <a:xfrm>
            <a:off x="2506568" y="1846674"/>
            <a:ext cx="4429156" cy="2215991"/>
          </a:xfrm>
          <a:prstGeom prst="rect">
            <a:avLst/>
          </a:prstGeom>
          <a:noFill/>
        </p:spPr>
        <p:txBody>
          <a:bodyPr wrap="square" rtlCol="0">
            <a:spAutoFit/>
          </a:bodyPr>
          <a:lstStyle/>
          <a:p>
            <a:r>
              <a:rPr lang="el-GR" sz="2000" u="sng" dirty="0" smtClean="0">
                <a:solidFill>
                  <a:srgbClr val="002060"/>
                </a:solidFill>
                <a:latin typeface="Arial" pitchFamily="34" charset="0"/>
                <a:cs typeface="Arial" pitchFamily="34" charset="0"/>
              </a:rPr>
              <a:t>α) Κολποκοιλιακές βαλβίδες</a:t>
            </a:r>
            <a:r>
              <a:rPr lang="en-US" sz="2000" u="sng" dirty="0" smtClean="0">
                <a:solidFill>
                  <a:srgbClr val="002060"/>
                </a:solidFill>
                <a:latin typeface="Arial" pitchFamily="34" charset="0"/>
                <a:cs typeface="Arial" pitchFamily="34" charset="0"/>
              </a:rPr>
              <a:t>:</a:t>
            </a:r>
            <a:endParaRPr lang="el-GR" sz="2000" u="sng" dirty="0" smtClean="0">
              <a:solidFill>
                <a:srgbClr val="002060"/>
              </a:solidFill>
              <a:latin typeface="Arial" pitchFamily="34" charset="0"/>
              <a:cs typeface="Arial" pitchFamily="34" charset="0"/>
            </a:endParaRPr>
          </a:p>
          <a:p>
            <a:endParaRPr lang="el-GR" sz="2000" dirty="0" smtClean="0">
              <a:solidFill>
                <a:srgbClr val="C00000"/>
              </a:solidFill>
              <a:latin typeface="Arial" pitchFamily="34" charset="0"/>
              <a:cs typeface="Arial" pitchFamily="34" charset="0"/>
            </a:endParaRPr>
          </a:p>
          <a:p>
            <a:pPr>
              <a:buFont typeface="Arial" pitchFamily="34" charset="0"/>
              <a:buChar char="•"/>
            </a:pPr>
            <a:r>
              <a:rPr lang="el-GR" sz="2000" dirty="0" smtClean="0">
                <a:solidFill>
                  <a:srgbClr val="C00000"/>
                </a:solidFill>
                <a:latin typeface="Arial" pitchFamily="34" charset="0"/>
                <a:cs typeface="Arial" pitchFamily="34" charset="0"/>
              </a:rPr>
              <a:t> Τριγλώχινα βαλβίδα</a:t>
            </a:r>
          </a:p>
          <a:p>
            <a:pPr>
              <a:buFont typeface="Arial" pitchFamily="34" charset="0"/>
              <a:buChar char="•"/>
            </a:pPr>
            <a:endParaRPr lang="el-GR" sz="2000" dirty="0" smtClean="0">
              <a:solidFill>
                <a:srgbClr val="C00000"/>
              </a:solidFill>
              <a:latin typeface="Arial" pitchFamily="34" charset="0"/>
              <a:cs typeface="Arial" pitchFamily="34" charset="0"/>
            </a:endParaRPr>
          </a:p>
          <a:p>
            <a:pPr>
              <a:buFont typeface="Arial" pitchFamily="34" charset="0"/>
              <a:buChar char="•"/>
            </a:pPr>
            <a:r>
              <a:rPr lang="el-GR" sz="2000" dirty="0" smtClean="0">
                <a:solidFill>
                  <a:srgbClr val="C00000"/>
                </a:solidFill>
                <a:latin typeface="Arial" pitchFamily="34" charset="0"/>
                <a:cs typeface="Arial" pitchFamily="34" charset="0"/>
              </a:rPr>
              <a:t> Μιτροειδής ή διγλώχινα βαλβίδα</a:t>
            </a:r>
            <a:endParaRPr lang="en-US" sz="2000" dirty="0" smtClean="0">
              <a:solidFill>
                <a:srgbClr val="C00000"/>
              </a:solidFill>
              <a:latin typeface="Arial" pitchFamily="34" charset="0"/>
              <a:cs typeface="Arial" pitchFamily="34" charset="0"/>
            </a:endParaRPr>
          </a:p>
          <a:p>
            <a:endParaRPr lang="en-US" sz="2000" dirty="0" smtClean="0">
              <a:solidFill>
                <a:srgbClr val="C00000"/>
              </a:solidFill>
              <a:latin typeface="Arial" pitchFamily="34" charset="0"/>
              <a:cs typeface="Arial" pitchFamily="34" charset="0"/>
            </a:endParaRPr>
          </a:p>
          <a:p>
            <a:endParaRPr lang="el-GR" sz="1600" dirty="0"/>
          </a:p>
        </p:txBody>
      </p:sp>
      <p:sp>
        <p:nvSpPr>
          <p:cNvPr id="5" name="4 - TextBox"/>
          <p:cNvSpPr txBox="1"/>
          <p:nvPr/>
        </p:nvSpPr>
        <p:spPr>
          <a:xfrm>
            <a:off x="971600" y="4215203"/>
            <a:ext cx="3929090" cy="1631216"/>
          </a:xfrm>
          <a:prstGeom prst="rect">
            <a:avLst/>
          </a:prstGeom>
          <a:noFill/>
        </p:spPr>
        <p:txBody>
          <a:bodyPr wrap="square" rtlCol="0">
            <a:spAutoFit/>
          </a:bodyPr>
          <a:lstStyle/>
          <a:p>
            <a:r>
              <a:rPr lang="el-GR" sz="2000" u="sng" dirty="0" smtClean="0">
                <a:solidFill>
                  <a:srgbClr val="002060"/>
                </a:solidFill>
                <a:latin typeface="Arial" pitchFamily="34" charset="0"/>
                <a:cs typeface="Arial" pitchFamily="34" charset="0"/>
              </a:rPr>
              <a:t>β) Μηνοειδείς βαλβίδες</a:t>
            </a:r>
            <a:r>
              <a:rPr lang="en-US" sz="2000" u="sng" dirty="0" smtClean="0">
                <a:solidFill>
                  <a:srgbClr val="002060"/>
                </a:solidFill>
                <a:latin typeface="Arial" pitchFamily="34" charset="0"/>
                <a:cs typeface="Arial" pitchFamily="34" charset="0"/>
              </a:rPr>
              <a:t>:</a:t>
            </a:r>
          </a:p>
          <a:p>
            <a:endParaRPr lang="en-US" sz="2000" dirty="0" smtClean="0">
              <a:solidFill>
                <a:srgbClr val="C00000"/>
              </a:solidFill>
              <a:latin typeface="Arial" pitchFamily="34" charset="0"/>
              <a:cs typeface="Arial" pitchFamily="34" charset="0"/>
            </a:endParaRPr>
          </a:p>
          <a:p>
            <a:pPr>
              <a:buFont typeface="Arial" pitchFamily="34" charset="0"/>
              <a:buChar char="•"/>
            </a:pPr>
            <a:r>
              <a:rPr lang="en-US" sz="2000" dirty="0" smtClean="0">
                <a:solidFill>
                  <a:srgbClr val="C00000"/>
                </a:solidFill>
                <a:latin typeface="Arial" pitchFamily="34" charset="0"/>
                <a:cs typeface="Arial" pitchFamily="34" charset="0"/>
              </a:rPr>
              <a:t> </a:t>
            </a:r>
            <a:r>
              <a:rPr lang="el-GR" sz="2000" dirty="0" smtClean="0">
                <a:solidFill>
                  <a:srgbClr val="C00000"/>
                </a:solidFill>
                <a:latin typeface="Arial" pitchFamily="34" charset="0"/>
                <a:cs typeface="Arial" pitchFamily="34" charset="0"/>
              </a:rPr>
              <a:t>Πνευμονική βαλβίδα</a:t>
            </a:r>
          </a:p>
          <a:p>
            <a:pPr>
              <a:buFont typeface="Arial" pitchFamily="34" charset="0"/>
              <a:buChar char="•"/>
            </a:pPr>
            <a:endParaRPr lang="el-GR" sz="2000" dirty="0" smtClean="0">
              <a:solidFill>
                <a:srgbClr val="C00000"/>
              </a:solidFill>
              <a:latin typeface="Arial" pitchFamily="34" charset="0"/>
              <a:cs typeface="Arial" pitchFamily="34" charset="0"/>
            </a:endParaRPr>
          </a:p>
          <a:p>
            <a:pPr>
              <a:buFont typeface="Arial" pitchFamily="34" charset="0"/>
              <a:buChar char="•"/>
            </a:pPr>
            <a:r>
              <a:rPr lang="el-GR" sz="2000" dirty="0" smtClean="0">
                <a:solidFill>
                  <a:srgbClr val="C00000"/>
                </a:solidFill>
                <a:latin typeface="Arial" pitchFamily="34" charset="0"/>
                <a:cs typeface="Arial" pitchFamily="34" charset="0"/>
              </a:rPr>
              <a:t> Αορτική βαλβίδα</a:t>
            </a:r>
            <a:endParaRPr lang="el-GR" sz="2000" dirty="0">
              <a:solidFill>
                <a:srgbClr val="C00000"/>
              </a:solidFill>
              <a:latin typeface="Arial" pitchFamily="34" charset="0"/>
              <a:cs typeface="Arial" pitchFamily="34" charset="0"/>
            </a:endParaRPr>
          </a:p>
        </p:txBody>
      </p:sp>
      <p:pic>
        <p:nvPicPr>
          <p:cNvPr id="7" name="6 - Εικόνα" descr="valve-tri.jpg"/>
          <p:cNvPicPr>
            <a:picLocks noChangeAspect="1"/>
          </p:cNvPicPr>
          <p:nvPr/>
        </p:nvPicPr>
        <p:blipFill>
          <a:blip r:embed="rId2"/>
          <a:stretch>
            <a:fillRect/>
          </a:stretch>
        </p:blipFill>
        <p:spPr>
          <a:xfrm>
            <a:off x="6935724" y="1664654"/>
            <a:ext cx="1949916" cy="1126611"/>
          </a:xfrm>
          <a:prstGeom prst="rect">
            <a:avLst/>
          </a:prstGeom>
        </p:spPr>
      </p:pic>
      <p:pic>
        <p:nvPicPr>
          <p:cNvPr id="8" name="7 - Εικόνα" descr="valve-bi.jpg"/>
          <p:cNvPicPr>
            <a:picLocks noChangeAspect="1"/>
          </p:cNvPicPr>
          <p:nvPr/>
        </p:nvPicPr>
        <p:blipFill>
          <a:blip r:embed="rId3"/>
          <a:stretch>
            <a:fillRect/>
          </a:stretch>
        </p:blipFill>
        <p:spPr>
          <a:xfrm>
            <a:off x="7086580" y="2924944"/>
            <a:ext cx="1949916" cy="1122679"/>
          </a:xfrm>
          <a:prstGeom prst="rect">
            <a:avLst/>
          </a:prstGeom>
        </p:spPr>
      </p:pic>
      <p:pic>
        <p:nvPicPr>
          <p:cNvPr id="9" name="8 - Εικόνα" descr="valve-pul.jpg"/>
          <p:cNvPicPr>
            <a:picLocks noChangeAspect="1"/>
          </p:cNvPicPr>
          <p:nvPr/>
        </p:nvPicPr>
        <p:blipFill>
          <a:blip r:embed="rId4"/>
          <a:stretch>
            <a:fillRect/>
          </a:stretch>
        </p:blipFill>
        <p:spPr>
          <a:xfrm>
            <a:off x="5539201" y="4190957"/>
            <a:ext cx="1949916" cy="1126611"/>
          </a:xfrm>
          <a:prstGeom prst="rect">
            <a:avLst/>
          </a:prstGeom>
        </p:spPr>
      </p:pic>
      <p:pic>
        <p:nvPicPr>
          <p:cNvPr id="10" name="9 - Εικόνα" descr="valve-aor.jpg"/>
          <p:cNvPicPr>
            <a:picLocks noChangeAspect="1"/>
          </p:cNvPicPr>
          <p:nvPr/>
        </p:nvPicPr>
        <p:blipFill>
          <a:blip r:embed="rId5"/>
          <a:stretch>
            <a:fillRect/>
          </a:stretch>
        </p:blipFill>
        <p:spPr>
          <a:xfrm>
            <a:off x="5755225" y="5378154"/>
            <a:ext cx="1949916" cy="1122679"/>
          </a:xfrm>
          <a:prstGeom prst="rect">
            <a:avLst/>
          </a:prstGeom>
        </p:spPr>
      </p:pic>
      <p:cxnSp>
        <p:nvCxnSpPr>
          <p:cNvPr id="12" name="11 - Ευθύγραμμο βέλος σύνδεσης"/>
          <p:cNvCxnSpPr/>
          <p:nvPr/>
        </p:nvCxnSpPr>
        <p:spPr>
          <a:xfrm flipV="1">
            <a:off x="5142364" y="2350468"/>
            <a:ext cx="1944216" cy="4407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13 - Ευθύγραμμο βέλος σύνδεσης"/>
          <p:cNvCxnSpPr/>
          <p:nvPr/>
        </p:nvCxnSpPr>
        <p:spPr>
          <a:xfrm>
            <a:off x="6582524" y="3284984"/>
            <a:ext cx="631008" cy="2088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15 - Ευθύγραμμο βέλος σύνδεσης"/>
          <p:cNvCxnSpPr/>
          <p:nvPr/>
        </p:nvCxnSpPr>
        <p:spPr>
          <a:xfrm flipV="1">
            <a:off x="3739001" y="4888026"/>
            <a:ext cx="1918173" cy="1427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18 - Ευθύγραμμο βέλος σύνδεσης"/>
          <p:cNvCxnSpPr/>
          <p:nvPr/>
        </p:nvCxnSpPr>
        <p:spPr>
          <a:xfrm>
            <a:off x="3307523" y="5661248"/>
            <a:ext cx="2413005" cy="2798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Ορθογώνιο 16"/>
          <p:cNvSpPr/>
          <p:nvPr/>
        </p:nvSpPr>
        <p:spPr>
          <a:xfrm>
            <a:off x="251520" y="190382"/>
            <a:ext cx="8430636" cy="707886"/>
          </a:xfrm>
          <a:prstGeom prst="rect">
            <a:avLst/>
          </a:prstGeom>
        </p:spPr>
        <p:txBody>
          <a:bodyPr wrap="square">
            <a:spAutoFit/>
          </a:bodyPr>
          <a:lstStyle/>
          <a:p>
            <a:pPr lvl="0"/>
            <a:r>
              <a:rPr lang="el-GR" sz="2000" dirty="0">
                <a:solidFill>
                  <a:srgbClr val="002060"/>
                </a:solidFill>
                <a:cs typeface="Arial" pitchFamily="34" charset="0"/>
              </a:rPr>
              <a:t>Μεταξύ των κόλπων και των κοιλιών υπάρχουν βαλβίδες που καθορίζουν τη </a:t>
            </a:r>
            <a:r>
              <a:rPr lang="el-GR" sz="2000" dirty="0" err="1">
                <a:solidFill>
                  <a:srgbClr val="002060"/>
                </a:solidFill>
                <a:cs typeface="Arial" pitchFamily="34" charset="0"/>
              </a:rPr>
              <a:t>μονόδρομη</a:t>
            </a:r>
            <a:r>
              <a:rPr lang="el-GR" sz="2000" dirty="0">
                <a:solidFill>
                  <a:srgbClr val="002060"/>
                </a:solidFill>
                <a:cs typeface="Arial" pitchFamily="34" charset="0"/>
              </a:rPr>
              <a:t> ροή του αίματος σε κάθε σύσπαση της καρδιάς.</a:t>
            </a:r>
          </a:p>
        </p:txBody>
      </p:sp>
      <p:sp>
        <p:nvSpPr>
          <p:cNvPr id="15" name="Ορθογώνιο 14"/>
          <p:cNvSpPr/>
          <p:nvPr/>
        </p:nvSpPr>
        <p:spPr>
          <a:xfrm>
            <a:off x="70000" y="2140114"/>
            <a:ext cx="2557784" cy="1569660"/>
          </a:xfrm>
          <a:prstGeom prst="rect">
            <a:avLst/>
          </a:prstGeom>
        </p:spPr>
        <p:txBody>
          <a:bodyPr wrap="square">
            <a:spAutoFit/>
          </a:bodyPr>
          <a:lstStyle/>
          <a:p>
            <a:r>
              <a:rPr lang="el-GR" sz="1600" dirty="0"/>
              <a:t>Δύο βαλβίδες επιτρέπουν </a:t>
            </a:r>
            <a:r>
              <a:rPr lang="el-GR" sz="1600" dirty="0" smtClean="0"/>
              <a:t>την επικοινωνία </a:t>
            </a:r>
            <a:r>
              <a:rPr lang="el-GR" sz="1600" dirty="0"/>
              <a:t>μεταξύ δεξιού κόλπου και δεξιάς </a:t>
            </a:r>
            <a:r>
              <a:rPr lang="el-GR" sz="1600" dirty="0" smtClean="0"/>
              <a:t>κοιλίας </a:t>
            </a:r>
            <a:r>
              <a:rPr lang="el-GR" sz="1600" dirty="0"/>
              <a:t>η μία, και μεταξύ αριστερού κόλπου και </a:t>
            </a:r>
            <a:r>
              <a:rPr lang="el-GR" sz="1600" dirty="0" smtClean="0"/>
              <a:t>αριστερής </a:t>
            </a:r>
            <a:r>
              <a:rPr lang="el-GR" sz="1600" dirty="0"/>
              <a:t>κοιλίας η άλλη.</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467544" y="188640"/>
            <a:ext cx="8141018" cy="2246769"/>
          </a:xfrm>
          <a:prstGeom prst="rect">
            <a:avLst/>
          </a:prstGeom>
        </p:spPr>
        <p:txBody>
          <a:bodyPr wrap="square">
            <a:spAutoFit/>
          </a:bodyPr>
          <a:lstStyle/>
          <a:p>
            <a:pPr lvl="0" fontAlgn="base">
              <a:spcBef>
                <a:spcPct val="0"/>
              </a:spcBef>
              <a:spcAft>
                <a:spcPct val="0"/>
              </a:spcAft>
            </a:pPr>
            <a:r>
              <a:rPr lang="el-GR" sz="2000" dirty="0">
                <a:solidFill>
                  <a:srgbClr val="000000"/>
                </a:solidFill>
                <a:cs typeface="Arial" pitchFamily="34" charset="0"/>
              </a:rPr>
              <a:t>Η παρουσία πάνω στα </a:t>
            </a:r>
            <a:r>
              <a:rPr lang="el-GR" sz="2000" dirty="0" err="1">
                <a:solidFill>
                  <a:srgbClr val="000000"/>
                </a:solidFill>
                <a:cs typeface="Arial" pitchFamily="34" charset="0"/>
              </a:rPr>
              <a:t>ερυθροκύτταρα</a:t>
            </a:r>
            <a:r>
              <a:rPr lang="el-GR" sz="2000" dirty="0">
                <a:solidFill>
                  <a:srgbClr val="000000"/>
                </a:solidFill>
                <a:cs typeface="Arial" pitchFamily="34" charset="0"/>
              </a:rPr>
              <a:t> των αντιγόνων Α και Β μόνων ή μαζί, </a:t>
            </a:r>
            <a:r>
              <a:rPr lang="el-GR" sz="2000" b="1" dirty="0">
                <a:solidFill>
                  <a:srgbClr val="C00000"/>
                </a:solidFill>
                <a:cs typeface="Arial" pitchFamily="34" charset="0"/>
              </a:rPr>
              <a:t>καθορίζει</a:t>
            </a:r>
            <a:r>
              <a:rPr lang="el-GR" sz="2000" dirty="0">
                <a:solidFill>
                  <a:srgbClr val="C00000"/>
                </a:solidFill>
                <a:cs typeface="Arial" pitchFamily="34" charset="0"/>
              </a:rPr>
              <a:t> </a:t>
            </a:r>
            <a:r>
              <a:rPr lang="el-GR" sz="2000" dirty="0">
                <a:solidFill>
                  <a:srgbClr val="000000"/>
                </a:solidFill>
                <a:cs typeface="Arial" pitchFamily="34" charset="0"/>
              </a:rPr>
              <a:t>και την ύπαρξη στο πλάσμα του αίματος των ουσιών </a:t>
            </a:r>
            <a:r>
              <a:rPr lang="el-GR" sz="2000" dirty="0" err="1">
                <a:solidFill>
                  <a:srgbClr val="000000"/>
                </a:solidFill>
                <a:cs typeface="Arial" pitchFamily="34" charset="0"/>
              </a:rPr>
              <a:t>αντι</a:t>
            </a:r>
            <a:r>
              <a:rPr lang="el-GR" sz="2000" dirty="0">
                <a:solidFill>
                  <a:srgbClr val="000000"/>
                </a:solidFill>
                <a:cs typeface="Arial" pitchFamily="34" charset="0"/>
              </a:rPr>
              <a:t>-B και </a:t>
            </a:r>
            <a:r>
              <a:rPr lang="el-GR" sz="2000" dirty="0" err="1">
                <a:solidFill>
                  <a:srgbClr val="000000"/>
                </a:solidFill>
                <a:cs typeface="Arial" pitchFamily="34" charset="0"/>
              </a:rPr>
              <a:t>αντι</a:t>
            </a:r>
            <a:r>
              <a:rPr lang="el-GR" sz="2000" dirty="0">
                <a:solidFill>
                  <a:srgbClr val="000000"/>
                </a:solidFill>
                <a:cs typeface="Arial" pitchFamily="34" charset="0"/>
              </a:rPr>
              <a:t>-Α αντίστοιχα, καθώς και </a:t>
            </a:r>
            <a:r>
              <a:rPr lang="el-GR" sz="2000" dirty="0" err="1">
                <a:solidFill>
                  <a:srgbClr val="000000"/>
                </a:solidFill>
                <a:cs typeface="Arial" pitchFamily="34" charset="0"/>
              </a:rPr>
              <a:t>αντι</a:t>
            </a:r>
            <a:r>
              <a:rPr lang="el-GR" sz="2000" dirty="0">
                <a:solidFill>
                  <a:srgbClr val="000000"/>
                </a:solidFill>
                <a:cs typeface="Arial" pitchFamily="34" charset="0"/>
              </a:rPr>
              <a:t>-Α+Β όταν η ομάδα είναι Ο, στερείται δηλαδή των αντιγόνων Α και Β.</a:t>
            </a:r>
          </a:p>
          <a:p>
            <a:pPr lvl="0" fontAlgn="base">
              <a:spcBef>
                <a:spcPct val="0"/>
              </a:spcBef>
              <a:spcAft>
                <a:spcPct val="0"/>
              </a:spcAft>
            </a:pPr>
            <a:endParaRPr lang="el-GR" sz="2000" dirty="0">
              <a:cs typeface="Arial" pitchFamily="34" charset="0"/>
            </a:endParaRPr>
          </a:p>
          <a:p>
            <a:pPr lvl="0" eaLnBrk="0" fontAlgn="base" hangingPunct="0">
              <a:spcBef>
                <a:spcPct val="0"/>
              </a:spcBef>
              <a:spcAft>
                <a:spcPct val="0"/>
              </a:spcAft>
            </a:pPr>
            <a:r>
              <a:rPr lang="el-GR" sz="2000" dirty="0">
                <a:solidFill>
                  <a:srgbClr val="000000"/>
                </a:solidFill>
                <a:cs typeface="Arial" pitchFamily="34" charset="0"/>
              </a:rPr>
              <a:t>Οι ουσίες </a:t>
            </a:r>
            <a:r>
              <a:rPr lang="el-GR" sz="2000" dirty="0" err="1">
                <a:solidFill>
                  <a:srgbClr val="000000"/>
                </a:solidFill>
                <a:cs typeface="Arial" pitchFamily="34" charset="0"/>
              </a:rPr>
              <a:t>αντι</a:t>
            </a:r>
            <a:r>
              <a:rPr lang="el-GR" sz="2000" dirty="0">
                <a:solidFill>
                  <a:srgbClr val="000000"/>
                </a:solidFill>
                <a:cs typeface="Arial" pitchFamily="34" charset="0"/>
              </a:rPr>
              <a:t>-Α, </a:t>
            </a:r>
            <a:r>
              <a:rPr lang="el-GR" sz="2000" dirty="0" err="1">
                <a:solidFill>
                  <a:srgbClr val="000000"/>
                </a:solidFill>
                <a:cs typeface="Arial" pitchFamily="34" charset="0"/>
              </a:rPr>
              <a:t>αντι</a:t>
            </a:r>
            <a:r>
              <a:rPr lang="el-GR" sz="2000" dirty="0">
                <a:solidFill>
                  <a:srgbClr val="000000"/>
                </a:solidFill>
                <a:cs typeface="Arial" pitchFamily="34" charset="0"/>
              </a:rPr>
              <a:t>-Β του πλάσματος είναι από χημική άποψη πρωτεΐνες, όπως και τα αντιγόνα και ονομάζονται «</a:t>
            </a:r>
            <a:r>
              <a:rPr lang="el-GR" sz="2000" b="1" dirty="0">
                <a:solidFill>
                  <a:srgbClr val="000000"/>
                </a:solidFill>
                <a:cs typeface="Arial" pitchFamily="34" charset="0"/>
              </a:rPr>
              <a:t>αντισώματα</a:t>
            </a:r>
            <a:r>
              <a:rPr lang="el-GR" sz="2000" dirty="0">
                <a:solidFill>
                  <a:srgbClr val="000000"/>
                </a:solidFill>
                <a:cs typeface="Arial" pitchFamily="34" charset="0"/>
              </a:rPr>
              <a:t>».</a:t>
            </a:r>
            <a:endParaRPr lang="el-GR" sz="2000" dirty="0">
              <a:cs typeface="Arial" pitchFamily="34" charset="0"/>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1442" t="37500" r="54759" b="31250"/>
          <a:stretch/>
        </p:blipFill>
        <p:spPr bwMode="auto">
          <a:xfrm>
            <a:off x="467544" y="2636912"/>
            <a:ext cx="7684190" cy="2664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Ορθογώνιο 5"/>
          <p:cNvSpPr/>
          <p:nvPr/>
        </p:nvSpPr>
        <p:spPr>
          <a:xfrm>
            <a:off x="226433" y="5615374"/>
            <a:ext cx="8738055" cy="1077218"/>
          </a:xfrm>
          <a:prstGeom prst="rect">
            <a:avLst/>
          </a:prstGeom>
        </p:spPr>
        <p:txBody>
          <a:bodyPr wrap="square">
            <a:spAutoFit/>
          </a:bodyPr>
          <a:lstStyle/>
          <a:p>
            <a:r>
              <a:rPr lang="el-GR" sz="1600" dirty="0"/>
              <a:t>Τα </a:t>
            </a:r>
            <a:r>
              <a:rPr lang="el-GR" sz="1600" dirty="0" err="1"/>
              <a:t>αντισώµατα</a:t>
            </a:r>
            <a:r>
              <a:rPr lang="el-GR" sz="1600" dirty="0"/>
              <a:t> αποτελούν µ</a:t>
            </a:r>
            <a:r>
              <a:rPr lang="el-GR" sz="1600" dirty="0" err="1"/>
              <a:t>έρος</a:t>
            </a:r>
            <a:r>
              <a:rPr lang="el-GR" sz="1600" dirty="0"/>
              <a:t> του ανοσοποιητικού </a:t>
            </a:r>
            <a:r>
              <a:rPr lang="el-GR" sz="1600" dirty="0" err="1"/>
              <a:t>συστήµατος</a:t>
            </a:r>
            <a:r>
              <a:rPr lang="el-GR" sz="1600" dirty="0"/>
              <a:t> του </a:t>
            </a:r>
            <a:r>
              <a:rPr lang="el-GR" sz="1600" dirty="0" err="1"/>
              <a:t>οργανισµού</a:t>
            </a:r>
            <a:r>
              <a:rPr lang="el-GR" sz="1600" dirty="0"/>
              <a:t>. </a:t>
            </a:r>
          </a:p>
          <a:p>
            <a:r>
              <a:rPr lang="el-GR" sz="1600" dirty="0" err="1"/>
              <a:t>∆ηµιουργούνται</a:t>
            </a:r>
            <a:r>
              <a:rPr lang="el-GR" sz="1600" dirty="0"/>
              <a:t> όταν το ανοσοποιητικό </a:t>
            </a:r>
            <a:r>
              <a:rPr lang="el-GR" sz="1600" dirty="0" err="1"/>
              <a:t>σύστηµα</a:t>
            </a:r>
            <a:r>
              <a:rPr lang="el-GR" sz="1600" dirty="0"/>
              <a:t> έρχεται σε επαφή µε µια “ξένη” </a:t>
            </a:r>
            <a:r>
              <a:rPr lang="el-GR" sz="1600" dirty="0" smtClean="0"/>
              <a:t>ουσία</a:t>
            </a:r>
            <a:r>
              <a:rPr lang="el-GR" sz="1600" dirty="0"/>
              <a:t>, π.χ. έναν ιό, ένα </a:t>
            </a:r>
            <a:r>
              <a:rPr lang="el-GR" sz="1600" dirty="0" err="1"/>
              <a:t>εµβόλιο</a:t>
            </a:r>
            <a:r>
              <a:rPr lang="el-GR" sz="1600" dirty="0"/>
              <a:t> ή µια διαφορετική </a:t>
            </a:r>
            <a:r>
              <a:rPr lang="el-GR" sz="1600" dirty="0" err="1"/>
              <a:t>οµάδα</a:t>
            </a:r>
            <a:r>
              <a:rPr lang="el-GR" sz="1600" dirty="0"/>
              <a:t> </a:t>
            </a:r>
            <a:r>
              <a:rPr lang="el-GR" sz="1600" dirty="0" err="1"/>
              <a:t>αίµατος</a:t>
            </a:r>
            <a:r>
              <a:rPr lang="el-GR" sz="1600" dirty="0"/>
              <a:t>. Το </a:t>
            </a:r>
            <a:r>
              <a:rPr lang="el-GR" sz="1600" dirty="0" err="1"/>
              <a:t>αντίσωµα</a:t>
            </a:r>
            <a:r>
              <a:rPr lang="el-GR" sz="1600" dirty="0"/>
              <a:t> που </a:t>
            </a:r>
            <a:r>
              <a:rPr lang="el-GR" sz="1600" dirty="0" smtClean="0"/>
              <a:t>παράγει </a:t>
            </a:r>
            <a:r>
              <a:rPr lang="el-GR" sz="1600" dirty="0"/>
              <a:t>το ανοσοποιητικό </a:t>
            </a:r>
            <a:r>
              <a:rPr lang="el-GR" sz="1600" dirty="0" err="1"/>
              <a:t>σύστηµα</a:t>
            </a:r>
            <a:r>
              <a:rPr lang="el-GR" sz="1600" dirty="0"/>
              <a:t> είναι ειδικό για το είδος της ξένης ουσίας. </a:t>
            </a:r>
          </a:p>
        </p:txBody>
      </p:sp>
    </p:spTree>
    <p:extLst>
      <p:ext uri="{BB962C8B-B14F-4D97-AF65-F5344CB8AC3E}">
        <p14:creationId xmlns:p14="http://schemas.microsoft.com/office/powerpoint/2010/main" xmlns="" val="37664560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42093" y="332656"/>
            <a:ext cx="8100392" cy="2308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b="0" i="0" u="none" strike="noStrike" cap="none" normalizeH="0" baseline="0" dirty="0" smtClean="0">
                <a:ln>
                  <a:noFill/>
                </a:ln>
                <a:solidFill>
                  <a:srgbClr val="000000"/>
                </a:solidFill>
                <a:effectLst/>
                <a:cs typeface="Arial" pitchFamily="34" charset="0"/>
              </a:rPr>
              <a:t>Μία από τις λειτουργίες των αντισωμάτων του συστήματος ΑΒΟ είναι να συγκολλούν τα </a:t>
            </a:r>
            <a:r>
              <a:rPr kumimoji="0" lang="el-GR" b="0" i="0" u="none" strike="noStrike" cap="none" normalizeH="0" baseline="0" dirty="0" err="1" smtClean="0">
                <a:ln>
                  <a:noFill/>
                </a:ln>
                <a:solidFill>
                  <a:srgbClr val="000000"/>
                </a:solidFill>
                <a:effectLst/>
                <a:cs typeface="Arial" pitchFamily="34" charset="0"/>
              </a:rPr>
              <a:t>ερυθροκύτταρα</a:t>
            </a:r>
            <a:r>
              <a:rPr kumimoji="0" lang="el-GR" b="0" i="0" u="none" strike="noStrike" cap="none" normalizeH="0" baseline="0" dirty="0" smtClean="0">
                <a:ln>
                  <a:noFill/>
                </a:ln>
                <a:solidFill>
                  <a:srgbClr val="000000"/>
                </a:solidFill>
                <a:effectLst/>
                <a:cs typeface="Arial" pitchFamily="34" charset="0"/>
              </a:rPr>
              <a:t> στην επιφάνεια των οποίων υπάρχει η αντίστοιχη </a:t>
            </a:r>
            <a:r>
              <a:rPr kumimoji="0" lang="el-GR" b="0" i="0" u="none" strike="noStrike" cap="none" normalizeH="0" baseline="0" dirty="0" err="1" smtClean="0">
                <a:ln>
                  <a:noFill/>
                </a:ln>
                <a:solidFill>
                  <a:srgbClr val="000000"/>
                </a:solidFill>
                <a:effectLst/>
                <a:cs typeface="Arial" pitchFamily="34" charset="0"/>
              </a:rPr>
              <a:t>αντιγονική</a:t>
            </a:r>
            <a:r>
              <a:rPr kumimoji="0" lang="el-GR" b="0" i="0" u="none" strike="noStrike" cap="none" normalizeH="0" baseline="0" dirty="0" smtClean="0">
                <a:ln>
                  <a:noFill/>
                </a:ln>
                <a:solidFill>
                  <a:srgbClr val="000000"/>
                </a:solidFill>
                <a:effectLst/>
                <a:cs typeface="Arial" pitchFamily="34" charset="0"/>
              </a:rPr>
              <a:t> ουσία Α,Β και ΑΒ και για το λόγο αυτό ονομάζονται </a:t>
            </a:r>
            <a:r>
              <a:rPr kumimoji="0" lang="el-GR" b="1" i="0" u="none" strike="noStrike" cap="none" normalizeH="0" baseline="0" dirty="0" err="1" smtClean="0">
                <a:ln>
                  <a:noFill/>
                </a:ln>
                <a:solidFill>
                  <a:srgbClr val="000000"/>
                </a:solidFill>
                <a:effectLst/>
                <a:cs typeface="Arial" pitchFamily="34" charset="0"/>
              </a:rPr>
              <a:t>συγκολλητiνες</a:t>
            </a:r>
            <a:r>
              <a:rPr kumimoji="0" lang="el-GR" b="0" i="0" u="none" strike="noStrike" cap="none" normalizeH="0" baseline="0" dirty="0" smtClean="0">
                <a:ln>
                  <a:noFill/>
                </a:ln>
                <a:solidFill>
                  <a:srgbClr val="000000"/>
                </a:solidFill>
                <a:effectLst/>
                <a:cs typeface="Arial" pitchFamily="34" charset="0"/>
              </a:rPr>
              <a:t>, ενώ τα αντιγόνα έχουν το όνομα </a:t>
            </a:r>
            <a:r>
              <a:rPr kumimoji="0" lang="el-GR" b="1" i="0" u="none" strike="noStrike" cap="none" normalizeH="0" baseline="0" dirty="0" err="1" smtClean="0">
                <a:ln>
                  <a:noFill/>
                </a:ln>
                <a:solidFill>
                  <a:srgbClr val="000000"/>
                </a:solidFill>
                <a:effectLst/>
                <a:cs typeface="Arial" pitchFamily="34" charset="0"/>
              </a:rPr>
              <a:t>συγκολλητινογόνα</a:t>
            </a:r>
            <a:r>
              <a:rPr kumimoji="0" lang="el-GR" b="0" i="0" u="none" strike="noStrike" cap="none" normalizeH="0" baseline="0" dirty="0" smtClean="0">
                <a:ln>
                  <a:noFill/>
                </a:ln>
                <a:solidFill>
                  <a:srgbClr val="000000"/>
                </a:solidFill>
                <a:effectLst/>
                <a:cs typeface="Arial"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b="0" i="0" u="none" strike="noStrike" cap="none" normalizeH="0" baseline="0" dirty="0" smtClean="0">
                <a:ln>
                  <a:noFill/>
                </a:ln>
                <a:solidFill>
                  <a:srgbClr val="000000"/>
                </a:solidFill>
                <a:effectLst/>
                <a:cs typeface="Arial" pitchFamily="34" charset="0"/>
              </a:rPr>
              <a:t>Για παράδειγμα ερυθρά ομάδας Β </a:t>
            </a:r>
            <a:r>
              <a:rPr kumimoji="0" lang="el-GR" b="0" i="0" u="none" strike="noStrike" cap="none" normalizeH="0" baseline="0" dirty="0" err="1" smtClean="0">
                <a:ln>
                  <a:noFill/>
                </a:ln>
                <a:solidFill>
                  <a:srgbClr val="000000"/>
                </a:solidFill>
                <a:effectLst/>
                <a:cs typeface="Arial" pitchFamily="34" charset="0"/>
              </a:rPr>
              <a:t>συγκολλώνται</a:t>
            </a:r>
            <a:r>
              <a:rPr kumimoji="0" lang="el-GR" b="0" i="0" u="none" strike="noStrike" cap="none" normalizeH="0" baseline="0" dirty="0" smtClean="0">
                <a:ln>
                  <a:noFill/>
                </a:ln>
                <a:solidFill>
                  <a:srgbClr val="000000"/>
                </a:solidFill>
                <a:effectLst/>
                <a:cs typeface="Arial" pitchFamily="34" charset="0"/>
              </a:rPr>
              <a:t> και στη συνέχεια καταστρέφονται με την παρουσία του αντισώματος </a:t>
            </a:r>
            <a:r>
              <a:rPr kumimoji="0" lang="el-GR" b="0" i="0" u="none" strike="noStrike" cap="none" normalizeH="0" baseline="0" dirty="0" err="1" smtClean="0">
                <a:ln>
                  <a:noFill/>
                </a:ln>
                <a:solidFill>
                  <a:srgbClr val="000000"/>
                </a:solidFill>
                <a:effectLst/>
                <a:cs typeface="Arial" pitchFamily="34" charset="0"/>
              </a:rPr>
              <a:t>αντι</a:t>
            </a:r>
            <a:r>
              <a:rPr kumimoji="0" lang="el-GR" b="0" i="0" u="none" strike="noStrike" cap="none" normalizeH="0" baseline="0" dirty="0" smtClean="0">
                <a:ln>
                  <a:noFill/>
                </a:ln>
                <a:solidFill>
                  <a:srgbClr val="000000"/>
                </a:solidFill>
                <a:effectLst/>
                <a:cs typeface="Arial" pitchFamily="34" charset="0"/>
              </a:rPr>
              <a:t>-Β.</a:t>
            </a:r>
            <a:endParaRPr kumimoji="0" lang="el-GR"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b="0" i="0" u="none" strike="noStrike" cap="none" normalizeH="0" baseline="0" dirty="0" smtClean="0">
              <a:ln>
                <a:noFill/>
              </a:ln>
              <a:solidFill>
                <a:srgbClr val="000000"/>
              </a:solidFill>
              <a:effectLst/>
              <a:cs typeface="Arial" pitchFamily="34" charset="0"/>
            </a:endParaRPr>
          </a:p>
        </p:txBody>
      </p:sp>
      <p:sp>
        <p:nvSpPr>
          <p:cNvPr id="3" name="Ορθογώνιο 2"/>
          <p:cNvSpPr/>
          <p:nvPr/>
        </p:nvSpPr>
        <p:spPr>
          <a:xfrm>
            <a:off x="503548" y="4693510"/>
            <a:ext cx="7812868" cy="646331"/>
          </a:xfrm>
          <a:prstGeom prst="rect">
            <a:avLst/>
          </a:prstGeom>
          <a:solidFill>
            <a:schemeClr val="tx2">
              <a:lumMod val="40000"/>
              <a:lumOff val="60000"/>
            </a:schemeClr>
          </a:solidFill>
        </p:spPr>
        <p:txBody>
          <a:bodyPr wrap="square">
            <a:spAutoFit/>
          </a:bodyPr>
          <a:lstStyle/>
          <a:p>
            <a:r>
              <a:rPr lang="el-GR" b="1" dirty="0" err="1"/>
              <a:t>Συγκολλητινογόνα</a:t>
            </a:r>
            <a:r>
              <a:rPr lang="el-GR" b="1" dirty="0"/>
              <a:t> είναι αντιγόνα δηλαδή </a:t>
            </a:r>
            <a:r>
              <a:rPr lang="el-GR" b="1" dirty="0" err="1"/>
              <a:t>μεμβρανικές</a:t>
            </a:r>
            <a:r>
              <a:rPr lang="el-GR" b="1" dirty="0"/>
              <a:t> πρωτεΐνες που βρίσκονται στις μεμβράνες των ερυθρών αιμοσφαιρίων</a:t>
            </a:r>
          </a:p>
        </p:txBody>
      </p:sp>
      <p:sp>
        <p:nvSpPr>
          <p:cNvPr id="4" name="Ορθογώνιο 3"/>
          <p:cNvSpPr/>
          <p:nvPr/>
        </p:nvSpPr>
        <p:spPr>
          <a:xfrm>
            <a:off x="503548" y="5629613"/>
            <a:ext cx="7812868" cy="646331"/>
          </a:xfrm>
          <a:prstGeom prst="rect">
            <a:avLst/>
          </a:prstGeom>
          <a:solidFill>
            <a:schemeClr val="tx2">
              <a:lumMod val="40000"/>
              <a:lumOff val="60000"/>
            </a:schemeClr>
          </a:solidFill>
        </p:spPr>
        <p:txBody>
          <a:bodyPr wrap="square">
            <a:spAutoFit/>
          </a:bodyPr>
          <a:lstStyle/>
          <a:p>
            <a:r>
              <a:rPr lang="el-GR" b="1" dirty="0"/>
              <a:t>Οι </a:t>
            </a:r>
            <a:r>
              <a:rPr lang="el-GR" b="1" dirty="0" err="1"/>
              <a:t>συγκολλητίνες</a:t>
            </a:r>
            <a:r>
              <a:rPr lang="el-GR" b="1" dirty="0"/>
              <a:t> είναι αντισώματα που βρίσκονται στο πλάσμα αίματος </a:t>
            </a:r>
            <a:r>
              <a:rPr lang="el-GR" b="1" dirty="0" smtClean="0"/>
              <a:t>κι </a:t>
            </a:r>
            <a:r>
              <a:rPr lang="el-GR" b="1" dirty="0"/>
              <a:t>έχουν σχέση κλειδιού </a:t>
            </a:r>
            <a:r>
              <a:rPr lang="el-GR" b="1" dirty="0" smtClean="0"/>
              <a:t>- κλειδαριάς </a:t>
            </a:r>
            <a:r>
              <a:rPr lang="el-GR" b="1" dirty="0"/>
              <a:t>με τα </a:t>
            </a:r>
            <a:r>
              <a:rPr lang="el-GR" b="1" dirty="0" err="1" smtClean="0"/>
              <a:t>συγκολλητινογόνα</a:t>
            </a:r>
            <a:r>
              <a:rPr lang="el-GR" b="1" dirty="0"/>
              <a:t>.</a:t>
            </a:r>
          </a:p>
        </p:txBody>
      </p:sp>
      <p:pic>
        <p:nvPicPr>
          <p:cNvPr id="5" name="Picture 2" descr="https://encrypted-tbn3.gstatic.com/images?q=tbn:ANd9GcT4BntbTI8BbfFCtbv7LYUQPtev7ZMzgLavlZ8rNh1JNrvizRSTlQ"/>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78028" y="2127146"/>
            <a:ext cx="3238388" cy="242566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Ορθογώνιο 5"/>
          <p:cNvSpPr/>
          <p:nvPr/>
        </p:nvSpPr>
        <p:spPr>
          <a:xfrm>
            <a:off x="352927" y="2492896"/>
            <a:ext cx="4572000" cy="1477328"/>
          </a:xfrm>
          <a:prstGeom prst="rect">
            <a:avLst/>
          </a:prstGeom>
        </p:spPr>
        <p:txBody>
          <a:bodyPr>
            <a:spAutoFit/>
          </a:bodyPr>
          <a:lstStyle/>
          <a:p>
            <a:pPr lvl="0" eaLnBrk="0" fontAlgn="base" hangingPunct="0">
              <a:spcBef>
                <a:spcPct val="0"/>
              </a:spcBef>
              <a:spcAft>
                <a:spcPct val="0"/>
              </a:spcAft>
            </a:pPr>
            <a:r>
              <a:rPr lang="el-GR" dirty="0">
                <a:solidFill>
                  <a:srgbClr val="000000"/>
                </a:solidFill>
                <a:cs typeface="Arial" pitchFamily="34" charset="0"/>
              </a:rPr>
              <a:t>Είναι ευνόητο λοιπόν ότι στον ανθρώπινο οργανισμό ένα άτομο ομάδας π.χ. Α, στο πλάσμα του θα έχει την </a:t>
            </a:r>
            <a:r>
              <a:rPr lang="el-GR" dirty="0" err="1">
                <a:solidFill>
                  <a:srgbClr val="000000"/>
                </a:solidFill>
                <a:cs typeface="Arial" pitchFamily="34" charset="0"/>
              </a:rPr>
              <a:t>αντι</a:t>
            </a:r>
            <a:r>
              <a:rPr lang="el-GR" dirty="0">
                <a:solidFill>
                  <a:srgbClr val="000000"/>
                </a:solidFill>
                <a:cs typeface="Arial" pitchFamily="34" charset="0"/>
              </a:rPr>
              <a:t>-Β και δέχεται αίμα μόνο ομάδας A από άλλο άτομο σε περίπτωση που θα χρειασθεί μετάγγιση.</a:t>
            </a:r>
            <a:endParaRPr lang="el-GR" dirty="0">
              <a:cs typeface="Arial" pitchFamily="34" charset="0"/>
            </a:endParaRPr>
          </a:p>
        </p:txBody>
      </p:sp>
    </p:spTree>
    <p:extLst>
      <p:ext uri="{BB962C8B-B14F-4D97-AF65-F5344CB8AC3E}">
        <p14:creationId xmlns:p14="http://schemas.microsoft.com/office/powerpoint/2010/main" xmlns="" val="41501221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upload.wikimedia.org/wikipedia/commons/thumb/0/06/ABO_blood_type_el.svg/839px-ABO_blood_type_el.svg.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7544" y="548680"/>
            <a:ext cx="7991475" cy="5048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280413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p:cNvGraphicFramePr>
            <a:graphicFrameLocks noGrp="1"/>
          </p:cNvGraphicFramePr>
          <p:nvPr>
            <p:extLst>
              <p:ext uri="{D42A27DB-BD31-4B8C-83A1-F6EECF244321}">
                <p14:modId xmlns:p14="http://schemas.microsoft.com/office/powerpoint/2010/main" xmlns="" val="3064015843"/>
              </p:ext>
            </p:extLst>
          </p:nvPr>
        </p:nvGraphicFramePr>
        <p:xfrm>
          <a:off x="971600" y="1124744"/>
          <a:ext cx="7344815" cy="4234834"/>
        </p:xfrm>
        <a:graphic>
          <a:graphicData uri="http://schemas.openxmlformats.org/drawingml/2006/table">
            <a:tbl>
              <a:tblPr>
                <a:tableStyleId>{3C2FFA5D-87B4-456A-9821-1D502468CF0F}</a:tableStyleId>
              </a:tblPr>
              <a:tblGrid>
                <a:gridCol w="1779778"/>
                <a:gridCol w="2524501"/>
                <a:gridCol w="3040536"/>
              </a:tblGrid>
              <a:tr h="1008112">
                <a:tc>
                  <a:txBody>
                    <a:bodyPr/>
                    <a:lstStyle/>
                    <a:p>
                      <a:pPr marR="50800" indent="-254000" algn="r">
                        <a:lnSpc>
                          <a:spcPts val="1175"/>
                        </a:lnSpc>
                        <a:spcBef>
                          <a:spcPts val="2700"/>
                        </a:spcBef>
                        <a:spcAft>
                          <a:spcPts val="0"/>
                        </a:spcAft>
                      </a:pPr>
                      <a:r>
                        <a:rPr lang="el-GR" sz="2000" b="1" dirty="0">
                          <a:effectLst/>
                        </a:rPr>
                        <a:t> </a:t>
                      </a:r>
                      <a:endParaRPr lang="el-GR" sz="2000" b="1" dirty="0">
                        <a:effectLst/>
                        <a:latin typeface="Courier New"/>
                        <a:ea typeface="Courier New"/>
                      </a:endParaRPr>
                    </a:p>
                  </a:txBody>
                  <a:tcPr marL="6350" marR="6350" marT="0" marB="0" anchor="ctr">
                    <a:solidFill>
                      <a:srgbClr val="FFC000"/>
                    </a:solidFill>
                  </a:tcPr>
                </a:tc>
                <a:tc gridSpan="2">
                  <a:txBody>
                    <a:bodyPr/>
                    <a:lstStyle/>
                    <a:p>
                      <a:pPr marL="0" indent="0" algn="ctr">
                        <a:lnSpc>
                          <a:spcPts val="950"/>
                        </a:lnSpc>
                        <a:spcBef>
                          <a:spcPts val="2400"/>
                        </a:spcBef>
                        <a:spcAft>
                          <a:spcPts val="300"/>
                        </a:spcAft>
                      </a:pPr>
                      <a:r>
                        <a:rPr lang="el-GR" sz="2000" b="1" spc="0" dirty="0" smtClean="0">
                          <a:effectLst/>
                        </a:rPr>
                        <a:t>Πίνακας</a:t>
                      </a:r>
                    </a:p>
                    <a:p>
                      <a:pPr indent="-254000" algn="ctr">
                        <a:lnSpc>
                          <a:spcPts val="950"/>
                        </a:lnSpc>
                        <a:spcBef>
                          <a:spcPts val="300"/>
                        </a:spcBef>
                        <a:spcAft>
                          <a:spcPts val="0"/>
                        </a:spcAft>
                      </a:pPr>
                      <a:endParaRPr lang="el-GR" sz="2000" b="1" spc="0" dirty="0" smtClean="0">
                        <a:effectLst/>
                      </a:endParaRPr>
                    </a:p>
                    <a:p>
                      <a:pPr indent="-254000" algn="ctr">
                        <a:lnSpc>
                          <a:spcPts val="950"/>
                        </a:lnSpc>
                        <a:spcBef>
                          <a:spcPts val="300"/>
                        </a:spcBef>
                        <a:spcAft>
                          <a:spcPts val="0"/>
                        </a:spcAft>
                      </a:pPr>
                      <a:r>
                        <a:rPr lang="el-GR" sz="2000" b="1" spc="0" dirty="0" err="1" smtClean="0">
                          <a:effectLst/>
                        </a:rPr>
                        <a:t>Συγκολλητινογόνα</a:t>
                      </a:r>
                      <a:r>
                        <a:rPr lang="el-GR" sz="2000" b="1" spc="0" dirty="0" smtClean="0">
                          <a:effectLst/>
                        </a:rPr>
                        <a:t> </a:t>
                      </a:r>
                      <a:r>
                        <a:rPr lang="el-GR" sz="2000" b="1" spc="0" dirty="0">
                          <a:effectLst/>
                        </a:rPr>
                        <a:t>και </a:t>
                      </a:r>
                      <a:r>
                        <a:rPr lang="el-GR" sz="2000" b="1" spc="0" dirty="0" err="1">
                          <a:effectLst/>
                        </a:rPr>
                        <a:t>συγκολλητίνες</a:t>
                      </a:r>
                      <a:endParaRPr lang="el-GR" sz="2000" b="1" dirty="0">
                        <a:effectLst/>
                        <a:latin typeface="Courier New"/>
                        <a:ea typeface="Courier New"/>
                      </a:endParaRPr>
                    </a:p>
                  </a:txBody>
                  <a:tcPr marL="6350" marR="6350" marT="0" marB="0" anchor="ctr">
                    <a:solidFill>
                      <a:srgbClr val="FFC000"/>
                    </a:solidFill>
                  </a:tcPr>
                </a:tc>
                <a:tc hMerge="1">
                  <a:txBody>
                    <a:bodyPr/>
                    <a:lstStyle/>
                    <a:p>
                      <a:endParaRPr lang="el-GR"/>
                    </a:p>
                  </a:txBody>
                  <a:tcPr/>
                </a:tc>
              </a:tr>
              <a:tr h="637044">
                <a:tc>
                  <a:txBody>
                    <a:bodyPr/>
                    <a:lstStyle/>
                    <a:p>
                      <a:pPr indent="-254000" algn="ctr">
                        <a:lnSpc>
                          <a:spcPct val="100000"/>
                        </a:lnSpc>
                        <a:spcBef>
                          <a:spcPts val="2700"/>
                        </a:spcBef>
                        <a:spcAft>
                          <a:spcPts val="300"/>
                        </a:spcAft>
                      </a:pPr>
                      <a:r>
                        <a:rPr lang="el-GR" sz="2000" b="1" spc="0" dirty="0">
                          <a:effectLst/>
                        </a:rPr>
                        <a:t>Ομάδα</a:t>
                      </a:r>
                      <a:endParaRPr lang="el-GR" sz="2000" b="1" dirty="0">
                        <a:effectLst/>
                      </a:endParaRPr>
                    </a:p>
                    <a:p>
                      <a:pPr indent="-254000" algn="ctr">
                        <a:lnSpc>
                          <a:spcPct val="100000"/>
                        </a:lnSpc>
                        <a:spcBef>
                          <a:spcPts val="300"/>
                        </a:spcBef>
                        <a:spcAft>
                          <a:spcPts val="0"/>
                        </a:spcAft>
                      </a:pPr>
                      <a:r>
                        <a:rPr lang="el-GR" sz="2000" b="1" spc="0" dirty="0">
                          <a:effectLst/>
                        </a:rPr>
                        <a:t>αίματος</a:t>
                      </a:r>
                      <a:endParaRPr lang="el-GR" sz="2000" b="1" dirty="0">
                        <a:effectLst/>
                        <a:latin typeface="Courier New"/>
                        <a:ea typeface="Courier New"/>
                      </a:endParaRPr>
                    </a:p>
                  </a:txBody>
                  <a:tcPr marL="6350" marR="6350" marT="0" marB="0" anchor="ctr">
                    <a:solidFill>
                      <a:schemeClr val="accent3">
                        <a:lumMod val="40000"/>
                        <a:lumOff val="60000"/>
                      </a:schemeClr>
                    </a:solidFill>
                  </a:tcPr>
                </a:tc>
                <a:tc>
                  <a:txBody>
                    <a:bodyPr/>
                    <a:lstStyle/>
                    <a:p>
                      <a:pPr indent="-254000" algn="ctr">
                        <a:lnSpc>
                          <a:spcPct val="100000"/>
                        </a:lnSpc>
                        <a:spcBef>
                          <a:spcPts val="2700"/>
                        </a:spcBef>
                        <a:spcAft>
                          <a:spcPts val="0"/>
                        </a:spcAft>
                      </a:pPr>
                      <a:r>
                        <a:rPr lang="el-GR" sz="2000" b="1" spc="0" dirty="0">
                          <a:effectLst/>
                        </a:rPr>
                        <a:t>Αντιγόνα στα </a:t>
                      </a:r>
                      <a:r>
                        <a:rPr lang="el-GR" sz="2000" b="1" spc="0" dirty="0" err="1">
                          <a:effectLst/>
                        </a:rPr>
                        <a:t>ερυθροκύτταρα</a:t>
                      </a:r>
                      <a:endParaRPr lang="el-GR" sz="2000" b="1" dirty="0">
                        <a:effectLst/>
                        <a:latin typeface="Courier New"/>
                        <a:ea typeface="Courier New"/>
                      </a:endParaRPr>
                    </a:p>
                  </a:txBody>
                  <a:tcPr marL="6350" marR="6350" marT="0" marB="0" anchor="ctr">
                    <a:solidFill>
                      <a:schemeClr val="accent3">
                        <a:lumMod val="40000"/>
                        <a:lumOff val="60000"/>
                      </a:schemeClr>
                    </a:solidFill>
                  </a:tcPr>
                </a:tc>
                <a:tc>
                  <a:txBody>
                    <a:bodyPr/>
                    <a:lstStyle/>
                    <a:p>
                      <a:pPr indent="-254000" algn="ctr">
                        <a:lnSpc>
                          <a:spcPct val="100000"/>
                        </a:lnSpc>
                        <a:spcBef>
                          <a:spcPts val="2700"/>
                        </a:spcBef>
                        <a:spcAft>
                          <a:spcPts val="0"/>
                        </a:spcAft>
                      </a:pPr>
                      <a:r>
                        <a:rPr lang="el-GR" sz="2000" b="1" spc="0" dirty="0">
                          <a:effectLst/>
                        </a:rPr>
                        <a:t>Αντισώματα στο πλάσμα</a:t>
                      </a:r>
                      <a:endParaRPr lang="el-GR" sz="2000" b="1" dirty="0">
                        <a:effectLst/>
                        <a:latin typeface="Courier New"/>
                        <a:ea typeface="Courier New"/>
                      </a:endParaRPr>
                    </a:p>
                  </a:txBody>
                  <a:tcPr marL="6350" marR="6350" marT="0" marB="0" anchor="ctr">
                    <a:solidFill>
                      <a:schemeClr val="accent3">
                        <a:lumMod val="40000"/>
                        <a:lumOff val="60000"/>
                      </a:schemeClr>
                    </a:solidFill>
                  </a:tcPr>
                </a:tc>
              </a:tr>
              <a:tr h="638252">
                <a:tc>
                  <a:txBody>
                    <a:bodyPr/>
                    <a:lstStyle/>
                    <a:p>
                      <a:pPr indent="-254000" algn="ctr">
                        <a:lnSpc>
                          <a:spcPts val="950"/>
                        </a:lnSpc>
                        <a:spcBef>
                          <a:spcPts val="2700"/>
                        </a:spcBef>
                        <a:spcAft>
                          <a:spcPts val="0"/>
                        </a:spcAft>
                      </a:pPr>
                      <a:r>
                        <a:rPr lang="el-GR" sz="2000" b="1" spc="0" dirty="0">
                          <a:solidFill>
                            <a:srgbClr val="FFFF00"/>
                          </a:solidFill>
                          <a:effectLst/>
                        </a:rPr>
                        <a:t>Α</a:t>
                      </a:r>
                      <a:endParaRPr lang="el-GR" sz="2000" b="1" dirty="0">
                        <a:solidFill>
                          <a:srgbClr val="FFFF00"/>
                        </a:solidFill>
                        <a:effectLst/>
                        <a:latin typeface="Courier New"/>
                        <a:ea typeface="Courier New"/>
                      </a:endParaRPr>
                    </a:p>
                  </a:txBody>
                  <a:tcPr marL="6350" marR="6350" marT="0" marB="0" anchor="ctr">
                    <a:solidFill>
                      <a:schemeClr val="accent5">
                        <a:lumMod val="50000"/>
                      </a:schemeClr>
                    </a:solidFill>
                  </a:tcPr>
                </a:tc>
                <a:tc>
                  <a:txBody>
                    <a:bodyPr/>
                    <a:lstStyle/>
                    <a:p>
                      <a:pPr indent="-254000" algn="ctr">
                        <a:lnSpc>
                          <a:spcPts val="950"/>
                        </a:lnSpc>
                        <a:spcBef>
                          <a:spcPts val="2700"/>
                        </a:spcBef>
                        <a:spcAft>
                          <a:spcPts val="0"/>
                        </a:spcAft>
                      </a:pPr>
                      <a:r>
                        <a:rPr lang="el-GR" sz="2000" b="1" spc="0" dirty="0">
                          <a:effectLst/>
                        </a:rPr>
                        <a:t>Α</a:t>
                      </a:r>
                      <a:endParaRPr lang="el-GR" sz="2000" b="1" dirty="0">
                        <a:effectLst/>
                        <a:latin typeface="Courier New"/>
                        <a:ea typeface="Courier New"/>
                      </a:endParaRPr>
                    </a:p>
                  </a:txBody>
                  <a:tcPr marL="6350" marR="6350" marT="0" marB="0" anchor="ctr"/>
                </a:tc>
                <a:tc>
                  <a:txBody>
                    <a:bodyPr/>
                    <a:lstStyle/>
                    <a:p>
                      <a:pPr indent="-254000" algn="ctr">
                        <a:lnSpc>
                          <a:spcPts val="950"/>
                        </a:lnSpc>
                        <a:spcBef>
                          <a:spcPts val="2700"/>
                        </a:spcBef>
                        <a:spcAft>
                          <a:spcPts val="0"/>
                        </a:spcAft>
                      </a:pPr>
                      <a:r>
                        <a:rPr lang="el-GR" sz="2000" b="1" spc="0" dirty="0" err="1" smtClean="0">
                          <a:effectLst/>
                        </a:rPr>
                        <a:t>Αντι</a:t>
                      </a:r>
                      <a:r>
                        <a:rPr lang="el-GR" sz="2000" b="1" spc="0" dirty="0" smtClean="0">
                          <a:effectLst/>
                        </a:rPr>
                        <a:t> </a:t>
                      </a:r>
                      <a:r>
                        <a:rPr lang="el-GR" sz="2000" b="1" spc="0" dirty="0">
                          <a:effectLst/>
                        </a:rPr>
                        <a:t>—Β</a:t>
                      </a:r>
                      <a:endParaRPr lang="el-GR" sz="2000" b="1" dirty="0">
                        <a:effectLst/>
                        <a:latin typeface="Courier New"/>
                        <a:ea typeface="Courier New"/>
                      </a:endParaRPr>
                    </a:p>
                  </a:txBody>
                  <a:tcPr marL="6350" marR="6350" marT="0" marB="0" anchor="ctr"/>
                </a:tc>
              </a:tr>
              <a:tr h="638252">
                <a:tc>
                  <a:txBody>
                    <a:bodyPr/>
                    <a:lstStyle/>
                    <a:p>
                      <a:pPr indent="-254000" algn="ctr">
                        <a:lnSpc>
                          <a:spcPts val="950"/>
                        </a:lnSpc>
                        <a:spcBef>
                          <a:spcPts val="2700"/>
                        </a:spcBef>
                        <a:spcAft>
                          <a:spcPts val="0"/>
                        </a:spcAft>
                      </a:pPr>
                      <a:r>
                        <a:rPr lang="el-GR" sz="2000" b="1" spc="0" dirty="0">
                          <a:solidFill>
                            <a:srgbClr val="FFFF00"/>
                          </a:solidFill>
                          <a:effectLst/>
                        </a:rPr>
                        <a:t>Β</a:t>
                      </a:r>
                      <a:endParaRPr lang="el-GR" sz="2000" b="1" dirty="0">
                        <a:solidFill>
                          <a:srgbClr val="FFFF00"/>
                        </a:solidFill>
                        <a:effectLst/>
                        <a:latin typeface="Courier New"/>
                        <a:ea typeface="Courier New"/>
                      </a:endParaRPr>
                    </a:p>
                  </a:txBody>
                  <a:tcPr marL="6350" marR="6350" marT="0" marB="0" anchor="ctr">
                    <a:solidFill>
                      <a:schemeClr val="accent5">
                        <a:lumMod val="50000"/>
                      </a:schemeClr>
                    </a:solidFill>
                  </a:tcPr>
                </a:tc>
                <a:tc>
                  <a:txBody>
                    <a:bodyPr/>
                    <a:lstStyle/>
                    <a:p>
                      <a:pPr indent="-254000" algn="ctr">
                        <a:lnSpc>
                          <a:spcPts val="950"/>
                        </a:lnSpc>
                        <a:spcBef>
                          <a:spcPts val="2700"/>
                        </a:spcBef>
                        <a:spcAft>
                          <a:spcPts val="0"/>
                        </a:spcAft>
                      </a:pPr>
                      <a:r>
                        <a:rPr lang="el-GR" sz="2000" b="1" spc="0" dirty="0">
                          <a:effectLst/>
                        </a:rPr>
                        <a:t>Β</a:t>
                      </a:r>
                      <a:endParaRPr lang="el-GR" sz="2000" b="1" dirty="0">
                        <a:effectLst/>
                        <a:latin typeface="Courier New"/>
                        <a:ea typeface="Courier New"/>
                      </a:endParaRPr>
                    </a:p>
                  </a:txBody>
                  <a:tcPr marL="6350" marR="6350" marT="0" marB="0" anchor="ctr"/>
                </a:tc>
                <a:tc>
                  <a:txBody>
                    <a:bodyPr/>
                    <a:lstStyle/>
                    <a:p>
                      <a:pPr indent="-254000" algn="ctr">
                        <a:lnSpc>
                          <a:spcPts val="950"/>
                        </a:lnSpc>
                        <a:spcBef>
                          <a:spcPts val="2700"/>
                        </a:spcBef>
                        <a:spcAft>
                          <a:spcPts val="0"/>
                        </a:spcAft>
                      </a:pPr>
                      <a:r>
                        <a:rPr lang="el-GR" sz="2000" b="1" spc="0">
                          <a:effectLst/>
                        </a:rPr>
                        <a:t>Αντι —Α</a:t>
                      </a:r>
                      <a:endParaRPr lang="el-GR" sz="2000" b="1">
                        <a:effectLst/>
                        <a:latin typeface="Courier New"/>
                        <a:ea typeface="Courier New"/>
                      </a:endParaRPr>
                    </a:p>
                  </a:txBody>
                  <a:tcPr marL="6350" marR="6350" marT="0" marB="0" anchor="ctr"/>
                </a:tc>
              </a:tr>
              <a:tr h="632209">
                <a:tc>
                  <a:txBody>
                    <a:bodyPr/>
                    <a:lstStyle/>
                    <a:p>
                      <a:pPr indent="-254000" algn="ctr">
                        <a:lnSpc>
                          <a:spcPts val="950"/>
                        </a:lnSpc>
                        <a:spcBef>
                          <a:spcPts val="2700"/>
                        </a:spcBef>
                        <a:spcAft>
                          <a:spcPts val="0"/>
                        </a:spcAft>
                      </a:pPr>
                      <a:r>
                        <a:rPr lang="el-GR" sz="2000" b="1" spc="0" dirty="0">
                          <a:solidFill>
                            <a:srgbClr val="FFFF00"/>
                          </a:solidFill>
                          <a:effectLst/>
                        </a:rPr>
                        <a:t>ΑΒ</a:t>
                      </a:r>
                      <a:endParaRPr lang="el-GR" sz="2000" b="1" dirty="0">
                        <a:solidFill>
                          <a:srgbClr val="FFFF00"/>
                        </a:solidFill>
                        <a:effectLst/>
                        <a:latin typeface="Courier New"/>
                        <a:ea typeface="Courier New"/>
                      </a:endParaRPr>
                    </a:p>
                  </a:txBody>
                  <a:tcPr marL="6350" marR="6350" marT="0" marB="0" anchor="ctr">
                    <a:solidFill>
                      <a:schemeClr val="accent5">
                        <a:lumMod val="50000"/>
                      </a:schemeClr>
                    </a:solidFill>
                  </a:tcPr>
                </a:tc>
                <a:tc>
                  <a:txBody>
                    <a:bodyPr/>
                    <a:lstStyle/>
                    <a:p>
                      <a:pPr indent="-254000" algn="ctr">
                        <a:lnSpc>
                          <a:spcPts val="950"/>
                        </a:lnSpc>
                        <a:spcBef>
                          <a:spcPts val="2700"/>
                        </a:spcBef>
                        <a:spcAft>
                          <a:spcPts val="0"/>
                        </a:spcAft>
                      </a:pPr>
                      <a:r>
                        <a:rPr lang="el-GR" sz="2000" b="1" spc="0" dirty="0">
                          <a:effectLst/>
                        </a:rPr>
                        <a:t>Α και Β</a:t>
                      </a:r>
                      <a:endParaRPr lang="el-GR" sz="2000" b="1" dirty="0">
                        <a:effectLst/>
                        <a:latin typeface="Courier New"/>
                        <a:ea typeface="Courier New"/>
                      </a:endParaRPr>
                    </a:p>
                  </a:txBody>
                  <a:tcPr marL="6350" marR="6350" marT="0" marB="0" anchor="ctr"/>
                </a:tc>
                <a:tc>
                  <a:txBody>
                    <a:bodyPr/>
                    <a:lstStyle/>
                    <a:p>
                      <a:pPr indent="-254000" algn="ctr">
                        <a:lnSpc>
                          <a:spcPts val="950"/>
                        </a:lnSpc>
                        <a:spcBef>
                          <a:spcPts val="2700"/>
                        </a:spcBef>
                        <a:spcAft>
                          <a:spcPts val="0"/>
                        </a:spcAft>
                      </a:pPr>
                      <a:r>
                        <a:rPr lang="el-GR" sz="2000" b="1" spc="0" dirty="0">
                          <a:effectLst/>
                        </a:rPr>
                        <a:t>—</a:t>
                      </a:r>
                      <a:endParaRPr lang="el-GR" sz="2000" b="1" dirty="0">
                        <a:effectLst/>
                        <a:latin typeface="Courier New"/>
                        <a:ea typeface="Courier New"/>
                      </a:endParaRPr>
                    </a:p>
                  </a:txBody>
                  <a:tcPr marL="6350" marR="6350" marT="0" marB="0" anchor="ctr"/>
                </a:tc>
              </a:tr>
              <a:tr h="632209">
                <a:tc>
                  <a:txBody>
                    <a:bodyPr/>
                    <a:lstStyle/>
                    <a:p>
                      <a:pPr indent="-254000" algn="ctr">
                        <a:lnSpc>
                          <a:spcPts val="950"/>
                        </a:lnSpc>
                        <a:spcBef>
                          <a:spcPts val="2700"/>
                        </a:spcBef>
                        <a:spcAft>
                          <a:spcPts val="0"/>
                        </a:spcAft>
                      </a:pPr>
                      <a:r>
                        <a:rPr lang="el-GR" sz="2000" b="1" dirty="0" smtClean="0">
                          <a:solidFill>
                            <a:srgbClr val="FFFF00"/>
                          </a:solidFill>
                          <a:effectLst/>
                          <a:latin typeface="Courier New"/>
                          <a:ea typeface="Courier New"/>
                        </a:rPr>
                        <a:t>0</a:t>
                      </a:r>
                      <a:endParaRPr lang="el-GR" sz="2000" b="1" dirty="0">
                        <a:solidFill>
                          <a:srgbClr val="FFFF00"/>
                        </a:solidFill>
                        <a:effectLst/>
                        <a:latin typeface="Courier New"/>
                        <a:ea typeface="Courier New"/>
                      </a:endParaRPr>
                    </a:p>
                  </a:txBody>
                  <a:tcPr marL="6350" marR="6350" marT="0" marB="0" anchor="ctr">
                    <a:solidFill>
                      <a:schemeClr val="accent5">
                        <a:lumMod val="50000"/>
                      </a:schemeClr>
                    </a:solidFill>
                  </a:tcPr>
                </a:tc>
                <a:tc>
                  <a:txBody>
                    <a:bodyPr/>
                    <a:lstStyle/>
                    <a:p>
                      <a:pPr indent="-254000" algn="ctr">
                        <a:lnSpc>
                          <a:spcPts val="950"/>
                        </a:lnSpc>
                        <a:spcBef>
                          <a:spcPts val="2700"/>
                        </a:spcBef>
                        <a:spcAft>
                          <a:spcPts val="0"/>
                        </a:spcAft>
                      </a:pPr>
                      <a:r>
                        <a:rPr lang="el-GR" sz="2000" b="1" spc="0">
                          <a:effectLst/>
                        </a:rPr>
                        <a:t>—</a:t>
                      </a:r>
                      <a:endParaRPr lang="el-GR" sz="2000" b="1">
                        <a:effectLst/>
                        <a:latin typeface="Courier New"/>
                        <a:ea typeface="Courier New"/>
                      </a:endParaRPr>
                    </a:p>
                  </a:txBody>
                  <a:tcPr marL="6350" marR="6350" marT="0" marB="0" anchor="ctr"/>
                </a:tc>
                <a:tc>
                  <a:txBody>
                    <a:bodyPr/>
                    <a:lstStyle/>
                    <a:p>
                      <a:pPr indent="-254000" algn="ctr">
                        <a:lnSpc>
                          <a:spcPts val="950"/>
                        </a:lnSpc>
                        <a:spcBef>
                          <a:spcPts val="2700"/>
                        </a:spcBef>
                        <a:spcAft>
                          <a:spcPts val="0"/>
                        </a:spcAft>
                      </a:pPr>
                      <a:r>
                        <a:rPr lang="el-GR" sz="2000" b="1" spc="0" dirty="0" err="1">
                          <a:effectLst/>
                        </a:rPr>
                        <a:t>Αντι—Α</a:t>
                      </a:r>
                      <a:r>
                        <a:rPr lang="el-GR" sz="2000" b="1" spc="0" dirty="0">
                          <a:effectLst/>
                        </a:rPr>
                        <a:t> και </a:t>
                      </a:r>
                      <a:r>
                        <a:rPr lang="el-GR" sz="2000" b="1" spc="0" dirty="0" err="1">
                          <a:effectLst/>
                        </a:rPr>
                        <a:t>Αντι—Β</a:t>
                      </a:r>
                      <a:endParaRPr lang="el-GR" sz="2000" b="1" dirty="0">
                        <a:effectLst/>
                        <a:latin typeface="Courier New"/>
                        <a:ea typeface="Courier New"/>
                      </a:endParaRPr>
                    </a:p>
                  </a:txBody>
                  <a:tcPr marL="6350" marR="6350" marT="0" marB="0" anchor="ctr"/>
                </a:tc>
              </a:tr>
            </a:tbl>
          </a:graphicData>
        </a:graphic>
      </p:graphicFrame>
    </p:spTree>
    <p:extLst>
      <p:ext uri="{BB962C8B-B14F-4D97-AF65-F5344CB8AC3E}">
        <p14:creationId xmlns:p14="http://schemas.microsoft.com/office/powerpoint/2010/main" xmlns="" val="5782505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6373" y="737156"/>
            <a:ext cx="2702471" cy="461665"/>
          </a:xfrm>
          <a:prstGeom prst="rect">
            <a:avLst/>
          </a:prstGeom>
          <a:ln>
            <a:solidFill>
              <a:schemeClr val="accent1"/>
            </a:solidFill>
          </a:ln>
        </p:spPr>
        <p:txBody>
          <a:bodyPr wrap="none">
            <a:spAutoFit/>
          </a:bodyPr>
          <a:lstStyle>
            <a:defPPr>
              <a:defRPr lang="el-GR"/>
            </a:defPPr>
            <a:lvl1pPr>
              <a:defRPr sz="2400" b="1"/>
            </a:lvl1pPr>
          </a:lstStyle>
          <a:p>
            <a:r>
              <a:rPr lang="el-GR" dirty="0"/>
              <a:t>Μετάγγιση αίματος</a:t>
            </a:r>
          </a:p>
        </p:txBody>
      </p:sp>
      <p:sp>
        <p:nvSpPr>
          <p:cNvPr id="3" name="Ορθογώνιο 2"/>
          <p:cNvSpPr/>
          <p:nvPr/>
        </p:nvSpPr>
        <p:spPr>
          <a:xfrm>
            <a:off x="467544" y="1588587"/>
            <a:ext cx="8352928" cy="2246769"/>
          </a:xfrm>
          <a:prstGeom prst="rect">
            <a:avLst/>
          </a:prstGeom>
        </p:spPr>
        <p:txBody>
          <a:bodyPr wrap="square">
            <a:spAutoFit/>
          </a:bodyPr>
          <a:lstStyle/>
          <a:p>
            <a:pPr fontAlgn="base"/>
            <a:r>
              <a:rPr lang="el-GR" sz="2000" dirty="0"/>
              <a:t>Για να δώσει κανείς αίμα σε άρρωστο που κινδυνεύει, πρέπει το αίμα του να είναι κατάλληλο.</a:t>
            </a:r>
          </a:p>
          <a:p>
            <a:pPr fontAlgn="base"/>
            <a:r>
              <a:rPr lang="el-GR" sz="2000" b="1" dirty="0">
                <a:solidFill>
                  <a:srgbClr val="C00000"/>
                </a:solidFill>
              </a:rPr>
              <a:t>Δηλαδή το αίμα του δότη να </a:t>
            </a:r>
            <a:r>
              <a:rPr lang="el-GR" sz="2000" b="1" dirty="0" smtClean="0">
                <a:solidFill>
                  <a:srgbClr val="C00000"/>
                </a:solidFill>
              </a:rPr>
              <a:t>μη </a:t>
            </a:r>
            <a:r>
              <a:rPr lang="en-US" sz="2000" b="1" dirty="0" smtClean="0">
                <a:solidFill>
                  <a:srgbClr val="C00000"/>
                </a:solidFill>
              </a:rPr>
              <a:t>“</a:t>
            </a:r>
            <a:r>
              <a:rPr lang="el-GR" sz="2000" b="1" dirty="0" err="1" smtClean="0">
                <a:solidFill>
                  <a:srgbClr val="C00000"/>
                </a:solidFill>
              </a:rPr>
              <a:t>συγκολλάται</a:t>
            </a:r>
            <a:r>
              <a:rPr lang="el-GR" sz="2000" b="1" dirty="0">
                <a:solidFill>
                  <a:srgbClr val="C00000"/>
                </a:solidFill>
              </a:rPr>
              <a:t>” (πήζει) μέσα στο αίμα του δέκτη.</a:t>
            </a:r>
          </a:p>
          <a:p>
            <a:pPr fontAlgn="base"/>
            <a:r>
              <a:rPr lang="el-GR" sz="2000" dirty="0"/>
              <a:t>Αλλιώς είναι δυνατό, η μετάγγιση του αίματος, όπως λέγεται η μέθοδος αυτή, αντί για καλό, να προκαλέσει ακόμα και το θάνατο του άρρωστου.</a:t>
            </a:r>
          </a:p>
          <a:p>
            <a:pPr fontAlgn="base"/>
            <a:endParaRPr lang="el-GR" sz="2000" dirty="0"/>
          </a:p>
        </p:txBody>
      </p:sp>
      <p:sp>
        <p:nvSpPr>
          <p:cNvPr id="4" name="Ορθογώνιο 3"/>
          <p:cNvSpPr/>
          <p:nvPr/>
        </p:nvSpPr>
        <p:spPr>
          <a:xfrm>
            <a:off x="323528" y="4005064"/>
            <a:ext cx="8424936" cy="2031325"/>
          </a:xfrm>
          <a:prstGeom prst="rect">
            <a:avLst/>
          </a:prstGeom>
          <a:ln>
            <a:solidFill>
              <a:schemeClr val="accent1"/>
            </a:solidFill>
          </a:ln>
        </p:spPr>
        <p:txBody>
          <a:bodyPr wrap="square">
            <a:spAutoFit/>
          </a:bodyPr>
          <a:lstStyle/>
          <a:p>
            <a:pPr fontAlgn="base"/>
            <a:r>
              <a:rPr lang="el-GR" b="1" dirty="0"/>
              <a:t>Η </a:t>
            </a:r>
            <a:r>
              <a:rPr lang="el-GR" b="1" dirty="0" err="1"/>
              <a:t>συγκολλητίνη</a:t>
            </a:r>
            <a:r>
              <a:rPr lang="el-GR" b="1" dirty="0"/>
              <a:t> α αντιδρά με το </a:t>
            </a:r>
            <a:r>
              <a:rPr lang="el-GR" b="1" dirty="0" err="1"/>
              <a:t>συγκολλητινογόνο</a:t>
            </a:r>
            <a:r>
              <a:rPr lang="el-GR" b="1" dirty="0"/>
              <a:t> Α και η </a:t>
            </a:r>
            <a:r>
              <a:rPr lang="el-GR" b="1" dirty="0" err="1"/>
              <a:t>συγκολλητίνη</a:t>
            </a:r>
            <a:r>
              <a:rPr lang="el-GR" b="1" dirty="0"/>
              <a:t> β με το </a:t>
            </a:r>
            <a:r>
              <a:rPr lang="el-GR" b="1" dirty="0" err="1"/>
              <a:t>συγκολλητινογόνο</a:t>
            </a:r>
            <a:r>
              <a:rPr lang="el-GR" b="1" dirty="0"/>
              <a:t> Β.</a:t>
            </a:r>
            <a:endParaRPr lang="el-GR" dirty="0"/>
          </a:p>
          <a:p>
            <a:pPr fontAlgn="base"/>
            <a:r>
              <a:rPr lang="el-GR" b="1" dirty="0"/>
              <a:t>Αν επομένως σε μια μετάγγιση αίματος ο ορός του ασθενούς (δέκτη) έχει </a:t>
            </a:r>
            <a:r>
              <a:rPr lang="el-GR" b="1" dirty="0" err="1"/>
              <a:t>συγκολλητίνες</a:t>
            </a:r>
            <a:r>
              <a:rPr lang="el-GR" b="1" dirty="0"/>
              <a:t> (α ή β α και β), τότε αυτές θα συγκολλήσουν τα αιμοσφαίρια του δότη (εξαιτίας του ότι στα αιμοσφαίρια αυτά υπάρχουν </a:t>
            </a:r>
            <a:r>
              <a:rPr lang="el-GR" b="1" dirty="0" err="1"/>
              <a:t>συγκολλητινογόνα</a:t>
            </a:r>
            <a:r>
              <a:rPr lang="el-GR" b="1" dirty="0"/>
              <a:t> Α ή Β και β).</a:t>
            </a:r>
            <a:endParaRPr lang="el-GR" dirty="0"/>
          </a:p>
          <a:p>
            <a:pPr fontAlgn="base"/>
            <a:r>
              <a:rPr lang="el-GR" b="1" dirty="0"/>
              <a:t>Στην περίπτωση αυτή τα συγκολλημένα αιμοσφαίρια μπορεί να προκαλέσουν και το θάνατο ακόμη του άρρωστου.</a:t>
            </a:r>
            <a:endParaRPr lang="el-GR" dirty="0"/>
          </a:p>
        </p:txBody>
      </p:sp>
    </p:spTree>
    <p:extLst>
      <p:ext uri="{BB962C8B-B14F-4D97-AF65-F5344CB8AC3E}">
        <p14:creationId xmlns:p14="http://schemas.microsoft.com/office/powerpoint/2010/main" xmlns="" val="6273995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9512" y="176899"/>
            <a:ext cx="5200650" cy="4857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Ορθογώνιο 1"/>
          <p:cNvSpPr/>
          <p:nvPr/>
        </p:nvSpPr>
        <p:spPr>
          <a:xfrm>
            <a:off x="107504" y="5661248"/>
            <a:ext cx="8856984" cy="923330"/>
          </a:xfrm>
          <a:prstGeom prst="rect">
            <a:avLst/>
          </a:prstGeom>
        </p:spPr>
        <p:txBody>
          <a:bodyPr wrap="square">
            <a:spAutoFit/>
          </a:bodyPr>
          <a:lstStyle/>
          <a:p>
            <a:r>
              <a:rPr lang="el-GR" dirty="0" smtClean="0"/>
              <a:t>Το </a:t>
            </a:r>
            <a:r>
              <a:rPr lang="el-GR" dirty="0"/>
              <a:t>παραπάνω διάγραμμα δείχνει ποιοι τύποι αίματος είναι </a:t>
            </a:r>
            <a:r>
              <a:rPr lang="el-GR" dirty="0" smtClean="0"/>
              <a:t>συμβατοί. Για παράδειγμα, </a:t>
            </a:r>
            <a:r>
              <a:rPr lang="el-GR" dirty="0"/>
              <a:t>όταν αίμα τύπου Α δίνεται σε έναν παραλήπτη ο οποίος έχει τύπο αίματος Β, </a:t>
            </a:r>
            <a:r>
              <a:rPr lang="el-GR" dirty="0" smtClean="0"/>
              <a:t>τα </a:t>
            </a:r>
            <a:r>
              <a:rPr lang="el-GR" dirty="0"/>
              <a:t>κύτταρα του αίματος </a:t>
            </a:r>
            <a:r>
              <a:rPr lang="el-GR" dirty="0" smtClean="0"/>
              <a:t>θα συγκεντρωθούν </a:t>
            </a:r>
            <a:r>
              <a:rPr lang="el-GR" dirty="0"/>
              <a:t>όλα μαζί, γεγονός που αποδεικνύει το ασυμβίβαστο τους.</a:t>
            </a:r>
          </a:p>
        </p:txBody>
      </p:sp>
      <p:sp>
        <p:nvSpPr>
          <p:cNvPr id="3" name="Ορθογώνιο 2"/>
          <p:cNvSpPr/>
          <p:nvPr/>
        </p:nvSpPr>
        <p:spPr>
          <a:xfrm>
            <a:off x="5463984" y="759114"/>
            <a:ext cx="3475806" cy="3693319"/>
          </a:xfrm>
          <a:prstGeom prst="rect">
            <a:avLst/>
          </a:prstGeom>
          <a:ln>
            <a:solidFill>
              <a:schemeClr val="accent1"/>
            </a:solidFill>
          </a:ln>
        </p:spPr>
        <p:txBody>
          <a:bodyPr wrap="square">
            <a:spAutoFit/>
          </a:bodyPr>
          <a:lstStyle/>
          <a:p>
            <a:pPr fontAlgn="base"/>
            <a:r>
              <a:rPr lang="el-GR" dirty="0" smtClean="0"/>
              <a:t>Η ομάδα </a:t>
            </a:r>
            <a:r>
              <a:rPr lang="el-GR" dirty="0"/>
              <a:t>Ο είναι </a:t>
            </a:r>
            <a:r>
              <a:rPr lang="el-GR" dirty="0" err="1"/>
              <a:t>πανδότης</a:t>
            </a:r>
            <a:r>
              <a:rPr lang="el-GR" dirty="0"/>
              <a:t>, γιατί τα αιμοσφαίρια </a:t>
            </a:r>
            <a:r>
              <a:rPr lang="el-GR" dirty="0" smtClean="0"/>
              <a:t>της δεν </a:t>
            </a:r>
            <a:r>
              <a:rPr lang="el-GR" dirty="0"/>
              <a:t>έχουν </a:t>
            </a:r>
            <a:r>
              <a:rPr lang="el-GR" dirty="0" err="1"/>
              <a:t>συγκολλητινογόνα</a:t>
            </a:r>
            <a:r>
              <a:rPr lang="el-GR" dirty="0"/>
              <a:t> και έτσι δεν μπορούν να συγκολληθούν απ’ τις </a:t>
            </a:r>
            <a:r>
              <a:rPr lang="el-GR" dirty="0" err="1"/>
              <a:t>συγκολλητίνες</a:t>
            </a:r>
            <a:r>
              <a:rPr lang="el-GR" dirty="0"/>
              <a:t> του πλάσματος οποιουδήποτε δέκτη.</a:t>
            </a:r>
          </a:p>
          <a:p>
            <a:pPr fontAlgn="base"/>
            <a:endParaRPr lang="el-GR" dirty="0" smtClean="0"/>
          </a:p>
          <a:p>
            <a:pPr fontAlgn="base"/>
            <a:r>
              <a:rPr lang="el-GR" dirty="0" smtClean="0"/>
              <a:t>Η </a:t>
            </a:r>
            <a:r>
              <a:rPr lang="el-GR" dirty="0"/>
              <a:t>ομάδα ΑΒ είναι πανδέκτης, γιατί ο ορός της δεν έχει </a:t>
            </a:r>
            <a:r>
              <a:rPr lang="el-GR" dirty="0" err="1"/>
              <a:t>συγκολλητίνες</a:t>
            </a:r>
            <a:r>
              <a:rPr lang="el-GR" dirty="0"/>
              <a:t> και έτσι μπορεί να δεχτεί αίμα οποιασδήποτε ομάδας χωρίς να συγκολλήσει τα αιμοσφαίρια του μεταγγιζόμενου αίματος.</a:t>
            </a:r>
          </a:p>
        </p:txBody>
      </p:sp>
      <p:sp>
        <p:nvSpPr>
          <p:cNvPr id="4" name="TextBox 3"/>
          <p:cNvSpPr txBox="1"/>
          <p:nvPr/>
        </p:nvSpPr>
        <p:spPr>
          <a:xfrm>
            <a:off x="2267744" y="324925"/>
            <a:ext cx="1656184" cy="369332"/>
          </a:xfrm>
          <a:prstGeom prst="rect">
            <a:avLst/>
          </a:prstGeom>
          <a:solidFill>
            <a:schemeClr val="bg2">
              <a:lumMod val="75000"/>
            </a:schemeClr>
          </a:solidFill>
        </p:spPr>
        <p:txBody>
          <a:bodyPr wrap="square" rtlCol="0">
            <a:spAutoFit/>
          </a:bodyPr>
          <a:lstStyle/>
          <a:p>
            <a:pPr algn="ctr"/>
            <a:r>
              <a:rPr lang="el-GR" b="1" dirty="0" smtClean="0"/>
              <a:t>Δότης</a:t>
            </a:r>
            <a:endParaRPr lang="el-GR" b="1" dirty="0"/>
          </a:p>
        </p:txBody>
      </p:sp>
      <p:sp>
        <p:nvSpPr>
          <p:cNvPr id="6" name="TextBox 5"/>
          <p:cNvSpPr txBox="1"/>
          <p:nvPr/>
        </p:nvSpPr>
        <p:spPr>
          <a:xfrm rot="16200000">
            <a:off x="-283508" y="2721671"/>
            <a:ext cx="1781207" cy="369332"/>
          </a:xfrm>
          <a:prstGeom prst="rect">
            <a:avLst/>
          </a:prstGeom>
          <a:solidFill>
            <a:schemeClr val="bg2">
              <a:lumMod val="75000"/>
            </a:schemeClr>
          </a:solidFill>
        </p:spPr>
        <p:txBody>
          <a:bodyPr wrap="square" rtlCol="0">
            <a:spAutoFit/>
          </a:bodyPr>
          <a:lstStyle/>
          <a:p>
            <a:pPr algn="ctr"/>
            <a:r>
              <a:rPr lang="el-GR" b="1" dirty="0" smtClean="0"/>
              <a:t>Δέκτης</a:t>
            </a:r>
            <a:endParaRPr lang="el-GR" b="1" dirty="0"/>
          </a:p>
        </p:txBody>
      </p:sp>
      <p:sp>
        <p:nvSpPr>
          <p:cNvPr id="5" name="TextBox 4"/>
          <p:cNvSpPr txBox="1"/>
          <p:nvPr/>
        </p:nvSpPr>
        <p:spPr>
          <a:xfrm>
            <a:off x="72008" y="5106670"/>
            <a:ext cx="9036496" cy="338554"/>
          </a:xfrm>
          <a:prstGeom prst="rect">
            <a:avLst/>
          </a:prstGeom>
          <a:solidFill>
            <a:srgbClr val="FFC000"/>
          </a:solidFill>
        </p:spPr>
        <p:txBody>
          <a:bodyPr wrap="square" rtlCol="0">
            <a:spAutoFit/>
          </a:bodyPr>
          <a:lstStyle/>
          <a:p>
            <a:r>
              <a:rPr lang="el-GR" sz="1600" dirty="0" smtClean="0"/>
              <a:t>ΠΡΟΣΟΧΗ: ΝΑ ΜΗΝ ΣΥΓΚΟΛΛΗΘΟΥΝ ΤΑ ΕΡΥΘΡΑ ΑΙΜΟΣΦΑΙΡΙΑ ΤΟΥ ΔΟΤΗ ΜΕΣΑ ΣΤΟ ΣΩΜΑ ΤΟΥ ΔΕΚΤΗ</a:t>
            </a:r>
            <a:endParaRPr lang="el-GR" sz="1600" dirty="0"/>
          </a:p>
        </p:txBody>
      </p:sp>
    </p:spTree>
    <p:extLst>
      <p:ext uri="{BB962C8B-B14F-4D97-AF65-F5344CB8AC3E}">
        <p14:creationId xmlns:p14="http://schemas.microsoft.com/office/powerpoint/2010/main" xmlns="" val="29016985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2" name="Πίνακας 1"/>
          <p:cNvGraphicFramePr>
            <a:graphicFrameLocks noGrp="1"/>
          </p:cNvGraphicFramePr>
          <p:nvPr>
            <p:extLst>
              <p:ext uri="{D42A27DB-BD31-4B8C-83A1-F6EECF244321}">
                <p14:modId xmlns:p14="http://schemas.microsoft.com/office/powerpoint/2010/main" xmlns="" val="2441776443"/>
              </p:ext>
            </p:extLst>
          </p:nvPr>
        </p:nvGraphicFramePr>
        <p:xfrm>
          <a:off x="395536" y="1844824"/>
          <a:ext cx="8229600" cy="3657600"/>
        </p:xfrm>
        <a:graphic>
          <a:graphicData uri="http://schemas.openxmlformats.org/drawingml/2006/table">
            <a:tbl>
              <a:tblPr/>
              <a:tblGrid>
                <a:gridCol w="914400"/>
                <a:gridCol w="914400"/>
                <a:gridCol w="914400"/>
                <a:gridCol w="914400"/>
                <a:gridCol w="914400"/>
                <a:gridCol w="914400"/>
                <a:gridCol w="914400"/>
                <a:gridCol w="914400"/>
                <a:gridCol w="914400"/>
              </a:tblGrid>
              <a:tr h="0">
                <a:tc rowSpan="2">
                  <a:txBody>
                    <a:bodyPr/>
                    <a:lstStyle/>
                    <a:p>
                      <a:pPr algn="ctr"/>
                      <a:r>
                        <a:rPr lang="el-GR" dirty="0" smtClean="0">
                          <a:effectLst/>
                        </a:rPr>
                        <a:t>Δέκτης</a:t>
                      </a:r>
                      <a:endParaRPr lang="el-GR"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gridSpan="8">
                  <a:txBody>
                    <a:bodyPr/>
                    <a:lstStyle/>
                    <a:p>
                      <a:pPr algn="ctr"/>
                      <a:r>
                        <a:rPr lang="el-GR" dirty="0" smtClean="0">
                          <a:effectLst/>
                        </a:rPr>
                        <a:t>Δότης</a:t>
                      </a:r>
                      <a:endParaRPr lang="el-GR"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0">
                <a:tc vMerge="1">
                  <a:txBody>
                    <a:bodyPr/>
                    <a:lstStyle/>
                    <a:p>
                      <a:endParaRPr lang="el-GR"/>
                    </a:p>
                  </a:txBody>
                  <a:tcPr/>
                </a:tc>
                <a:tc>
                  <a:txBody>
                    <a:bodyPr/>
                    <a:lstStyle/>
                    <a:p>
                      <a:pPr algn="ctr"/>
                      <a:r>
                        <a:rPr lang="en-US">
                          <a:effectLst/>
                        </a:rPr>
                        <a:t>O−</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en-US">
                          <a:effectLst/>
                        </a:rPr>
                        <a:t>O+</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en-US">
                          <a:effectLst/>
                        </a:rPr>
                        <a:t>A−</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en-US">
                          <a:effectLst/>
                        </a:rPr>
                        <a:t>A+</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en-US">
                          <a:effectLst/>
                        </a:rPr>
                        <a:t>B−</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en-US">
                          <a:effectLst/>
                        </a:rPr>
                        <a:t>B+</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en-US">
                          <a:effectLst/>
                        </a:rPr>
                        <a:t>AB−</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en-US">
                          <a:effectLst/>
                        </a:rPr>
                        <a:t>AB+</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r>
              <a:tr h="0">
                <a:tc>
                  <a:txBody>
                    <a:bodyPr/>
                    <a:lstStyle/>
                    <a:p>
                      <a:pPr algn="ctr"/>
                      <a:r>
                        <a:rPr lang="en-US">
                          <a:effectLst/>
                        </a:rPr>
                        <a:t>O−</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r>
              <a:tr h="0">
                <a:tc>
                  <a:txBody>
                    <a:bodyPr/>
                    <a:lstStyle/>
                    <a:p>
                      <a:pPr algn="ctr"/>
                      <a:r>
                        <a:rPr lang="en-US">
                          <a:effectLst/>
                        </a:rPr>
                        <a:t>O+</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r>
              <a:tr h="0">
                <a:tc>
                  <a:txBody>
                    <a:bodyPr/>
                    <a:lstStyle/>
                    <a:p>
                      <a:pPr algn="ctr"/>
                      <a:r>
                        <a:rPr lang="en-US">
                          <a:effectLst/>
                        </a:rPr>
                        <a:t>A−</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r>
              <a:tr h="0">
                <a:tc>
                  <a:txBody>
                    <a:bodyPr/>
                    <a:lstStyle/>
                    <a:p>
                      <a:pPr algn="ctr"/>
                      <a:r>
                        <a:rPr lang="en-US">
                          <a:effectLst/>
                        </a:rPr>
                        <a:t>A+</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r>
              <a:tr h="0">
                <a:tc>
                  <a:txBody>
                    <a:bodyPr/>
                    <a:lstStyle/>
                    <a:p>
                      <a:pPr algn="ctr"/>
                      <a:r>
                        <a:rPr lang="en-US">
                          <a:effectLst/>
                        </a:rPr>
                        <a:t>B−</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r>
              <a:tr h="0">
                <a:tc>
                  <a:txBody>
                    <a:bodyPr/>
                    <a:lstStyle/>
                    <a:p>
                      <a:pPr algn="ctr"/>
                      <a:r>
                        <a:rPr lang="en-US">
                          <a:effectLst/>
                        </a:rPr>
                        <a:t>B+</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r>
              <a:tr h="0">
                <a:tc>
                  <a:txBody>
                    <a:bodyPr/>
                    <a:lstStyle/>
                    <a:p>
                      <a:pPr algn="ctr"/>
                      <a:r>
                        <a:rPr lang="en-US">
                          <a:effectLst/>
                        </a:rPr>
                        <a:t>AB−</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r>
              <a:tr h="0">
                <a:tc>
                  <a:txBody>
                    <a:bodyPr/>
                    <a:lstStyle/>
                    <a:p>
                      <a:pPr algn="ctr"/>
                      <a:r>
                        <a:rPr lang="en-US">
                          <a:effectLst/>
                        </a:rPr>
                        <a:t>AB+</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endParaRPr lang="el-GR"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r>
            </a:tbl>
          </a:graphicData>
        </a:graphic>
      </p:graphicFrame>
      <p:sp>
        <p:nvSpPr>
          <p:cNvPr id="3" name="Rectangle 4"/>
          <p:cNvSpPr>
            <a:spLocks noChangeArrowheads="1"/>
          </p:cNvSpPr>
          <p:nvPr/>
        </p:nvSpPr>
        <p:spPr bwMode="auto">
          <a:xfrm>
            <a:off x="1776556" y="959272"/>
            <a:ext cx="543277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2487613"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smtClean="0">
                <a:ln>
                  <a:noFill/>
                </a:ln>
                <a:solidFill>
                  <a:schemeClr val="tx1"/>
                </a:solidFill>
                <a:effectLst/>
                <a:cs typeface="Arial" pitchFamily="34" charset="0"/>
              </a:rPr>
              <a:t>Πίνακας συμβατότητας </a:t>
            </a:r>
            <a:r>
              <a:rPr kumimoji="0" lang="el-GR" sz="1800" b="0" i="0" u="none" strike="noStrike" cap="none" normalizeH="0" baseline="0" dirty="0" err="1" smtClean="0">
                <a:ln>
                  <a:noFill/>
                </a:ln>
                <a:solidFill>
                  <a:schemeClr val="tx1"/>
                </a:solidFill>
                <a:effectLst/>
                <a:cs typeface="Arial" pitchFamily="34" charset="0"/>
              </a:rPr>
              <a:t>ερυθροκυττάρων</a:t>
            </a:r>
            <a:endParaRPr kumimoji="0" lang="el-GR" sz="1800" b="0" i="0" u="none" strike="noStrike" cap="none" normalizeH="0" baseline="0" dirty="0" smtClean="0">
              <a:ln>
                <a:noFill/>
              </a:ln>
              <a:solidFill>
                <a:schemeClr val="tx1"/>
              </a:solidFill>
              <a:effectLst/>
              <a:cs typeface="Arial" pitchFamily="34" charset="0"/>
            </a:endParaRPr>
          </a:p>
        </p:txBody>
      </p:sp>
      <p:pic>
        <p:nvPicPr>
          <p:cNvPr id="5125" name="Picture 5" descr="Να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92317" y="3427964"/>
            <a:ext cx="142875" cy="142875"/>
          </a:xfrm>
          <a:prstGeom prst="rect">
            <a:avLst/>
          </a:prstGeom>
          <a:noFill/>
          <a:extLst>
            <a:ext uri="{909E8E84-426E-40DD-AFC4-6F175D3DCCD1}">
              <a14:hiddenFill xmlns:a14="http://schemas.microsoft.com/office/drawing/2010/main" xmlns="">
                <a:solidFill>
                  <a:srgbClr val="FFFFFF"/>
                </a:solidFill>
              </a14:hiddenFill>
            </a:ext>
          </a:extLst>
        </p:spPr>
      </p:pic>
      <p:pic>
        <p:nvPicPr>
          <p:cNvPr id="5126" name="Picture 6"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68038" y="3080562"/>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27" name="Picture 7"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40278" y="3095425"/>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28" name="Picture 8"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16504" y="2734314"/>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29" name="Picture 9"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29125" y="2742438"/>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30" name="Picture 10"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43774" y="2715264"/>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31" name="Picture 11"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47244" y="3095426"/>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32" name="Picture 12"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75806" y="4127778"/>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33" name="Picture 13" descr="Να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92317" y="3762549"/>
            <a:ext cx="142875" cy="142875"/>
          </a:xfrm>
          <a:prstGeom prst="rect">
            <a:avLst/>
          </a:prstGeom>
          <a:noFill/>
          <a:extLst>
            <a:ext uri="{909E8E84-426E-40DD-AFC4-6F175D3DCCD1}">
              <a14:hiddenFill xmlns:a14="http://schemas.microsoft.com/office/drawing/2010/main" xmlns="">
                <a:solidFill>
                  <a:srgbClr val="FFFFFF"/>
                </a:solidFill>
              </a14:hiddenFill>
            </a:ext>
          </a:extLst>
        </p:spPr>
      </p:pic>
      <p:pic>
        <p:nvPicPr>
          <p:cNvPr id="5134" name="Picture 14" descr="Να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92223" y="4870301"/>
            <a:ext cx="142875" cy="142875"/>
          </a:xfrm>
          <a:prstGeom prst="rect">
            <a:avLst/>
          </a:prstGeom>
          <a:noFill/>
          <a:extLst>
            <a:ext uri="{909E8E84-426E-40DD-AFC4-6F175D3DCCD1}">
              <a14:hiddenFill xmlns:a14="http://schemas.microsoft.com/office/drawing/2010/main" xmlns="">
                <a:solidFill>
                  <a:srgbClr val="FFFFFF"/>
                </a:solidFill>
              </a14:hiddenFill>
            </a:ext>
          </a:extLst>
        </p:spPr>
      </p:pic>
      <p:pic>
        <p:nvPicPr>
          <p:cNvPr id="5135" name="Picture 15"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02794" y="4532411"/>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36" name="Picture 16"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45041" y="3456495"/>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37" name="Picture 17"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64088" y="3765420"/>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38" name="Picture 18"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73918" y="3427964"/>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39" name="Picture 19"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37757" y="4244090"/>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40" name="Picture 20"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43675" y="4544734"/>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41" name="Picture 21" descr="Να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445041" y="5229200"/>
            <a:ext cx="142875" cy="142875"/>
          </a:xfrm>
          <a:prstGeom prst="rect">
            <a:avLst/>
          </a:prstGeom>
          <a:noFill/>
          <a:extLst>
            <a:ext uri="{909E8E84-426E-40DD-AFC4-6F175D3DCCD1}">
              <a14:hiddenFill xmlns:a14="http://schemas.microsoft.com/office/drawing/2010/main" xmlns="">
                <a:solidFill>
                  <a:srgbClr val="FFFFFF"/>
                </a:solidFill>
              </a14:hiddenFill>
            </a:ext>
          </a:extLst>
        </p:spPr>
      </p:pic>
      <p:pic>
        <p:nvPicPr>
          <p:cNvPr id="5142" name="Picture 22"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45041" y="4862283"/>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43" name="Picture 23" descr="Να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437756" y="3833985"/>
            <a:ext cx="142875" cy="142875"/>
          </a:xfrm>
          <a:prstGeom prst="rect">
            <a:avLst/>
          </a:prstGeom>
          <a:noFill/>
          <a:extLst>
            <a:ext uri="{909E8E84-426E-40DD-AFC4-6F175D3DCCD1}">
              <a14:hiddenFill xmlns:a14="http://schemas.microsoft.com/office/drawing/2010/main" xmlns="">
                <a:solidFill>
                  <a:srgbClr val="FFFFFF"/>
                </a:solidFill>
              </a14:hiddenFill>
            </a:ext>
          </a:extLst>
        </p:spPr>
      </p:pic>
      <p:pic>
        <p:nvPicPr>
          <p:cNvPr id="5144" name="Picture 24"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76789" y="4834970"/>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45" name="Picture 25"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092043" y="3797472"/>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46" name="Picture 26"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074274" y="3455467"/>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47" name="Picture 27"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050605" y="2686734"/>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48" name="Picture 28"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040727" y="3095427"/>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49" name="Picture 29" descr="Να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074274" y="5255667"/>
            <a:ext cx="142875" cy="142875"/>
          </a:xfrm>
          <a:prstGeom prst="rect">
            <a:avLst/>
          </a:prstGeom>
          <a:noFill/>
          <a:extLst>
            <a:ext uri="{909E8E84-426E-40DD-AFC4-6F175D3DCCD1}">
              <a14:hiddenFill xmlns:a14="http://schemas.microsoft.com/office/drawing/2010/main" xmlns="">
                <a:solidFill>
                  <a:srgbClr val="FFFFFF"/>
                </a:solidFill>
              </a14:hiddenFill>
            </a:ext>
          </a:extLst>
        </p:spPr>
      </p:pic>
      <p:pic>
        <p:nvPicPr>
          <p:cNvPr id="5150" name="Picture 30" descr="Να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02024" y="2734314"/>
            <a:ext cx="142875" cy="142875"/>
          </a:xfrm>
          <a:prstGeom prst="rect">
            <a:avLst/>
          </a:prstGeom>
          <a:noFill/>
          <a:extLst>
            <a:ext uri="{909E8E84-426E-40DD-AFC4-6F175D3DCCD1}">
              <a14:hiddenFill xmlns:a14="http://schemas.microsoft.com/office/drawing/2010/main" xmlns="">
                <a:solidFill>
                  <a:srgbClr val="FFFFFF"/>
                </a:solidFill>
              </a14:hiddenFill>
            </a:ext>
          </a:extLst>
        </p:spPr>
      </p:pic>
      <p:pic>
        <p:nvPicPr>
          <p:cNvPr id="5151" name="Picture 31" descr="Να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03165" y="3048523"/>
            <a:ext cx="142875" cy="142875"/>
          </a:xfrm>
          <a:prstGeom prst="rect">
            <a:avLst/>
          </a:prstGeom>
          <a:noFill/>
          <a:extLst>
            <a:ext uri="{909E8E84-426E-40DD-AFC4-6F175D3DCCD1}">
              <a14:hiddenFill xmlns:a14="http://schemas.microsoft.com/office/drawing/2010/main" xmlns="">
                <a:solidFill>
                  <a:srgbClr val="FFFFFF"/>
                </a:solidFill>
              </a14:hiddenFill>
            </a:ext>
          </a:extLst>
        </p:spPr>
      </p:pic>
      <p:pic>
        <p:nvPicPr>
          <p:cNvPr id="5152" name="Picture 32" descr="Να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088436" y="5255666"/>
            <a:ext cx="142875" cy="142875"/>
          </a:xfrm>
          <a:prstGeom prst="rect">
            <a:avLst/>
          </a:prstGeom>
          <a:noFill/>
          <a:extLst>
            <a:ext uri="{909E8E84-426E-40DD-AFC4-6F175D3DCCD1}">
              <a14:hiddenFill xmlns:a14="http://schemas.microsoft.com/office/drawing/2010/main" xmlns="">
                <a:solidFill>
                  <a:srgbClr val="FFFFFF"/>
                </a:solidFill>
              </a14:hiddenFill>
            </a:ext>
          </a:extLst>
        </p:spPr>
      </p:pic>
      <p:pic>
        <p:nvPicPr>
          <p:cNvPr id="5153" name="Picture 33"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148761" y="3824461"/>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54" name="Picture 34"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140247" y="2687342"/>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55" name="Picture 35"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188473" y="3445940"/>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56" name="Picture 36"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164288" y="3123059"/>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57" name="Picture 37" descr="Να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165429" y="4869160"/>
            <a:ext cx="142875" cy="142875"/>
          </a:xfrm>
          <a:prstGeom prst="rect">
            <a:avLst/>
          </a:prstGeom>
          <a:noFill/>
          <a:extLst>
            <a:ext uri="{909E8E84-426E-40DD-AFC4-6F175D3DCCD1}">
              <a14:hiddenFill xmlns:a14="http://schemas.microsoft.com/office/drawing/2010/main" xmlns="">
                <a:solidFill>
                  <a:srgbClr val="FFFFFF"/>
                </a:solidFill>
              </a14:hiddenFill>
            </a:ext>
          </a:extLst>
        </p:spPr>
      </p:pic>
      <p:pic>
        <p:nvPicPr>
          <p:cNvPr id="5158" name="Picture 38"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27578" y="3110436"/>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59" name="Picture 39"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211829" y="4532412"/>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60" name="Picture 40"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100392" y="4175547"/>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61" name="Picture 41" descr="Να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276790" y="4522743"/>
            <a:ext cx="142875" cy="142875"/>
          </a:xfrm>
          <a:prstGeom prst="rect">
            <a:avLst/>
          </a:prstGeom>
          <a:noFill/>
          <a:extLst>
            <a:ext uri="{909E8E84-426E-40DD-AFC4-6F175D3DCCD1}">
              <a14:hiddenFill xmlns:a14="http://schemas.microsoft.com/office/drawing/2010/main" xmlns="">
                <a:solidFill>
                  <a:srgbClr val="FFFFFF"/>
                </a:solidFill>
              </a14:hiddenFill>
            </a:ext>
          </a:extLst>
        </p:spPr>
      </p:pic>
      <p:pic>
        <p:nvPicPr>
          <p:cNvPr id="5162" name="Picture 42"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101533" y="4941168"/>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63" name="Picture 43"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092025" y="4535587"/>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64" name="Picture 44"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140246" y="4160683"/>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65" name="Picture 45" descr="Να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303200" y="5238637"/>
            <a:ext cx="142875" cy="142875"/>
          </a:xfrm>
          <a:prstGeom prst="rect">
            <a:avLst/>
          </a:prstGeom>
          <a:noFill/>
          <a:extLst>
            <a:ext uri="{909E8E84-426E-40DD-AFC4-6F175D3DCCD1}">
              <a14:hiddenFill xmlns:a14="http://schemas.microsoft.com/office/drawing/2010/main" xmlns="">
                <a:solidFill>
                  <a:srgbClr val="FFFFFF"/>
                </a:solidFill>
              </a14:hiddenFill>
            </a:ext>
          </a:extLst>
        </p:spPr>
      </p:pic>
      <p:pic>
        <p:nvPicPr>
          <p:cNvPr id="5166" name="Picture 46" descr="Να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436096" y="5230341"/>
            <a:ext cx="142875" cy="142875"/>
          </a:xfrm>
          <a:prstGeom prst="rect">
            <a:avLst/>
          </a:prstGeom>
          <a:noFill/>
          <a:extLst>
            <a:ext uri="{909E8E84-426E-40DD-AFC4-6F175D3DCCD1}">
              <a14:hiddenFill xmlns:a14="http://schemas.microsoft.com/office/drawing/2010/main" xmlns="">
                <a:solidFill>
                  <a:srgbClr val="FFFFFF"/>
                </a:solidFill>
              </a14:hiddenFill>
            </a:ext>
          </a:extLst>
        </p:spPr>
      </p:pic>
      <p:pic>
        <p:nvPicPr>
          <p:cNvPr id="5167" name="Picture 47"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61637" y="3455466"/>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68" name="Picture 48"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47061" y="2753296"/>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69" name="Picture 49" descr="Να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67009" y="4160683"/>
            <a:ext cx="142875" cy="142875"/>
          </a:xfrm>
          <a:prstGeom prst="rect">
            <a:avLst/>
          </a:prstGeom>
          <a:noFill/>
          <a:extLst>
            <a:ext uri="{909E8E84-426E-40DD-AFC4-6F175D3DCCD1}">
              <a14:hiddenFill xmlns:a14="http://schemas.microsoft.com/office/drawing/2010/main" xmlns="">
                <a:solidFill>
                  <a:srgbClr val="FFFFFF"/>
                </a:solidFill>
              </a14:hiddenFill>
            </a:ext>
          </a:extLst>
        </p:spPr>
      </p:pic>
      <p:pic>
        <p:nvPicPr>
          <p:cNvPr id="5170" name="Picture 50" descr="Να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79853" y="4547421"/>
            <a:ext cx="142875" cy="142875"/>
          </a:xfrm>
          <a:prstGeom prst="rect">
            <a:avLst/>
          </a:prstGeom>
          <a:noFill/>
          <a:extLst>
            <a:ext uri="{909E8E84-426E-40DD-AFC4-6F175D3DCCD1}">
              <a14:hiddenFill xmlns:a14="http://schemas.microsoft.com/office/drawing/2010/main" xmlns="">
                <a:solidFill>
                  <a:srgbClr val="FFFFFF"/>
                </a:solidFill>
              </a14:hiddenFill>
            </a:ext>
          </a:extLst>
        </p:spPr>
      </p:pic>
      <p:pic>
        <p:nvPicPr>
          <p:cNvPr id="5171" name="Picture 51"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47061" y="3807431"/>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72" name="Picture 52"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61637" y="4146828"/>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73" name="Picture 53" descr="Να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436096" y="4915933"/>
            <a:ext cx="142875" cy="142875"/>
          </a:xfrm>
          <a:prstGeom prst="rect">
            <a:avLst/>
          </a:prstGeom>
          <a:noFill/>
          <a:extLst>
            <a:ext uri="{909E8E84-426E-40DD-AFC4-6F175D3DCCD1}">
              <a14:hiddenFill xmlns:a14="http://schemas.microsoft.com/office/drawing/2010/main" xmlns="">
                <a:solidFill>
                  <a:srgbClr val="FFFFFF"/>
                </a:solidFill>
              </a14:hiddenFill>
            </a:ext>
          </a:extLst>
        </p:spPr>
      </p:pic>
      <p:pic>
        <p:nvPicPr>
          <p:cNvPr id="5174" name="Picture 54"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66120" y="4886672"/>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75" name="Picture 55" descr="Να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66120" y="4536728"/>
            <a:ext cx="142875" cy="142875"/>
          </a:xfrm>
          <a:prstGeom prst="rect">
            <a:avLst/>
          </a:prstGeom>
          <a:noFill/>
          <a:extLst>
            <a:ext uri="{909E8E84-426E-40DD-AFC4-6F175D3DCCD1}">
              <a14:hiddenFill xmlns:a14="http://schemas.microsoft.com/office/drawing/2010/main" xmlns="">
                <a:solidFill>
                  <a:srgbClr val="FFFFFF"/>
                </a:solidFill>
              </a14:hiddenFill>
            </a:ext>
          </a:extLst>
        </p:spPr>
      </p:pic>
      <p:pic>
        <p:nvPicPr>
          <p:cNvPr id="5176" name="Picture 56"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67261" y="4157638"/>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77" name="Picture 57" descr="Να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74232" y="5257570"/>
            <a:ext cx="142875" cy="142875"/>
          </a:xfrm>
          <a:prstGeom prst="rect">
            <a:avLst/>
          </a:prstGeom>
          <a:noFill/>
          <a:extLst>
            <a:ext uri="{909E8E84-426E-40DD-AFC4-6F175D3DCCD1}">
              <a14:hiddenFill xmlns:a14="http://schemas.microsoft.com/office/drawing/2010/main" xmlns="">
                <a:solidFill>
                  <a:srgbClr val="FFFFFF"/>
                </a:solidFill>
              </a14:hiddenFill>
            </a:ext>
          </a:extLst>
        </p:spPr>
      </p:pic>
      <p:pic>
        <p:nvPicPr>
          <p:cNvPr id="5178" name="Picture 58"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55135" y="3418440"/>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79" name="Picture 59" descr="Να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66120" y="5234108"/>
            <a:ext cx="142875" cy="142875"/>
          </a:xfrm>
          <a:prstGeom prst="rect">
            <a:avLst/>
          </a:prstGeom>
          <a:noFill/>
          <a:extLst>
            <a:ext uri="{909E8E84-426E-40DD-AFC4-6F175D3DCCD1}">
              <a14:hiddenFill xmlns:a14="http://schemas.microsoft.com/office/drawing/2010/main" xmlns="">
                <a:solidFill>
                  <a:srgbClr val="FFFFFF"/>
                </a:solidFill>
              </a14:hiddenFill>
            </a:ext>
          </a:extLst>
        </p:spPr>
      </p:pic>
      <p:pic>
        <p:nvPicPr>
          <p:cNvPr id="5180" name="Picture 60" descr="Όχ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57844" y="2686735"/>
            <a:ext cx="142875" cy="161925"/>
          </a:xfrm>
          <a:prstGeom prst="rect">
            <a:avLst/>
          </a:prstGeom>
          <a:noFill/>
          <a:extLst>
            <a:ext uri="{909E8E84-426E-40DD-AFC4-6F175D3DCCD1}">
              <a14:hiddenFill xmlns:a14="http://schemas.microsoft.com/office/drawing/2010/main" xmlns="">
                <a:solidFill>
                  <a:srgbClr val="FFFFFF"/>
                </a:solidFill>
              </a14:hiddenFill>
            </a:ext>
          </a:extLst>
        </p:spPr>
      </p:pic>
      <p:pic>
        <p:nvPicPr>
          <p:cNvPr id="5181" name="Picture 61" descr="Να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67261" y="3816955"/>
            <a:ext cx="142875" cy="142875"/>
          </a:xfrm>
          <a:prstGeom prst="rect">
            <a:avLst/>
          </a:prstGeom>
          <a:noFill/>
          <a:extLst>
            <a:ext uri="{909E8E84-426E-40DD-AFC4-6F175D3DCCD1}">
              <a14:hiddenFill xmlns:a14="http://schemas.microsoft.com/office/drawing/2010/main" xmlns="">
                <a:solidFill>
                  <a:srgbClr val="FFFFFF"/>
                </a:solidFill>
              </a14:hiddenFill>
            </a:ext>
          </a:extLst>
        </p:spPr>
      </p:pic>
      <p:pic>
        <p:nvPicPr>
          <p:cNvPr id="5182" name="Picture 62" descr="Να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66120" y="3014121"/>
            <a:ext cx="142875" cy="142875"/>
          </a:xfrm>
          <a:prstGeom prst="rect">
            <a:avLst/>
          </a:prstGeom>
          <a:noFill/>
          <a:extLst>
            <a:ext uri="{909E8E84-426E-40DD-AFC4-6F175D3DCCD1}">
              <a14:hiddenFill xmlns:a14="http://schemas.microsoft.com/office/drawing/2010/main" xmlns="">
                <a:solidFill>
                  <a:srgbClr val="FFFFFF"/>
                </a:solidFill>
              </a14:hiddenFill>
            </a:ext>
          </a:extLst>
        </p:spPr>
      </p:pic>
      <p:pic>
        <p:nvPicPr>
          <p:cNvPr id="5183" name="Picture 63" descr="Να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06354" y="5251138"/>
            <a:ext cx="142875" cy="142875"/>
          </a:xfrm>
          <a:prstGeom prst="rect">
            <a:avLst/>
          </a:prstGeom>
          <a:noFill/>
          <a:extLst>
            <a:ext uri="{909E8E84-426E-40DD-AFC4-6F175D3DCCD1}">
              <a14:hiddenFill xmlns:a14="http://schemas.microsoft.com/office/drawing/2010/main" xmlns="">
                <a:solidFill>
                  <a:srgbClr val="FFFFFF"/>
                </a:solidFill>
              </a14:hiddenFill>
            </a:ext>
          </a:extLst>
        </p:spPr>
      </p:pic>
      <p:pic>
        <p:nvPicPr>
          <p:cNvPr id="5184" name="Picture 64" descr="Να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06354" y="4915932"/>
            <a:ext cx="142875" cy="142875"/>
          </a:xfrm>
          <a:prstGeom prst="rect">
            <a:avLst/>
          </a:prstGeom>
          <a:noFill/>
          <a:extLst>
            <a:ext uri="{909E8E84-426E-40DD-AFC4-6F175D3DCCD1}">
              <a14:hiddenFill xmlns:a14="http://schemas.microsoft.com/office/drawing/2010/main" xmlns="">
                <a:solidFill>
                  <a:srgbClr val="FFFFFF"/>
                </a:solidFill>
              </a14:hiddenFill>
            </a:ext>
          </a:extLst>
        </p:spPr>
      </p:pic>
      <p:pic>
        <p:nvPicPr>
          <p:cNvPr id="5185" name="Picture 65" descr="Να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98545" y="4562477"/>
            <a:ext cx="142875" cy="142875"/>
          </a:xfrm>
          <a:prstGeom prst="rect">
            <a:avLst/>
          </a:prstGeom>
          <a:noFill/>
          <a:extLst>
            <a:ext uri="{909E8E84-426E-40DD-AFC4-6F175D3DCCD1}">
              <a14:hiddenFill xmlns:a14="http://schemas.microsoft.com/office/drawing/2010/main" xmlns="">
                <a:solidFill>
                  <a:srgbClr val="FFFFFF"/>
                </a:solidFill>
              </a14:hiddenFill>
            </a:ext>
          </a:extLst>
        </p:spPr>
      </p:pic>
      <p:pic>
        <p:nvPicPr>
          <p:cNvPr id="5186" name="Picture 66" descr="Να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06354" y="4146828"/>
            <a:ext cx="142875" cy="142875"/>
          </a:xfrm>
          <a:prstGeom prst="rect">
            <a:avLst/>
          </a:prstGeom>
          <a:noFill/>
          <a:extLst>
            <a:ext uri="{909E8E84-426E-40DD-AFC4-6F175D3DCCD1}">
              <a14:hiddenFill xmlns:a14="http://schemas.microsoft.com/office/drawing/2010/main" xmlns="">
                <a:solidFill>
                  <a:srgbClr val="FFFFFF"/>
                </a:solidFill>
              </a14:hiddenFill>
            </a:ext>
          </a:extLst>
        </p:spPr>
      </p:pic>
      <p:pic>
        <p:nvPicPr>
          <p:cNvPr id="5187" name="Picture 67" descr="Να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01159" y="3773989"/>
            <a:ext cx="142875" cy="142875"/>
          </a:xfrm>
          <a:prstGeom prst="rect">
            <a:avLst/>
          </a:prstGeom>
          <a:noFill/>
          <a:extLst>
            <a:ext uri="{909E8E84-426E-40DD-AFC4-6F175D3DCCD1}">
              <a14:hiddenFill xmlns:a14="http://schemas.microsoft.com/office/drawing/2010/main" xmlns="">
                <a:solidFill>
                  <a:srgbClr val="FFFFFF"/>
                </a:solidFill>
              </a14:hiddenFill>
            </a:ext>
          </a:extLst>
        </p:spPr>
      </p:pic>
      <p:pic>
        <p:nvPicPr>
          <p:cNvPr id="5188" name="Picture 68" descr="Να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82074" y="3455466"/>
            <a:ext cx="142875" cy="1428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439507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522167" y="929934"/>
            <a:ext cx="8280920" cy="3785652"/>
          </a:xfrm>
          <a:prstGeom prst="rect">
            <a:avLst/>
          </a:prstGeom>
        </p:spPr>
        <p:txBody>
          <a:bodyPr wrap="square">
            <a:spAutoFit/>
          </a:bodyPr>
          <a:lstStyle/>
          <a:p>
            <a:r>
              <a:rPr lang="el-GR" sz="2000" dirty="0" smtClean="0"/>
              <a:t>Για </a:t>
            </a:r>
            <a:r>
              <a:rPr lang="el-GR" sz="2000" dirty="0"/>
              <a:t>το χαρακτηρισμό και την </a:t>
            </a:r>
            <a:r>
              <a:rPr lang="el-GR" sz="2000" dirty="0" smtClean="0"/>
              <a:t>ταξινόμηση</a:t>
            </a:r>
            <a:r>
              <a:rPr lang="en-US" sz="2000" dirty="0" smtClean="0"/>
              <a:t> </a:t>
            </a:r>
            <a:r>
              <a:rPr lang="el-GR" sz="2000" dirty="0" smtClean="0"/>
              <a:t>του </a:t>
            </a:r>
            <a:r>
              <a:rPr lang="el-GR" sz="2000" dirty="0"/>
              <a:t>αίματος ενός ατόμου, εκτός από το </a:t>
            </a:r>
            <a:r>
              <a:rPr lang="el-GR" sz="2000" dirty="0" smtClean="0"/>
              <a:t>σύστημα </a:t>
            </a:r>
            <a:r>
              <a:rPr lang="el-GR" sz="2000" dirty="0"/>
              <a:t>ΑΒΟ, λαμβάνεται υπόψη και ο </a:t>
            </a:r>
            <a:r>
              <a:rPr lang="el-GR" sz="2000" dirty="0" smtClean="0"/>
              <a:t>παράγοντας </a:t>
            </a:r>
            <a:r>
              <a:rPr lang="el-GR" sz="2000" dirty="0" err="1"/>
              <a:t>Rhesus</a:t>
            </a:r>
            <a:r>
              <a:rPr lang="el-GR" sz="2000" dirty="0"/>
              <a:t> (</a:t>
            </a:r>
            <a:r>
              <a:rPr lang="el-GR" sz="2000" dirty="0" err="1"/>
              <a:t>Rh</a:t>
            </a:r>
            <a:r>
              <a:rPr lang="el-GR" sz="2000" dirty="0"/>
              <a:t>). Ο </a:t>
            </a:r>
            <a:r>
              <a:rPr lang="el-GR" sz="2000" dirty="0" smtClean="0"/>
              <a:t>παράγοντας </a:t>
            </a:r>
            <a:r>
              <a:rPr lang="el-GR" sz="2000" dirty="0" err="1" smtClean="0"/>
              <a:t>Rhesus</a:t>
            </a:r>
            <a:r>
              <a:rPr lang="el-GR" sz="2000" dirty="0" smtClean="0"/>
              <a:t> </a:t>
            </a:r>
            <a:r>
              <a:rPr lang="el-GR" sz="2000" dirty="0"/>
              <a:t>είναι μία πρωτεΐνη που μπορεί να </a:t>
            </a:r>
            <a:r>
              <a:rPr lang="el-GR" sz="2000" dirty="0" smtClean="0"/>
              <a:t>υπάρχει </a:t>
            </a:r>
            <a:r>
              <a:rPr lang="el-GR" sz="2000" dirty="0"/>
              <a:t>ή όχι στην επιφάνεια των </a:t>
            </a:r>
            <a:r>
              <a:rPr lang="el-GR" sz="2000" dirty="0" err="1" smtClean="0"/>
              <a:t>ερυθροκυττάρων</a:t>
            </a:r>
            <a:r>
              <a:rPr lang="el-GR" sz="2000" dirty="0" smtClean="0"/>
              <a:t> </a:t>
            </a:r>
            <a:r>
              <a:rPr lang="el-GR" sz="2000" dirty="0"/>
              <a:t>ενός ατόμου. </a:t>
            </a:r>
            <a:endParaRPr lang="el-GR" sz="2000" dirty="0" smtClean="0"/>
          </a:p>
          <a:p>
            <a:endParaRPr lang="el-GR" sz="2000" dirty="0" smtClean="0"/>
          </a:p>
          <a:p>
            <a:pPr marL="342900" indent="-342900">
              <a:buFont typeface="Arial" pitchFamily="34" charset="0"/>
              <a:buChar char="•"/>
            </a:pPr>
            <a:r>
              <a:rPr lang="el-GR" sz="2000" dirty="0" smtClean="0"/>
              <a:t>Τα </a:t>
            </a:r>
            <a:r>
              <a:rPr lang="el-GR" sz="2000" dirty="0"/>
              <a:t>άτομα που έχουν </a:t>
            </a:r>
            <a:r>
              <a:rPr lang="el-GR" sz="2000" dirty="0" smtClean="0"/>
              <a:t>αυτή </a:t>
            </a:r>
            <a:r>
              <a:rPr lang="el-GR" sz="2000" dirty="0"/>
              <a:t>την πρωτεΐνη χαρακτηρίζονται ως </a:t>
            </a:r>
            <a:r>
              <a:rPr lang="el-GR" sz="2000" dirty="0" err="1" smtClean="0"/>
              <a:t>Rhesus</a:t>
            </a:r>
            <a:r>
              <a:rPr lang="en-US" sz="2000" dirty="0" smtClean="0"/>
              <a:t> </a:t>
            </a:r>
            <a:r>
              <a:rPr lang="el-GR" sz="2000" dirty="0" smtClean="0"/>
              <a:t>θετικά </a:t>
            </a:r>
            <a:r>
              <a:rPr lang="el-GR" sz="2000" b="1" dirty="0"/>
              <a:t>(</a:t>
            </a:r>
            <a:r>
              <a:rPr lang="el-GR" sz="2000" b="1" dirty="0" err="1"/>
              <a:t>Rh</a:t>
            </a:r>
            <a:r>
              <a:rPr lang="el-GR" sz="2000" b="1" dirty="0"/>
              <a:t>+), </a:t>
            </a:r>
            <a:endParaRPr lang="el-GR" sz="2000" b="1" dirty="0" smtClean="0"/>
          </a:p>
          <a:p>
            <a:pPr marL="342900" indent="-342900">
              <a:buFont typeface="Arial" pitchFamily="34" charset="0"/>
              <a:buChar char="•"/>
            </a:pPr>
            <a:r>
              <a:rPr lang="el-GR" sz="2000" dirty="0" smtClean="0"/>
              <a:t>ενώ </a:t>
            </a:r>
            <a:r>
              <a:rPr lang="el-GR" sz="2000" dirty="0"/>
              <a:t>εκείνα που δεν την </a:t>
            </a:r>
            <a:r>
              <a:rPr lang="el-GR" sz="2000" dirty="0" smtClean="0"/>
              <a:t>έχουν</a:t>
            </a:r>
            <a:r>
              <a:rPr lang="en-US" sz="2000" dirty="0" smtClean="0"/>
              <a:t> </a:t>
            </a:r>
            <a:r>
              <a:rPr lang="el-GR" sz="2000" dirty="0" smtClean="0"/>
              <a:t>ως </a:t>
            </a:r>
            <a:r>
              <a:rPr lang="el-GR" sz="2000" dirty="0" err="1"/>
              <a:t>Rhesus</a:t>
            </a:r>
            <a:r>
              <a:rPr lang="el-GR" sz="2000" dirty="0"/>
              <a:t> αρνητικά </a:t>
            </a:r>
            <a:r>
              <a:rPr lang="el-GR" sz="2000" b="1" dirty="0"/>
              <a:t>(</a:t>
            </a:r>
            <a:r>
              <a:rPr lang="el-GR" sz="2000" b="1" dirty="0" err="1"/>
              <a:t>Rh</a:t>
            </a:r>
            <a:r>
              <a:rPr lang="el-GR" sz="2000" b="1" dirty="0"/>
              <a:t>-). </a:t>
            </a:r>
            <a:endParaRPr lang="el-GR" sz="2000" b="1" dirty="0" smtClean="0"/>
          </a:p>
          <a:p>
            <a:endParaRPr lang="el-GR" sz="2000" b="1" dirty="0"/>
          </a:p>
          <a:p>
            <a:r>
              <a:rPr lang="el-GR" sz="2000" dirty="0" smtClean="0"/>
              <a:t>Αν </a:t>
            </a:r>
            <a:r>
              <a:rPr lang="el-GR" sz="2000" dirty="0"/>
              <a:t>αυτή η </a:t>
            </a:r>
            <a:r>
              <a:rPr lang="el-GR" sz="2000" dirty="0" smtClean="0"/>
              <a:t>πρωτεΐνη </a:t>
            </a:r>
            <a:r>
              <a:rPr lang="el-GR" sz="2000" dirty="0" err="1"/>
              <a:t>ενεθεί</a:t>
            </a:r>
            <a:r>
              <a:rPr lang="el-GR" sz="2000" dirty="0"/>
              <a:t> σε άτομο </a:t>
            </a:r>
            <a:r>
              <a:rPr lang="el-GR" sz="2000" dirty="0" err="1"/>
              <a:t>Rh</a:t>
            </a:r>
            <a:r>
              <a:rPr lang="el-GR" sz="2000" dirty="0"/>
              <a:t>-, προκαλεί την </a:t>
            </a:r>
            <a:r>
              <a:rPr lang="el-GR" sz="2000" dirty="0" smtClean="0"/>
              <a:t>παραγωγή </a:t>
            </a:r>
            <a:r>
              <a:rPr lang="el-GR" sz="2000" dirty="0"/>
              <a:t>αντισωμάτων </a:t>
            </a:r>
            <a:r>
              <a:rPr lang="el-GR" sz="2000" dirty="0" err="1"/>
              <a:t>αντι</a:t>
            </a:r>
            <a:r>
              <a:rPr lang="el-GR" sz="2000" dirty="0"/>
              <a:t>-</a:t>
            </a:r>
            <a:r>
              <a:rPr lang="en-US" sz="2000" dirty="0"/>
              <a:t>Rh</a:t>
            </a:r>
            <a:r>
              <a:rPr lang="en-US" sz="2000" dirty="0" smtClean="0"/>
              <a:t>.</a:t>
            </a:r>
          </a:p>
          <a:p>
            <a:endParaRPr lang="el-GR" sz="2000" dirty="0" smtClean="0"/>
          </a:p>
        </p:txBody>
      </p:sp>
      <p:sp>
        <p:nvSpPr>
          <p:cNvPr id="3" name="Ορθογώνιο 2"/>
          <p:cNvSpPr/>
          <p:nvPr/>
        </p:nvSpPr>
        <p:spPr>
          <a:xfrm>
            <a:off x="522167" y="332656"/>
            <a:ext cx="2283702" cy="461665"/>
          </a:xfrm>
          <a:prstGeom prst="rect">
            <a:avLst/>
          </a:prstGeom>
          <a:ln>
            <a:solidFill>
              <a:schemeClr val="accent1"/>
            </a:solidFill>
          </a:ln>
        </p:spPr>
        <p:txBody>
          <a:bodyPr wrap="none">
            <a:spAutoFit/>
          </a:bodyPr>
          <a:lstStyle/>
          <a:p>
            <a:r>
              <a:rPr lang="el-GR" sz="2400" b="1" dirty="0"/>
              <a:t>Σύστημα </a:t>
            </a:r>
            <a:r>
              <a:rPr lang="en-US" sz="2400" b="1" dirty="0"/>
              <a:t>Rhesus</a:t>
            </a:r>
          </a:p>
        </p:txBody>
      </p:sp>
      <p:sp>
        <p:nvSpPr>
          <p:cNvPr id="4" name="Rectangle 1"/>
          <p:cNvSpPr>
            <a:spLocks noChangeArrowheads="1"/>
          </p:cNvSpPr>
          <p:nvPr/>
        </p:nvSpPr>
        <p:spPr bwMode="auto">
          <a:xfrm>
            <a:off x="284729" y="4596532"/>
            <a:ext cx="8712460"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l-GR" b="0" i="0" u="none" strike="noStrike" cap="none" normalizeH="0" baseline="0" dirty="0" smtClean="0">
                <a:ln>
                  <a:noFill/>
                </a:ln>
                <a:solidFill>
                  <a:srgbClr val="000000"/>
                </a:solidFill>
                <a:effectLst/>
                <a:latin typeface="Arial" pitchFamily="34" charset="0"/>
                <a:cs typeface="Arial" pitchFamily="34" charset="0"/>
              </a:rPr>
              <a:t>Ένα άτομο Ρέζους - Θετικό μπορεί να πάρει αίμα της ίδιας ομάδας και σε μερικές περιπτώσεις αίμα Ρέζους-Αρνητικό.</a:t>
            </a:r>
            <a:endParaRPr kumimoji="0" lang="el-GR" b="0" i="0" u="none" strike="noStrike" cap="none" normalizeH="0" baseline="0" dirty="0" smtClean="0">
              <a:ln>
                <a:noFill/>
              </a:ln>
              <a:solidFill>
                <a:schemeClr val="tx1"/>
              </a:solidFill>
              <a:effectLst/>
              <a:latin typeface="Arial" pitchFamily="34" charset="0"/>
              <a:cs typeface="Arial"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itchFamily="34" charset="0"/>
              <a:buChar char="•"/>
              <a:tabLst/>
            </a:pPr>
            <a:r>
              <a:rPr kumimoji="0" lang="el-GR" b="0" i="0" u="none" strike="noStrike" cap="none" normalizeH="0" baseline="0" dirty="0" smtClean="0">
                <a:ln>
                  <a:noFill/>
                </a:ln>
                <a:solidFill>
                  <a:srgbClr val="000000"/>
                </a:solidFill>
                <a:effectLst/>
                <a:latin typeface="Arial" pitchFamily="34" charset="0"/>
                <a:cs typeface="Arial" pitchFamily="34" charset="0"/>
              </a:rPr>
              <a:t>Αντίθετα, άτομο Ρέζους-Αρνητικό δεν πρέπει να δεχθεί αίμα Ρέζους- θετικό.</a:t>
            </a:r>
            <a:endParaRPr kumimoji="0" lang="el-GR"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Ορθογώνιο 4"/>
          <p:cNvSpPr/>
          <p:nvPr/>
        </p:nvSpPr>
        <p:spPr>
          <a:xfrm>
            <a:off x="306143" y="5733256"/>
            <a:ext cx="8496944" cy="954107"/>
          </a:xfrm>
          <a:prstGeom prst="rect">
            <a:avLst/>
          </a:prstGeom>
        </p:spPr>
        <p:txBody>
          <a:bodyPr wrap="square">
            <a:spAutoFit/>
          </a:bodyPr>
          <a:lstStyle/>
          <a:p>
            <a:r>
              <a:rPr lang="el-GR" sz="1400" dirty="0"/>
              <a:t>Ας σημειωθεί ότι αν συμβεί η τελευταία περίπτωση, στην διάρκεια της πρώτης μετάγγισης τέτοιου αίματος, συνήθως δεν συμβαίνει τίποτα. Μετά όμως από αυτή, ο οργανισμός του λήπτη «</a:t>
            </a:r>
            <a:r>
              <a:rPr lang="el-GR" sz="1400" b="1" dirty="0"/>
              <a:t>ευαισθητοποιείται</a:t>
            </a:r>
            <a:r>
              <a:rPr lang="el-GR" sz="1400" dirty="0"/>
              <a:t>» και παράγει «</a:t>
            </a:r>
            <a:r>
              <a:rPr lang="el-GR" sz="1400" b="1" dirty="0"/>
              <a:t>αντισώματα</a:t>
            </a:r>
            <a:r>
              <a:rPr lang="el-GR" sz="1400" dirty="0"/>
              <a:t>» δηλ. ουσίες </a:t>
            </a:r>
            <a:r>
              <a:rPr lang="el-GR" sz="1400" dirty="0" err="1"/>
              <a:t>αντι</a:t>
            </a:r>
            <a:r>
              <a:rPr lang="el-GR" sz="1400" dirty="0"/>
              <a:t>-Ρέζους που θα καταστρέψουν μαζικά ερυθρά-Θετικά σε περίπτωση και δεύτερης ή και άλλων λαθεμένων μεταγγίσεων με κίνδυνο της ζωής του αρρώστου αυτού.</a:t>
            </a:r>
          </a:p>
        </p:txBody>
      </p:sp>
    </p:spTree>
    <p:extLst>
      <p:ext uri="{BB962C8B-B14F-4D97-AF65-F5344CB8AC3E}">
        <p14:creationId xmlns:p14="http://schemas.microsoft.com/office/powerpoint/2010/main" xmlns="" val="32689407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51520" y="504709"/>
            <a:ext cx="3216201" cy="461665"/>
          </a:xfrm>
          <a:prstGeom prst="rect">
            <a:avLst/>
          </a:prstGeom>
          <a:ln>
            <a:solidFill>
              <a:schemeClr val="accent1"/>
            </a:solidFill>
          </a:ln>
        </p:spPr>
        <p:txBody>
          <a:bodyPr wrap="none">
            <a:spAutoFit/>
          </a:bodyPr>
          <a:lstStyle/>
          <a:p>
            <a:r>
              <a:rPr lang="en-US" sz="2400" b="1" dirty="0"/>
              <a:t>Rhesus </a:t>
            </a:r>
            <a:r>
              <a:rPr lang="el-GR" sz="2400" b="1" dirty="0"/>
              <a:t>και εγκυμοσύνη</a:t>
            </a:r>
            <a:endParaRPr lang="el-GR" sz="2400" dirty="0"/>
          </a:p>
        </p:txBody>
      </p:sp>
      <p:sp>
        <p:nvSpPr>
          <p:cNvPr id="3" name="Ορθογώνιο 2"/>
          <p:cNvSpPr/>
          <p:nvPr/>
        </p:nvSpPr>
        <p:spPr>
          <a:xfrm>
            <a:off x="251520" y="1844824"/>
            <a:ext cx="8568952" cy="3170099"/>
          </a:xfrm>
          <a:prstGeom prst="rect">
            <a:avLst/>
          </a:prstGeom>
        </p:spPr>
        <p:txBody>
          <a:bodyPr wrap="square">
            <a:spAutoFit/>
          </a:bodyPr>
          <a:lstStyle/>
          <a:p>
            <a:r>
              <a:rPr lang="el-GR" sz="2000" dirty="0"/>
              <a:t>Ο παράγοντας </a:t>
            </a:r>
            <a:r>
              <a:rPr lang="el-GR" sz="2000" dirty="0" err="1"/>
              <a:t>Rh</a:t>
            </a:r>
            <a:r>
              <a:rPr lang="el-GR" sz="2000" dirty="0"/>
              <a:t> μπορεί να δημιουργήσει προβλήματα </a:t>
            </a:r>
            <a:r>
              <a:rPr lang="el-GR" sz="2000" b="1" dirty="0">
                <a:solidFill>
                  <a:srgbClr val="C00000"/>
                </a:solidFill>
              </a:rPr>
              <a:t>στην περίπτωση που η μητέρα είναι </a:t>
            </a:r>
            <a:r>
              <a:rPr lang="el-GR" sz="2000" b="1" dirty="0" err="1">
                <a:solidFill>
                  <a:srgbClr val="C00000"/>
                </a:solidFill>
              </a:rPr>
              <a:t>Rh</a:t>
            </a:r>
            <a:r>
              <a:rPr lang="el-GR" sz="2000" b="1" dirty="0">
                <a:solidFill>
                  <a:srgbClr val="C00000"/>
                </a:solidFill>
              </a:rPr>
              <a:t>- και ο σύζυγος της </a:t>
            </a:r>
            <a:r>
              <a:rPr lang="el-GR" sz="2000" b="1" dirty="0" err="1">
                <a:solidFill>
                  <a:srgbClr val="C00000"/>
                </a:solidFill>
              </a:rPr>
              <a:t>Rh</a:t>
            </a:r>
            <a:r>
              <a:rPr lang="el-GR" sz="2000" b="1" dirty="0">
                <a:solidFill>
                  <a:srgbClr val="C00000"/>
                </a:solidFill>
              </a:rPr>
              <a:t>+.</a:t>
            </a:r>
            <a:r>
              <a:rPr lang="el-GR" sz="2000" dirty="0"/>
              <a:t> </a:t>
            </a:r>
            <a:endParaRPr lang="en-US" sz="2000" dirty="0" smtClean="0"/>
          </a:p>
          <a:p>
            <a:endParaRPr lang="en-US" sz="2000" dirty="0"/>
          </a:p>
          <a:p>
            <a:pPr marL="285750" indent="-285750">
              <a:buFont typeface="Arial" pitchFamily="34" charset="0"/>
              <a:buChar char="•"/>
            </a:pPr>
            <a:r>
              <a:rPr lang="el-GR" sz="2000" dirty="0" smtClean="0"/>
              <a:t>Στην </a:t>
            </a:r>
            <a:r>
              <a:rPr lang="el-GR" sz="2000" dirty="0"/>
              <a:t>περίπτωση αυτή το παιδί που θα γεννηθεί</a:t>
            </a:r>
            <a:r>
              <a:rPr lang="en-US" sz="2000" dirty="0"/>
              <a:t> </a:t>
            </a:r>
            <a:r>
              <a:rPr lang="el-GR" sz="2000" dirty="0"/>
              <a:t>μπορεί να κληρονομήσει τον παράγοντα </a:t>
            </a:r>
            <a:r>
              <a:rPr lang="el-GR" sz="2000" dirty="0" err="1"/>
              <a:t>Rh</a:t>
            </a:r>
            <a:r>
              <a:rPr lang="en-US" sz="2000" dirty="0"/>
              <a:t> </a:t>
            </a:r>
            <a:r>
              <a:rPr lang="el-GR" sz="2000" dirty="0"/>
              <a:t>από τον πατέρα και να γίνει </a:t>
            </a:r>
            <a:r>
              <a:rPr lang="el-GR" sz="2000" dirty="0" err="1"/>
              <a:t>Rh</a:t>
            </a:r>
            <a:r>
              <a:rPr lang="el-GR" sz="2000" dirty="0"/>
              <a:t>+. </a:t>
            </a:r>
            <a:endParaRPr lang="en-US" sz="2000" dirty="0" smtClean="0"/>
          </a:p>
          <a:p>
            <a:pPr marL="285750" indent="-285750">
              <a:buFont typeface="Arial" pitchFamily="34" charset="0"/>
              <a:buChar char="•"/>
            </a:pPr>
            <a:endParaRPr lang="en-US" sz="2000" dirty="0" smtClean="0"/>
          </a:p>
          <a:p>
            <a:pPr marL="285750" indent="-285750">
              <a:buFont typeface="Arial" pitchFamily="34" charset="0"/>
              <a:buChar char="•"/>
            </a:pPr>
            <a:r>
              <a:rPr lang="el-GR" sz="2000" dirty="0" smtClean="0"/>
              <a:t>Η </a:t>
            </a:r>
            <a:r>
              <a:rPr lang="el-GR" sz="2000" dirty="0"/>
              <a:t>μητέρα έχει αρκετές πιθανότητες να αναπτύξει </a:t>
            </a:r>
            <a:r>
              <a:rPr lang="el-GR" sz="2000" dirty="0" smtClean="0"/>
              <a:t>αντισώματα </a:t>
            </a:r>
            <a:r>
              <a:rPr lang="el-GR" sz="2000" dirty="0"/>
              <a:t>έναντι του παράγοντα </a:t>
            </a:r>
            <a:r>
              <a:rPr lang="el-GR" sz="2000" dirty="0" err="1"/>
              <a:t>Rh</a:t>
            </a:r>
            <a:r>
              <a:rPr lang="el-GR" sz="2000" dirty="0"/>
              <a:t>, αν κατά τη</a:t>
            </a:r>
            <a:r>
              <a:rPr lang="en-US" sz="2000" dirty="0"/>
              <a:t> </a:t>
            </a:r>
            <a:r>
              <a:rPr lang="el-GR" sz="2000" dirty="0"/>
              <a:t>διάρκεια του τοκετού ή λίγο πριν σπάσει ο</a:t>
            </a:r>
            <a:r>
              <a:rPr lang="en-US" sz="2000" dirty="0"/>
              <a:t> </a:t>
            </a:r>
            <a:r>
              <a:rPr lang="el-GR" sz="2000" dirty="0"/>
              <a:t>πλακούντας, οπότε τα κύτταρα του</a:t>
            </a:r>
            <a:r>
              <a:rPr lang="en-US" sz="2000" dirty="0"/>
              <a:t> </a:t>
            </a:r>
            <a:r>
              <a:rPr lang="el-GR" sz="2000" dirty="0"/>
              <a:t>ανοσοποιητικού μηχανισμού της μητέρας έρχονται σε επαφή με τα ερυθρά αιμοσφαίρια</a:t>
            </a:r>
            <a:r>
              <a:rPr lang="en-US" sz="2000" dirty="0"/>
              <a:t> </a:t>
            </a:r>
            <a:r>
              <a:rPr lang="el-GR" sz="2000" dirty="0"/>
              <a:t>του παιδιού. </a:t>
            </a:r>
          </a:p>
        </p:txBody>
      </p:sp>
    </p:spTree>
    <p:extLst>
      <p:ext uri="{BB962C8B-B14F-4D97-AF65-F5344CB8AC3E}">
        <p14:creationId xmlns:p14="http://schemas.microsoft.com/office/powerpoint/2010/main" xmlns="" val="15894101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ebooks.edu.gr/modules/ebook/show.php/DSGL-A105/321/2155,7806/images/img3_3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65086" y="908720"/>
            <a:ext cx="4321835" cy="519271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Ορθογώνιο 2"/>
          <p:cNvSpPr/>
          <p:nvPr/>
        </p:nvSpPr>
        <p:spPr>
          <a:xfrm>
            <a:off x="154741" y="620688"/>
            <a:ext cx="4572000" cy="5632311"/>
          </a:xfrm>
          <a:prstGeom prst="rect">
            <a:avLst/>
          </a:prstGeom>
        </p:spPr>
        <p:txBody>
          <a:bodyPr>
            <a:spAutoFit/>
          </a:bodyPr>
          <a:lstStyle/>
          <a:p>
            <a:r>
              <a:rPr lang="el-GR" dirty="0"/>
              <a:t>Αρχίζει τότε η διαδικασία παραγωγής αντισωμάτων αντί-</a:t>
            </a:r>
            <a:r>
              <a:rPr lang="el-GR" dirty="0" err="1"/>
              <a:t>Rh</a:t>
            </a:r>
            <a:r>
              <a:rPr lang="el-GR" dirty="0"/>
              <a:t>. </a:t>
            </a:r>
            <a:endParaRPr lang="en-US" dirty="0" smtClean="0"/>
          </a:p>
          <a:p>
            <a:endParaRPr lang="en-US" dirty="0" smtClean="0"/>
          </a:p>
          <a:p>
            <a:r>
              <a:rPr lang="el-GR" dirty="0" smtClean="0"/>
              <a:t>Τα </a:t>
            </a:r>
            <a:r>
              <a:rPr lang="el-GR" dirty="0"/>
              <a:t>αντισώματα</a:t>
            </a:r>
            <a:r>
              <a:rPr lang="en-US" dirty="0"/>
              <a:t> </a:t>
            </a:r>
            <a:r>
              <a:rPr lang="el-GR" dirty="0"/>
              <a:t>αυτά δε θα επηρεάσουν το παιδί το οποίο</a:t>
            </a:r>
            <a:r>
              <a:rPr lang="en-US" dirty="0"/>
              <a:t> </a:t>
            </a:r>
            <a:r>
              <a:rPr lang="el-GR" dirty="0"/>
              <a:t>γεννιέται. </a:t>
            </a:r>
            <a:r>
              <a:rPr lang="el-GR" b="1" dirty="0"/>
              <a:t>Σε επόμενη όμως εγκυμοσύνη</a:t>
            </a:r>
            <a:r>
              <a:rPr lang="el-GR" dirty="0"/>
              <a:t>,</a:t>
            </a:r>
            <a:r>
              <a:rPr lang="en-US" dirty="0"/>
              <a:t> </a:t>
            </a:r>
            <a:r>
              <a:rPr lang="el-GR" dirty="0"/>
              <a:t>αφού η μητέρα είναι ήδη </a:t>
            </a:r>
            <a:r>
              <a:rPr lang="el-GR" dirty="0" smtClean="0"/>
              <a:t>ευαισθητοποιημένη</a:t>
            </a:r>
            <a:r>
              <a:rPr lang="en-US" dirty="0" smtClean="0"/>
              <a:t> </a:t>
            </a:r>
            <a:r>
              <a:rPr lang="el-GR" dirty="0" smtClean="0"/>
              <a:t>(</a:t>
            </a:r>
            <a:r>
              <a:rPr lang="el-GR" dirty="0"/>
              <a:t>έχει αντισώματα έναντι του παράγοντα </a:t>
            </a:r>
            <a:r>
              <a:rPr lang="el-GR" dirty="0" err="1"/>
              <a:t>Rh</a:t>
            </a:r>
            <a:r>
              <a:rPr lang="el-GR" dirty="0"/>
              <a:t>),</a:t>
            </a:r>
            <a:r>
              <a:rPr lang="en-US" dirty="0"/>
              <a:t> </a:t>
            </a:r>
            <a:r>
              <a:rPr lang="el-GR" dirty="0"/>
              <a:t>αν το έμβρυο είναι πάλι </a:t>
            </a:r>
            <a:r>
              <a:rPr lang="el-GR" dirty="0" err="1"/>
              <a:t>Rh</a:t>
            </a:r>
            <a:r>
              <a:rPr lang="el-GR" dirty="0"/>
              <a:t>+ , θα πεθάνει, γιατί τα </a:t>
            </a:r>
            <a:r>
              <a:rPr lang="el-GR" dirty="0" err="1"/>
              <a:t>ερυθροκύτταρά</a:t>
            </a:r>
            <a:r>
              <a:rPr lang="el-GR" dirty="0"/>
              <a:t> του θα καταστραφούν</a:t>
            </a:r>
            <a:r>
              <a:rPr lang="en-US" dirty="0"/>
              <a:t> </a:t>
            </a:r>
            <a:r>
              <a:rPr lang="el-GR" dirty="0"/>
              <a:t>από τα αντισώματα της μητέρας που </a:t>
            </a:r>
            <a:r>
              <a:rPr lang="el-GR" dirty="0" smtClean="0"/>
              <a:t>διοχετεύονται </a:t>
            </a:r>
            <a:r>
              <a:rPr lang="el-GR" dirty="0"/>
              <a:t>μέσω του πλακούντα στην κυκλοφορία του </a:t>
            </a:r>
            <a:r>
              <a:rPr lang="el-GR" dirty="0" smtClean="0"/>
              <a:t>εμβρύου</a:t>
            </a:r>
            <a:r>
              <a:rPr lang="en-US" dirty="0" smtClean="0"/>
              <a:t>. </a:t>
            </a:r>
          </a:p>
          <a:p>
            <a:endParaRPr lang="en-US" dirty="0"/>
          </a:p>
          <a:p>
            <a:endParaRPr lang="en-US" dirty="0" smtClean="0"/>
          </a:p>
          <a:p>
            <a:r>
              <a:rPr lang="el-GR" dirty="0" smtClean="0"/>
              <a:t>Αυτό</a:t>
            </a:r>
            <a:r>
              <a:rPr lang="en-US" dirty="0" smtClean="0"/>
              <a:t> </a:t>
            </a:r>
            <a:r>
              <a:rPr lang="el-GR" dirty="0"/>
              <a:t>προλαμβάνεται, αν αμέσως μετά τον πρώτο</a:t>
            </a:r>
            <a:r>
              <a:rPr lang="en-US" dirty="0"/>
              <a:t> </a:t>
            </a:r>
            <a:r>
              <a:rPr lang="el-GR" dirty="0"/>
              <a:t>τοκετό χορηγηθούν στη μητέρα αντί-</a:t>
            </a:r>
            <a:r>
              <a:rPr lang="el-GR" dirty="0" err="1"/>
              <a:t>Rh</a:t>
            </a:r>
            <a:r>
              <a:rPr lang="el-GR" dirty="0"/>
              <a:t> </a:t>
            </a:r>
            <a:r>
              <a:rPr lang="el-GR" dirty="0" err="1"/>
              <a:t>αντι</a:t>
            </a:r>
            <a:r>
              <a:rPr lang="el-GR" dirty="0"/>
              <a:t> σώματα, τα οποία θα εξουδετερώσουν τα αντιγόνα </a:t>
            </a:r>
            <a:r>
              <a:rPr lang="el-GR" dirty="0" err="1"/>
              <a:t>Rh</a:t>
            </a:r>
            <a:r>
              <a:rPr lang="el-GR" dirty="0"/>
              <a:t>. Με αυτόν τον τρόπο δε θα ευαισθητοποιηθεί η μητέρα για την παραγωγή αντί-</a:t>
            </a:r>
            <a:r>
              <a:rPr lang="en-US" dirty="0"/>
              <a:t>Rh </a:t>
            </a:r>
            <a:r>
              <a:rPr lang="el-GR" dirty="0"/>
              <a:t>αντισωμάτων.</a:t>
            </a:r>
          </a:p>
        </p:txBody>
      </p:sp>
    </p:spTree>
    <p:extLst>
      <p:ext uri="{BB962C8B-B14F-4D97-AF65-F5344CB8AC3E}">
        <p14:creationId xmlns:p14="http://schemas.microsoft.com/office/powerpoint/2010/main" xmlns="" val="1220255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Kostas\Documents\05 ΒΙΟΛΟΓΙΑ\08 ΚΕΦ 3 ΚΥΚΛΟΦΟΡΙΚΟ ΣΥΣΤΗΜΑ\Venous_valve_00013.gif"/>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985448" y="764703"/>
            <a:ext cx="7186952" cy="533887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5930695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1mariaksdi.pblogs.gr/files/33431-b_bloodtypes_0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794610" y="908721"/>
            <a:ext cx="5097870" cy="426995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Ορθογώνιο 1"/>
          <p:cNvSpPr/>
          <p:nvPr/>
        </p:nvSpPr>
        <p:spPr>
          <a:xfrm>
            <a:off x="251520" y="260648"/>
            <a:ext cx="4276427" cy="461665"/>
          </a:xfrm>
          <a:prstGeom prst="rect">
            <a:avLst/>
          </a:prstGeom>
          <a:ln>
            <a:solidFill>
              <a:schemeClr val="accent1"/>
            </a:solidFill>
          </a:ln>
        </p:spPr>
        <p:txBody>
          <a:bodyPr wrap="none">
            <a:spAutoFit/>
          </a:bodyPr>
          <a:lstStyle/>
          <a:p>
            <a:r>
              <a:rPr lang="el-GR" sz="2400" b="1" dirty="0"/>
              <a:t>ΟΜΑΔΕΣ ΑΙΜΑΤΟΣ – ΣΤΑΤΙΣΤΙΚΑ</a:t>
            </a:r>
          </a:p>
        </p:txBody>
      </p:sp>
      <p:sp>
        <p:nvSpPr>
          <p:cNvPr id="3" name="Rectangle 1"/>
          <p:cNvSpPr>
            <a:spLocks noChangeArrowheads="1"/>
          </p:cNvSpPr>
          <p:nvPr/>
        </p:nvSpPr>
        <p:spPr bwMode="auto">
          <a:xfrm>
            <a:off x="139061" y="1052736"/>
            <a:ext cx="3672408" cy="22467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smtClean="0">
                <a:ln>
                  <a:noFill/>
                </a:ln>
                <a:solidFill>
                  <a:srgbClr val="000000"/>
                </a:solidFill>
                <a:effectLst/>
                <a:cs typeface="Arial" pitchFamily="34" charset="0"/>
              </a:rPr>
              <a:t>Η συχνότητα των ομάδων αίματος σχετικά με τον παράγοντα Ρέζους στον Ελληνικό πληθυσμό είναι: </a:t>
            </a:r>
            <a:endParaRPr kumimoji="0" lang="en-US" sz="2000" b="0" i="0" u="none" strike="noStrike" cap="none" normalizeH="0" baseline="0" dirty="0" smtClean="0">
              <a:ln>
                <a:noFill/>
              </a:ln>
              <a:solidFill>
                <a:srgbClr val="000000"/>
              </a:solidFill>
              <a:effectLst/>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smtClean="0">
                <a:ln>
                  <a:noFill/>
                </a:ln>
                <a:solidFill>
                  <a:srgbClr val="000000"/>
                </a:solidFill>
                <a:effectLst/>
                <a:cs typeface="Arial" pitchFamily="34" charset="0"/>
              </a:rPr>
              <a:t>Ρέζους θετικό = 85%</a:t>
            </a:r>
            <a:endParaRPr kumimoji="0" lang="el-GR" sz="20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2000" b="0" i="0" u="none" strike="noStrike" cap="none" normalizeH="0" baseline="0" dirty="0" smtClean="0">
                <a:ln>
                  <a:noFill/>
                </a:ln>
                <a:solidFill>
                  <a:srgbClr val="000000"/>
                </a:solidFill>
                <a:effectLst/>
                <a:cs typeface="Arial" pitchFamily="34" charset="0"/>
              </a:rPr>
              <a:t>Ρέζους Αρνητικό = 15%</a:t>
            </a:r>
            <a:endParaRPr kumimoji="0" lang="el-GR" sz="2000" b="0" i="0" u="none" strike="noStrike" cap="none" normalizeH="0" baseline="0" dirty="0" smtClean="0">
              <a:ln>
                <a:noFill/>
              </a:ln>
              <a:solidFill>
                <a:schemeClr val="tx1"/>
              </a:solidFill>
              <a:effectLst/>
              <a:cs typeface="Arial" pitchFamily="34" charset="0"/>
            </a:endParaRPr>
          </a:p>
        </p:txBody>
      </p:sp>
      <p:sp>
        <p:nvSpPr>
          <p:cNvPr id="4" name="Ορθογώνιο 3"/>
          <p:cNvSpPr/>
          <p:nvPr/>
        </p:nvSpPr>
        <p:spPr>
          <a:xfrm>
            <a:off x="2133147" y="3380125"/>
            <a:ext cx="1659649" cy="3477875"/>
          </a:xfrm>
          <a:prstGeom prst="rect">
            <a:avLst/>
          </a:prstGeom>
          <a:solidFill>
            <a:srgbClr val="C00000"/>
          </a:solidFill>
        </p:spPr>
        <p:txBody>
          <a:bodyPr wrap="square">
            <a:spAutoFit/>
          </a:bodyPr>
          <a:lstStyle/>
          <a:p>
            <a:r>
              <a:rPr lang="pt-BR" sz="2000" b="1" dirty="0">
                <a:solidFill>
                  <a:schemeClr val="bg1"/>
                </a:solidFill>
              </a:rPr>
              <a:t>O+ </a:t>
            </a:r>
            <a:r>
              <a:rPr lang="pt-BR" sz="2000" b="1" dirty="0" smtClean="0">
                <a:solidFill>
                  <a:schemeClr val="bg1"/>
                </a:solidFill>
              </a:rPr>
              <a:t> 39 </a:t>
            </a:r>
            <a:r>
              <a:rPr lang="pt-BR" sz="2000" b="1" dirty="0">
                <a:solidFill>
                  <a:schemeClr val="bg1"/>
                </a:solidFill>
              </a:rPr>
              <a:t>% </a:t>
            </a:r>
            <a:br>
              <a:rPr lang="pt-BR" sz="2000" b="1" dirty="0">
                <a:solidFill>
                  <a:schemeClr val="bg1"/>
                </a:solidFill>
              </a:rPr>
            </a:br>
            <a:r>
              <a:rPr lang="pt-BR" sz="2000" b="1" dirty="0" smtClean="0">
                <a:solidFill>
                  <a:schemeClr val="bg1"/>
                </a:solidFill>
              </a:rPr>
              <a:t>O -    6 </a:t>
            </a:r>
            <a:r>
              <a:rPr lang="pt-BR" sz="2000" b="1" dirty="0">
                <a:solidFill>
                  <a:schemeClr val="bg1"/>
                </a:solidFill>
              </a:rPr>
              <a:t>% </a:t>
            </a:r>
            <a:br>
              <a:rPr lang="pt-BR" sz="2000" b="1" dirty="0">
                <a:solidFill>
                  <a:schemeClr val="bg1"/>
                </a:solidFill>
              </a:rPr>
            </a:br>
            <a:endParaRPr lang="pt-BR" sz="2000" b="1" dirty="0" smtClean="0">
              <a:solidFill>
                <a:schemeClr val="bg1"/>
              </a:solidFill>
            </a:endParaRPr>
          </a:p>
          <a:p>
            <a:r>
              <a:rPr lang="pt-BR" sz="2000" b="1" dirty="0" smtClean="0">
                <a:solidFill>
                  <a:schemeClr val="bg1"/>
                </a:solidFill>
              </a:rPr>
              <a:t>A</a:t>
            </a:r>
            <a:r>
              <a:rPr lang="pt-BR" sz="2000" b="1" dirty="0">
                <a:solidFill>
                  <a:schemeClr val="bg1"/>
                </a:solidFill>
              </a:rPr>
              <a:t>+ </a:t>
            </a:r>
            <a:r>
              <a:rPr lang="pt-BR" sz="2000" b="1" dirty="0" smtClean="0">
                <a:solidFill>
                  <a:schemeClr val="bg1"/>
                </a:solidFill>
              </a:rPr>
              <a:t> 34 </a:t>
            </a:r>
            <a:r>
              <a:rPr lang="pt-BR" sz="2000" b="1" dirty="0">
                <a:solidFill>
                  <a:schemeClr val="bg1"/>
                </a:solidFill>
              </a:rPr>
              <a:t>% </a:t>
            </a:r>
            <a:br>
              <a:rPr lang="pt-BR" sz="2000" b="1" dirty="0">
                <a:solidFill>
                  <a:schemeClr val="bg1"/>
                </a:solidFill>
              </a:rPr>
            </a:br>
            <a:r>
              <a:rPr lang="pt-BR" sz="2000" b="1" dirty="0" smtClean="0">
                <a:solidFill>
                  <a:schemeClr val="bg1"/>
                </a:solidFill>
              </a:rPr>
              <a:t>A -    6 </a:t>
            </a:r>
            <a:r>
              <a:rPr lang="pt-BR" sz="2000" b="1" dirty="0">
                <a:solidFill>
                  <a:schemeClr val="bg1"/>
                </a:solidFill>
              </a:rPr>
              <a:t>% </a:t>
            </a:r>
            <a:br>
              <a:rPr lang="pt-BR" sz="2000" b="1" dirty="0">
                <a:solidFill>
                  <a:schemeClr val="bg1"/>
                </a:solidFill>
              </a:rPr>
            </a:br>
            <a:endParaRPr lang="pt-BR" sz="2000" b="1" dirty="0" smtClean="0">
              <a:solidFill>
                <a:schemeClr val="bg1"/>
              </a:solidFill>
            </a:endParaRPr>
          </a:p>
          <a:p>
            <a:r>
              <a:rPr lang="pt-BR" sz="2000" b="1" dirty="0" smtClean="0">
                <a:solidFill>
                  <a:schemeClr val="bg1"/>
                </a:solidFill>
              </a:rPr>
              <a:t>B</a:t>
            </a:r>
            <a:r>
              <a:rPr lang="pt-BR" sz="2000" b="1" dirty="0">
                <a:solidFill>
                  <a:schemeClr val="bg1"/>
                </a:solidFill>
              </a:rPr>
              <a:t>+ </a:t>
            </a:r>
            <a:r>
              <a:rPr lang="pt-BR" sz="2000" b="1" dirty="0" smtClean="0">
                <a:solidFill>
                  <a:schemeClr val="bg1"/>
                </a:solidFill>
              </a:rPr>
              <a:t>   9 </a:t>
            </a:r>
            <a:r>
              <a:rPr lang="pt-BR" sz="2000" b="1" dirty="0">
                <a:solidFill>
                  <a:schemeClr val="bg1"/>
                </a:solidFill>
              </a:rPr>
              <a:t>% </a:t>
            </a:r>
            <a:br>
              <a:rPr lang="pt-BR" sz="2000" b="1" dirty="0">
                <a:solidFill>
                  <a:schemeClr val="bg1"/>
                </a:solidFill>
              </a:rPr>
            </a:br>
            <a:r>
              <a:rPr lang="pt-BR" sz="2000" b="1" dirty="0" smtClean="0">
                <a:solidFill>
                  <a:schemeClr val="bg1"/>
                </a:solidFill>
              </a:rPr>
              <a:t>B -    2 </a:t>
            </a:r>
            <a:r>
              <a:rPr lang="pt-BR" sz="2000" b="1" dirty="0">
                <a:solidFill>
                  <a:schemeClr val="bg1"/>
                </a:solidFill>
              </a:rPr>
              <a:t>% </a:t>
            </a:r>
            <a:br>
              <a:rPr lang="pt-BR" sz="2000" b="1" dirty="0">
                <a:solidFill>
                  <a:schemeClr val="bg1"/>
                </a:solidFill>
              </a:rPr>
            </a:br>
            <a:endParaRPr lang="pt-BR" sz="2000" b="1" dirty="0" smtClean="0">
              <a:solidFill>
                <a:schemeClr val="bg1"/>
              </a:solidFill>
            </a:endParaRPr>
          </a:p>
          <a:p>
            <a:r>
              <a:rPr lang="pt-BR" sz="2000" b="1" dirty="0" smtClean="0">
                <a:solidFill>
                  <a:schemeClr val="bg1"/>
                </a:solidFill>
              </a:rPr>
              <a:t>AB+  3 </a:t>
            </a:r>
            <a:r>
              <a:rPr lang="pt-BR" sz="2000" b="1" dirty="0">
                <a:solidFill>
                  <a:schemeClr val="bg1"/>
                </a:solidFill>
              </a:rPr>
              <a:t>% </a:t>
            </a:r>
            <a:br>
              <a:rPr lang="pt-BR" sz="2000" b="1" dirty="0">
                <a:solidFill>
                  <a:schemeClr val="bg1"/>
                </a:solidFill>
              </a:rPr>
            </a:br>
            <a:r>
              <a:rPr lang="pt-BR" sz="2000" b="1" dirty="0" smtClean="0">
                <a:solidFill>
                  <a:schemeClr val="bg1"/>
                </a:solidFill>
              </a:rPr>
              <a:t>AB -  1 </a:t>
            </a:r>
            <a:r>
              <a:rPr lang="pt-BR" sz="2000" b="1" dirty="0">
                <a:solidFill>
                  <a:schemeClr val="bg1"/>
                </a:solidFill>
              </a:rPr>
              <a:t>% </a:t>
            </a:r>
            <a:endParaRPr lang="el-GR" sz="2000" b="1" dirty="0">
              <a:solidFill>
                <a:schemeClr val="bg1"/>
              </a:solidFill>
            </a:endParaRPr>
          </a:p>
        </p:txBody>
      </p:sp>
    </p:spTree>
    <p:extLst>
      <p:ext uri="{BB962C8B-B14F-4D97-AF65-F5344CB8AC3E}">
        <p14:creationId xmlns:p14="http://schemas.microsoft.com/office/powerpoint/2010/main" xmlns="" val="137463236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16344" y="2335669"/>
            <a:ext cx="8496944" cy="4247317"/>
          </a:xfrm>
          <a:prstGeom prst="rect">
            <a:avLst/>
          </a:prstGeom>
        </p:spPr>
        <p:txBody>
          <a:bodyPr wrap="square">
            <a:spAutoFit/>
          </a:bodyPr>
          <a:lstStyle/>
          <a:p>
            <a:pPr marL="285750" indent="-285750">
              <a:buFont typeface="Wingdings" pitchFamily="2" charset="2"/>
              <a:buChar char="ü"/>
            </a:pPr>
            <a:r>
              <a:rPr lang="el-GR" dirty="0" smtClean="0"/>
              <a:t>Τα </a:t>
            </a:r>
            <a:r>
              <a:rPr lang="el-GR" dirty="0"/>
              <a:t>μειωμένα επίπεδα </a:t>
            </a:r>
            <a:r>
              <a:rPr lang="el-GR" dirty="0" smtClean="0"/>
              <a:t>αιμοσφαιρίνης μπορεί </a:t>
            </a:r>
            <a:r>
              <a:rPr lang="el-GR" dirty="0"/>
              <a:t>να οφείλονται σε </a:t>
            </a:r>
            <a:r>
              <a:rPr lang="el-GR" b="1" dirty="0">
                <a:solidFill>
                  <a:srgbClr val="C00000"/>
                </a:solidFill>
              </a:rPr>
              <a:t>ανεπάρκεια </a:t>
            </a:r>
            <a:r>
              <a:rPr lang="el-GR" b="1" dirty="0" smtClean="0">
                <a:solidFill>
                  <a:srgbClr val="C00000"/>
                </a:solidFill>
              </a:rPr>
              <a:t>σιδήρου </a:t>
            </a:r>
            <a:r>
              <a:rPr lang="el-GR" b="1" dirty="0" smtClean="0">
                <a:solidFill>
                  <a:schemeClr val="tx2"/>
                </a:solidFill>
              </a:rPr>
              <a:t>(σιδηροπενία</a:t>
            </a:r>
            <a:r>
              <a:rPr lang="el-GR" b="1" dirty="0">
                <a:solidFill>
                  <a:schemeClr val="tx2"/>
                </a:solidFill>
              </a:rPr>
              <a:t>) </a:t>
            </a:r>
            <a:r>
              <a:rPr lang="el-GR" dirty="0"/>
              <a:t>λόγω κακής διατροφής του </a:t>
            </a:r>
            <a:r>
              <a:rPr lang="el-GR" dirty="0" smtClean="0"/>
              <a:t>ατόμου</a:t>
            </a:r>
            <a:r>
              <a:rPr lang="el-GR" dirty="0"/>
              <a:t>. Εάν συμπεριληφθούν στο </a:t>
            </a:r>
            <a:r>
              <a:rPr lang="el-GR" dirty="0" smtClean="0"/>
              <a:t>διαιτολόγιο του </a:t>
            </a:r>
            <a:r>
              <a:rPr lang="el-GR" dirty="0"/>
              <a:t>ορισμένες τροφές πλούσιες σε σίδηρο </a:t>
            </a:r>
            <a:r>
              <a:rPr lang="el-GR" dirty="0" smtClean="0"/>
              <a:t>όπως </a:t>
            </a:r>
            <a:r>
              <a:rPr lang="el-GR" dirty="0"/>
              <a:t>συκώτι, σταφίδες, δημητριακά, </a:t>
            </a:r>
            <a:r>
              <a:rPr lang="el-GR" dirty="0" smtClean="0"/>
              <a:t>μπορούν να </a:t>
            </a:r>
            <a:r>
              <a:rPr lang="el-GR" dirty="0"/>
              <a:t>θεραπεύσουν το είδος αυτό της αναιμίας</a:t>
            </a:r>
            <a:r>
              <a:rPr lang="el-GR" dirty="0" smtClean="0"/>
              <a:t>.</a:t>
            </a:r>
          </a:p>
          <a:p>
            <a:endParaRPr lang="el-GR" dirty="0"/>
          </a:p>
          <a:p>
            <a:pPr marL="285750" indent="-285750">
              <a:buFont typeface="Wingdings" pitchFamily="2" charset="2"/>
              <a:buChar char="ü"/>
            </a:pPr>
            <a:r>
              <a:rPr lang="el-GR" dirty="0"/>
              <a:t>Ένα άλλο είδος αναιμίας οφείλεται </a:t>
            </a:r>
            <a:r>
              <a:rPr lang="el-GR" dirty="0" smtClean="0"/>
              <a:t>στην </a:t>
            </a:r>
            <a:r>
              <a:rPr lang="el-GR" b="1" dirty="0" smtClean="0">
                <a:solidFill>
                  <a:srgbClr val="C00000"/>
                </a:solidFill>
              </a:rPr>
              <a:t>αδυναμία</a:t>
            </a:r>
            <a:r>
              <a:rPr lang="el-GR" dirty="0" smtClean="0"/>
              <a:t> </a:t>
            </a:r>
            <a:r>
              <a:rPr lang="el-GR" dirty="0"/>
              <a:t>του οργανισμού </a:t>
            </a:r>
            <a:r>
              <a:rPr lang="el-GR" b="1" dirty="0">
                <a:solidFill>
                  <a:srgbClr val="C00000"/>
                </a:solidFill>
              </a:rPr>
              <a:t>να </a:t>
            </a:r>
            <a:r>
              <a:rPr lang="el-GR" b="1" dirty="0" smtClean="0">
                <a:solidFill>
                  <a:srgbClr val="C00000"/>
                </a:solidFill>
              </a:rPr>
              <a:t>απορροφήσει τη </a:t>
            </a:r>
            <a:r>
              <a:rPr lang="el-GR" b="1" dirty="0">
                <a:solidFill>
                  <a:srgbClr val="C00000"/>
                </a:solidFill>
              </a:rPr>
              <a:t>βιταμίνη Β12 </a:t>
            </a:r>
            <a:r>
              <a:rPr lang="el-GR" dirty="0"/>
              <a:t>από το έντερο. Η βιταμίνη </a:t>
            </a:r>
            <a:r>
              <a:rPr lang="el-GR" dirty="0" smtClean="0"/>
              <a:t>αυτή </a:t>
            </a:r>
            <a:r>
              <a:rPr lang="el-GR" dirty="0"/>
              <a:t>είναι απαραίτητη </a:t>
            </a:r>
            <a:r>
              <a:rPr lang="el-GR" b="1" dirty="0">
                <a:solidFill>
                  <a:srgbClr val="C00000"/>
                </a:solidFill>
              </a:rPr>
              <a:t>για την ωρίμανση των </a:t>
            </a:r>
            <a:r>
              <a:rPr lang="el-GR" b="1" dirty="0" err="1" smtClean="0">
                <a:solidFill>
                  <a:srgbClr val="C00000"/>
                </a:solidFill>
              </a:rPr>
              <a:t>ερυθροκυττάρων</a:t>
            </a:r>
            <a:r>
              <a:rPr lang="el-GR" b="1" dirty="0" smtClean="0">
                <a:solidFill>
                  <a:srgbClr val="C00000"/>
                </a:solidFill>
              </a:rPr>
              <a:t> </a:t>
            </a:r>
            <a:r>
              <a:rPr lang="el-GR" dirty="0"/>
              <a:t>και σε περίπτωση </a:t>
            </a:r>
            <a:r>
              <a:rPr lang="el-GR" dirty="0" smtClean="0"/>
              <a:t>έλλειψής της </a:t>
            </a:r>
            <a:r>
              <a:rPr lang="el-GR" dirty="0"/>
              <a:t>έχουμε συσσώρευση ανώριμων </a:t>
            </a:r>
            <a:r>
              <a:rPr lang="el-GR" dirty="0" err="1" smtClean="0"/>
              <a:t>ερυθροκυττάρων</a:t>
            </a:r>
            <a:r>
              <a:rPr lang="el-GR" dirty="0" smtClean="0"/>
              <a:t> </a:t>
            </a:r>
            <a:r>
              <a:rPr lang="el-GR" dirty="0"/>
              <a:t>στο μυελό των οστών. Μία </a:t>
            </a:r>
            <a:r>
              <a:rPr lang="el-GR" dirty="0" smtClean="0"/>
              <a:t>δίαιτα </a:t>
            </a:r>
            <a:r>
              <a:rPr lang="el-GR" dirty="0"/>
              <a:t>πλούσια σε ψάρια, αβγά, </a:t>
            </a:r>
            <a:r>
              <a:rPr lang="el-GR" dirty="0" smtClean="0"/>
              <a:t>γαλακτοκομικά και </a:t>
            </a:r>
            <a:r>
              <a:rPr lang="el-GR" dirty="0"/>
              <a:t>πουλερικά, καθώς και χορήγηση </a:t>
            </a:r>
            <a:r>
              <a:rPr lang="el-GR" dirty="0" smtClean="0"/>
              <a:t>βιταμίνης </a:t>
            </a:r>
            <a:r>
              <a:rPr lang="el-GR" dirty="0"/>
              <a:t>Β12 συμβάλλει στην αντιμετώπιση της </a:t>
            </a:r>
            <a:r>
              <a:rPr lang="el-GR" dirty="0" smtClean="0"/>
              <a:t>αναιμίας </a:t>
            </a:r>
            <a:r>
              <a:rPr lang="el-GR" dirty="0"/>
              <a:t>αυτής. </a:t>
            </a:r>
            <a:endParaRPr lang="el-GR" dirty="0" smtClean="0"/>
          </a:p>
          <a:p>
            <a:pPr marL="285750" indent="-285750">
              <a:buFont typeface="Wingdings" pitchFamily="2" charset="2"/>
              <a:buChar char="ü"/>
            </a:pPr>
            <a:endParaRPr lang="el-GR" dirty="0" smtClean="0"/>
          </a:p>
          <a:p>
            <a:pPr marL="285750" indent="-285750">
              <a:buFont typeface="Wingdings" pitchFamily="2" charset="2"/>
              <a:buChar char="ü"/>
            </a:pPr>
            <a:r>
              <a:rPr lang="el-GR" dirty="0" smtClean="0"/>
              <a:t>Άλλη </a:t>
            </a:r>
            <a:r>
              <a:rPr lang="el-GR" dirty="0"/>
              <a:t>μορφή αναιμίας είναι η </a:t>
            </a:r>
            <a:r>
              <a:rPr lang="el-GR" b="1" dirty="0">
                <a:solidFill>
                  <a:schemeClr val="tx2"/>
                </a:solidFill>
              </a:rPr>
              <a:t>αιμολυτική</a:t>
            </a:r>
            <a:r>
              <a:rPr lang="el-GR" dirty="0" smtClean="0"/>
              <a:t>, που </a:t>
            </a:r>
            <a:r>
              <a:rPr lang="el-GR" dirty="0"/>
              <a:t>χαρακτηρίζεται από </a:t>
            </a:r>
            <a:r>
              <a:rPr lang="el-GR" b="1" dirty="0">
                <a:solidFill>
                  <a:srgbClr val="C00000"/>
                </a:solidFill>
              </a:rPr>
              <a:t>αυξημένο ρυθμό </a:t>
            </a:r>
            <a:r>
              <a:rPr lang="el-GR" b="1" dirty="0" smtClean="0">
                <a:solidFill>
                  <a:srgbClr val="C00000"/>
                </a:solidFill>
              </a:rPr>
              <a:t>καταστροφής </a:t>
            </a:r>
            <a:r>
              <a:rPr lang="el-GR" b="1" dirty="0" err="1">
                <a:solidFill>
                  <a:srgbClr val="C00000"/>
                </a:solidFill>
              </a:rPr>
              <a:t>ερυθροκυττάρων</a:t>
            </a:r>
            <a:r>
              <a:rPr lang="el-GR" b="1" dirty="0">
                <a:solidFill>
                  <a:srgbClr val="C00000"/>
                </a:solidFill>
              </a:rPr>
              <a:t> (</a:t>
            </a:r>
            <a:r>
              <a:rPr lang="el-GR" b="1" dirty="0" err="1">
                <a:solidFill>
                  <a:srgbClr val="C00000"/>
                </a:solidFill>
              </a:rPr>
              <a:t>αιμόλυση</a:t>
            </a:r>
            <a:r>
              <a:rPr lang="el-GR" b="1" dirty="0" smtClean="0">
                <a:solidFill>
                  <a:srgbClr val="C00000"/>
                </a:solidFill>
              </a:rPr>
              <a:t>).</a:t>
            </a:r>
            <a:r>
              <a:rPr lang="el-GR" dirty="0" smtClean="0"/>
              <a:t> Μπορεί </a:t>
            </a:r>
            <a:r>
              <a:rPr lang="el-GR" dirty="0"/>
              <a:t>να οφείλεται σε κληρονομικούς </a:t>
            </a:r>
            <a:r>
              <a:rPr lang="el-GR" dirty="0" smtClean="0"/>
              <a:t>παράγοντες</a:t>
            </a:r>
            <a:r>
              <a:rPr lang="el-GR" dirty="0"/>
              <a:t>, σε τοξίνες, παράσιτα ή σε </a:t>
            </a:r>
            <a:r>
              <a:rPr lang="el-GR" dirty="0" smtClean="0"/>
              <a:t>μετάγγιση </a:t>
            </a:r>
            <a:r>
              <a:rPr lang="el-GR" dirty="0"/>
              <a:t>μη συμβατού αίματος</a:t>
            </a:r>
            <a:r>
              <a:rPr lang="el-GR" dirty="0" smtClean="0"/>
              <a:t>.</a:t>
            </a:r>
            <a:endParaRPr lang="el-GR" dirty="0"/>
          </a:p>
        </p:txBody>
      </p:sp>
      <p:sp>
        <p:nvSpPr>
          <p:cNvPr id="3" name="Ορθογώνιο 2"/>
          <p:cNvSpPr/>
          <p:nvPr/>
        </p:nvSpPr>
        <p:spPr>
          <a:xfrm>
            <a:off x="467544" y="260648"/>
            <a:ext cx="1311578" cy="461665"/>
          </a:xfrm>
          <a:prstGeom prst="rect">
            <a:avLst/>
          </a:prstGeom>
          <a:ln>
            <a:solidFill>
              <a:schemeClr val="accent1"/>
            </a:solidFill>
          </a:ln>
        </p:spPr>
        <p:txBody>
          <a:bodyPr wrap="none">
            <a:spAutoFit/>
          </a:bodyPr>
          <a:lstStyle/>
          <a:p>
            <a:r>
              <a:rPr lang="el-GR" sz="2400" b="1" dirty="0"/>
              <a:t>Αναιμίες</a:t>
            </a:r>
          </a:p>
        </p:txBody>
      </p:sp>
      <p:sp>
        <p:nvSpPr>
          <p:cNvPr id="4" name="Ορθογώνιο 3"/>
          <p:cNvSpPr/>
          <p:nvPr/>
        </p:nvSpPr>
        <p:spPr>
          <a:xfrm>
            <a:off x="467544" y="797511"/>
            <a:ext cx="8208912" cy="923330"/>
          </a:xfrm>
          <a:prstGeom prst="rect">
            <a:avLst/>
          </a:prstGeom>
          <a:solidFill>
            <a:schemeClr val="bg2">
              <a:lumMod val="90000"/>
            </a:schemeClr>
          </a:solidFill>
        </p:spPr>
        <p:txBody>
          <a:bodyPr wrap="square">
            <a:spAutoFit/>
          </a:bodyPr>
          <a:lstStyle/>
          <a:p>
            <a:r>
              <a:rPr lang="el-GR" dirty="0"/>
              <a:t>Όταν υπάρχει μειωμένος αριθμός </a:t>
            </a:r>
            <a:r>
              <a:rPr lang="el-GR" dirty="0" err="1"/>
              <a:t>ερυθροκυττάρων</a:t>
            </a:r>
            <a:r>
              <a:rPr lang="el-GR" dirty="0"/>
              <a:t> ή όταν τα </a:t>
            </a:r>
            <a:r>
              <a:rPr lang="el-GR" dirty="0" err="1"/>
              <a:t>ερυθροκύτταρα</a:t>
            </a:r>
            <a:r>
              <a:rPr lang="el-GR" dirty="0"/>
              <a:t> δεν</a:t>
            </a:r>
          </a:p>
          <a:p>
            <a:r>
              <a:rPr lang="el-GR" dirty="0"/>
              <a:t>έχουν αρκετή αιμοσφαιρίνη, τότε το άτομο πάσχει από </a:t>
            </a:r>
            <a:r>
              <a:rPr lang="el-GR" b="1" dirty="0"/>
              <a:t>αναιμία </a:t>
            </a:r>
            <a:r>
              <a:rPr lang="el-GR" dirty="0"/>
              <a:t>και παρουσιάζει αίσθημα κούρασης και ατονίας.</a:t>
            </a:r>
          </a:p>
        </p:txBody>
      </p:sp>
      <p:sp>
        <p:nvSpPr>
          <p:cNvPr id="5" name="Ορθογώνιο 4"/>
          <p:cNvSpPr/>
          <p:nvPr/>
        </p:nvSpPr>
        <p:spPr>
          <a:xfrm>
            <a:off x="467544" y="1689338"/>
            <a:ext cx="8208912" cy="369332"/>
          </a:xfrm>
          <a:prstGeom prst="rect">
            <a:avLst/>
          </a:prstGeom>
        </p:spPr>
        <p:txBody>
          <a:bodyPr wrap="square">
            <a:spAutoFit/>
          </a:bodyPr>
          <a:lstStyle/>
          <a:p>
            <a:pPr algn="ctr"/>
            <a:r>
              <a:rPr lang="el-GR" dirty="0" smtClean="0"/>
              <a:t>Αναιμία </a:t>
            </a:r>
            <a:r>
              <a:rPr lang="el-GR" dirty="0" smtClean="0">
                <a:sym typeface="Symbol"/>
              </a:rPr>
              <a:t></a:t>
            </a:r>
            <a:r>
              <a:rPr lang="el-GR" dirty="0" smtClean="0"/>
              <a:t> χαμηλός αιματοκρίτης</a:t>
            </a:r>
            <a:r>
              <a:rPr lang="el-GR" dirty="0"/>
              <a:t> </a:t>
            </a:r>
            <a:r>
              <a:rPr lang="el-GR" dirty="0" smtClean="0"/>
              <a:t>(% </a:t>
            </a:r>
            <a:r>
              <a:rPr lang="el-GR" dirty="0"/>
              <a:t>αναλογία </a:t>
            </a:r>
            <a:r>
              <a:rPr lang="el-GR" dirty="0" err="1"/>
              <a:t>ερυθροκυττάρων</a:t>
            </a:r>
            <a:r>
              <a:rPr lang="el-GR" dirty="0"/>
              <a:t> στο </a:t>
            </a:r>
            <a:r>
              <a:rPr lang="el-GR" dirty="0" smtClean="0"/>
              <a:t>αίμα) </a:t>
            </a:r>
            <a:endParaRPr lang="el-GR" dirty="0"/>
          </a:p>
        </p:txBody>
      </p:sp>
    </p:spTree>
    <p:extLst>
      <p:ext uri="{BB962C8B-B14F-4D97-AF65-F5344CB8AC3E}">
        <p14:creationId xmlns:p14="http://schemas.microsoft.com/office/powerpoint/2010/main" xmlns="" val="30109897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23528" y="836712"/>
            <a:ext cx="5603254" cy="2031325"/>
          </a:xfrm>
          <a:prstGeom prst="rect">
            <a:avLst/>
          </a:prstGeom>
        </p:spPr>
        <p:txBody>
          <a:bodyPr wrap="square">
            <a:spAutoFit/>
          </a:bodyPr>
          <a:lstStyle/>
          <a:p>
            <a:r>
              <a:rPr lang="el-GR" dirty="0" smtClean="0"/>
              <a:t>Η </a:t>
            </a:r>
            <a:r>
              <a:rPr lang="el-GR" b="1" dirty="0">
                <a:solidFill>
                  <a:schemeClr val="tx2"/>
                </a:solidFill>
              </a:rPr>
              <a:t>δρεπανοκυτταρική αναιμία </a:t>
            </a:r>
            <a:r>
              <a:rPr lang="el-GR" dirty="0"/>
              <a:t>είναι </a:t>
            </a:r>
            <a:r>
              <a:rPr lang="el-GR" dirty="0" smtClean="0"/>
              <a:t>μία κληρονομική </a:t>
            </a:r>
            <a:r>
              <a:rPr lang="el-GR" dirty="0"/>
              <a:t>ασθένεια που χαρακτηρίζεται </a:t>
            </a:r>
            <a:r>
              <a:rPr lang="el-GR" dirty="0" smtClean="0"/>
              <a:t>από </a:t>
            </a:r>
            <a:r>
              <a:rPr lang="el-GR" dirty="0"/>
              <a:t>την παραγωγή </a:t>
            </a:r>
            <a:r>
              <a:rPr lang="el-GR" b="1" dirty="0">
                <a:solidFill>
                  <a:srgbClr val="C00000"/>
                </a:solidFill>
              </a:rPr>
              <a:t>μη φυσιολογικής </a:t>
            </a:r>
            <a:r>
              <a:rPr lang="el-GR" b="1" dirty="0" smtClean="0">
                <a:solidFill>
                  <a:srgbClr val="C00000"/>
                </a:solidFill>
              </a:rPr>
              <a:t>αιμοσφαιρίνης</a:t>
            </a:r>
            <a:r>
              <a:rPr lang="el-GR" dirty="0"/>
              <a:t>, με αποτέλεσμα τα </a:t>
            </a:r>
            <a:r>
              <a:rPr lang="el-GR" dirty="0" err="1"/>
              <a:t>ερυθροκύτταρα</a:t>
            </a:r>
            <a:r>
              <a:rPr lang="el-GR" dirty="0"/>
              <a:t> </a:t>
            </a:r>
            <a:r>
              <a:rPr lang="el-GR" dirty="0" smtClean="0"/>
              <a:t>να εμφανίζουν </a:t>
            </a:r>
            <a:r>
              <a:rPr lang="el-GR" dirty="0"/>
              <a:t>χαρακτηριστικό </a:t>
            </a:r>
            <a:r>
              <a:rPr lang="el-GR" b="1" dirty="0" smtClean="0">
                <a:solidFill>
                  <a:srgbClr val="C00000"/>
                </a:solidFill>
              </a:rPr>
              <a:t>δρεπανοειδές σχήμα</a:t>
            </a:r>
            <a:r>
              <a:rPr lang="el-GR" dirty="0" smtClean="0"/>
              <a:t>. </a:t>
            </a:r>
            <a:r>
              <a:rPr lang="el-GR" dirty="0"/>
              <a:t>Τα </a:t>
            </a:r>
            <a:r>
              <a:rPr lang="el-GR" dirty="0" err="1"/>
              <a:t>ερυθροκύτταρα</a:t>
            </a:r>
            <a:r>
              <a:rPr lang="el-GR" dirty="0"/>
              <a:t> αυτά</a:t>
            </a:r>
            <a:r>
              <a:rPr lang="el-GR" dirty="0" smtClean="0"/>
              <a:t>, λόγω </a:t>
            </a:r>
            <a:r>
              <a:rPr lang="el-GR" dirty="0"/>
              <a:t>του σχήματος τους, προκαλούν </a:t>
            </a:r>
            <a:r>
              <a:rPr lang="el-GR" dirty="0" smtClean="0"/>
              <a:t>συχνά απόφραξη </a:t>
            </a:r>
            <a:r>
              <a:rPr lang="el-GR" dirty="0"/>
              <a:t>των αγγείων.</a:t>
            </a:r>
          </a:p>
        </p:txBody>
      </p:sp>
      <p:pic>
        <p:nvPicPr>
          <p:cNvPr id="17410" name="Picture 2" descr="http://ebooks.edu.gr/modules/ebook/show.php/DSGL-A105/321/2155,7806/images/img3_3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910341" y="445748"/>
            <a:ext cx="2987824" cy="327986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Ορθογώνιο 3"/>
          <p:cNvSpPr/>
          <p:nvPr/>
        </p:nvSpPr>
        <p:spPr>
          <a:xfrm>
            <a:off x="323528" y="5085184"/>
            <a:ext cx="8312587" cy="1200329"/>
          </a:xfrm>
          <a:prstGeom prst="rect">
            <a:avLst/>
          </a:prstGeom>
        </p:spPr>
        <p:txBody>
          <a:bodyPr wrap="square">
            <a:spAutoFit/>
          </a:bodyPr>
          <a:lstStyle/>
          <a:p>
            <a:r>
              <a:rPr lang="el-GR" dirty="0"/>
              <a:t>Η</a:t>
            </a:r>
            <a:r>
              <a:rPr lang="el-GR" b="1" dirty="0"/>
              <a:t> </a:t>
            </a:r>
            <a:r>
              <a:rPr lang="el-GR" b="1" dirty="0">
                <a:solidFill>
                  <a:schemeClr val="tx2"/>
                </a:solidFill>
              </a:rPr>
              <a:t>μεσογειακή αναιμία </a:t>
            </a:r>
            <a:r>
              <a:rPr lang="el-GR" dirty="0"/>
              <a:t>είναι </a:t>
            </a:r>
            <a:r>
              <a:rPr lang="el-GR" dirty="0" smtClean="0"/>
              <a:t>μία κληρονομική </a:t>
            </a:r>
            <a:r>
              <a:rPr lang="el-GR" dirty="0"/>
              <a:t>ασθένεια που εμφανίζεται με</a:t>
            </a:r>
          </a:p>
          <a:p>
            <a:r>
              <a:rPr lang="el-GR" dirty="0"/>
              <a:t>μεγάλη συχνότητα στη χώρα μας. </a:t>
            </a:r>
            <a:r>
              <a:rPr lang="el-GR" dirty="0" smtClean="0"/>
              <a:t>Οφείλεται σε </a:t>
            </a:r>
            <a:r>
              <a:rPr lang="el-GR" b="1" dirty="0">
                <a:solidFill>
                  <a:srgbClr val="C00000"/>
                </a:solidFill>
              </a:rPr>
              <a:t>μειωμένη παραγωγή της β αλυσίδας </a:t>
            </a:r>
            <a:r>
              <a:rPr lang="el-GR" b="1" dirty="0" smtClean="0">
                <a:solidFill>
                  <a:srgbClr val="C00000"/>
                </a:solidFill>
              </a:rPr>
              <a:t>της αιμοσφαιρίνης</a:t>
            </a:r>
            <a:r>
              <a:rPr lang="el-GR" dirty="0"/>
              <a:t>. Θεραπεία δεν υπάρχει και </a:t>
            </a:r>
            <a:r>
              <a:rPr lang="el-GR" dirty="0" smtClean="0"/>
              <a:t>αντιμετωπίζεται </a:t>
            </a:r>
            <a:r>
              <a:rPr lang="el-GR" dirty="0"/>
              <a:t>με μεταγγίσεις σε τακτά </a:t>
            </a:r>
            <a:r>
              <a:rPr lang="el-GR" dirty="0" smtClean="0"/>
              <a:t>χρονικά </a:t>
            </a:r>
            <a:r>
              <a:rPr lang="el-GR" dirty="0"/>
              <a:t>διαστήματα.</a:t>
            </a:r>
          </a:p>
        </p:txBody>
      </p:sp>
      <p:pic>
        <p:nvPicPr>
          <p:cNvPr id="2050" name="Picture 2" descr="http://asset.tovima.gr/vimawebstatic/DC7DEB94625D7EA7E1AF945C5896854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5576" y="2996952"/>
            <a:ext cx="2294826" cy="1457326"/>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www.healthyliving.gr/wp-content/uploads/2013/02/drepanokyttarikh-anaimia-230x153.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347864" y="2996952"/>
            <a:ext cx="2190750" cy="14573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081984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51520" y="260648"/>
            <a:ext cx="4983095" cy="400110"/>
          </a:xfrm>
          <a:prstGeom prst="rect">
            <a:avLst/>
          </a:prstGeom>
        </p:spPr>
        <p:txBody>
          <a:bodyPr wrap="none">
            <a:spAutoFit/>
          </a:bodyPr>
          <a:lstStyle/>
          <a:p>
            <a:r>
              <a:rPr lang="el-GR" sz="2000" b="1" dirty="0"/>
              <a:t>Τι είναι το στίγμα της μεσογειακής αναιμίας;</a:t>
            </a:r>
          </a:p>
        </p:txBody>
      </p:sp>
      <p:sp>
        <p:nvSpPr>
          <p:cNvPr id="3" name="Ορθογώνιο 2"/>
          <p:cNvSpPr/>
          <p:nvPr/>
        </p:nvSpPr>
        <p:spPr>
          <a:xfrm>
            <a:off x="251520" y="908720"/>
            <a:ext cx="8640960" cy="5632311"/>
          </a:xfrm>
          <a:prstGeom prst="rect">
            <a:avLst/>
          </a:prstGeom>
        </p:spPr>
        <p:txBody>
          <a:bodyPr wrap="square">
            <a:spAutoFit/>
          </a:bodyPr>
          <a:lstStyle/>
          <a:p>
            <a:r>
              <a:rPr lang="el-GR" sz="2000" dirty="0"/>
              <a:t>Ο αδόκιμος όρος "στίγμα της μεσογειακής αναιμίας" χρησιμοποιείται συχνά για να περιγράψει την κατάσταση που στην ιατρική ορολογία λέγεται </a:t>
            </a:r>
            <a:r>
              <a:rPr lang="el-GR" sz="2000" dirty="0" err="1"/>
              <a:t>ετερόζυγος</a:t>
            </a:r>
            <a:r>
              <a:rPr lang="el-GR" sz="2000" dirty="0"/>
              <a:t> β-μεσογειακή αναιμία.</a:t>
            </a:r>
          </a:p>
          <a:p>
            <a:r>
              <a:rPr lang="el-GR" sz="2000" dirty="0"/>
              <a:t>Στον οργανισμό μας κάθε χαρακτηριστικό ελέγχεται από την παρουσία όχι ενός γονιδίου, αλλά ενός ζεύγους γονιδίων. Το ένα από αυτά κληρονομούμε από τη μητέρα και το άλλο από τον πατέρα</a:t>
            </a:r>
            <a:r>
              <a:rPr lang="el-GR" sz="2000" dirty="0" smtClean="0"/>
              <a:t>. Δύο </a:t>
            </a:r>
            <a:r>
              <a:rPr lang="el-GR" sz="2000" dirty="0"/>
              <a:t>λοιπόν γονίδια ελέγχουν και την σωστή κατασκευή </a:t>
            </a:r>
            <a:r>
              <a:rPr lang="el-GR" sz="2000" dirty="0" smtClean="0"/>
              <a:t>αιμοσφαιρίνη</a:t>
            </a:r>
            <a:r>
              <a:rPr lang="el-GR" sz="2000" dirty="0"/>
              <a:t>ς και μεταφέρει </a:t>
            </a:r>
            <a:r>
              <a:rPr lang="el-GR" sz="2000" dirty="0" smtClean="0"/>
              <a:t>το οξυγόνο</a:t>
            </a:r>
            <a:r>
              <a:rPr lang="el-GR" sz="2000" dirty="0"/>
              <a:t> στο σώμα μας. </a:t>
            </a:r>
            <a:endParaRPr lang="el-GR" sz="2000" dirty="0" smtClean="0"/>
          </a:p>
          <a:p>
            <a:endParaRPr lang="el-GR" sz="2000" dirty="0"/>
          </a:p>
          <a:p>
            <a:r>
              <a:rPr lang="el-GR" sz="2000" dirty="0" smtClean="0"/>
              <a:t>Σε </a:t>
            </a:r>
            <a:r>
              <a:rPr lang="el-GR" sz="2000" dirty="0"/>
              <a:t>περίπτωση που το ένα από αυτά είναι ελαττωματικό </a:t>
            </a:r>
            <a:r>
              <a:rPr lang="el-GR" sz="2000" b="1" dirty="0"/>
              <a:t>δεν εκδηλώνεται νόσος,</a:t>
            </a:r>
            <a:r>
              <a:rPr lang="el-GR" sz="2000" dirty="0"/>
              <a:t> αλλά αυτό που λέμε </a:t>
            </a:r>
            <a:r>
              <a:rPr lang="el-GR" sz="2000" b="1" dirty="0"/>
              <a:t>στίγμα</a:t>
            </a:r>
            <a:r>
              <a:rPr lang="el-GR" sz="2000" dirty="0"/>
              <a:t>. Νόσος (δηλαδή </a:t>
            </a:r>
            <a:r>
              <a:rPr lang="el-GR" sz="2000" dirty="0" err="1"/>
              <a:t>μεσογεική</a:t>
            </a:r>
            <a:r>
              <a:rPr lang="el-GR" sz="2000" dirty="0"/>
              <a:t> αναιμία </a:t>
            </a:r>
            <a:r>
              <a:rPr lang="el-GR" sz="2000" dirty="0" smtClean="0"/>
              <a:t>) </a:t>
            </a:r>
            <a:r>
              <a:rPr lang="el-GR" sz="2000" dirty="0"/>
              <a:t>εκδηλώνεται όταν και τα δύο γονίδια είναι ελαττωματικά.</a:t>
            </a:r>
          </a:p>
          <a:p>
            <a:endParaRPr lang="el-GR" sz="2000" dirty="0" smtClean="0"/>
          </a:p>
          <a:p>
            <a:r>
              <a:rPr lang="el-GR" sz="2000" dirty="0" smtClean="0"/>
              <a:t>Τα </a:t>
            </a:r>
            <a:r>
              <a:rPr lang="el-GR" sz="2000" dirty="0"/>
              <a:t>άτομα που έχουν στίγμα μεσογειακής αναιμίας ζουν μια φυσιολογική ζωή. Είναι υγιείς φορείς και όχι </a:t>
            </a:r>
            <a:r>
              <a:rPr lang="el-GR" sz="2000" dirty="0" err="1"/>
              <a:t>νοσούντες</a:t>
            </a:r>
            <a:r>
              <a:rPr lang="el-GR" sz="2000" dirty="0"/>
              <a:t>. Απλά έχουν σχετικά μικρότερο αιματοκρίτη και κάποιες μορφολογικές </a:t>
            </a:r>
            <a:r>
              <a:rPr lang="el-GR" sz="2000" dirty="0" err="1"/>
              <a:t>ατυπίες</a:t>
            </a:r>
            <a:r>
              <a:rPr lang="el-GR" sz="2000" dirty="0"/>
              <a:t> των ερυθρών αιμοσφαιρίων σε μικρό ποσοστό.</a:t>
            </a:r>
          </a:p>
          <a:p>
            <a:r>
              <a:rPr lang="el-GR" sz="2000" dirty="0" smtClean="0"/>
              <a:t>Όταν </a:t>
            </a:r>
            <a:r>
              <a:rPr lang="el-GR" sz="2000" dirty="0"/>
              <a:t>ένας από τους δύο γονείς έχει στίγμα, η πιθανότητα να έχει στίγμα και </a:t>
            </a:r>
            <a:r>
              <a:rPr lang="el-GR" sz="2000" dirty="0" smtClean="0"/>
              <a:t> το παιδί τους </a:t>
            </a:r>
            <a:r>
              <a:rPr lang="el-GR" sz="2000" dirty="0"/>
              <a:t>είναι 50%.</a:t>
            </a:r>
          </a:p>
        </p:txBody>
      </p:sp>
    </p:spTree>
    <p:extLst>
      <p:ext uri="{BB962C8B-B14F-4D97-AF65-F5344CB8AC3E}">
        <p14:creationId xmlns:p14="http://schemas.microsoft.com/office/powerpoint/2010/main" xmlns="" val="3114547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300456" y="298928"/>
            <a:ext cx="3218830" cy="461665"/>
          </a:xfrm>
          <a:prstGeom prst="rect">
            <a:avLst/>
          </a:prstGeom>
          <a:solidFill>
            <a:schemeClr val="accent1">
              <a:lumMod val="40000"/>
              <a:lumOff val="60000"/>
            </a:schemeClr>
          </a:solidFill>
        </p:spPr>
        <p:txBody>
          <a:bodyPr wrap="none" rtlCol="0">
            <a:spAutoFit/>
          </a:bodyPr>
          <a:lstStyle/>
          <a:p>
            <a:r>
              <a:rPr lang="el-GR" sz="2400" b="1" dirty="0" smtClean="0"/>
              <a:t>5. Καρδιακή λειτουργία</a:t>
            </a:r>
            <a:endParaRPr lang="el-GR" sz="2400" b="1" dirty="0"/>
          </a:p>
        </p:txBody>
      </p:sp>
      <p:sp>
        <p:nvSpPr>
          <p:cNvPr id="7" name="Ορθογώνιο 6"/>
          <p:cNvSpPr/>
          <p:nvPr/>
        </p:nvSpPr>
        <p:spPr>
          <a:xfrm>
            <a:off x="300456" y="908720"/>
            <a:ext cx="8448008" cy="1938992"/>
          </a:xfrm>
          <a:prstGeom prst="rect">
            <a:avLst/>
          </a:prstGeom>
          <a:noFill/>
        </p:spPr>
        <p:txBody>
          <a:bodyPr wrap="square" rtlCol="0">
            <a:spAutoFit/>
          </a:bodyPr>
          <a:lstStyle/>
          <a:p>
            <a:r>
              <a:rPr lang="el-GR" sz="2000" dirty="0">
                <a:solidFill>
                  <a:srgbClr val="C00000"/>
                </a:solidFill>
                <a:cs typeface="Arial" pitchFamily="34" charset="0"/>
              </a:rPr>
              <a:t>Στην πραγματικότητα η καρδιά είναι </a:t>
            </a:r>
            <a:r>
              <a:rPr lang="el-GR" sz="2000" dirty="0" smtClean="0">
                <a:solidFill>
                  <a:srgbClr val="C00000"/>
                </a:solidFill>
                <a:cs typeface="Arial" pitchFamily="34" charset="0"/>
              </a:rPr>
              <a:t>μία αντλία </a:t>
            </a:r>
            <a:r>
              <a:rPr lang="el-GR" sz="2000" dirty="0">
                <a:solidFill>
                  <a:srgbClr val="002060"/>
                </a:solidFill>
                <a:cs typeface="Arial" pitchFamily="34" charset="0"/>
              </a:rPr>
              <a:t>αναρροφητική</a:t>
            </a:r>
            <a:r>
              <a:rPr lang="el-GR" sz="2000" dirty="0">
                <a:solidFill>
                  <a:srgbClr val="C00000"/>
                </a:solidFill>
                <a:cs typeface="Arial" pitchFamily="34" charset="0"/>
              </a:rPr>
              <a:t> και </a:t>
            </a:r>
            <a:r>
              <a:rPr lang="el-GR" sz="2000" dirty="0" smtClean="0">
                <a:solidFill>
                  <a:srgbClr val="C00000"/>
                </a:solidFill>
                <a:cs typeface="Arial" pitchFamily="34" charset="0"/>
              </a:rPr>
              <a:t>ταυτόχρονα </a:t>
            </a:r>
            <a:r>
              <a:rPr lang="el-GR" sz="2000" dirty="0" smtClean="0">
                <a:solidFill>
                  <a:srgbClr val="002060"/>
                </a:solidFill>
                <a:cs typeface="Arial" pitchFamily="34" charset="0"/>
              </a:rPr>
              <a:t>συμπιεστική</a:t>
            </a:r>
            <a:r>
              <a:rPr lang="el-GR" sz="2000" dirty="0">
                <a:solidFill>
                  <a:srgbClr val="C00000"/>
                </a:solidFill>
                <a:cs typeface="Arial" pitchFamily="34" charset="0"/>
              </a:rPr>
              <a:t>. </a:t>
            </a:r>
            <a:endParaRPr lang="el-GR" sz="2000" dirty="0" smtClean="0">
              <a:solidFill>
                <a:srgbClr val="C00000"/>
              </a:solidFill>
              <a:cs typeface="Arial" pitchFamily="34" charset="0"/>
            </a:endParaRPr>
          </a:p>
          <a:p>
            <a:r>
              <a:rPr lang="el-GR" sz="2000" dirty="0" smtClean="0">
                <a:solidFill>
                  <a:srgbClr val="002060"/>
                </a:solidFill>
                <a:cs typeface="Arial" pitchFamily="34" charset="0"/>
              </a:rPr>
              <a:t>Αναρροφητική</a:t>
            </a:r>
            <a:r>
              <a:rPr lang="el-GR" sz="2000" dirty="0">
                <a:solidFill>
                  <a:srgbClr val="C00000"/>
                </a:solidFill>
                <a:cs typeface="Arial" pitchFamily="34" charset="0"/>
              </a:rPr>
              <a:t>, γιατί συγκεντρώνει </a:t>
            </a:r>
            <a:r>
              <a:rPr lang="el-GR" sz="2000" dirty="0" smtClean="0">
                <a:solidFill>
                  <a:srgbClr val="C00000"/>
                </a:solidFill>
                <a:cs typeface="Arial" pitchFamily="34" charset="0"/>
              </a:rPr>
              <a:t>το </a:t>
            </a:r>
            <a:r>
              <a:rPr lang="el-GR" sz="2000" dirty="0">
                <a:solidFill>
                  <a:srgbClr val="C00000"/>
                </a:solidFill>
                <a:cs typeface="Arial" pitchFamily="34" charset="0"/>
              </a:rPr>
              <a:t>αίμα από όλα τα τριχοειδή του σώματος </a:t>
            </a:r>
            <a:r>
              <a:rPr lang="el-GR" sz="2000" dirty="0" smtClean="0">
                <a:solidFill>
                  <a:srgbClr val="002060"/>
                </a:solidFill>
                <a:cs typeface="Arial" pitchFamily="34" charset="0"/>
              </a:rPr>
              <a:t>μέσω </a:t>
            </a:r>
            <a:r>
              <a:rPr lang="el-GR" sz="2000" dirty="0">
                <a:solidFill>
                  <a:srgbClr val="002060"/>
                </a:solidFill>
                <a:cs typeface="Arial" pitchFamily="34" charset="0"/>
              </a:rPr>
              <a:t>των φλεβών</a:t>
            </a:r>
            <a:r>
              <a:rPr lang="el-GR" sz="2000" dirty="0">
                <a:solidFill>
                  <a:srgbClr val="C00000"/>
                </a:solidFill>
                <a:cs typeface="Arial" pitchFamily="34" charset="0"/>
              </a:rPr>
              <a:t>, και </a:t>
            </a:r>
            <a:endParaRPr lang="el-GR" sz="2000" dirty="0" smtClean="0">
              <a:solidFill>
                <a:srgbClr val="C00000"/>
              </a:solidFill>
              <a:cs typeface="Arial" pitchFamily="34" charset="0"/>
            </a:endParaRPr>
          </a:p>
          <a:p>
            <a:r>
              <a:rPr lang="el-GR" sz="2000" dirty="0" smtClean="0">
                <a:solidFill>
                  <a:srgbClr val="002060"/>
                </a:solidFill>
                <a:cs typeface="Arial" pitchFamily="34" charset="0"/>
              </a:rPr>
              <a:t>συμπιεστική</a:t>
            </a:r>
            <a:r>
              <a:rPr lang="el-GR" sz="2000" dirty="0">
                <a:solidFill>
                  <a:srgbClr val="C00000"/>
                </a:solidFill>
                <a:cs typeface="Arial" pitchFamily="34" charset="0"/>
              </a:rPr>
              <a:t>, </a:t>
            </a:r>
            <a:r>
              <a:rPr lang="el-GR" sz="2000" dirty="0" smtClean="0">
                <a:solidFill>
                  <a:srgbClr val="C00000"/>
                </a:solidFill>
                <a:cs typeface="Arial" pitchFamily="34" charset="0"/>
              </a:rPr>
              <a:t>διότι στέλνει </a:t>
            </a:r>
            <a:r>
              <a:rPr lang="el-GR" sz="2000" dirty="0">
                <a:solidFill>
                  <a:srgbClr val="C00000"/>
                </a:solidFill>
                <a:cs typeface="Arial" pitchFamily="34" charset="0"/>
              </a:rPr>
              <a:t>το αίμα στα τριχοειδή όλου του </a:t>
            </a:r>
            <a:r>
              <a:rPr lang="el-GR" sz="2000" dirty="0" smtClean="0">
                <a:solidFill>
                  <a:srgbClr val="C00000"/>
                </a:solidFill>
                <a:cs typeface="Arial" pitchFamily="34" charset="0"/>
              </a:rPr>
              <a:t>σώματος </a:t>
            </a:r>
            <a:r>
              <a:rPr lang="el-GR" sz="2000" dirty="0">
                <a:solidFill>
                  <a:srgbClr val="002060"/>
                </a:solidFill>
                <a:cs typeface="Arial" pitchFamily="34" charset="0"/>
              </a:rPr>
              <a:t>μέσω των αρτηριών </a:t>
            </a:r>
            <a:r>
              <a:rPr lang="el-GR" sz="2000" dirty="0">
                <a:solidFill>
                  <a:srgbClr val="C00000"/>
                </a:solidFill>
                <a:cs typeface="Arial" pitchFamily="34" charset="0"/>
              </a:rPr>
              <a:t>που ξεκινούν </a:t>
            </a:r>
            <a:r>
              <a:rPr lang="el-GR" sz="2000" dirty="0" smtClean="0">
                <a:solidFill>
                  <a:srgbClr val="C00000"/>
                </a:solidFill>
                <a:cs typeface="Arial" pitchFamily="34" charset="0"/>
              </a:rPr>
              <a:t>από τις </a:t>
            </a:r>
            <a:r>
              <a:rPr lang="el-GR" sz="2000" dirty="0">
                <a:solidFill>
                  <a:srgbClr val="C00000"/>
                </a:solidFill>
                <a:cs typeface="Arial" pitchFamily="34" charset="0"/>
              </a:rPr>
              <a:t>κοιλίες της.</a:t>
            </a:r>
          </a:p>
        </p:txBody>
      </p:sp>
      <p:sp>
        <p:nvSpPr>
          <p:cNvPr id="8" name="Ορθογώνιο 7"/>
          <p:cNvSpPr/>
          <p:nvPr/>
        </p:nvSpPr>
        <p:spPr>
          <a:xfrm>
            <a:off x="300456" y="3399002"/>
            <a:ext cx="8448008" cy="707886"/>
          </a:xfrm>
          <a:prstGeom prst="rect">
            <a:avLst/>
          </a:prstGeom>
          <a:ln>
            <a:solidFill>
              <a:srgbClr val="FF0000"/>
            </a:solidFill>
          </a:ln>
        </p:spPr>
        <p:txBody>
          <a:bodyPr wrap="square">
            <a:spAutoFit/>
          </a:bodyPr>
          <a:lstStyle/>
          <a:p>
            <a:r>
              <a:rPr lang="el-GR" sz="2000" dirty="0">
                <a:solidFill>
                  <a:srgbClr val="002060"/>
                </a:solidFill>
              </a:rPr>
              <a:t>Σύσπαση (συστολή) και χαλάρωση (διαστολή</a:t>
            </a:r>
            <a:r>
              <a:rPr lang="el-GR" sz="2000" dirty="0" smtClean="0">
                <a:solidFill>
                  <a:srgbClr val="002060"/>
                </a:solidFill>
              </a:rPr>
              <a:t>) της </a:t>
            </a:r>
            <a:r>
              <a:rPr lang="el-GR" sz="2000" dirty="0">
                <a:solidFill>
                  <a:srgbClr val="002060"/>
                </a:solidFill>
              </a:rPr>
              <a:t>καρδιάς σε συνδυασμό με την ύπαρξη </a:t>
            </a:r>
            <a:r>
              <a:rPr lang="el-GR" sz="2000" dirty="0" smtClean="0">
                <a:solidFill>
                  <a:srgbClr val="002060"/>
                </a:solidFill>
              </a:rPr>
              <a:t>βαλβίδων </a:t>
            </a:r>
            <a:r>
              <a:rPr lang="el-GR" sz="2000" dirty="0">
                <a:solidFill>
                  <a:srgbClr val="002060"/>
                </a:solidFill>
              </a:rPr>
              <a:t>έχει ως αποτέλεσμα τη </a:t>
            </a:r>
            <a:r>
              <a:rPr lang="el-GR" sz="2000" dirty="0" err="1">
                <a:solidFill>
                  <a:srgbClr val="002060"/>
                </a:solidFill>
              </a:rPr>
              <a:t>μονόδρομη</a:t>
            </a:r>
            <a:r>
              <a:rPr lang="el-GR" sz="2000" dirty="0">
                <a:solidFill>
                  <a:srgbClr val="002060"/>
                </a:solidFill>
              </a:rPr>
              <a:t> ροή </a:t>
            </a:r>
            <a:r>
              <a:rPr lang="el-GR" sz="2000" dirty="0" smtClean="0">
                <a:solidFill>
                  <a:srgbClr val="002060"/>
                </a:solidFill>
              </a:rPr>
              <a:t>του αίματος</a:t>
            </a:r>
            <a:r>
              <a:rPr lang="el-GR" sz="2000" dirty="0">
                <a:solidFill>
                  <a:srgbClr val="002060"/>
                </a:solidFill>
              </a:rPr>
              <a:t>.</a:t>
            </a:r>
          </a:p>
        </p:txBody>
      </p:sp>
      <p:sp>
        <p:nvSpPr>
          <p:cNvPr id="9" name="Ορθογώνιο 8"/>
          <p:cNvSpPr/>
          <p:nvPr/>
        </p:nvSpPr>
        <p:spPr>
          <a:xfrm>
            <a:off x="326896" y="4797152"/>
            <a:ext cx="8421568" cy="707886"/>
          </a:xfrm>
          <a:prstGeom prst="rect">
            <a:avLst/>
          </a:prstGeom>
          <a:ln>
            <a:solidFill>
              <a:srgbClr val="FF0000"/>
            </a:solidFill>
          </a:ln>
        </p:spPr>
        <p:txBody>
          <a:bodyPr wrap="square">
            <a:spAutoFit/>
          </a:bodyPr>
          <a:lstStyle/>
          <a:p>
            <a:r>
              <a:rPr lang="el-GR" sz="2000" dirty="0">
                <a:solidFill>
                  <a:srgbClr val="002060"/>
                </a:solidFill>
              </a:rPr>
              <a:t>Η δεξιά πλευρά της καρδιάς στέλνει το αίμα στους πνεύμονες και η αριστερή σε όλο </a:t>
            </a:r>
            <a:r>
              <a:rPr lang="el-GR" sz="2000" dirty="0" smtClean="0">
                <a:solidFill>
                  <a:srgbClr val="002060"/>
                </a:solidFill>
              </a:rPr>
              <a:t>το σώμα</a:t>
            </a:r>
            <a:r>
              <a:rPr lang="el-GR" sz="2000" dirty="0">
                <a:solidFill>
                  <a:srgbClr val="002060"/>
                </a:solidFill>
              </a:rPr>
              <a: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καρδια.jpg"/>
          <p:cNvPicPr>
            <a:picLocks noChangeAspect="1"/>
          </p:cNvPicPr>
          <p:nvPr/>
        </p:nvPicPr>
        <p:blipFill>
          <a:blip r:embed="rId2"/>
          <a:srcRect l="12500" t="8261" r="4062" b="5652"/>
          <a:stretch>
            <a:fillRect/>
          </a:stretch>
        </p:blipFill>
        <p:spPr>
          <a:xfrm>
            <a:off x="88725" y="0"/>
            <a:ext cx="9055275" cy="671514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TextBox"/>
          <p:cNvSpPr txBox="1"/>
          <p:nvPr/>
        </p:nvSpPr>
        <p:spPr>
          <a:xfrm>
            <a:off x="396592" y="1719535"/>
            <a:ext cx="2000264" cy="538609"/>
          </a:xfrm>
          <a:prstGeom prst="rect">
            <a:avLst/>
          </a:prstGeom>
          <a:noFill/>
        </p:spPr>
        <p:txBody>
          <a:bodyPr wrap="square" rtlCol="0">
            <a:spAutoFit/>
          </a:bodyPr>
          <a:lstStyle/>
          <a:p>
            <a:pPr algn="just"/>
            <a:r>
              <a:rPr lang="el-GR" sz="2900" b="1" dirty="0" smtClean="0">
                <a:solidFill>
                  <a:srgbClr val="C00000"/>
                </a:solidFill>
                <a:latin typeface="Arial" pitchFamily="34" charset="0"/>
                <a:cs typeface="Arial" pitchFamily="34" charset="0"/>
              </a:rPr>
              <a:t>Οι κόλποι</a:t>
            </a:r>
            <a:endParaRPr lang="el-GR" sz="2900" b="1" dirty="0">
              <a:solidFill>
                <a:srgbClr val="C00000"/>
              </a:solidFill>
              <a:latin typeface="Arial" pitchFamily="34" charset="0"/>
              <a:cs typeface="Arial" pitchFamily="34" charset="0"/>
            </a:endParaRPr>
          </a:p>
        </p:txBody>
      </p:sp>
      <p:sp>
        <p:nvSpPr>
          <p:cNvPr id="5" name="2 - TextBox"/>
          <p:cNvSpPr txBox="1"/>
          <p:nvPr/>
        </p:nvSpPr>
        <p:spPr>
          <a:xfrm>
            <a:off x="2699792" y="1573340"/>
            <a:ext cx="5857916" cy="830997"/>
          </a:xfrm>
          <a:prstGeom prst="rect">
            <a:avLst/>
          </a:prstGeom>
          <a:noFill/>
          <a:ln>
            <a:noFill/>
          </a:ln>
        </p:spPr>
        <p:txBody>
          <a:bodyPr wrap="square" rtlCol="0">
            <a:spAutoFit/>
          </a:bodyPr>
          <a:lstStyle/>
          <a:p>
            <a:r>
              <a:rPr lang="el-GR" sz="2400" b="1" dirty="0" smtClean="0">
                <a:solidFill>
                  <a:srgbClr val="002060"/>
                </a:solidFill>
                <a:latin typeface="Arial" pitchFamily="34" charset="0"/>
                <a:cs typeface="Arial" pitchFamily="34" charset="0"/>
              </a:rPr>
              <a:t>Συλλέγουν</a:t>
            </a:r>
            <a:r>
              <a:rPr lang="el-GR" sz="2400" dirty="0" smtClean="0">
                <a:solidFill>
                  <a:srgbClr val="C00000"/>
                </a:solidFill>
                <a:latin typeface="Arial" pitchFamily="34" charset="0"/>
                <a:cs typeface="Arial" pitchFamily="34" charset="0"/>
              </a:rPr>
              <a:t> το αίμα από τα διάφορα μέρη του σώματος</a:t>
            </a:r>
            <a:endParaRPr lang="el-GR" sz="2400" dirty="0">
              <a:solidFill>
                <a:srgbClr val="C00000"/>
              </a:solidFill>
              <a:latin typeface="Arial" pitchFamily="34" charset="0"/>
              <a:cs typeface="Arial" pitchFamily="34" charset="0"/>
            </a:endParaRPr>
          </a:p>
        </p:txBody>
      </p:sp>
      <p:sp>
        <p:nvSpPr>
          <p:cNvPr id="6" name="4 - TextBox"/>
          <p:cNvSpPr txBox="1"/>
          <p:nvPr/>
        </p:nvSpPr>
        <p:spPr>
          <a:xfrm>
            <a:off x="290302" y="2642164"/>
            <a:ext cx="7306034" cy="1631216"/>
          </a:xfrm>
          <a:prstGeom prst="rect">
            <a:avLst/>
          </a:prstGeom>
          <a:noFill/>
        </p:spPr>
        <p:txBody>
          <a:bodyPr wrap="square" rtlCol="0">
            <a:spAutoFit/>
          </a:bodyPr>
          <a:lstStyle/>
          <a:p>
            <a:r>
              <a:rPr lang="el-GR" sz="2000" dirty="0" smtClean="0">
                <a:solidFill>
                  <a:srgbClr val="C00000"/>
                </a:solidFill>
                <a:latin typeface="Arial" pitchFamily="34" charset="0"/>
                <a:cs typeface="Arial" pitchFamily="34" charset="0"/>
              </a:rPr>
              <a:t>Ο </a:t>
            </a:r>
            <a:r>
              <a:rPr lang="el-GR" sz="2000" b="1" dirty="0" smtClean="0">
                <a:solidFill>
                  <a:srgbClr val="002060"/>
                </a:solidFill>
                <a:latin typeface="Arial" pitchFamily="34" charset="0"/>
                <a:cs typeface="Arial" pitchFamily="34" charset="0"/>
              </a:rPr>
              <a:t>δεξιός κόλπος </a:t>
            </a:r>
            <a:r>
              <a:rPr lang="el-GR" sz="2000" dirty="0" smtClean="0">
                <a:solidFill>
                  <a:srgbClr val="C00000"/>
                </a:solidFill>
                <a:latin typeface="Arial" pitchFamily="34" charset="0"/>
                <a:cs typeface="Arial" pitchFamily="34" charset="0"/>
              </a:rPr>
              <a:t>δέχεται το </a:t>
            </a:r>
            <a:r>
              <a:rPr lang="el-GR" sz="2000" dirty="0" smtClean="0">
                <a:solidFill>
                  <a:srgbClr val="002060"/>
                </a:solidFill>
                <a:latin typeface="Arial" pitchFamily="34" charset="0"/>
                <a:cs typeface="Arial" pitchFamily="34" charset="0"/>
              </a:rPr>
              <a:t>μη οξυγονωμένο αίμα </a:t>
            </a:r>
            <a:r>
              <a:rPr lang="en-US" sz="2000" dirty="0" smtClean="0">
                <a:solidFill>
                  <a:srgbClr val="002060"/>
                </a:solidFill>
                <a:latin typeface="Arial" pitchFamily="34" charset="0"/>
                <a:cs typeface="Arial" pitchFamily="34" charset="0"/>
              </a:rPr>
              <a:t>(</a:t>
            </a:r>
            <a:r>
              <a:rPr lang="el-GR" sz="2000" dirty="0" smtClean="0">
                <a:solidFill>
                  <a:srgbClr val="002060"/>
                </a:solidFill>
                <a:latin typeface="Arial" pitchFamily="34" charset="0"/>
                <a:cs typeface="Arial" pitchFamily="34" charset="0"/>
              </a:rPr>
              <a:t>πλούσιο </a:t>
            </a:r>
            <a:r>
              <a:rPr lang="el-GR" sz="2000" dirty="0">
                <a:solidFill>
                  <a:srgbClr val="002060"/>
                </a:solidFill>
                <a:latin typeface="Arial" pitchFamily="34" charset="0"/>
                <a:cs typeface="Arial" pitchFamily="34" charset="0"/>
              </a:rPr>
              <a:t>σε </a:t>
            </a:r>
            <a:r>
              <a:rPr lang="en-US" sz="2000" dirty="0" smtClean="0">
                <a:solidFill>
                  <a:srgbClr val="002060"/>
                </a:solidFill>
                <a:latin typeface="Arial" pitchFamily="34" charset="0"/>
                <a:cs typeface="Arial" pitchFamily="34" charset="0"/>
              </a:rPr>
              <a:t>CO</a:t>
            </a:r>
            <a:r>
              <a:rPr lang="en-US" sz="2000" baseline="-25000" dirty="0" smtClean="0">
                <a:solidFill>
                  <a:srgbClr val="002060"/>
                </a:solidFill>
                <a:latin typeface="Arial" pitchFamily="34" charset="0"/>
                <a:cs typeface="Arial" pitchFamily="34" charset="0"/>
              </a:rPr>
              <a:t>2</a:t>
            </a:r>
            <a:r>
              <a:rPr lang="el-GR" sz="2000" dirty="0">
                <a:solidFill>
                  <a:srgbClr val="002060"/>
                </a:solidFill>
                <a:latin typeface="Arial" pitchFamily="34" charset="0"/>
                <a:cs typeface="Arial" pitchFamily="34" charset="0"/>
              </a:rPr>
              <a:t>) </a:t>
            </a:r>
            <a:r>
              <a:rPr lang="el-GR" sz="2000" dirty="0" smtClean="0">
                <a:solidFill>
                  <a:srgbClr val="C00000"/>
                </a:solidFill>
                <a:latin typeface="Arial" pitchFamily="34" charset="0"/>
                <a:cs typeface="Arial" pitchFamily="34" charset="0"/>
              </a:rPr>
              <a:t>από τα διάφορα μέρη του σώματος μέσω της </a:t>
            </a:r>
            <a:r>
              <a:rPr lang="el-GR" sz="2000" dirty="0" smtClean="0">
                <a:solidFill>
                  <a:srgbClr val="002060"/>
                </a:solidFill>
                <a:latin typeface="Arial" pitchFamily="34" charset="0"/>
                <a:cs typeface="Arial" pitchFamily="34" charset="0"/>
              </a:rPr>
              <a:t>άνω</a:t>
            </a:r>
            <a:r>
              <a:rPr lang="el-GR" sz="2000" dirty="0" smtClean="0">
                <a:solidFill>
                  <a:srgbClr val="C00000"/>
                </a:solidFill>
                <a:latin typeface="Arial" pitchFamily="34" charset="0"/>
                <a:cs typeface="Arial" pitchFamily="34" charset="0"/>
              </a:rPr>
              <a:t> και </a:t>
            </a:r>
            <a:r>
              <a:rPr lang="el-GR" sz="2000" dirty="0" smtClean="0">
                <a:solidFill>
                  <a:srgbClr val="002060"/>
                </a:solidFill>
                <a:latin typeface="Arial" pitchFamily="34" charset="0"/>
                <a:cs typeface="Arial" pitchFamily="34" charset="0"/>
              </a:rPr>
              <a:t>κάτω κοίλης φλέβας</a:t>
            </a:r>
            <a:r>
              <a:rPr lang="el-GR" sz="2000" dirty="0" smtClean="0">
                <a:solidFill>
                  <a:srgbClr val="C00000"/>
                </a:solidFill>
                <a:latin typeface="Arial" pitchFamily="34" charset="0"/>
                <a:cs typeface="Arial" pitchFamily="34" charset="0"/>
              </a:rPr>
              <a:t>  καθώς και μη οξυγονωμένο αίμα μέσω του </a:t>
            </a:r>
            <a:r>
              <a:rPr lang="el-GR" sz="2000" dirty="0" smtClean="0">
                <a:solidFill>
                  <a:srgbClr val="002060"/>
                </a:solidFill>
                <a:latin typeface="Arial" pitchFamily="34" charset="0"/>
                <a:cs typeface="Arial" pitchFamily="34" charset="0"/>
              </a:rPr>
              <a:t>στεφανιαίου κόλπου</a:t>
            </a:r>
            <a:r>
              <a:rPr lang="el-GR" sz="2000" dirty="0" smtClean="0">
                <a:solidFill>
                  <a:srgbClr val="C00000"/>
                </a:solidFill>
                <a:latin typeface="Arial" pitchFamily="34" charset="0"/>
                <a:cs typeface="Arial" pitchFamily="34" charset="0"/>
              </a:rPr>
              <a:t> το οποίο προέρχεται από την αιμάτωση της ίδιας της καρδιάς</a:t>
            </a:r>
            <a:endParaRPr lang="el-GR" sz="2000" dirty="0">
              <a:solidFill>
                <a:srgbClr val="C00000"/>
              </a:solidFill>
              <a:latin typeface="Arial" pitchFamily="34" charset="0"/>
              <a:cs typeface="Arial" pitchFamily="34" charset="0"/>
            </a:endParaRPr>
          </a:p>
        </p:txBody>
      </p:sp>
      <p:sp>
        <p:nvSpPr>
          <p:cNvPr id="7" name="5 - TextBox"/>
          <p:cNvSpPr txBox="1"/>
          <p:nvPr/>
        </p:nvSpPr>
        <p:spPr>
          <a:xfrm>
            <a:off x="505792" y="4890065"/>
            <a:ext cx="8051916" cy="707886"/>
          </a:xfrm>
          <a:prstGeom prst="rect">
            <a:avLst/>
          </a:prstGeom>
          <a:noFill/>
        </p:spPr>
        <p:txBody>
          <a:bodyPr wrap="square" rtlCol="0">
            <a:spAutoFit/>
          </a:bodyPr>
          <a:lstStyle/>
          <a:p>
            <a:r>
              <a:rPr lang="el-GR" sz="2000" dirty="0" smtClean="0">
                <a:solidFill>
                  <a:srgbClr val="C00000"/>
                </a:solidFill>
                <a:latin typeface="Arial" pitchFamily="34" charset="0"/>
                <a:cs typeface="Arial" pitchFamily="34" charset="0"/>
              </a:rPr>
              <a:t>Ο </a:t>
            </a:r>
            <a:r>
              <a:rPr lang="el-GR" sz="2000" b="1" dirty="0" smtClean="0">
                <a:solidFill>
                  <a:srgbClr val="002060"/>
                </a:solidFill>
                <a:latin typeface="Arial" pitchFamily="34" charset="0"/>
                <a:cs typeface="Arial" pitchFamily="34" charset="0"/>
              </a:rPr>
              <a:t>αριστερός κόλπος </a:t>
            </a:r>
            <a:r>
              <a:rPr lang="el-GR" sz="2000" dirty="0" smtClean="0">
                <a:solidFill>
                  <a:srgbClr val="C00000"/>
                </a:solidFill>
                <a:latin typeface="Arial" pitchFamily="34" charset="0"/>
                <a:cs typeface="Arial" pitchFamily="34" charset="0"/>
              </a:rPr>
              <a:t>δέχεται το οξυγονωμένο αίμα από τους πνεύμονες  μέσω των </a:t>
            </a:r>
            <a:r>
              <a:rPr lang="el-GR" sz="2000" dirty="0" smtClean="0">
                <a:solidFill>
                  <a:srgbClr val="002060"/>
                </a:solidFill>
                <a:latin typeface="Arial" pitchFamily="34" charset="0"/>
                <a:cs typeface="Arial" pitchFamily="34" charset="0"/>
              </a:rPr>
              <a:t>τεσσάρων πνευμονικών φλεβών </a:t>
            </a:r>
            <a:endParaRPr lang="el-GR" sz="2000" dirty="0">
              <a:solidFill>
                <a:srgbClr val="002060"/>
              </a:solidFill>
              <a:latin typeface="Arial" pitchFamily="34" charset="0"/>
              <a:cs typeface="Arial" pitchFamily="34" charset="0"/>
            </a:endParaRPr>
          </a:p>
        </p:txBody>
      </p:sp>
      <p:sp>
        <p:nvSpPr>
          <p:cNvPr id="8" name="Ορθογώνιο 7"/>
          <p:cNvSpPr/>
          <p:nvPr/>
        </p:nvSpPr>
        <p:spPr>
          <a:xfrm>
            <a:off x="385794" y="514271"/>
            <a:ext cx="8369221" cy="646331"/>
          </a:xfrm>
          <a:prstGeom prst="rect">
            <a:avLst/>
          </a:prstGeom>
        </p:spPr>
        <p:txBody>
          <a:bodyPr wrap="square">
            <a:spAutoFit/>
          </a:bodyPr>
          <a:lstStyle/>
          <a:p>
            <a:r>
              <a:rPr lang="el-GR" dirty="0"/>
              <a:t>Το αίμα κινείται από τους κόλπους </a:t>
            </a:r>
            <a:r>
              <a:rPr lang="el-GR" dirty="0" smtClean="0"/>
              <a:t>προς τις </a:t>
            </a:r>
            <a:r>
              <a:rPr lang="el-GR" dirty="0"/>
              <a:t>κοιλίες, οι οποίες με τη συστολή τους το</a:t>
            </a:r>
          </a:p>
          <a:p>
            <a:r>
              <a:rPr lang="el-GR" dirty="0"/>
              <a:t>στέλνουν σε δύο αρτηρίες.</a:t>
            </a:r>
          </a:p>
        </p:txBody>
      </p:sp>
      <p:sp>
        <p:nvSpPr>
          <p:cNvPr id="9" name="Ορθογώνιο 8"/>
          <p:cNvSpPr/>
          <p:nvPr/>
        </p:nvSpPr>
        <p:spPr>
          <a:xfrm>
            <a:off x="611560" y="6165304"/>
            <a:ext cx="6048672" cy="369332"/>
          </a:xfrm>
          <a:prstGeom prst="rect">
            <a:avLst/>
          </a:prstGeom>
        </p:spPr>
        <p:txBody>
          <a:bodyPr wrap="square">
            <a:spAutoFit/>
          </a:bodyPr>
          <a:lstStyle/>
          <a:p>
            <a:r>
              <a:rPr lang="el-GR" dirty="0" smtClean="0">
                <a:solidFill>
                  <a:srgbClr val="002060"/>
                </a:solidFill>
              </a:rPr>
              <a:t>Με</a:t>
            </a:r>
            <a:r>
              <a:rPr lang="en-US" dirty="0" smtClean="0">
                <a:solidFill>
                  <a:srgbClr val="002060"/>
                </a:solidFill>
              </a:rPr>
              <a:t> </a:t>
            </a:r>
            <a:r>
              <a:rPr lang="el-GR" dirty="0" smtClean="0">
                <a:solidFill>
                  <a:srgbClr val="002060"/>
                </a:solidFill>
              </a:rPr>
              <a:t>τη </a:t>
            </a:r>
            <a:r>
              <a:rPr lang="el-GR" dirty="0">
                <a:solidFill>
                  <a:srgbClr val="002060"/>
                </a:solidFill>
              </a:rPr>
              <a:t>συστολή των κόλπων το αίμα κινείται </a:t>
            </a:r>
            <a:r>
              <a:rPr lang="el-GR" dirty="0" smtClean="0">
                <a:solidFill>
                  <a:srgbClr val="002060"/>
                </a:solidFill>
              </a:rPr>
              <a:t>προς</a:t>
            </a:r>
            <a:r>
              <a:rPr lang="en-US" dirty="0" smtClean="0">
                <a:solidFill>
                  <a:srgbClr val="002060"/>
                </a:solidFill>
              </a:rPr>
              <a:t> </a:t>
            </a:r>
            <a:r>
              <a:rPr lang="el-GR" dirty="0" smtClean="0">
                <a:solidFill>
                  <a:srgbClr val="002060"/>
                </a:solidFill>
              </a:rPr>
              <a:t>τις </a:t>
            </a:r>
            <a:r>
              <a:rPr lang="el-GR" dirty="0">
                <a:solidFill>
                  <a:srgbClr val="002060"/>
                </a:solidFill>
              </a:rPr>
              <a:t>κοιλίες.</a:t>
            </a:r>
          </a:p>
        </p:txBody>
      </p:sp>
      <p:sp>
        <p:nvSpPr>
          <p:cNvPr id="10" name="Δεξιό βέλος 9"/>
          <p:cNvSpPr/>
          <p:nvPr/>
        </p:nvSpPr>
        <p:spPr>
          <a:xfrm>
            <a:off x="6948264" y="6215246"/>
            <a:ext cx="1296144" cy="319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146" name="Picture 2" descr="http://www.incardiology.gr/kardia/81.gif"/>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7619818" y="2404337"/>
            <a:ext cx="1272662" cy="26579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99315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4136" t="30699" r="57070" b="17884"/>
          <a:stretch/>
        </p:blipFill>
        <p:spPr bwMode="auto">
          <a:xfrm>
            <a:off x="213091" y="188640"/>
            <a:ext cx="8762590" cy="43551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4" name="Picture 4" descr="http://www.incardiology.gr/kardia/aortiki_valvida.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35696" y="4517937"/>
            <a:ext cx="3229372" cy="2106112"/>
          </a:xfrm>
          <a:prstGeom prst="rect">
            <a:avLst/>
          </a:prstGeom>
          <a:noFill/>
          <a:extLst>
            <a:ext uri="{909E8E84-426E-40DD-AFC4-6F175D3DCCD1}">
              <a14:hiddenFill xmlns:a14="http://schemas.microsoft.com/office/drawing/2010/main" xmlns="">
                <a:solidFill>
                  <a:srgbClr val="FFFFFF"/>
                </a:solidFill>
              </a14:hiddenFill>
            </a:ext>
          </a:extLst>
        </p:spPr>
      </p:pic>
      <p:pic>
        <p:nvPicPr>
          <p:cNvPr id="5126" name="Picture 6" descr="http://www.patsialas.gr/images/animhc.gif"/>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5940153" y="4365103"/>
            <a:ext cx="2041400" cy="24117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597587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611560" y="787731"/>
            <a:ext cx="2143140" cy="538609"/>
          </a:xfrm>
          <a:prstGeom prst="rect">
            <a:avLst/>
          </a:prstGeom>
          <a:noFill/>
        </p:spPr>
        <p:txBody>
          <a:bodyPr wrap="square" rtlCol="0">
            <a:spAutoFit/>
          </a:bodyPr>
          <a:lstStyle/>
          <a:p>
            <a:r>
              <a:rPr lang="el-GR" sz="2900" b="1" dirty="0" smtClean="0">
                <a:solidFill>
                  <a:srgbClr val="C00000"/>
                </a:solidFill>
                <a:latin typeface="Arial" pitchFamily="34" charset="0"/>
                <a:cs typeface="Arial" pitchFamily="34" charset="0"/>
              </a:rPr>
              <a:t>Οι κοιλίες</a:t>
            </a:r>
            <a:endParaRPr lang="el-GR" sz="2900" b="1" dirty="0">
              <a:solidFill>
                <a:srgbClr val="C00000"/>
              </a:solidFill>
              <a:latin typeface="Arial" pitchFamily="34" charset="0"/>
              <a:cs typeface="Arial" pitchFamily="34" charset="0"/>
            </a:endParaRPr>
          </a:p>
        </p:txBody>
      </p:sp>
      <p:sp>
        <p:nvSpPr>
          <p:cNvPr id="3" name="2 - TextBox"/>
          <p:cNvSpPr txBox="1"/>
          <p:nvPr/>
        </p:nvSpPr>
        <p:spPr>
          <a:xfrm>
            <a:off x="3059832" y="641538"/>
            <a:ext cx="5026069" cy="830997"/>
          </a:xfrm>
          <a:prstGeom prst="rect">
            <a:avLst/>
          </a:prstGeom>
          <a:noFill/>
        </p:spPr>
        <p:txBody>
          <a:bodyPr wrap="square" rtlCol="0">
            <a:spAutoFit/>
          </a:bodyPr>
          <a:lstStyle/>
          <a:p>
            <a:r>
              <a:rPr lang="el-GR" sz="2400" b="1" dirty="0" smtClean="0">
                <a:solidFill>
                  <a:srgbClr val="002060"/>
                </a:solidFill>
                <a:latin typeface="Arial" pitchFamily="34" charset="0"/>
                <a:cs typeface="Arial" pitchFamily="34" charset="0"/>
              </a:rPr>
              <a:t>Προωθούν</a:t>
            </a:r>
            <a:r>
              <a:rPr lang="el-GR" sz="2400" dirty="0" smtClean="0">
                <a:solidFill>
                  <a:srgbClr val="C00000"/>
                </a:solidFill>
                <a:latin typeface="Arial" pitchFamily="34" charset="0"/>
                <a:cs typeface="Arial" pitchFamily="34" charset="0"/>
              </a:rPr>
              <a:t> το αίμα έξω από την καρδιά</a:t>
            </a:r>
            <a:endParaRPr lang="el-GR" sz="2400" dirty="0">
              <a:solidFill>
                <a:srgbClr val="C00000"/>
              </a:solidFill>
              <a:latin typeface="Arial" pitchFamily="34" charset="0"/>
              <a:cs typeface="Arial" pitchFamily="34" charset="0"/>
            </a:endParaRPr>
          </a:p>
        </p:txBody>
      </p:sp>
      <p:sp>
        <p:nvSpPr>
          <p:cNvPr id="4" name="3 - TextBox"/>
          <p:cNvSpPr txBox="1"/>
          <p:nvPr/>
        </p:nvSpPr>
        <p:spPr>
          <a:xfrm>
            <a:off x="467544" y="2143116"/>
            <a:ext cx="7128792" cy="1015663"/>
          </a:xfrm>
          <a:prstGeom prst="rect">
            <a:avLst/>
          </a:prstGeom>
          <a:noFill/>
        </p:spPr>
        <p:txBody>
          <a:bodyPr wrap="square" rtlCol="0">
            <a:spAutoFit/>
          </a:bodyPr>
          <a:lstStyle/>
          <a:p>
            <a:r>
              <a:rPr lang="el-GR" sz="2000" dirty="0" smtClean="0">
                <a:solidFill>
                  <a:srgbClr val="C00000"/>
                </a:solidFill>
                <a:latin typeface="Arial" pitchFamily="34" charset="0"/>
                <a:cs typeface="Arial" pitchFamily="34" charset="0"/>
              </a:rPr>
              <a:t>Η </a:t>
            </a:r>
            <a:r>
              <a:rPr lang="el-GR" sz="2000" b="1" dirty="0" smtClean="0">
                <a:solidFill>
                  <a:srgbClr val="002060"/>
                </a:solidFill>
                <a:latin typeface="Arial" pitchFamily="34" charset="0"/>
                <a:cs typeface="Arial" pitchFamily="34" charset="0"/>
              </a:rPr>
              <a:t>δεξιά κοιλία </a:t>
            </a:r>
            <a:r>
              <a:rPr lang="el-GR" sz="2000" dirty="0" smtClean="0">
                <a:solidFill>
                  <a:srgbClr val="C00000"/>
                </a:solidFill>
                <a:latin typeface="Arial" pitchFamily="34" charset="0"/>
                <a:cs typeface="Arial" pitchFamily="34" charset="0"/>
              </a:rPr>
              <a:t>προωθεί το </a:t>
            </a:r>
            <a:r>
              <a:rPr lang="el-GR" sz="2000" dirty="0" smtClean="0">
                <a:solidFill>
                  <a:srgbClr val="002060"/>
                </a:solidFill>
                <a:latin typeface="Arial" pitchFamily="34" charset="0"/>
                <a:cs typeface="Arial" pitchFamily="34" charset="0"/>
              </a:rPr>
              <a:t>μη οξυγονωμένο αίμα</a:t>
            </a:r>
            <a:r>
              <a:rPr lang="el-GR" sz="2000" dirty="0" smtClean="0">
                <a:solidFill>
                  <a:srgbClr val="C00000"/>
                </a:solidFill>
                <a:latin typeface="Arial" pitchFamily="34" charset="0"/>
                <a:cs typeface="Arial" pitchFamily="34" charset="0"/>
              </a:rPr>
              <a:t> προς την </a:t>
            </a:r>
            <a:r>
              <a:rPr lang="el-GR" sz="2000" dirty="0" smtClean="0">
                <a:solidFill>
                  <a:srgbClr val="002060"/>
                </a:solidFill>
                <a:latin typeface="Arial" pitchFamily="34" charset="0"/>
                <a:cs typeface="Arial" pitchFamily="34" charset="0"/>
              </a:rPr>
              <a:t>πνευμονική αρτηρία </a:t>
            </a:r>
            <a:r>
              <a:rPr lang="el-GR" sz="2000" dirty="0" smtClean="0">
                <a:solidFill>
                  <a:srgbClr val="C00000"/>
                </a:solidFill>
                <a:latin typeface="Arial" pitchFamily="34" charset="0"/>
                <a:cs typeface="Arial" pitchFamily="34" charset="0"/>
              </a:rPr>
              <a:t>η οποία το κατευθύνει στους πνεύμονες όπου και οξυγονώνεται</a:t>
            </a:r>
            <a:endParaRPr lang="el-GR" sz="2000" dirty="0">
              <a:solidFill>
                <a:srgbClr val="C00000"/>
              </a:solidFill>
              <a:latin typeface="Arial" pitchFamily="34" charset="0"/>
              <a:cs typeface="Arial" pitchFamily="34" charset="0"/>
            </a:endParaRPr>
          </a:p>
        </p:txBody>
      </p:sp>
      <p:sp>
        <p:nvSpPr>
          <p:cNvPr id="5" name="4 - TextBox"/>
          <p:cNvSpPr txBox="1"/>
          <p:nvPr/>
        </p:nvSpPr>
        <p:spPr>
          <a:xfrm>
            <a:off x="467544" y="3649808"/>
            <a:ext cx="6912768" cy="707886"/>
          </a:xfrm>
          <a:prstGeom prst="rect">
            <a:avLst/>
          </a:prstGeom>
          <a:noFill/>
        </p:spPr>
        <p:txBody>
          <a:bodyPr wrap="square" rtlCol="0">
            <a:spAutoFit/>
          </a:bodyPr>
          <a:lstStyle/>
          <a:p>
            <a:r>
              <a:rPr lang="el-GR" sz="2000" dirty="0" smtClean="0">
                <a:solidFill>
                  <a:srgbClr val="C00000"/>
                </a:solidFill>
                <a:latin typeface="Arial" pitchFamily="34" charset="0"/>
                <a:cs typeface="Arial" pitchFamily="34" charset="0"/>
              </a:rPr>
              <a:t>Η </a:t>
            </a:r>
            <a:r>
              <a:rPr lang="el-GR" sz="2000" b="1" dirty="0" smtClean="0">
                <a:solidFill>
                  <a:srgbClr val="002060"/>
                </a:solidFill>
                <a:latin typeface="Arial" pitchFamily="34" charset="0"/>
                <a:cs typeface="Arial" pitchFamily="34" charset="0"/>
              </a:rPr>
              <a:t>αριστερή κοιλία </a:t>
            </a:r>
            <a:r>
              <a:rPr lang="el-GR" sz="2000" dirty="0" smtClean="0">
                <a:solidFill>
                  <a:srgbClr val="C00000"/>
                </a:solidFill>
                <a:latin typeface="Arial" pitchFamily="34" charset="0"/>
                <a:cs typeface="Arial" pitchFamily="34" charset="0"/>
              </a:rPr>
              <a:t>προωθεί το </a:t>
            </a:r>
            <a:r>
              <a:rPr lang="el-GR" sz="2000" dirty="0" smtClean="0">
                <a:solidFill>
                  <a:srgbClr val="002060"/>
                </a:solidFill>
                <a:latin typeface="Arial" pitchFamily="34" charset="0"/>
                <a:cs typeface="Arial" pitchFamily="34" charset="0"/>
              </a:rPr>
              <a:t>ήδη οξυγονωμένο αίμα</a:t>
            </a:r>
            <a:r>
              <a:rPr lang="el-GR" sz="2000" dirty="0" smtClean="0">
                <a:solidFill>
                  <a:srgbClr val="C00000"/>
                </a:solidFill>
                <a:latin typeface="Arial" pitchFamily="34" charset="0"/>
                <a:cs typeface="Arial" pitchFamily="34" charset="0"/>
              </a:rPr>
              <a:t> στην </a:t>
            </a:r>
            <a:r>
              <a:rPr lang="el-GR" sz="2000" dirty="0" smtClean="0">
                <a:solidFill>
                  <a:srgbClr val="002060"/>
                </a:solidFill>
                <a:latin typeface="Arial" pitchFamily="34" charset="0"/>
                <a:cs typeface="Arial" pitchFamily="34" charset="0"/>
              </a:rPr>
              <a:t>αορτή</a:t>
            </a:r>
            <a:r>
              <a:rPr lang="el-GR" sz="2000" dirty="0" smtClean="0">
                <a:solidFill>
                  <a:srgbClr val="C00000"/>
                </a:solidFill>
                <a:latin typeface="Arial" pitchFamily="34" charset="0"/>
                <a:cs typeface="Arial" pitchFamily="34" charset="0"/>
              </a:rPr>
              <a:t> μέσω της οποίας κατευθύνεται σε όλο το σώμα</a:t>
            </a:r>
            <a:endParaRPr lang="el-GR" sz="2000" dirty="0">
              <a:solidFill>
                <a:srgbClr val="C00000"/>
              </a:solidFill>
              <a:latin typeface="Arial" pitchFamily="34" charset="0"/>
              <a:cs typeface="Arial" pitchFamily="34" charset="0"/>
            </a:endParaRPr>
          </a:p>
        </p:txBody>
      </p:sp>
      <p:sp>
        <p:nvSpPr>
          <p:cNvPr id="6" name="Ορθογώνιο 5"/>
          <p:cNvSpPr/>
          <p:nvPr/>
        </p:nvSpPr>
        <p:spPr>
          <a:xfrm>
            <a:off x="500082" y="5480376"/>
            <a:ext cx="8183760" cy="646331"/>
          </a:xfrm>
          <a:prstGeom prst="rect">
            <a:avLst/>
          </a:prstGeom>
        </p:spPr>
        <p:txBody>
          <a:bodyPr wrap="square">
            <a:spAutoFit/>
          </a:bodyPr>
          <a:lstStyle/>
          <a:p>
            <a:r>
              <a:rPr lang="el-GR" dirty="0"/>
              <a:t>Βαλβίδες που </a:t>
            </a:r>
            <a:r>
              <a:rPr lang="el-GR" dirty="0" smtClean="0"/>
              <a:t>βρίσκονται</a:t>
            </a:r>
            <a:r>
              <a:rPr lang="en-US" dirty="0" smtClean="0"/>
              <a:t> </a:t>
            </a:r>
            <a:r>
              <a:rPr lang="el-GR" dirty="0" smtClean="0"/>
              <a:t>στην </a:t>
            </a:r>
            <a:r>
              <a:rPr lang="el-GR" dirty="0"/>
              <a:t>είσοδο των δύο μεγάλων αρτηριών </a:t>
            </a:r>
            <a:r>
              <a:rPr lang="el-GR" dirty="0" smtClean="0"/>
              <a:t>ελέγχουν </a:t>
            </a:r>
            <a:r>
              <a:rPr lang="el-GR" dirty="0"/>
              <a:t>τη ροή του αίματος από τις </a:t>
            </a:r>
            <a:r>
              <a:rPr lang="el-GR" dirty="0" smtClean="0"/>
              <a:t>κοιλίες</a:t>
            </a:r>
            <a:r>
              <a:rPr lang="en-US" dirty="0" smtClean="0"/>
              <a:t> </a:t>
            </a:r>
            <a:r>
              <a:rPr lang="el-GR" dirty="0" smtClean="0"/>
              <a:t>προς </a:t>
            </a:r>
            <a:r>
              <a:rPr lang="el-GR" dirty="0"/>
              <a:t>την αορτή και προς την πνευμονική </a:t>
            </a:r>
            <a:r>
              <a:rPr lang="el-GR" dirty="0" smtClean="0"/>
              <a:t>αρτηρία</a:t>
            </a:r>
            <a:endParaRPr lang="el-GR" dirty="0"/>
          </a:p>
        </p:txBody>
      </p:sp>
      <p:pic>
        <p:nvPicPr>
          <p:cNvPr id="9218" name="Picture 2" descr="http://www.incardiology.gr/kardia/81.gif"/>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7596336" y="1916832"/>
            <a:ext cx="1364357" cy="284945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2865120" y="2628138"/>
          <a:ext cx="3413760" cy="1601724"/>
        </p:xfrm>
        <a:graphic>
          <a:graphicData uri="http://schemas.openxmlformats.org/drawingml/2006/table">
            <a:tbl>
              <a:tblPr/>
              <a:tblGrid>
                <a:gridCol w="3413760"/>
              </a:tblGrid>
              <a:tr h="0">
                <a:tc>
                  <a:txBody>
                    <a:bodyPr/>
                    <a:lstStyle/>
                    <a:p>
                      <a:pPr>
                        <a:lnSpc>
                          <a:spcPct val="115000"/>
                        </a:lnSpc>
                        <a:spcAft>
                          <a:spcPts val="0"/>
                        </a:spcAft>
                      </a:pPr>
                      <a:endParaRPr lang="el-GR" sz="1200" dirty="0">
                        <a:latin typeface="Times New Roman"/>
                        <a:ea typeface="Times New Roman"/>
                        <a:cs typeface="Times New Roman"/>
                      </a:endParaRPr>
                    </a:p>
                  </a:txBody>
                  <a:tcPr marL="0" marR="0" marT="0" marB="0" anchor="ctr">
                    <a:lnL>
                      <a:noFill/>
                    </a:lnL>
                    <a:lnR>
                      <a:noFill/>
                    </a:lnR>
                    <a:lnT>
                      <a:noFill/>
                    </a:lnT>
                    <a:lnB>
                      <a:noFill/>
                    </a:lnB>
                  </a:tcPr>
                </a:tc>
              </a:tr>
              <a:tr h="1181100">
                <a:tc>
                  <a:txBody>
                    <a:bodyPr/>
                    <a:lstStyle/>
                    <a:p>
                      <a:pPr>
                        <a:lnSpc>
                          <a:spcPct val="115000"/>
                        </a:lnSpc>
                        <a:spcAft>
                          <a:spcPts val="0"/>
                        </a:spcAft>
                      </a:pPr>
                      <a:endParaRPr lang="el-GR" sz="1200" dirty="0">
                        <a:latin typeface="Times New Roman"/>
                        <a:ea typeface="Times New Roman"/>
                        <a:cs typeface="Times New Roman"/>
                      </a:endParaRPr>
                    </a:p>
                  </a:txBody>
                  <a:tcPr marL="0" marR="0" marT="0" marB="0" anchor="ctr">
                    <a:lnL>
                      <a:noFill/>
                    </a:lnL>
                    <a:lnR>
                      <a:noFill/>
                    </a:lnR>
                    <a:lnT>
                      <a:noFill/>
                    </a:lnT>
                    <a:lnB>
                      <a:noFill/>
                    </a:lnB>
                  </a:tcPr>
                </a:tc>
              </a:tr>
              <a:tr h="0">
                <a:tc>
                  <a:txBody>
                    <a:bodyPr/>
                    <a:lstStyle/>
                    <a:p>
                      <a:pPr>
                        <a:lnSpc>
                          <a:spcPct val="115000"/>
                        </a:lnSpc>
                        <a:spcAft>
                          <a:spcPts val="0"/>
                        </a:spcAft>
                      </a:pPr>
                      <a:endParaRPr lang="el-GR" sz="1200" dirty="0">
                        <a:latin typeface="Times New Roman"/>
                        <a:ea typeface="Times New Roman"/>
                        <a:cs typeface="Times New Roman"/>
                      </a:endParaRPr>
                    </a:p>
                  </a:txBody>
                  <a:tcPr marL="0" marR="0" marT="0" marB="0" anchor="ctr">
                    <a:lnL>
                      <a:noFill/>
                    </a:lnL>
                    <a:lnR>
                      <a:noFill/>
                    </a:lnR>
                    <a:lnT>
                      <a:noFill/>
                    </a:lnT>
                    <a:lnB>
                      <a:noFill/>
                    </a:lnB>
                  </a:tcPr>
                </a:tc>
              </a:tr>
            </a:tbl>
          </a:graphicData>
        </a:graphic>
      </p:graphicFrame>
      <p:pic>
        <p:nvPicPr>
          <p:cNvPr id="8200" name="Εικόνα 1" descr="http://www.incardiology.gr/kardia/1.gif"/>
          <p:cNvPicPr>
            <a:picLocks noChangeAspect="1" noChangeArrowheads="1"/>
          </p:cNvPicPr>
          <p:nvPr/>
        </p:nvPicPr>
        <p:blipFill>
          <a:blip r:embed="rId2"/>
          <a:srcRect/>
          <a:stretch>
            <a:fillRect/>
          </a:stretch>
        </p:blipFill>
        <p:spPr bwMode="auto">
          <a:xfrm>
            <a:off x="2285984" y="0"/>
            <a:ext cx="1366840" cy="3571876"/>
          </a:xfrm>
          <a:prstGeom prst="rect">
            <a:avLst/>
          </a:prstGeom>
          <a:noFill/>
        </p:spPr>
      </p:pic>
      <p:pic>
        <p:nvPicPr>
          <p:cNvPr id="8199" name="Εικόνα 2" descr="http://www.incardiology.gr/kardia/81.gif"/>
          <p:cNvPicPr>
            <a:picLocks noChangeAspect="1" noChangeArrowheads="1"/>
          </p:cNvPicPr>
          <p:nvPr/>
        </p:nvPicPr>
        <p:blipFill>
          <a:blip r:embed="rId3"/>
          <a:srcRect/>
          <a:stretch>
            <a:fillRect/>
          </a:stretch>
        </p:blipFill>
        <p:spPr bwMode="auto">
          <a:xfrm>
            <a:off x="3643306" y="0"/>
            <a:ext cx="1357322" cy="3513068"/>
          </a:xfrm>
          <a:prstGeom prst="rect">
            <a:avLst/>
          </a:prstGeom>
          <a:noFill/>
        </p:spPr>
      </p:pic>
      <p:pic>
        <p:nvPicPr>
          <p:cNvPr id="8198" name="Εικόνα 3" descr="http://www.incardiology.gr/kardia/Image15.gif"/>
          <p:cNvPicPr>
            <a:picLocks noChangeAspect="1" noChangeArrowheads="1"/>
          </p:cNvPicPr>
          <p:nvPr/>
        </p:nvPicPr>
        <p:blipFill>
          <a:blip r:embed="rId4"/>
          <a:srcRect/>
          <a:stretch>
            <a:fillRect/>
          </a:stretch>
        </p:blipFill>
        <p:spPr bwMode="auto">
          <a:xfrm>
            <a:off x="5143504" y="214290"/>
            <a:ext cx="1857388" cy="3025145"/>
          </a:xfrm>
          <a:prstGeom prst="rect">
            <a:avLst/>
          </a:prstGeom>
          <a:noFill/>
        </p:spPr>
      </p:pic>
      <p:pic>
        <p:nvPicPr>
          <p:cNvPr id="8197" name="Εικόνα 4" descr="http://www.incardiology.gr/kardia/82.gif"/>
          <p:cNvPicPr>
            <a:picLocks noChangeAspect="1" noChangeArrowheads="1"/>
          </p:cNvPicPr>
          <p:nvPr/>
        </p:nvPicPr>
        <p:blipFill>
          <a:blip r:embed="rId5"/>
          <a:srcRect/>
          <a:stretch>
            <a:fillRect/>
          </a:stretch>
        </p:blipFill>
        <p:spPr bwMode="auto">
          <a:xfrm>
            <a:off x="2306045" y="3500438"/>
            <a:ext cx="3436303" cy="1660124"/>
          </a:xfrm>
          <a:prstGeom prst="rect">
            <a:avLst/>
          </a:prstGeom>
          <a:noFill/>
        </p:spPr>
      </p:pic>
      <p:pic>
        <p:nvPicPr>
          <p:cNvPr id="8196" name="Εικόνα 5" descr="http://www.incardiology.gr/kardia/5.gif"/>
          <p:cNvPicPr>
            <a:picLocks noChangeAspect="1" noChangeArrowheads="1"/>
          </p:cNvPicPr>
          <p:nvPr/>
        </p:nvPicPr>
        <p:blipFill>
          <a:blip r:embed="rId6"/>
          <a:srcRect/>
          <a:stretch>
            <a:fillRect/>
          </a:stretch>
        </p:blipFill>
        <p:spPr bwMode="auto">
          <a:xfrm>
            <a:off x="5715008" y="3500438"/>
            <a:ext cx="887214" cy="1643074"/>
          </a:xfrm>
          <a:prstGeom prst="rect">
            <a:avLst/>
          </a:prstGeom>
          <a:noFill/>
        </p:spPr>
      </p:pic>
      <p:pic>
        <p:nvPicPr>
          <p:cNvPr id="8195" name="Εικόνα 6" descr="http://www.incardiology.gr/kardia/6.gif"/>
          <p:cNvPicPr>
            <a:picLocks noChangeAspect="1" noChangeArrowheads="1"/>
          </p:cNvPicPr>
          <p:nvPr/>
        </p:nvPicPr>
        <p:blipFill>
          <a:blip r:embed="rId7"/>
          <a:srcRect/>
          <a:stretch>
            <a:fillRect/>
          </a:stretch>
        </p:blipFill>
        <p:spPr bwMode="auto">
          <a:xfrm>
            <a:off x="2281191" y="5160153"/>
            <a:ext cx="1357322" cy="1698337"/>
          </a:xfrm>
          <a:prstGeom prst="rect">
            <a:avLst/>
          </a:prstGeom>
          <a:noFill/>
        </p:spPr>
      </p:pic>
      <p:pic>
        <p:nvPicPr>
          <p:cNvPr id="8194" name="Εικόνα 7" descr="http://www.incardiology.gr/kardia/7.gif"/>
          <p:cNvPicPr>
            <a:picLocks noChangeAspect="1" noChangeArrowheads="1"/>
          </p:cNvPicPr>
          <p:nvPr/>
        </p:nvPicPr>
        <p:blipFill>
          <a:blip r:embed="rId8"/>
          <a:srcRect/>
          <a:stretch>
            <a:fillRect/>
          </a:stretch>
        </p:blipFill>
        <p:spPr bwMode="auto">
          <a:xfrm>
            <a:off x="3629859" y="5164509"/>
            <a:ext cx="1285884" cy="1706938"/>
          </a:xfrm>
          <a:prstGeom prst="rect">
            <a:avLst/>
          </a:prstGeom>
          <a:noFill/>
        </p:spPr>
      </p:pic>
      <p:pic>
        <p:nvPicPr>
          <p:cNvPr id="8193" name="Εικόνα 8" descr="http://www.incardiology.gr/kardia/83.gif"/>
          <p:cNvPicPr>
            <a:picLocks noChangeAspect="1" noChangeArrowheads="1"/>
          </p:cNvPicPr>
          <p:nvPr/>
        </p:nvPicPr>
        <p:blipFill>
          <a:blip r:embed="rId9"/>
          <a:srcRect/>
          <a:stretch>
            <a:fillRect/>
          </a:stretch>
        </p:blipFill>
        <p:spPr bwMode="auto">
          <a:xfrm>
            <a:off x="4902296" y="5138632"/>
            <a:ext cx="1714512" cy="1746262"/>
          </a:xfrm>
          <a:prstGeom prst="rect">
            <a:avLst/>
          </a:prstGeom>
          <a:noFill/>
        </p:spPr>
      </p:pic>
      <p:sp>
        <p:nvSpPr>
          <p:cNvPr id="11" name="10 - TextBox"/>
          <p:cNvSpPr txBox="1"/>
          <p:nvPr/>
        </p:nvSpPr>
        <p:spPr>
          <a:xfrm>
            <a:off x="214282" y="214290"/>
            <a:ext cx="2214578" cy="830997"/>
          </a:xfrm>
          <a:prstGeom prst="rect">
            <a:avLst/>
          </a:prstGeom>
          <a:noFill/>
        </p:spPr>
        <p:txBody>
          <a:bodyPr wrap="square" rtlCol="0">
            <a:spAutoFit/>
          </a:bodyPr>
          <a:lstStyle/>
          <a:p>
            <a:r>
              <a:rPr lang="el-GR" sz="2400" dirty="0" smtClean="0">
                <a:solidFill>
                  <a:srgbClr val="C00000"/>
                </a:solidFill>
                <a:latin typeface="Arial" pitchFamily="34" charset="0"/>
                <a:cs typeface="Arial" pitchFamily="34" charset="0"/>
              </a:rPr>
              <a:t>Η κυκλοφορία του αίματος</a:t>
            </a:r>
            <a:endParaRPr lang="el-GR" sz="2400" dirty="0">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217422" y="692696"/>
            <a:ext cx="6010762" cy="400110"/>
          </a:xfrm>
          <a:prstGeom prst="rect">
            <a:avLst/>
          </a:prstGeom>
        </p:spPr>
        <p:txBody>
          <a:bodyPr wrap="square">
            <a:spAutoFit/>
          </a:bodyPr>
          <a:lstStyle/>
          <a:p>
            <a:r>
              <a:rPr lang="el-GR" sz="2000" dirty="0"/>
              <a:t>Κατά την κυκλοφορία του αίματος η καρδιά συσπάται.</a:t>
            </a:r>
          </a:p>
        </p:txBody>
      </p:sp>
      <p:sp>
        <p:nvSpPr>
          <p:cNvPr id="5" name="Ορθογώνιο 4"/>
          <p:cNvSpPr/>
          <p:nvPr/>
        </p:nvSpPr>
        <p:spPr>
          <a:xfrm>
            <a:off x="217422" y="1795660"/>
            <a:ext cx="7704856" cy="1200329"/>
          </a:xfrm>
          <a:prstGeom prst="rect">
            <a:avLst/>
          </a:prstGeom>
        </p:spPr>
        <p:txBody>
          <a:bodyPr wrap="square">
            <a:spAutoFit/>
          </a:bodyPr>
          <a:lstStyle/>
          <a:p>
            <a:pPr marL="342900" indent="-342900" fontAlgn="base">
              <a:buFont typeface="Arial" pitchFamily="34" charset="0"/>
              <a:buChar char="•"/>
            </a:pPr>
            <a:r>
              <a:rPr lang="el-GR" sz="2400" b="1" dirty="0"/>
              <a:t>Πρώτα συσπώνται οι κόλποι (ηρεμούν οι κοιλίες), </a:t>
            </a:r>
            <a:endParaRPr lang="el-GR" sz="2400" b="1" dirty="0" smtClean="0"/>
          </a:p>
          <a:p>
            <a:pPr marL="342900" indent="-342900" fontAlgn="base">
              <a:buFont typeface="Arial" pitchFamily="34" charset="0"/>
              <a:buChar char="•"/>
            </a:pPr>
            <a:r>
              <a:rPr lang="el-GR" sz="2400" b="1" dirty="0" smtClean="0"/>
              <a:t>κατόπιν </a:t>
            </a:r>
            <a:r>
              <a:rPr lang="el-GR" sz="2400" b="1" dirty="0"/>
              <a:t>συσπώνται </a:t>
            </a:r>
            <a:r>
              <a:rPr lang="el-GR" sz="2400" b="1" dirty="0" smtClean="0"/>
              <a:t>οι κοιλίες</a:t>
            </a:r>
            <a:r>
              <a:rPr lang="el-GR" sz="2400" b="1" dirty="0"/>
              <a:t> (ηρεμούν οι κόλποι)</a:t>
            </a:r>
            <a:endParaRPr lang="el-GR" sz="2400" dirty="0"/>
          </a:p>
          <a:p>
            <a:pPr marL="342900" indent="-342900" fontAlgn="base">
              <a:buFont typeface="Arial" pitchFamily="34" charset="0"/>
              <a:buChar char="•"/>
            </a:pPr>
            <a:r>
              <a:rPr lang="el-GR" sz="2400" b="1" dirty="0"/>
              <a:t>και τέλος ηρεμούν και οι κόλποι και οι κοιλίες.</a:t>
            </a:r>
            <a:endParaRPr lang="el-GR" sz="2400" dirty="0"/>
          </a:p>
        </p:txBody>
      </p:sp>
      <p:sp>
        <p:nvSpPr>
          <p:cNvPr id="6" name="Ορθογώνιο 5"/>
          <p:cNvSpPr/>
          <p:nvPr/>
        </p:nvSpPr>
        <p:spPr>
          <a:xfrm>
            <a:off x="251520" y="3284983"/>
            <a:ext cx="6264696" cy="461665"/>
          </a:xfrm>
          <a:prstGeom prst="rect">
            <a:avLst/>
          </a:prstGeom>
        </p:spPr>
        <p:txBody>
          <a:bodyPr wrap="square">
            <a:spAutoFit/>
          </a:bodyPr>
          <a:lstStyle/>
          <a:p>
            <a:r>
              <a:rPr lang="el-GR" sz="2400" b="1" dirty="0">
                <a:solidFill>
                  <a:srgbClr val="C00000"/>
                </a:solidFill>
              </a:rPr>
              <a:t>Μια τέτοια κίνηση λέγεται καρδιακός παλμός.</a:t>
            </a:r>
          </a:p>
        </p:txBody>
      </p:sp>
      <p:sp>
        <p:nvSpPr>
          <p:cNvPr id="7" name="Ορθογώνιο 6"/>
          <p:cNvSpPr/>
          <p:nvPr/>
        </p:nvSpPr>
        <p:spPr>
          <a:xfrm>
            <a:off x="251520" y="4365104"/>
            <a:ext cx="8568952" cy="1938992"/>
          </a:xfrm>
          <a:prstGeom prst="rect">
            <a:avLst/>
          </a:prstGeom>
          <a:solidFill>
            <a:schemeClr val="tx2">
              <a:lumMod val="20000"/>
              <a:lumOff val="80000"/>
            </a:schemeClr>
          </a:solidFill>
        </p:spPr>
        <p:txBody>
          <a:bodyPr wrap="square">
            <a:spAutoFit/>
          </a:bodyPr>
          <a:lstStyle/>
          <a:p>
            <a:pPr fontAlgn="base"/>
            <a:r>
              <a:rPr lang="el-GR" sz="2400" b="1" dirty="0"/>
              <a:t>Επομένως σε κάθε καρδιακό παλμό περιλαμβάνονται τρεις φάσεις:</a:t>
            </a:r>
            <a:endParaRPr lang="el-GR" sz="2400" dirty="0"/>
          </a:p>
          <a:p>
            <a:pPr fontAlgn="base"/>
            <a:r>
              <a:rPr lang="el-GR" sz="2400" dirty="0" smtClean="0"/>
              <a:t>1. </a:t>
            </a:r>
            <a:r>
              <a:rPr lang="el-GR" sz="2400" b="1" dirty="0" smtClean="0"/>
              <a:t>Συστολή </a:t>
            </a:r>
            <a:r>
              <a:rPr lang="el-GR" sz="2400" b="1" dirty="0"/>
              <a:t>των κόλπων.</a:t>
            </a:r>
            <a:endParaRPr lang="el-GR" sz="2400" dirty="0"/>
          </a:p>
          <a:p>
            <a:pPr fontAlgn="base"/>
            <a:r>
              <a:rPr lang="el-GR" sz="2400" dirty="0" smtClean="0"/>
              <a:t>2. </a:t>
            </a:r>
            <a:r>
              <a:rPr lang="el-GR" sz="2400" b="1" dirty="0" smtClean="0"/>
              <a:t>Συστολή </a:t>
            </a:r>
            <a:r>
              <a:rPr lang="el-GR" sz="2400" b="1" dirty="0"/>
              <a:t>των κοιλιών.</a:t>
            </a:r>
            <a:endParaRPr lang="el-GR" sz="2400" dirty="0"/>
          </a:p>
          <a:p>
            <a:pPr fontAlgn="base"/>
            <a:r>
              <a:rPr lang="el-GR" sz="2400" dirty="0" smtClean="0"/>
              <a:t>3. </a:t>
            </a:r>
            <a:r>
              <a:rPr lang="el-GR" sz="2400" b="1" dirty="0" smtClean="0"/>
              <a:t>Διαστολή </a:t>
            </a:r>
            <a:r>
              <a:rPr lang="el-GR" sz="2400" b="1" dirty="0"/>
              <a:t>ή παύλα (ηρεμία των κόλπων και των κοιλιών).</a:t>
            </a:r>
            <a:endParaRPr lang="el-GR" sz="2400" dirty="0"/>
          </a:p>
        </p:txBody>
      </p:sp>
      <p:pic>
        <p:nvPicPr>
          <p:cNvPr id="8" name="Picture 2" descr="https://24.media.tumblr.com/6d160ddb500768fad849231e1e4dda69/tumblr_mp7x5iO2bu1s7rxklo1_r1_500.gif"/>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81789" y="213997"/>
            <a:ext cx="1738683" cy="2434156"/>
          </a:xfrm>
          <a:prstGeom prst="rect">
            <a:avLst/>
          </a:prstGeom>
          <a:noFill/>
          <a:extLst>
            <a:ext uri="{909E8E84-426E-40DD-AFC4-6F175D3DCCD1}">
              <a14:hiddenFill xmlns:a14="http://schemas.microsoft.com/office/drawing/2010/main" xmlns="">
                <a:solidFill>
                  <a:srgbClr val="FFFFFF"/>
                </a:solidFill>
              </a14:hiddenFill>
            </a:ext>
          </a:extLst>
        </p:spPr>
      </p:pic>
      <p:pic>
        <p:nvPicPr>
          <p:cNvPr id="10242" name="Picture 2" descr="http://www.incardiology.gr/kardia/anat-fisiol2.gif"/>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6825741" y="2793786"/>
            <a:ext cx="2082105" cy="13597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950586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47769" y="219998"/>
            <a:ext cx="1312282" cy="369332"/>
          </a:xfrm>
          <a:prstGeom prst="rect">
            <a:avLst/>
          </a:prstGeom>
        </p:spPr>
        <p:txBody>
          <a:bodyPr wrap="none">
            <a:spAutoFit/>
          </a:bodyPr>
          <a:lstStyle/>
          <a:p>
            <a:r>
              <a:rPr lang="el-GR" b="1" dirty="0"/>
              <a:t>Ο σφυγμός </a:t>
            </a:r>
            <a:endParaRPr lang="el-GR" dirty="0"/>
          </a:p>
        </p:txBody>
      </p:sp>
      <p:sp>
        <p:nvSpPr>
          <p:cNvPr id="3" name="Ορθογώνιο 2"/>
          <p:cNvSpPr/>
          <p:nvPr/>
        </p:nvSpPr>
        <p:spPr>
          <a:xfrm>
            <a:off x="395536" y="777262"/>
            <a:ext cx="8280920" cy="1477328"/>
          </a:xfrm>
          <a:prstGeom prst="rect">
            <a:avLst/>
          </a:prstGeom>
        </p:spPr>
        <p:txBody>
          <a:bodyPr wrap="square">
            <a:spAutoFit/>
          </a:bodyPr>
          <a:lstStyle/>
          <a:p>
            <a:r>
              <a:rPr lang="el-GR" dirty="0"/>
              <a:t>Σε κάθε συστολή της αριστερής κοιλίας φεύγουν 70 </a:t>
            </a:r>
            <a:r>
              <a:rPr lang="el-GR" dirty="0" err="1"/>
              <a:t>κυβ</a:t>
            </a:r>
            <a:r>
              <a:rPr lang="el-GR" dirty="0"/>
              <a:t>. εκ. αίματος που πηγαίνουν στο χώρο που υπάρχει στην αρχή της αορτής. Αλλά η αορτή είναι ήδη γεμάτη με αίμα. Επομένως, για να βρουν θέση αυτά τα 70 </a:t>
            </a:r>
            <a:r>
              <a:rPr lang="el-GR" dirty="0" err="1"/>
              <a:t>κυβ</a:t>
            </a:r>
            <a:r>
              <a:rPr lang="el-GR" dirty="0"/>
              <a:t>. εκατοστόμετρα αίματος, τεντώνεται το ελαστικό τοίχωμα της αορτής. Έτσι, ο χώρος που βρίσκεται στην αρχή της αορτής, πλαταίνει και βρίσκει θέση η νέα ποσότητα του αίματος.</a:t>
            </a:r>
          </a:p>
        </p:txBody>
      </p:sp>
      <p:sp>
        <p:nvSpPr>
          <p:cNvPr id="4" name="Ορθογώνιο 3"/>
          <p:cNvSpPr/>
          <p:nvPr/>
        </p:nvSpPr>
        <p:spPr>
          <a:xfrm>
            <a:off x="397663" y="2197603"/>
            <a:ext cx="8136904" cy="1200329"/>
          </a:xfrm>
          <a:prstGeom prst="rect">
            <a:avLst/>
          </a:prstGeom>
        </p:spPr>
        <p:txBody>
          <a:bodyPr wrap="square">
            <a:spAutoFit/>
          </a:bodyPr>
          <a:lstStyle/>
          <a:p>
            <a:r>
              <a:rPr lang="el-GR" dirty="0"/>
              <a:t>Το τέντωμα όμως αυτό του ελαστικού τοιχώματος, δεν μπορεί να διαρκέσει για πολύ. Το τοίχωμα έπειτα από λίγο ξαναγυρίζει στη θέση του. Έτσι γεννιέται ένα κύμα (ο σφυγμός), που μεταδίνεται κατά μήκος του ελαστικού τοιχώματος των αρτηριών.</a:t>
            </a:r>
          </a:p>
        </p:txBody>
      </p:sp>
      <p:sp>
        <p:nvSpPr>
          <p:cNvPr id="5" name="Ορθογώνιο 4"/>
          <p:cNvSpPr/>
          <p:nvPr/>
        </p:nvSpPr>
        <p:spPr>
          <a:xfrm>
            <a:off x="5580112" y="4002590"/>
            <a:ext cx="3096344" cy="2308324"/>
          </a:xfrm>
          <a:prstGeom prst="rect">
            <a:avLst/>
          </a:prstGeom>
          <a:solidFill>
            <a:schemeClr val="tx2">
              <a:lumMod val="20000"/>
              <a:lumOff val="80000"/>
            </a:schemeClr>
          </a:solidFill>
        </p:spPr>
        <p:txBody>
          <a:bodyPr wrap="square">
            <a:spAutoFit/>
          </a:bodyPr>
          <a:lstStyle/>
          <a:p>
            <a:r>
              <a:rPr lang="el-GR" b="1" dirty="0"/>
              <a:t>Η ταχύτητα μετάδοσης του σφυγμού είναι μεγαλύτερη της ταχύτητας ροής του αίματος (7 μέτρα ανά δευτερόλεπτο, ενώ η ταχύτητα ροής του αίματος είναι 30 εκατοστόμετρα ανά δευτερόλεπτο).</a:t>
            </a:r>
            <a:endParaRPr lang="el-GR" dirty="0"/>
          </a:p>
        </p:txBody>
      </p:sp>
      <p:sp>
        <p:nvSpPr>
          <p:cNvPr id="6" name="Ορθογώνιο 5"/>
          <p:cNvSpPr/>
          <p:nvPr/>
        </p:nvSpPr>
        <p:spPr>
          <a:xfrm>
            <a:off x="131046" y="3460194"/>
            <a:ext cx="4572000" cy="3416320"/>
          </a:xfrm>
          <a:prstGeom prst="rect">
            <a:avLst/>
          </a:prstGeom>
        </p:spPr>
        <p:txBody>
          <a:bodyPr>
            <a:spAutoFit/>
          </a:bodyPr>
          <a:lstStyle/>
          <a:p>
            <a:pPr fontAlgn="base"/>
            <a:r>
              <a:rPr lang="el-GR" dirty="0"/>
              <a:t>Κάθε σφυγμός αντιστοιχεί προς ένα καρδιακό παλμό. Κατά μέσο όρο έχουμε 60-70 καρδιακούς παλμούς ανά λεπτό και επίσης 70 </a:t>
            </a:r>
            <a:r>
              <a:rPr lang="el-GR" dirty="0" err="1"/>
              <a:t>σφύξεις</a:t>
            </a:r>
            <a:r>
              <a:rPr lang="el-GR" dirty="0"/>
              <a:t> ανά λεπτό.</a:t>
            </a:r>
          </a:p>
          <a:p>
            <a:pPr fontAlgn="base"/>
            <a:r>
              <a:rPr lang="el-GR" dirty="0"/>
              <a:t>Σφυγμό έχουν μόνο οι αρτηρίες. Οι φλέβες δεν έχουν. Αυτό συμβαίνει, γιατί το κύμα σφυγμού εξασθενεί και τελικά εξασφαλίζεται έτσι, ώστε να μην παρατηρείται πια στις φλέβες. Το σφυγμό μπορούμε να τον αισθανθούμε στις άκρες των δακτύλων στις επιφανειακές αρτηρίες και συνήθως στον καρπό του χεριού.</a:t>
            </a:r>
          </a:p>
        </p:txBody>
      </p:sp>
    </p:spTree>
    <p:extLst>
      <p:ext uri="{BB962C8B-B14F-4D97-AF65-F5344CB8AC3E}">
        <p14:creationId xmlns:p14="http://schemas.microsoft.com/office/powerpoint/2010/main" xmlns="" val="7419929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Πίνακας 3"/>
          <p:cNvGraphicFramePr>
            <a:graphicFrameLocks noGrp="1"/>
          </p:cNvGraphicFramePr>
          <p:nvPr>
            <p:extLst>
              <p:ext uri="{D42A27DB-BD31-4B8C-83A1-F6EECF244321}">
                <p14:modId xmlns:p14="http://schemas.microsoft.com/office/powerpoint/2010/main" xmlns="" val="3039008663"/>
              </p:ext>
            </p:extLst>
          </p:nvPr>
        </p:nvGraphicFramePr>
        <p:xfrm>
          <a:off x="251520" y="1340767"/>
          <a:ext cx="8640959" cy="3888432"/>
        </p:xfrm>
        <a:graphic>
          <a:graphicData uri="http://schemas.openxmlformats.org/drawingml/2006/table">
            <a:tbl>
              <a:tblPr firstRow="1" firstCol="1" lastRow="1" lastCol="1" bandRow="1" bandCol="1">
                <a:tableStyleId>{5C22544A-7EE6-4342-B048-85BDC9FD1C3A}</a:tableStyleId>
              </a:tblPr>
              <a:tblGrid>
                <a:gridCol w="1872208"/>
                <a:gridCol w="3438236"/>
                <a:gridCol w="3330515"/>
              </a:tblGrid>
              <a:tr h="1296144">
                <a:tc rowSpan="4">
                  <a:txBody>
                    <a:bodyPr/>
                    <a:lstStyle/>
                    <a:p>
                      <a:pPr algn="l">
                        <a:spcAft>
                          <a:spcPts val="0"/>
                        </a:spcAft>
                      </a:pPr>
                      <a:r>
                        <a:rPr lang="el-GR" sz="2400" dirty="0">
                          <a:effectLst/>
                        </a:rPr>
                        <a:t>Κεφάλαιο 3</a:t>
                      </a:r>
                      <a:endParaRPr lang="el-GR" sz="2400" dirty="0">
                        <a:effectLst/>
                        <a:latin typeface="Times New Roman"/>
                        <a:ea typeface="Times New Roman"/>
                      </a:endParaRPr>
                    </a:p>
                  </a:txBody>
                  <a:tcPr marL="68580" marR="68580" marT="0" marB="0" anchor="ctr">
                    <a:solidFill>
                      <a:schemeClr val="bg2">
                        <a:lumMod val="50000"/>
                      </a:schemeClr>
                    </a:solidFill>
                  </a:tcPr>
                </a:tc>
                <a:tc>
                  <a:txBody>
                    <a:bodyPr/>
                    <a:lstStyle/>
                    <a:p>
                      <a:pPr algn="l">
                        <a:spcAft>
                          <a:spcPts val="0"/>
                        </a:spcAft>
                      </a:pPr>
                      <a:r>
                        <a:rPr lang="el-GR" sz="1800" dirty="0">
                          <a:effectLst/>
                        </a:rPr>
                        <a:t>ΚΥΚΛΟΦΟΡΙΚΟ ΣΥΣΤΗΜΑ</a:t>
                      </a:r>
                    </a:p>
                    <a:p>
                      <a:pPr algn="l">
                        <a:spcAft>
                          <a:spcPts val="0"/>
                        </a:spcAft>
                      </a:pPr>
                      <a:r>
                        <a:rPr lang="el-GR" sz="1800" dirty="0">
                          <a:effectLst/>
                        </a:rPr>
                        <a:t>Καρδιά</a:t>
                      </a:r>
                      <a:endParaRPr lang="el-GR" sz="1800" dirty="0">
                        <a:effectLst/>
                        <a:latin typeface="Times New Roman"/>
                        <a:ea typeface="Times New Roman"/>
                      </a:endParaRPr>
                    </a:p>
                  </a:txBody>
                  <a:tcPr marL="68580" marR="68580" marT="0" marB="0" anchor="ctr">
                    <a:solidFill>
                      <a:srgbClr val="4F81BD"/>
                    </a:solidFill>
                  </a:tcPr>
                </a:tc>
                <a:tc>
                  <a:txBody>
                    <a:bodyPr/>
                    <a:lstStyle/>
                    <a:p>
                      <a:pPr algn="l">
                        <a:spcAft>
                          <a:spcPts val="0"/>
                        </a:spcAft>
                      </a:pPr>
                      <a:r>
                        <a:rPr lang="el-GR" sz="1800" dirty="0">
                          <a:solidFill>
                            <a:srgbClr val="FFC000"/>
                          </a:solidFill>
                          <a:effectLst/>
                        </a:rPr>
                        <a:t>Να διδαχθεί όλη η ενότητα.</a:t>
                      </a:r>
                    </a:p>
                    <a:p>
                      <a:pPr algn="l">
                        <a:spcAft>
                          <a:spcPts val="0"/>
                        </a:spcAft>
                      </a:pPr>
                      <a:r>
                        <a:rPr lang="el-GR" sz="1800" dirty="0">
                          <a:solidFill>
                            <a:srgbClr val="FFC000"/>
                          </a:solidFill>
                          <a:effectLst/>
                        </a:rPr>
                        <a:t> </a:t>
                      </a:r>
                      <a:endParaRPr lang="el-GR" sz="1800" dirty="0">
                        <a:solidFill>
                          <a:srgbClr val="FFC000"/>
                        </a:solidFill>
                        <a:effectLst/>
                        <a:latin typeface="Times New Roman"/>
                        <a:ea typeface="Times New Roman"/>
                      </a:endParaRPr>
                    </a:p>
                  </a:txBody>
                  <a:tcPr marL="68580" marR="68580" marT="0" marB="0" anchor="ctr">
                    <a:solidFill>
                      <a:schemeClr val="tx2">
                        <a:lumMod val="75000"/>
                      </a:schemeClr>
                    </a:solidFill>
                  </a:tcPr>
                </a:tc>
              </a:tr>
              <a:tr h="648072">
                <a:tc vMerge="1">
                  <a:txBody>
                    <a:bodyPr/>
                    <a:lstStyle/>
                    <a:p>
                      <a:endParaRPr lang="el-GR"/>
                    </a:p>
                  </a:txBody>
                  <a:tcPr/>
                </a:tc>
                <a:tc>
                  <a:txBody>
                    <a:bodyPr/>
                    <a:lstStyle/>
                    <a:p>
                      <a:pPr algn="l">
                        <a:spcAft>
                          <a:spcPts val="0"/>
                        </a:spcAft>
                      </a:pPr>
                      <a:r>
                        <a:rPr lang="el-GR" sz="1800" b="1" dirty="0">
                          <a:solidFill>
                            <a:schemeClr val="bg1"/>
                          </a:solidFill>
                          <a:effectLst/>
                        </a:rPr>
                        <a:t>Αιμοφόρα αγγεία</a:t>
                      </a:r>
                      <a:endParaRPr lang="el-GR" sz="1800" b="1" dirty="0">
                        <a:solidFill>
                          <a:schemeClr val="bg1"/>
                        </a:solidFill>
                        <a:effectLst/>
                        <a:latin typeface="Arial"/>
                        <a:ea typeface="Times New Roman"/>
                      </a:endParaRPr>
                    </a:p>
                  </a:txBody>
                  <a:tcPr marL="68580" marR="68580" marT="0" marB="0" anchor="ctr">
                    <a:solidFill>
                      <a:srgbClr val="4F81BD"/>
                    </a:solidFill>
                  </a:tcPr>
                </a:tc>
                <a:tc>
                  <a:txBody>
                    <a:bodyPr/>
                    <a:lstStyle/>
                    <a:p>
                      <a:pPr algn="l">
                        <a:spcAft>
                          <a:spcPts val="0"/>
                        </a:spcAft>
                      </a:pPr>
                      <a:r>
                        <a:rPr lang="el-GR" sz="1800" dirty="0">
                          <a:solidFill>
                            <a:srgbClr val="FFC000"/>
                          </a:solidFill>
                          <a:effectLst/>
                        </a:rPr>
                        <a:t>Να διδαχθεί όλη ενότητα. </a:t>
                      </a:r>
                      <a:endParaRPr lang="el-GR" sz="1800" dirty="0">
                        <a:solidFill>
                          <a:srgbClr val="FFC000"/>
                        </a:solidFill>
                        <a:effectLst/>
                        <a:latin typeface="Times New Roman"/>
                        <a:ea typeface="Times New Roman"/>
                      </a:endParaRPr>
                    </a:p>
                  </a:txBody>
                  <a:tcPr marL="68580" marR="68580" marT="0" marB="0" anchor="ctr">
                    <a:solidFill>
                      <a:schemeClr val="tx2">
                        <a:lumMod val="75000"/>
                      </a:schemeClr>
                    </a:solidFill>
                  </a:tcPr>
                </a:tc>
              </a:tr>
              <a:tr h="648072">
                <a:tc vMerge="1">
                  <a:txBody>
                    <a:bodyPr/>
                    <a:lstStyle/>
                    <a:p>
                      <a:endParaRPr lang="el-GR"/>
                    </a:p>
                  </a:txBody>
                  <a:tcPr/>
                </a:tc>
                <a:tc>
                  <a:txBody>
                    <a:bodyPr/>
                    <a:lstStyle/>
                    <a:p>
                      <a:pPr algn="l">
                        <a:spcAft>
                          <a:spcPts val="0"/>
                        </a:spcAft>
                      </a:pPr>
                      <a:r>
                        <a:rPr lang="el-GR" sz="1800" b="1" dirty="0">
                          <a:solidFill>
                            <a:schemeClr val="bg1"/>
                          </a:solidFill>
                          <a:effectLst/>
                        </a:rPr>
                        <a:t>Η κυκλοφορία του αίματος</a:t>
                      </a:r>
                      <a:endParaRPr lang="el-GR" sz="1800" b="1" dirty="0">
                        <a:solidFill>
                          <a:schemeClr val="bg1"/>
                        </a:solidFill>
                        <a:effectLst/>
                        <a:latin typeface="Arial"/>
                        <a:ea typeface="Times New Roman"/>
                      </a:endParaRPr>
                    </a:p>
                  </a:txBody>
                  <a:tcPr marL="68580" marR="68580" marT="0" marB="0" anchor="ctr">
                    <a:solidFill>
                      <a:srgbClr val="4F81BD"/>
                    </a:solidFill>
                  </a:tcPr>
                </a:tc>
                <a:tc>
                  <a:txBody>
                    <a:bodyPr/>
                    <a:lstStyle/>
                    <a:p>
                      <a:pPr algn="l">
                        <a:spcAft>
                          <a:spcPts val="0"/>
                        </a:spcAft>
                      </a:pPr>
                      <a:r>
                        <a:rPr lang="el-GR" sz="1800" dirty="0">
                          <a:solidFill>
                            <a:srgbClr val="FFC000"/>
                          </a:solidFill>
                          <a:effectLst/>
                        </a:rPr>
                        <a:t>Να μη διδαχθεί η ενότητα. </a:t>
                      </a:r>
                      <a:endParaRPr lang="el-GR" sz="1800" dirty="0">
                        <a:solidFill>
                          <a:srgbClr val="FFC000"/>
                        </a:solidFill>
                        <a:effectLst/>
                        <a:latin typeface="Times New Roman"/>
                        <a:ea typeface="Times New Roman"/>
                      </a:endParaRPr>
                    </a:p>
                  </a:txBody>
                  <a:tcPr marL="68580" marR="68580" marT="0" marB="0" anchor="ctr">
                    <a:solidFill>
                      <a:schemeClr val="tx2">
                        <a:lumMod val="75000"/>
                      </a:schemeClr>
                    </a:solidFill>
                  </a:tcPr>
                </a:tc>
              </a:tr>
              <a:tr h="1296144">
                <a:tc vMerge="1">
                  <a:txBody>
                    <a:bodyPr/>
                    <a:lstStyle/>
                    <a:p>
                      <a:endParaRPr lang="el-GR"/>
                    </a:p>
                  </a:txBody>
                  <a:tcPr/>
                </a:tc>
                <a:tc>
                  <a:txBody>
                    <a:bodyPr/>
                    <a:lstStyle/>
                    <a:p>
                      <a:pPr algn="l">
                        <a:spcAft>
                          <a:spcPts val="0"/>
                        </a:spcAft>
                      </a:pPr>
                      <a:r>
                        <a:rPr lang="el-GR" sz="1800">
                          <a:effectLst/>
                        </a:rPr>
                        <a:t>Αίμα</a:t>
                      </a:r>
                      <a:endParaRPr lang="el-GR" sz="1800">
                        <a:effectLst/>
                        <a:latin typeface="Arial"/>
                        <a:ea typeface="Times New Roman"/>
                      </a:endParaRPr>
                    </a:p>
                  </a:txBody>
                  <a:tcPr marL="68580" marR="68580" marT="0" marB="0" anchor="ctr"/>
                </a:tc>
                <a:tc>
                  <a:txBody>
                    <a:bodyPr/>
                    <a:lstStyle/>
                    <a:p>
                      <a:pPr algn="l">
                        <a:spcAft>
                          <a:spcPts val="0"/>
                        </a:spcAft>
                      </a:pPr>
                      <a:r>
                        <a:rPr lang="el-GR" sz="1800" dirty="0">
                          <a:solidFill>
                            <a:srgbClr val="FFC000"/>
                          </a:solidFill>
                          <a:effectLst/>
                        </a:rPr>
                        <a:t>Να διδαχθεί όλη η ενότητα.</a:t>
                      </a:r>
                    </a:p>
                    <a:p>
                      <a:pPr algn="l">
                        <a:spcAft>
                          <a:spcPts val="0"/>
                        </a:spcAft>
                      </a:pPr>
                      <a:r>
                        <a:rPr lang="el-GR" sz="1800" dirty="0">
                          <a:solidFill>
                            <a:srgbClr val="FFC000"/>
                          </a:solidFill>
                          <a:effectLst/>
                        </a:rPr>
                        <a:t> </a:t>
                      </a:r>
                      <a:endParaRPr lang="el-GR" sz="1800" dirty="0">
                        <a:solidFill>
                          <a:srgbClr val="FFC000"/>
                        </a:solidFill>
                        <a:effectLst/>
                        <a:latin typeface="Times New Roman"/>
                        <a:ea typeface="Times New Roman"/>
                      </a:endParaRPr>
                    </a:p>
                  </a:txBody>
                  <a:tcPr marL="68580" marR="68580" marT="0" marB="0" anchor="ctr">
                    <a:solidFill>
                      <a:schemeClr val="tx2">
                        <a:lumMod val="75000"/>
                      </a:schemeClr>
                    </a:solidFill>
                  </a:tcPr>
                </a:tc>
              </a:tr>
            </a:tbl>
          </a:graphicData>
        </a:graphic>
      </p:graphicFrame>
      <p:sp>
        <p:nvSpPr>
          <p:cNvPr id="5" name="TextBox 4"/>
          <p:cNvSpPr txBox="1"/>
          <p:nvPr/>
        </p:nvSpPr>
        <p:spPr>
          <a:xfrm>
            <a:off x="3491880" y="564069"/>
            <a:ext cx="1834605" cy="400110"/>
          </a:xfrm>
          <a:prstGeom prst="rect">
            <a:avLst/>
          </a:prstGeom>
          <a:solidFill>
            <a:srgbClr val="FFC000"/>
          </a:solidFill>
        </p:spPr>
        <p:txBody>
          <a:bodyPr wrap="none" rtlCol="0">
            <a:spAutoFit/>
          </a:bodyPr>
          <a:lstStyle/>
          <a:p>
            <a:r>
              <a:rPr lang="el-GR" sz="2000" b="1" dirty="0" smtClean="0"/>
              <a:t>ΕΞΕΤΑΣΤΕΑ ΥΛΗ</a:t>
            </a:r>
            <a:endParaRPr lang="el-GR" sz="2000" b="1" dirty="0"/>
          </a:p>
        </p:txBody>
      </p:sp>
    </p:spTree>
    <p:extLst>
      <p:ext uri="{BB962C8B-B14F-4D97-AF65-F5344CB8AC3E}">
        <p14:creationId xmlns:p14="http://schemas.microsoft.com/office/powerpoint/2010/main" xmlns="" val="3973947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323528" y="188640"/>
            <a:ext cx="5976664" cy="3139321"/>
          </a:xfrm>
          <a:prstGeom prst="rect">
            <a:avLst/>
          </a:prstGeom>
        </p:spPr>
        <p:txBody>
          <a:bodyPr wrap="square">
            <a:spAutoFit/>
          </a:bodyPr>
          <a:lstStyle/>
          <a:p>
            <a:r>
              <a:rPr lang="el-GR" dirty="0">
                <a:solidFill>
                  <a:srgbClr val="002060"/>
                </a:solidFill>
              </a:rPr>
              <a:t>Για να διατηρείται στη ζωή ένας </a:t>
            </a:r>
            <a:r>
              <a:rPr lang="el-GR" dirty="0" smtClean="0">
                <a:solidFill>
                  <a:srgbClr val="002060"/>
                </a:solidFill>
              </a:rPr>
              <a:t>άνθρωπος</a:t>
            </a:r>
            <a:r>
              <a:rPr lang="el-GR" dirty="0">
                <a:solidFill>
                  <a:srgbClr val="002060"/>
                </a:solidFill>
              </a:rPr>
              <a:t>, θα πρέπει η καρδιά του να </a:t>
            </a:r>
            <a:r>
              <a:rPr lang="el-GR" dirty="0" smtClean="0">
                <a:solidFill>
                  <a:srgbClr val="002060"/>
                </a:solidFill>
              </a:rPr>
              <a:t>πάλλεται </a:t>
            </a:r>
            <a:r>
              <a:rPr lang="el-GR" dirty="0">
                <a:solidFill>
                  <a:srgbClr val="002060"/>
                </a:solidFill>
              </a:rPr>
              <a:t>συνεχώς. Οι παλμοί οφείλονται </a:t>
            </a:r>
            <a:r>
              <a:rPr lang="el-GR" dirty="0" smtClean="0">
                <a:solidFill>
                  <a:srgbClr val="002060"/>
                </a:solidFill>
              </a:rPr>
              <a:t>σε</a:t>
            </a:r>
            <a:r>
              <a:rPr lang="en-US" dirty="0" smtClean="0">
                <a:solidFill>
                  <a:srgbClr val="002060"/>
                </a:solidFill>
              </a:rPr>
              <a:t> </a:t>
            </a:r>
            <a:r>
              <a:rPr lang="el-GR" dirty="0" smtClean="0">
                <a:solidFill>
                  <a:srgbClr val="002060"/>
                </a:solidFill>
              </a:rPr>
              <a:t>διαδοχικές </a:t>
            </a:r>
            <a:r>
              <a:rPr lang="el-GR" dirty="0">
                <a:solidFill>
                  <a:srgbClr val="002060"/>
                </a:solidFill>
              </a:rPr>
              <a:t>συστολές και χαλαρώσεις </a:t>
            </a:r>
            <a:r>
              <a:rPr lang="el-GR" dirty="0" smtClean="0">
                <a:solidFill>
                  <a:srgbClr val="002060"/>
                </a:solidFill>
              </a:rPr>
              <a:t>του</a:t>
            </a:r>
            <a:r>
              <a:rPr lang="en-US" dirty="0" smtClean="0">
                <a:solidFill>
                  <a:srgbClr val="002060"/>
                </a:solidFill>
              </a:rPr>
              <a:t> </a:t>
            </a:r>
            <a:r>
              <a:rPr lang="el-GR" dirty="0" smtClean="0">
                <a:solidFill>
                  <a:srgbClr val="002060"/>
                </a:solidFill>
              </a:rPr>
              <a:t>μυοκαρδίου</a:t>
            </a:r>
            <a:r>
              <a:rPr lang="el-GR" dirty="0">
                <a:solidFill>
                  <a:srgbClr val="002060"/>
                </a:solidFill>
              </a:rPr>
              <a:t>. </a:t>
            </a:r>
            <a:endParaRPr lang="en-US" dirty="0" smtClean="0">
              <a:solidFill>
                <a:srgbClr val="002060"/>
              </a:solidFill>
            </a:endParaRPr>
          </a:p>
          <a:p>
            <a:endParaRPr lang="en-US" dirty="0">
              <a:solidFill>
                <a:srgbClr val="002060"/>
              </a:solidFill>
            </a:endParaRPr>
          </a:p>
          <a:p>
            <a:pPr marL="342900" indent="-342900">
              <a:buFont typeface="Arial" pitchFamily="34" charset="0"/>
              <a:buChar char="•"/>
            </a:pPr>
            <a:r>
              <a:rPr lang="el-GR" dirty="0" smtClean="0">
                <a:solidFill>
                  <a:srgbClr val="002060"/>
                </a:solidFill>
              </a:rPr>
              <a:t>Ο </a:t>
            </a:r>
            <a:r>
              <a:rPr lang="el-GR" dirty="0">
                <a:solidFill>
                  <a:srgbClr val="002060"/>
                </a:solidFill>
              </a:rPr>
              <a:t>φυσιολογικός αριθμός </a:t>
            </a:r>
            <a:r>
              <a:rPr lang="el-GR" dirty="0" smtClean="0">
                <a:solidFill>
                  <a:srgbClr val="002060"/>
                </a:solidFill>
              </a:rPr>
              <a:t>παλμών </a:t>
            </a:r>
            <a:r>
              <a:rPr lang="el-GR" dirty="0">
                <a:solidFill>
                  <a:srgbClr val="002060"/>
                </a:solidFill>
              </a:rPr>
              <a:t>(κτύπων) της καρδιάς στους </a:t>
            </a:r>
            <a:r>
              <a:rPr lang="el-GR" dirty="0" smtClean="0">
                <a:solidFill>
                  <a:srgbClr val="002060"/>
                </a:solidFill>
              </a:rPr>
              <a:t>ενήλικες</a:t>
            </a:r>
            <a:r>
              <a:rPr lang="en-US" dirty="0" smtClean="0">
                <a:solidFill>
                  <a:srgbClr val="002060"/>
                </a:solidFill>
              </a:rPr>
              <a:t> </a:t>
            </a:r>
            <a:r>
              <a:rPr lang="el-GR" dirty="0" smtClean="0">
                <a:solidFill>
                  <a:srgbClr val="002060"/>
                </a:solidFill>
              </a:rPr>
              <a:t>είναι </a:t>
            </a:r>
            <a:r>
              <a:rPr lang="el-GR" dirty="0">
                <a:solidFill>
                  <a:srgbClr val="002060"/>
                </a:solidFill>
              </a:rPr>
              <a:t>περίπου 60-80 / λεπτό, που σημαίνει </a:t>
            </a:r>
            <a:r>
              <a:rPr lang="el-GR" dirty="0" smtClean="0">
                <a:solidFill>
                  <a:srgbClr val="002060"/>
                </a:solidFill>
              </a:rPr>
              <a:t>ότι </a:t>
            </a:r>
            <a:r>
              <a:rPr lang="el-GR" dirty="0">
                <a:solidFill>
                  <a:srgbClr val="002060"/>
                </a:solidFill>
              </a:rPr>
              <a:t>αντιστοιχεί κάτι περισσότερο από </a:t>
            </a:r>
            <a:r>
              <a:rPr lang="el-GR" dirty="0" smtClean="0">
                <a:solidFill>
                  <a:srgbClr val="002060"/>
                </a:solidFill>
              </a:rPr>
              <a:t>ένας</a:t>
            </a:r>
            <a:r>
              <a:rPr lang="en-US" dirty="0" smtClean="0">
                <a:solidFill>
                  <a:srgbClr val="002060"/>
                </a:solidFill>
              </a:rPr>
              <a:t> </a:t>
            </a:r>
            <a:r>
              <a:rPr lang="el-GR" dirty="0" smtClean="0">
                <a:solidFill>
                  <a:srgbClr val="002060"/>
                </a:solidFill>
              </a:rPr>
              <a:t>παλμός </a:t>
            </a:r>
            <a:r>
              <a:rPr lang="el-GR" dirty="0">
                <a:solidFill>
                  <a:srgbClr val="002060"/>
                </a:solidFill>
              </a:rPr>
              <a:t>/ δευτερόλεπτο. </a:t>
            </a:r>
            <a:endParaRPr lang="en-US" dirty="0" smtClean="0">
              <a:solidFill>
                <a:srgbClr val="002060"/>
              </a:solidFill>
            </a:endParaRPr>
          </a:p>
          <a:p>
            <a:pPr marL="342900" indent="-342900">
              <a:buFont typeface="Arial" pitchFamily="34" charset="0"/>
              <a:buChar char="•"/>
            </a:pPr>
            <a:r>
              <a:rPr lang="el-GR" dirty="0" smtClean="0">
                <a:solidFill>
                  <a:srgbClr val="002060"/>
                </a:solidFill>
              </a:rPr>
              <a:t>Στις </a:t>
            </a:r>
            <a:r>
              <a:rPr lang="el-GR" dirty="0">
                <a:solidFill>
                  <a:srgbClr val="002060"/>
                </a:solidFill>
              </a:rPr>
              <a:t>γυναίκες </a:t>
            </a:r>
            <a:r>
              <a:rPr lang="el-GR" dirty="0" smtClean="0">
                <a:solidFill>
                  <a:srgbClr val="002060"/>
                </a:solidFill>
              </a:rPr>
              <a:t>οι</a:t>
            </a:r>
            <a:r>
              <a:rPr lang="en-US" dirty="0" smtClean="0">
                <a:solidFill>
                  <a:srgbClr val="002060"/>
                </a:solidFill>
              </a:rPr>
              <a:t> </a:t>
            </a:r>
            <a:r>
              <a:rPr lang="el-GR" dirty="0" smtClean="0">
                <a:solidFill>
                  <a:srgbClr val="002060"/>
                </a:solidFill>
              </a:rPr>
              <a:t>παλμοί </a:t>
            </a:r>
            <a:r>
              <a:rPr lang="el-GR" dirty="0">
                <a:solidFill>
                  <a:srgbClr val="002060"/>
                </a:solidFill>
              </a:rPr>
              <a:t>είναι λίγο περισσότεροι, ενώ </a:t>
            </a:r>
            <a:endParaRPr lang="en-US" dirty="0" smtClean="0">
              <a:solidFill>
                <a:srgbClr val="002060"/>
              </a:solidFill>
            </a:endParaRPr>
          </a:p>
          <a:p>
            <a:pPr marL="342900" indent="-342900">
              <a:buFont typeface="Arial" pitchFamily="34" charset="0"/>
              <a:buChar char="•"/>
            </a:pPr>
            <a:r>
              <a:rPr lang="el-GR" dirty="0" smtClean="0">
                <a:solidFill>
                  <a:srgbClr val="002060"/>
                </a:solidFill>
              </a:rPr>
              <a:t>οι παλμοί </a:t>
            </a:r>
            <a:r>
              <a:rPr lang="el-GR" dirty="0">
                <a:solidFill>
                  <a:srgbClr val="002060"/>
                </a:solidFill>
              </a:rPr>
              <a:t>ενός μωρού κατά τη γέννηση </a:t>
            </a:r>
            <a:r>
              <a:rPr lang="el-GR" dirty="0" smtClean="0">
                <a:solidFill>
                  <a:srgbClr val="002060"/>
                </a:solidFill>
              </a:rPr>
              <a:t>του</a:t>
            </a:r>
            <a:r>
              <a:rPr lang="en-US" dirty="0" smtClean="0">
                <a:solidFill>
                  <a:srgbClr val="002060"/>
                </a:solidFill>
              </a:rPr>
              <a:t> </a:t>
            </a:r>
            <a:r>
              <a:rPr lang="el-GR" dirty="0" smtClean="0">
                <a:solidFill>
                  <a:srgbClr val="002060"/>
                </a:solidFill>
              </a:rPr>
              <a:t>μπορεί </a:t>
            </a:r>
            <a:r>
              <a:rPr lang="el-GR" dirty="0">
                <a:solidFill>
                  <a:srgbClr val="002060"/>
                </a:solidFill>
              </a:rPr>
              <a:t>να φτάσουν τους </a:t>
            </a:r>
            <a:r>
              <a:rPr lang="el-GR" dirty="0" smtClean="0">
                <a:solidFill>
                  <a:srgbClr val="002060"/>
                </a:solidFill>
              </a:rPr>
              <a:t>130 </a:t>
            </a:r>
            <a:r>
              <a:rPr lang="el-GR" dirty="0">
                <a:solidFill>
                  <a:srgbClr val="002060"/>
                </a:solidFill>
              </a:rPr>
              <a:t>/ λεπτό.</a:t>
            </a:r>
          </a:p>
        </p:txBody>
      </p:sp>
      <p:sp>
        <p:nvSpPr>
          <p:cNvPr id="5" name="Ορθογώνιο 4"/>
          <p:cNvSpPr/>
          <p:nvPr/>
        </p:nvSpPr>
        <p:spPr>
          <a:xfrm>
            <a:off x="323528" y="5253754"/>
            <a:ext cx="8411943" cy="1200329"/>
          </a:xfrm>
          <a:prstGeom prst="rect">
            <a:avLst/>
          </a:prstGeom>
        </p:spPr>
        <p:txBody>
          <a:bodyPr wrap="square">
            <a:spAutoFit/>
          </a:bodyPr>
          <a:lstStyle/>
          <a:p>
            <a:r>
              <a:rPr lang="el-GR" dirty="0">
                <a:solidFill>
                  <a:srgbClr val="002060"/>
                </a:solidFill>
              </a:rPr>
              <a:t>Η λειτουργία της καρδιάς επηρεάζεται </a:t>
            </a:r>
            <a:r>
              <a:rPr lang="el-GR" dirty="0" smtClean="0">
                <a:solidFill>
                  <a:srgbClr val="002060"/>
                </a:solidFill>
              </a:rPr>
              <a:t>και</a:t>
            </a:r>
            <a:r>
              <a:rPr lang="en-US" dirty="0" smtClean="0">
                <a:solidFill>
                  <a:srgbClr val="002060"/>
                </a:solidFill>
              </a:rPr>
              <a:t> </a:t>
            </a:r>
            <a:r>
              <a:rPr lang="el-GR" dirty="0" smtClean="0">
                <a:solidFill>
                  <a:srgbClr val="002060"/>
                </a:solidFill>
              </a:rPr>
              <a:t>από </a:t>
            </a:r>
            <a:r>
              <a:rPr lang="el-GR" dirty="0">
                <a:solidFill>
                  <a:srgbClr val="002060"/>
                </a:solidFill>
              </a:rPr>
              <a:t>γεγονότα που συμβαίνουν στον </a:t>
            </a:r>
            <a:r>
              <a:rPr lang="el-GR" dirty="0" smtClean="0">
                <a:solidFill>
                  <a:srgbClr val="002060"/>
                </a:solidFill>
              </a:rPr>
              <a:t>υπόλοιπο </a:t>
            </a:r>
            <a:r>
              <a:rPr lang="el-GR" dirty="0">
                <a:solidFill>
                  <a:srgbClr val="002060"/>
                </a:solidFill>
              </a:rPr>
              <a:t>οργανισμό. Όταν τα κύτταρα </a:t>
            </a:r>
            <a:r>
              <a:rPr lang="el-GR" dirty="0" smtClean="0">
                <a:solidFill>
                  <a:srgbClr val="002060"/>
                </a:solidFill>
              </a:rPr>
              <a:t>παρου</a:t>
            </a:r>
            <a:r>
              <a:rPr lang="el-GR" dirty="0">
                <a:solidFill>
                  <a:srgbClr val="002060"/>
                </a:solidFill>
              </a:rPr>
              <a:t>σιάζουν αυξημένη δραστηριότητα, όπως </a:t>
            </a:r>
            <a:r>
              <a:rPr lang="el-GR" dirty="0" smtClean="0">
                <a:solidFill>
                  <a:srgbClr val="002060"/>
                </a:solidFill>
              </a:rPr>
              <a:t>κατά </a:t>
            </a:r>
            <a:r>
              <a:rPr lang="el-GR" dirty="0">
                <a:solidFill>
                  <a:srgbClr val="002060"/>
                </a:solidFill>
              </a:rPr>
              <a:t>τη διάρκεια σωματικής άσκησης, </a:t>
            </a:r>
            <a:r>
              <a:rPr lang="el-GR" dirty="0" smtClean="0">
                <a:solidFill>
                  <a:srgbClr val="002060"/>
                </a:solidFill>
              </a:rPr>
              <a:t>χρειάζονται </a:t>
            </a:r>
            <a:r>
              <a:rPr lang="el-GR" dirty="0">
                <a:solidFill>
                  <a:srgbClr val="002060"/>
                </a:solidFill>
              </a:rPr>
              <a:t>περισσότερο αίμα. Τότε η καρδιά </a:t>
            </a:r>
            <a:r>
              <a:rPr lang="el-GR" dirty="0" smtClean="0">
                <a:solidFill>
                  <a:srgbClr val="002060"/>
                </a:solidFill>
              </a:rPr>
              <a:t>αναγκάζεται </a:t>
            </a:r>
            <a:r>
              <a:rPr lang="el-GR" dirty="0">
                <a:solidFill>
                  <a:srgbClr val="002060"/>
                </a:solidFill>
              </a:rPr>
              <a:t>να αυξήσει το ρυθμό </a:t>
            </a:r>
            <a:r>
              <a:rPr lang="el-GR" dirty="0" smtClean="0">
                <a:solidFill>
                  <a:srgbClr val="002060"/>
                </a:solidFill>
              </a:rPr>
              <a:t>λειτουργίας</a:t>
            </a:r>
            <a:r>
              <a:rPr lang="en-US" dirty="0" smtClean="0">
                <a:solidFill>
                  <a:srgbClr val="002060"/>
                </a:solidFill>
              </a:rPr>
              <a:t> </a:t>
            </a:r>
            <a:r>
              <a:rPr lang="el-GR" dirty="0" smtClean="0">
                <a:solidFill>
                  <a:srgbClr val="002060"/>
                </a:solidFill>
              </a:rPr>
              <a:t>της</a:t>
            </a:r>
            <a:r>
              <a:rPr lang="el-GR" dirty="0">
                <a:solidFill>
                  <a:srgbClr val="002060"/>
                </a:solidFill>
              </a:rPr>
              <a:t>, </a:t>
            </a:r>
            <a:r>
              <a:rPr lang="el-GR" b="1" dirty="0" err="1">
                <a:solidFill>
                  <a:srgbClr val="002060"/>
                </a:solidFill>
              </a:rPr>
              <a:t>αυτορύθμιση</a:t>
            </a:r>
            <a:r>
              <a:rPr lang="el-GR" b="1" dirty="0">
                <a:solidFill>
                  <a:srgbClr val="002060"/>
                </a:solidFill>
              </a:rPr>
              <a:t>.</a:t>
            </a:r>
            <a:endParaRPr lang="el-GR" dirty="0">
              <a:solidFill>
                <a:srgbClr val="002060"/>
              </a:solidFill>
            </a:endParaRPr>
          </a:p>
        </p:txBody>
      </p:sp>
      <p:sp>
        <p:nvSpPr>
          <p:cNvPr id="7" name="Ορθογώνιο 6"/>
          <p:cNvSpPr/>
          <p:nvPr/>
        </p:nvSpPr>
        <p:spPr>
          <a:xfrm>
            <a:off x="4241467" y="3573016"/>
            <a:ext cx="4667526" cy="1323439"/>
          </a:xfrm>
          <a:prstGeom prst="rect">
            <a:avLst/>
          </a:prstGeom>
          <a:solidFill>
            <a:schemeClr val="accent3">
              <a:lumMod val="20000"/>
              <a:lumOff val="80000"/>
            </a:schemeClr>
          </a:solidFill>
        </p:spPr>
        <p:txBody>
          <a:bodyPr wrap="square">
            <a:spAutoFit/>
          </a:bodyPr>
          <a:lstStyle/>
          <a:p>
            <a:r>
              <a:rPr lang="el-GR" sz="1600" i="1" dirty="0"/>
              <a:t>Η λειτουργία της καρδιάς συντονίζεται από </a:t>
            </a:r>
            <a:r>
              <a:rPr lang="el-GR" sz="1600" i="1" dirty="0" smtClean="0"/>
              <a:t>εσωτερικούς </a:t>
            </a:r>
            <a:r>
              <a:rPr lang="el-GR" sz="1600" b="1" i="1" dirty="0"/>
              <a:t>φυσικούς βηματοδότες </a:t>
            </a:r>
            <a:r>
              <a:rPr lang="el-GR" sz="1600" i="1" dirty="0"/>
              <a:t>και με τη</a:t>
            </a:r>
          </a:p>
          <a:p>
            <a:r>
              <a:rPr lang="el-GR" sz="1600" i="1" dirty="0"/>
              <a:t>συνεργασία των κυττάρων του μυοκαρδίου, τα</a:t>
            </a:r>
          </a:p>
          <a:p>
            <a:r>
              <a:rPr lang="el-GR" sz="1600" i="1" dirty="0"/>
              <a:t>οποία μπορούν και συσπώνται απουσία </a:t>
            </a:r>
            <a:r>
              <a:rPr lang="el-GR" sz="1600" i="1" dirty="0" smtClean="0"/>
              <a:t>νευρικής </a:t>
            </a:r>
            <a:r>
              <a:rPr lang="el-GR" sz="1600" i="1" dirty="0"/>
              <a:t>ή ορμονικής διέγερσης (</a:t>
            </a:r>
            <a:r>
              <a:rPr lang="el-GR" sz="1600" i="1" dirty="0" err="1"/>
              <a:t>αυτορύθμιση</a:t>
            </a:r>
            <a:r>
              <a:rPr lang="el-GR" sz="1600" i="1" dirty="0"/>
              <a:t>).</a:t>
            </a:r>
            <a:endParaRPr lang="el-GR" sz="1600" dirty="0"/>
          </a:p>
        </p:txBody>
      </p:sp>
      <p:pic>
        <p:nvPicPr>
          <p:cNvPr id="10242" name="Picture 2" descr="http://www.incardiology.gr/kardia/anat-fisiol2.gif"/>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5922152" y="668378"/>
            <a:ext cx="3197603" cy="225656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426878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539552" y="5085184"/>
            <a:ext cx="8064896" cy="1200329"/>
          </a:xfrm>
          <a:prstGeom prst="rect">
            <a:avLst/>
          </a:prstGeom>
        </p:spPr>
        <p:txBody>
          <a:bodyPr wrap="square">
            <a:spAutoFit/>
          </a:bodyPr>
          <a:lstStyle/>
          <a:p>
            <a:r>
              <a:rPr lang="el-GR" dirty="0"/>
              <a:t>Η καρδιά είναι το </a:t>
            </a:r>
            <a:r>
              <a:rPr lang="el-GR" dirty="0" smtClean="0"/>
              <a:t>όργανο,</a:t>
            </a:r>
            <a:r>
              <a:rPr lang="en-US" dirty="0" smtClean="0"/>
              <a:t> </a:t>
            </a:r>
            <a:r>
              <a:rPr lang="el-GR" dirty="0" smtClean="0"/>
              <a:t>που </a:t>
            </a:r>
            <a:r>
              <a:rPr lang="el-GR" dirty="0"/>
              <a:t>δίνοντας, στο αίμα πίεση , το κάνει να κυκλοφορεί στο εσωτερικό των αρτηριών, με τέτοιο τρόπο ώστε να φτάνει σε όλα τα όργανα. Είναι λοιπόν κάτι σαν «αντλία» που παίρνει το αίμα από τις φλέβες, στις οποίες βρίσκεται σε χαμηλή πίεση και το στέλνει στις αρτηρίες με υψηλή.</a:t>
            </a:r>
          </a:p>
        </p:txBody>
      </p:sp>
      <p:pic>
        <p:nvPicPr>
          <p:cNvPr id="2050" name="Picture 2" descr="http://www.imlarisis.gr/images/Untitled-1_06.gif"/>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63688" y="620688"/>
            <a:ext cx="5377780" cy="38182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560511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p:cNvGraphicFramePr>
            <a:graphicFrameLocks noGrp="1"/>
          </p:cNvGraphicFramePr>
          <p:nvPr>
            <p:extLst>
              <p:ext uri="{D42A27DB-BD31-4B8C-83A1-F6EECF244321}">
                <p14:modId xmlns:p14="http://schemas.microsoft.com/office/powerpoint/2010/main" xmlns="" val="1217813598"/>
              </p:ext>
            </p:extLst>
          </p:nvPr>
        </p:nvGraphicFramePr>
        <p:xfrm>
          <a:off x="5364088" y="2969079"/>
          <a:ext cx="3219817" cy="3646217"/>
        </p:xfrm>
        <a:graphic>
          <a:graphicData uri="http://schemas.openxmlformats.org/drawingml/2006/table">
            <a:tbl>
              <a:tblPr/>
              <a:tblGrid>
                <a:gridCol w="1665423"/>
                <a:gridCol w="1554394"/>
              </a:tblGrid>
              <a:tr h="455777">
                <a:tc>
                  <a:txBody>
                    <a:bodyPr/>
                    <a:lstStyle/>
                    <a:p>
                      <a:pPr algn="ctr"/>
                      <a:r>
                        <a:rPr lang="el-GR" sz="1100" b="1" dirty="0">
                          <a:effectLst/>
                          <a:latin typeface="verdana"/>
                        </a:rPr>
                        <a:t>Ηλικία</a:t>
                      </a:r>
                      <a:endParaRPr lang="el-GR" sz="1100" dirty="0">
                        <a:effectLst/>
                        <a:latin typeface="verdana"/>
                      </a:endParaRPr>
                    </a:p>
                  </a:txBody>
                  <a:tcPr anchor="ctr">
                    <a:lnL>
                      <a:noFill/>
                    </a:lnL>
                    <a:lnR>
                      <a:noFill/>
                    </a:lnR>
                    <a:lnT>
                      <a:noFill/>
                    </a:lnT>
                    <a:lnB>
                      <a:noFill/>
                    </a:lnB>
                    <a:solidFill>
                      <a:schemeClr val="tx2">
                        <a:lumMod val="20000"/>
                        <a:lumOff val="80000"/>
                      </a:schemeClr>
                    </a:solidFill>
                  </a:tcPr>
                </a:tc>
                <a:tc>
                  <a:txBody>
                    <a:bodyPr/>
                    <a:lstStyle/>
                    <a:p>
                      <a:pPr algn="ctr"/>
                      <a:r>
                        <a:rPr lang="el-GR" sz="1100" b="1" dirty="0" err="1">
                          <a:effectLst/>
                          <a:latin typeface="verdana"/>
                        </a:rPr>
                        <a:t>Συχνότης(παλμοί</a:t>
                      </a:r>
                      <a:r>
                        <a:rPr lang="el-GR" sz="1100" b="1" dirty="0">
                          <a:effectLst/>
                          <a:latin typeface="verdana"/>
                        </a:rPr>
                        <a:t> ανά λεπτό)</a:t>
                      </a:r>
                      <a:endParaRPr lang="el-GR" sz="1100" dirty="0">
                        <a:effectLst/>
                        <a:latin typeface="verdana"/>
                      </a:endParaRPr>
                    </a:p>
                  </a:txBody>
                  <a:tcPr anchor="ctr">
                    <a:lnL>
                      <a:noFill/>
                    </a:lnL>
                    <a:lnR>
                      <a:noFill/>
                    </a:lnR>
                    <a:lnT>
                      <a:noFill/>
                    </a:lnT>
                    <a:lnB>
                      <a:noFill/>
                    </a:lnB>
                    <a:solidFill>
                      <a:schemeClr val="tx2">
                        <a:lumMod val="20000"/>
                        <a:lumOff val="80000"/>
                      </a:schemeClr>
                    </a:solidFill>
                  </a:tcPr>
                </a:tc>
              </a:tr>
              <a:tr h="290040">
                <a:tc>
                  <a:txBody>
                    <a:bodyPr/>
                    <a:lstStyle/>
                    <a:p>
                      <a:r>
                        <a:rPr lang="el-GR" sz="1100" b="1" dirty="0">
                          <a:effectLst/>
                          <a:latin typeface="verdana"/>
                        </a:rPr>
                        <a:t>Νεογέννητο</a:t>
                      </a:r>
                    </a:p>
                  </a:txBody>
                  <a:tcPr anchor="ctr">
                    <a:lnL>
                      <a:noFill/>
                    </a:lnL>
                    <a:lnR>
                      <a:noFill/>
                    </a:lnR>
                    <a:lnT>
                      <a:noFill/>
                    </a:lnT>
                    <a:lnB>
                      <a:noFill/>
                    </a:lnB>
                    <a:solidFill>
                      <a:srgbClr val="FFFFE0"/>
                    </a:solidFill>
                  </a:tcPr>
                </a:tc>
                <a:tc>
                  <a:txBody>
                    <a:bodyPr/>
                    <a:lstStyle/>
                    <a:p>
                      <a:pPr algn="ctr"/>
                      <a:r>
                        <a:rPr lang="el-GR" sz="1100" b="1" dirty="0">
                          <a:effectLst/>
                          <a:latin typeface="verdana"/>
                        </a:rPr>
                        <a:t>130</a:t>
                      </a:r>
                    </a:p>
                  </a:txBody>
                  <a:tcPr anchor="ctr">
                    <a:lnL>
                      <a:noFill/>
                    </a:lnL>
                    <a:lnR>
                      <a:noFill/>
                    </a:lnR>
                    <a:lnT>
                      <a:noFill/>
                    </a:lnT>
                    <a:lnB>
                      <a:noFill/>
                    </a:lnB>
                    <a:solidFill>
                      <a:srgbClr val="FFFFE0"/>
                    </a:solidFill>
                  </a:tcPr>
                </a:tc>
              </a:tr>
              <a:tr h="290040">
                <a:tc>
                  <a:txBody>
                    <a:bodyPr/>
                    <a:lstStyle/>
                    <a:p>
                      <a:r>
                        <a:rPr lang="el-GR" sz="1100" b="1" dirty="0">
                          <a:effectLst/>
                          <a:latin typeface="verdana"/>
                        </a:rPr>
                        <a:t>3 μηνών</a:t>
                      </a:r>
                    </a:p>
                  </a:txBody>
                  <a:tcPr anchor="ctr">
                    <a:lnL>
                      <a:noFill/>
                    </a:lnL>
                    <a:lnR>
                      <a:noFill/>
                    </a:lnR>
                    <a:lnT>
                      <a:noFill/>
                    </a:lnT>
                    <a:lnB>
                      <a:noFill/>
                    </a:lnB>
                    <a:solidFill>
                      <a:srgbClr val="FFFFE0"/>
                    </a:solidFill>
                  </a:tcPr>
                </a:tc>
                <a:tc>
                  <a:txBody>
                    <a:bodyPr/>
                    <a:lstStyle/>
                    <a:p>
                      <a:pPr algn="ctr"/>
                      <a:r>
                        <a:rPr lang="el-GR" sz="1100" b="1" dirty="0">
                          <a:effectLst/>
                          <a:latin typeface="verdana"/>
                        </a:rPr>
                        <a:t>140</a:t>
                      </a:r>
                    </a:p>
                  </a:txBody>
                  <a:tcPr anchor="ctr">
                    <a:lnL>
                      <a:noFill/>
                    </a:lnL>
                    <a:lnR>
                      <a:noFill/>
                    </a:lnR>
                    <a:lnT>
                      <a:noFill/>
                    </a:lnT>
                    <a:lnB>
                      <a:noFill/>
                    </a:lnB>
                    <a:solidFill>
                      <a:srgbClr val="FFFFE0"/>
                    </a:solidFill>
                  </a:tcPr>
                </a:tc>
              </a:tr>
              <a:tr h="290040">
                <a:tc>
                  <a:txBody>
                    <a:bodyPr/>
                    <a:lstStyle/>
                    <a:p>
                      <a:r>
                        <a:rPr lang="el-GR" sz="1100" b="1" dirty="0">
                          <a:effectLst/>
                          <a:latin typeface="verdana"/>
                        </a:rPr>
                        <a:t>6 μηνών</a:t>
                      </a:r>
                    </a:p>
                  </a:txBody>
                  <a:tcPr anchor="ctr">
                    <a:lnL>
                      <a:noFill/>
                    </a:lnL>
                    <a:lnR>
                      <a:noFill/>
                    </a:lnR>
                    <a:lnT>
                      <a:noFill/>
                    </a:lnT>
                    <a:lnB>
                      <a:noFill/>
                    </a:lnB>
                    <a:solidFill>
                      <a:srgbClr val="FFFFE0"/>
                    </a:solidFill>
                  </a:tcPr>
                </a:tc>
                <a:tc>
                  <a:txBody>
                    <a:bodyPr/>
                    <a:lstStyle/>
                    <a:p>
                      <a:pPr algn="ctr"/>
                      <a:r>
                        <a:rPr lang="el-GR" sz="1100" b="1" dirty="0">
                          <a:effectLst/>
                          <a:latin typeface="verdana"/>
                        </a:rPr>
                        <a:t>130</a:t>
                      </a:r>
                    </a:p>
                  </a:txBody>
                  <a:tcPr anchor="ctr">
                    <a:lnL>
                      <a:noFill/>
                    </a:lnL>
                    <a:lnR>
                      <a:noFill/>
                    </a:lnR>
                    <a:lnT>
                      <a:noFill/>
                    </a:lnT>
                    <a:lnB>
                      <a:noFill/>
                    </a:lnB>
                    <a:solidFill>
                      <a:srgbClr val="FFFFE0"/>
                    </a:solidFill>
                  </a:tcPr>
                </a:tc>
              </a:tr>
              <a:tr h="290040">
                <a:tc>
                  <a:txBody>
                    <a:bodyPr/>
                    <a:lstStyle/>
                    <a:p>
                      <a:r>
                        <a:rPr lang="el-GR" sz="1100" b="1" dirty="0">
                          <a:effectLst/>
                          <a:latin typeface="verdana"/>
                        </a:rPr>
                        <a:t>1 έτους</a:t>
                      </a:r>
                    </a:p>
                  </a:txBody>
                  <a:tcPr anchor="ctr">
                    <a:lnL>
                      <a:noFill/>
                    </a:lnL>
                    <a:lnR>
                      <a:noFill/>
                    </a:lnR>
                    <a:lnT>
                      <a:noFill/>
                    </a:lnT>
                    <a:lnB>
                      <a:noFill/>
                    </a:lnB>
                    <a:solidFill>
                      <a:srgbClr val="FFFFE0"/>
                    </a:solidFill>
                  </a:tcPr>
                </a:tc>
                <a:tc>
                  <a:txBody>
                    <a:bodyPr/>
                    <a:lstStyle/>
                    <a:p>
                      <a:pPr algn="ctr"/>
                      <a:r>
                        <a:rPr lang="el-GR" sz="1100" b="1" dirty="0">
                          <a:effectLst/>
                          <a:latin typeface="verdana"/>
                        </a:rPr>
                        <a:t>120</a:t>
                      </a:r>
                    </a:p>
                  </a:txBody>
                  <a:tcPr anchor="ctr">
                    <a:lnL>
                      <a:noFill/>
                    </a:lnL>
                    <a:lnR>
                      <a:noFill/>
                    </a:lnR>
                    <a:lnT>
                      <a:noFill/>
                    </a:lnT>
                    <a:lnB>
                      <a:noFill/>
                    </a:lnB>
                    <a:solidFill>
                      <a:srgbClr val="FFFFE0"/>
                    </a:solidFill>
                  </a:tcPr>
                </a:tc>
              </a:tr>
              <a:tr h="290040">
                <a:tc>
                  <a:txBody>
                    <a:bodyPr/>
                    <a:lstStyle/>
                    <a:p>
                      <a:r>
                        <a:rPr lang="el-GR" sz="1100" b="1" dirty="0">
                          <a:effectLst/>
                          <a:latin typeface="verdana"/>
                        </a:rPr>
                        <a:t>2 έτους</a:t>
                      </a:r>
                    </a:p>
                  </a:txBody>
                  <a:tcPr anchor="ctr">
                    <a:lnL>
                      <a:noFill/>
                    </a:lnL>
                    <a:lnR>
                      <a:noFill/>
                    </a:lnR>
                    <a:lnT>
                      <a:noFill/>
                    </a:lnT>
                    <a:lnB>
                      <a:noFill/>
                    </a:lnB>
                    <a:solidFill>
                      <a:srgbClr val="FFFFE0"/>
                    </a:solidFill>
                  </a:tcPr>
                </a:tc>
                <a:tc>
                  <a:txBody>
                    <a:bodyPr/>
                    <a:lstStyle/>
                    <a:p>
                      <a:pPr algn="ctr"/>
                      <a:r>
                        <a:rPr lang="el-GR" sz="1100" b="1" dirty="0">
                          <a:effectLst/>
                          <a:latin typeface="verdana"/>
                        </a:rPr>
                        <a:t>115</a:t>
                      </a:r>
                    </a:p>
                  </a:txBody>
                  <a:tcPr anchor="ctr">
                    <a:lnL>
                      <a:noFill/>
                    </a:lnL>
                    <a:lnR>
                      <a:noFill/>
                    </a:lnR>
                    <a:lnT>
                      <a:noFill/>
                    </a:lnT>
                    <a:lnB>
                      <a:noFill/>
                    </a:lnB>
                    <a:solidFill>
                      <a:srgbClr val="FFFFE0"/>
                    </a:solidFill>
                  </a:tcPr>
                </a:tc>
              </a:tr>
              <a:tr h="290040">
                <a:tc>
                  <a:txBody>
                    <a:bodyPr/>
                    <a:lstStyle/>
                    <a:p>
                      <a:r>
                        <a:rPr lang="el-GR" sz="1100" b="1">
                          <a:effectLst/>
                          <a:latin typeface="verdana"/>
                        </a:rPr>
                        <a:t>3 έτους</a:t>
                      </a:r>
                    </a:p>
                  </a:txBody>
                  <a:tcPr anchor="ctr">
                    <a:lnL>
                      <a:noFill/>
                    </a:lnL>
                    <a:lnR>
                      <a:noFill/>
                    </a:lnR>
                    <a:lnT>
                      <a:noFill/>
                    </a:lnT>
                    <a:lnB>
                      <a:noFill/>
                    </a:lnB>
                    <a:solidFill>
                      <a:srgbClr val="FFFFE0"/>
                    </a:solidFill>
                  </a:tcPr>
                </a:tc>
                <a:tc>
                  <a:txBody>
                    <a:bodyPr/>
                    <a:lstStyle/>
                    <a:p>
                      <a:pPr algn="ctr"/>
                      <a:r>
                        <a:rPr lang="el-GR" sz="1100" b="1" dirty="0">
                          <a:effectLst/>
                          <a:latin typeface="verdana"/>
                        </a:rPr>
                        <a:t>100</a:t>
                      </a:r>
                    </a:p>
                  </a:txBody>
                  <a:tcPr anchor="ctr">
                    <a:lnL>
                      <a:noFill/>
                    </a:lnL>
                    <a:lnR>
                      <a:noFill/>
                    </a:lnR>
                    <a:lnT>
                      <a:noFill/>
                    </a:lnT>
                    <a:lnB>
                      <a:noFill/>
                    </a:lnB>
                    <a:solidFill>
                      <a:srgbClr val="FFFFE0"/>
                    </a:solidFill>
                  </a:tcPr>
                </a:tc>
              </a:tr>
              <a:tr h="290040">
                <a:tc>
                  <a:txBody>
                    <a:bodyPr/>
                    <a:lstStyle/>
                    <a:p>
                      <a:r>
                        <a:rPr lang="el-GR" sz="1100" b="1">
                          <a:effectLst/>
                          <a:latin typeface="verdana"/>
                        </a:rPr>
                        <a:t>4 έτους</a:t>
                      </a:r>
                    </a:p>
                  </a:txBody>
                  <a:tcPr anchor="ctr">
                    <a:lnL>
                      <a:noFill/>
                    </a:lnL>
                    <a:lnR>
                      <a:noFill/>
                    </a:lnR>
                    <a:lnT>
                      <a:noFill/>
                    </a:lnT>
                    <a:lnB>
                      <a:noFill/>
                    </a:lnB>
                    <a:solidFill>
                      <a:srgbClr val="FFFFE0"/>
                    </a:solidFill>
                  </a:tcPr>
                </a:tc>
                <a:tc>
                  <a:txBody>
                    <a:bodyPr/>
                    <a:lstStyle/>
                    <a:p>
                      <a:pPr algn="ctr"/>
                      <a:r>
                        <a:rPr lang="el-GR" sz="1100" b="1" dirty="0">
                          <a:effectLst/>
                          <a:latin typeface="verdana"/>
                        </a:rPr>
                        <a:t>100</a:t>
                      </a:r>
                    </a:p>
                  </a:txBody>
                  <a:tcPr anchor="ctr">
                    <a:lnL>
                      <a:noFill/>
                    </a:lnL>
                    <a:lnR>
                      <a:noFill/>
                    </a:lnR>
                    <a:lnT>
                      <a:noFill/>
                    </a:lnT>
                    <a:lnB>
                      <a:noFill/>
                    </a:lnB>
                    <a:solidFill>
                      <a:srgbClr val="FFFFE0"/>
                    </a:solidFill>
                  </a:tcPr>
                </a:tc>
              </a:tr>
              <a:tr h="290040">
                <a:tc>
                  <a:txBody>
                    <a:bodyPr/>
                    <a:lstStyle/>
                    <a:p>
                      <a:r>
                        <a:rPr lang="el-GR" sz="1100" b="1">
                          <a:effectLst/>
                          <a:latin typeface="verdana"/>
                        </a:rPr>
                        <a:t>6 έτους</a:t>
                      </a:r>
                    </a:p>
                  </a:txBody>
                  <a:tcPr anchor="ctr">
                    <a:lnL>
                      <a:noFill/>
                    </a:lnL>
                    <a:lnR>
                      <a:noFill/>
                    </a:lnR>
                    <a:lnT>
                      <a:noFill/>
                    </a:lnT>
                    <a:lnB>
                      <a:noFill/>
                    </a:lnB>
                    <a:solidFill>
                      <a:srgbClr val="FFFFE0"/>
                    </a:solidFill>
                  </a:tcPr>
                </a:tc>
                <a:tc>
                  <a:txBody>
                    <a:bodyPr/>
                    <a:lstStyle/>
                    <a:p>
                      <a:pPr algn="ctr"/>
                      <a:r>
                        <a:rPr lang="el-GR" sz="1100" b="1" dirty="0">
                          <a:effectLst/>
                          <a:latin typeface="verdana"/>
                        </a:rPr>
                        <a:t>100</a:t>
                      </a:r>
                    </a:p>
                  </a:txBody>
                  <a:tcPr anchor="ctr">
                    <a:lnL>
                      <a:noFill/>
                    </a:lnL>
                    <a:lnR>
                      <a:noFill/>
                    </a:lnR>
                    <a:lnT>
                      <a:noFill/>
                    </a:lnT>
                    <a:lnB>
                      <a:noFill/>
                    </a:lnB>
                    <a:solidFill>
                      <a:srgbClr val="FFFFE0"/>
                    </a:solidFill>
                  </a:tcPr>
                </a:tc>
              </a:tr>
              <a:tr h="290040">
                <a:tc>
                  <a:txBody>
                    <a:bodyPr/>
                    <a:lstStyle/>
                    <a:p>
                      <a:r>
                        <a:rPr lang="el-GR" sz="1100" b="1">
                          <a:effectLst/>
                          <a:latin typeface="verdana"/>
                        </a:rPr>
                        <a:t>8 έτους</a:t>
                      </a:r>
                    </a:p>
                  </a:txBody>
                  <a:tcPr anchor="ctr">
                    <a:lnL>
                      <a:noFill/>
                    </a:lnL>
                    <a:lnR>
                      <a:noFill/>
                    </a:lnR>
                    <a:lnT>
                      <a:noFill/>
                    </a:lnT>
                    <a:lnB>
                      <a:noFill/>
                    </a:lnB>
                    <a:solidFill>
                      <a:srgbClr val="FFFFE0"/>
                    </a:solidFill>
                  </a:tcPr>
                </a:tc>
                <a:tc>
                  <a:txBody>
                    <a:bodyPr/>
                    <a:lstStyle/>
                    <a:p>
                      <a:pPr algn="ctr"/>
                      <a:r>
                        <a:rPr lang="el-GR" sz="1100" b="1" dirty="0">
                          <a:effectLst/>
                          <a:latin typeface="verdana"/>
                        </a:rPr>
                        <a:t>90</a:t>
                      </a:r>
                    </a:p>
                  </a:txBody>
                  <a:tcPr anchor="ctr">
                    <a:lnL>
                      <a:noFill/>
                    </a:lnL>
                    <a:lnR>
                      <a:noFill/>
                    </a:lnR>
                    <a:lnT>
                      <a:noFill/>
                    </a:lnT>
                    <a:lnB>
                      <a:noFill/>
                    </a:lnB>
                    <a:solidFill>
                      <a:srgbClr val="FFFFE0"/>
                    </a:solidFill>
                  </a:tcPr>
                </a:tc>
              </a:tr>
              <a:tr h="290040">
                <a:tc>
                  <a:txBody>
                    <a:bodyPr/>
                    <a:lstStyle/>
                    <a:p>
                      <a:r>
                        <a:rPr lang="el-GR" sz="1100" b="1">
                          <a:effectLst/>
                          <a:latin typeface="verdana"/>
                        </a:rPr>
                        <a:t>12 έτους</a:t>
                      </a:r>
                    </a:p>
                  </a:txBody>
                  <a:tcPr anchor="ctr">
                    <a:lnL>
                      <a:noFill/>
                    </a:lnL>
                    <a:lnR>
                      <a:noFill/>
                    </a:lnR>
                    <a:lnT>
                      <a:noFill/>
                    </a:lnT>
                    <a:lnB>
                      <a:noFill/>
                    </a:lnB>
                    <a:solidFill>
                      <a:srgbClr val="FFFFE0"/>
                    </a:solidFill>
                  </a:tcPr>
                </a:tc>
                <a:tc>
                  <a:txBody>
                    <a:bodyPr/>
                    <a:lstStyle/>
                    <a:p>
                      <a:pPr algn="ctr"/>
                      <a:r>
                        <a:rPr lang="el-GR" sz="1100" b="1" dirty="0">
                          <a:effectLst/>
                          <a:latin typeface="verdana"/>
                        </a:rPr>
                        <a:t>85</a:t>
                      </a:r>
                    </a:p>
                  </a:txBody>
                  <a:tcPr anchor="ctr">
                    <a:lnL>
                      <a:noFill/>
                    </a:lnL>
                    <a:lnR>
                      <a:noFill/>
                    </a:lnR>
                    <a:lnT>
                      <a:noFill/>
                    </a:lnT>
                    <a:lnB>
                      <a:noFill/>
                    </a:lnB>
                    <a:solidFill>
                      <a:srgbClr val="FFFFE0"/>
                    </a:solidFill>
                  </a:tcPr>
                </a:tc>
              </a:tr>
              <a:tr h="290040">
                <a:tc>
                  <a:txBody>
                    <a:bodyPr/>
                    <a:lstStyle/>
                    <a:p>
                      <a:r>
                        <a:rPr lang="el-GR" sz="1100" b="1">
                          <a:effectLst/>
                          <a:latin typeface="verdana"/>
                        </a:rPr>
                        <a:t>Ενήλικες</a:t>
                      </a:r>
                    </a:p>
                  </a:txBody>
                  <a:tcPr anchor="ctr">
                    <a:lnL>
                      <a:noFill/>
                    </a:lnL>
                    <a:lnR>
                      <a:noFill/>
                    </a:lnR>
                    <a:lnT>
                      <a:noFill/>
                    </a:lnT>
                    <a:lnB>
                      <a:noFill/>
                    </a:lnB>
                    <a:solidFill>
                      <a:srgbClr val="FFFFE0"/>
                    </a:solidFill>
                  </a:tcPr>
                </a:tc>
                <a:tc>
                  <a:txBody>
                    <a:bodyPr/>
                    <a:lstStyle/>
                    <a:p>
                      <a:pPr algn="ctr"/>
                      <a:r>
                        <a:rPr lang="el-GR" sz="1100" b="1" dirty="0">
                          <a:effectLst/>
                          <a:latin typeface="verdana"/>
                        </a:rPr>
                        <a:t>60 - 100</a:t>
                      </a:r>
                    </a:p>
                  </a:txBody>
                  <a:tcPr anchor="ctr">
                    <a:lnL>
                      <a:noFill/>
                    </a:lnL>
                    <a:lnR>
                      <a:noFill/>
                    </a:lnR>
                    <a:lnT>
                      <a:noFill/>
                    </a:lnT>
                    <a:lnB>
                      <a:noFill/>
                    </a:lnB>
                    <a:solidFill>
                      <a:srgbClr val="FFFFE0"/>
                    </a:solidFill>
                  </a:tcPr>
                </a:tc>
              </a:tr>
            </a:tbl>
          </a:graphicData>
        </a:graphic>
      </p:graphicFrame>
      <p:sp>
        <p:nvSpPr>
          <p:cNvPr id="3" name="Rectangle 1"/>
          <p:cNvSpPr>
            <a:spLocks noChangeArrowheads="1"/>
          </p:cNvSpPr>
          <p:nvPr/>
        </p:nvSpPr>
        <p:spPr bwMode="auto">
          <a:xfrm>
            <a:off x="323528" y="317268"/>
            <a:ext cx="8496944" cy="2739211"/>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b="1" i="0" u="none" strike="noStrike" cap="none" normalizeH="0" baseline="0" dirty="0" smtClean="0">
                <a:ln>
                  <a:noFill/>
                </a:ln>
                <a:solidFill>
                  <a:srgbClr val="0070C0"/>
                </a:solidFill>
                <a:effectLst/>
                <a:cs typeface="Arial" pitchFamily="34" charset="0"/>
              </a:rPr>
              <a:t>Ενδιαφέροντα καρδιακά γεγονότα</a:t>
            </a:r>
            <a:endParaRPr kumimoji="0" lang="el-GR" b="0" i="0" u="none" strike="noStrike" cap="none" normalizeH="0" baseline="0" dirty="0" smtClean="0">
              <a:ln>
                <a:noFill/>
              </a:ln>
              <a:solidFill>
                <a:srgbClr val="0070C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FF0000"/>
                </a:solidFill>
                <a:effectLst/>
                <a:cs typeface="Arial" pitchFamily="34" charset="0"/>
              </a:rPr>
              <a:t> </a:t>
            </a:r>
            <a:endParaRPr kumimoji="0" lang="el-GR" sz="1600" b="1" i="0" u="none" strike="noStrike" cap="none" normalizeH="0" baseline="0" dirty="0" smtClean="0">
              <a:ln>
                <a:noFill/>
              </a:ln>
              <a:solidFill>
                <a:srgbClr val="80000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800000"/>
                </a:solidFill>
                <a:effectLst/>
                <a:cs typeface="Arial" pitchFamily="34" charset="0"/>
              </a:rPr>
              <a:t>Πως παράγονται οι καρδιακοί ήχοι;</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cs typeface="Arial" pitchFamily="34" charset="0"/>
              </a:rPr>
              <a:t>Όταν κάποιος τοποθετήσει ένα στηθοσκόπιο πάνω από τη καρδιά θα ακούσει τους ήχους που παράγει η καρδιά και λέγονται καρδιακοί τόνοι. Περιγράφονται ακουστικά σαν </a:t>
            </a:r>
            <a:r>
              <a:rPr kumimoji="0" lang="el-GR" sz="1600" b="0" i="0" u="none" strike="noStrike" cap="none" normalizeH="0" baseline="0" dirty="0" err="1" smtClean="0">
                <a:ln>
                  <a:noFill/>
                </a:ln>
                <a:solidFill>
                  <a:srgbClr val="000000"/>
                </a:solidFill>
                <a:effectLst/>
                <a:cs typeface="Arial" pitchFamily="34" charset="0"/>
              </a:rPr>
              <a:t>lub</a:t>
            </a:r>
            <a:r>
              <a:rPr kumimoji="0" lang="el-GR" sz="1600" b="0" i="0" u="none" strike="noStrike" cap="none" normalizeH="0" baseline="0" dirty="0" smtClean="0">
                <a:ln>
                  <a:noFill/>
                </a:ln>
                <a:solidFill>
                  <a:srgbClr val="000000"/>
                </a:solidFill>
                <a:effectLst/>
                <a:cs typeface="Arial" pitchFamily="34" charset="0"/>
              </a:rPr>
              <a:t> </a:t>
            </a:r>
            <a:r>
              <a:rPr kumimoji="0" lang="el-GR" sz="1600" b="0" i="0" u="none" strike="noStrike" cap="none" normalizeH="0" baseline="0" dirty="0" err="1" smtClean="0">
                <a:ln>
                  <a:noFill/>
                </a:ln>
                <a:solidFill>
                  <a:srgbClr val="000000"/>
                </a:solidFill>
                <a:effectLst/>
                <a:cs typeface="Arial" pitchFamily="34" charset="0"/>
              </a:rPr>
              <a:t>dub</a:t>
            </a:r>
            <a:r>
              <a:rPr kumimoji="0" lang="el-GR" sz="1600" b="0" i="0" u="none" strike="noStrike" cap="none" normalizeH="0" baseline="0" dirty="0" smtClean="0">
                <a:ln>
                  <a:noFill/>
                </a:ln>
                <a:solidFill>
                  <a:srgbClr val="000000"/>
                </a:solidFill>
                <a:effectLst/>
                <a:cs typeface="Arial" pitchFamily="34" charset="0"/>
              </a:rPr>
              <a:t> </a:t>
            </a:r>
            <a:r>
              <a:rPr kumimoji="0" lang="el-GR" sz="1600" b="0" i="0" u="none" strike="noStrike" cap="none" normalizeH="0" baseline="0" dirty="0" err="1" smtClean="0">
                <a:ln>
                  <a:noFill/>
                </a:ln>
                <a:solidFill>
                  <a:srgbClr val="000000"/>
                </a:solidFill>
                <a:effectLst/>
                <a:cs typeface="Arial" pitchFamily="34" charset="0"/>
              </a:rPr>
              <a:t>lub</a:t>
            </a:r>
            <a:r>
              <a:rPr kumimoji="0" lang="el-GR" sz="1600" b="0" i="0" u="none" strike="noStrike" cap="none" normalizeH="0" baseline="0" dirty="0" smtClean="0">
                <a:ln>
                  <a:noFill/>
                </a:ln>
                <a:solidFill>
                  <a:srgbClr val="000000"/>
                </a:solidFill>
                <a:effectLst/>
                <a:cs typeface="Arial" pitchFamily="34" charset="0"/>
              </a:rPr>
              <a:t> </a:t>
            </a:r>
            <a:r>
              <a:rPr kumimoji="0" lang="el-GR" sz="1600" b="0" i="0" u="none" strike="noStrike" cap="none" normalizeH="0" baseline="0" dirty="0" err="1" smtClean="0">
                <a:ln>
                  <a:noFill/>
                </a:ln>
                <a:solidFill>
                  <a:srgbClr val="000000"/>
                </a:solidFill>
                <a:effectLst/>
                <a:cs typeface="Arial" pitchFamily="34" charset="0"/>
              </a:rPr>
              <a:t>dub</a:t>
            </a:r>
            <a:r>
              <a:rPr kumimoji="0" lang="el-GR" sz="1600" b="0" i="0" u="none" strike="noStrike" cap="none" normalizeH="0" baseline="0" dirty="0" smtClean="0">
                <a:ln>
                  <a:noFill/>
                </a:ln>
                <a:solidFill>
                  <a:srgbClr val="000000"/>
                </a:solidFill>
                <a:effectLst/>
                <a:cs typeface="Arial" pitchFamily="34" charset="0"/>
              </a:rPr>
              <a:t>. Ο 1ος καρδιακός τόνος παράγεται από την σύγκλειση της μιτροειδούς και τριγλώχινας </a:t>
            </a:r>
            <a:r>
              <a:rPr kumimoji="0" lang="el-GR" sz="1600" b="0" i="0" u="none" strike="noStrike" cap="none" normalizeH="0" baseline="0" dirty="0" err="1" smtClean="0">
                <a:ln>
                  <a:noFill/>
                </a:ln>
                <a:solidFill>
                  <a:srgbClr val="000000"/>
                </a:solidFill>
                <a:effectLst/>
                <a:cs typeface="Arial" pitchFamily="34" charset="0"/>
              </a:rPr>
              <a:t>βαλβίδαςκαι</a:t>
            </a:r>
            <a:r>
              <a:rPr kumimoji="0" lang="el-GR" sz="1600" b="0" i="0" u="none" strike="noStrike" cap="none" normalizeH="0" baseline="0" dirty="0" smtClean="0">
                <a:ln>
                  <a:noFill/>
                </a:ln>
                <a:solidFill>
                  <a:srgbClr val="000000"/>
                </a:solidFill>
                <a:effectLst/>
                <a:cs typeface="Arial" pitchFamily="34" charset="0"/>
              </a:rPr>
              <a:t> ο 2ος καρδιακός τόνος παράγεται από την σύγκλειση της αορτικής και πνευμονικής βαλβίδας.</a:t>
            </a:r>
            <a:endParaRPr kumimoji="0" lang="el-GR" sz="1600" b="1" i="0" u="none" strike="noStrike" cap="none" normalizeH="0" baseline="0" dirty="0" smtClean="0">
              <a:ln>
                <a:noFill/>
              </a:ln>
              <a:solidFill>
                <a:srgbClr val="80000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rgbClr val="800000"/>
                </a:solidFill>
                <a:effectLst/>
                <a:cs typeface="Arial" pitchFamily="34" charset="0"/>
              </a:rPr>
              <a:t>Πόσες φορές κτυπάει την ημέρα η καρδιά μας;</a:t>
            </a:r>
          </a:p>
          <a:p>
            <a:pPr eaLnBrk="0" fontAlgn="base" hangingPunct="0">
              <a:spcBef>
                <a:spcPct val="0"/>
              </a:spcBef>
              <a:spcAft>
                <a:spcPct val="0"/>
              </a:spcAft>
            </a:pPr>
            <a:r>
              <a:rPr kumimoji="0" lang="el-GR" sz="1600" b="0" i="0" u="none" strike="noStrike" cap="none" normalizeH="0" baseline="0" dirty="0" smtClean="0">
                <a:ln>
                  <a:noFill/>
                </a:ln>
                <a:solidFill>
                  <a:srgbClr val="000000"/>
                </a:solidFill>
                <a:effectLst/>
                <a:cs typeface="Arial" pitchFamily="34" charset="0"/>
              </a:rPr>
              <a:t>Η μέση καρδιακή συχνότητα είναι 72 </a:t>
            </a:r>
            <a:r>
              <a:rPr kumimoji="0" lang="el-GR" sz="1600" b="0" i="0" u="none" strike="noStrike" cap="none" normalizeH="0" baseline="0" dirty="0" err="1" smtClean="0">
                <a:ln>
                  <a:noFill/>
                </a:ln>
                <a:solidFill>
                  <a:srgbClr val="000000"/>
                </a:solidFill>
                <a:effectLst/>
                <a:cs typeface="Arial" pitchFamily="34" charset="0"/>
              </a:rPr>
              <a:t>σφύξεις</a:t>
            </a:r>
            <a:r>
              <a:rPr kumimoji="0" lang="el-GR" sz="1600" b="0" i="0" u="none" strike="noStrike" cap="none" normalizeH="0" baseline="0" dirty="0" smtClean="0">
                <a:ln>
                  <a:noFill/>
                </a:ln>
                <a:solidFill>
                  <a:srgbClr val="000000"/>
                </a:solidFill>
                <a:effectLst/>
                <a:cs typeface="Arial" pitchFamily="34" charset="0"/>
              </a:rPr>
              <a:t> ανά λεπτό. Έτσι η καρδιά κτυπά 100.000 φορές την ημέρα (</a:t>
            </a:r>
            <a:r>
              <a:rPr lang="el-GR" sz="1600" dirty="0"/>
              <a:t>και αντλεί 13.000 λίτρα </a:t>
            </a:r>
            <a:r>
              <a:rPr lang="el-GR" sz="1600" dirty="0" smtClean="0"/>
              <a:t>αίμα)</a:t>
            </a:r>
            <a:r>
              <a:rPr kumimoji="0" lang="el-GR" sz="1600" b="0" i="0" u="none" strike="noStrike" cap="none" normalizeH="0" baseline="0" dirty="0" smtClean="0">
                <a:ln>
                  <a:noFill/>
                </a:ln>
                <a:solidFill>
                  <a:srgbClr val="000000"/>
                </a:solidFill>
                <a:effectLst/>
                <a:cs typeface="Arial" pitchFamily="34" charset="0"/>
              </a:rPr>
              <a:t>, 38 εκατομμύρια φορές τον χρόνο, και σε ένα άτομο 70 ετών έχει κτυπήσει 2,5 δισεκατομμύρια φορές.</a:t>
            </a:r>
            <a:endParaRPr kumimoji="0" lang="el-GR" sz="1600" b="1" i="0" u="none" strike="noStrike" cap="none" normalizeH="0" baseline="0" dirty="0" smtClean="0">
              <a:ln>
                <a:noFill/>
              </a:ln>
              <a:solidFill>
                <a:srgbClr val="800000"/>
              </a:solidFill>
              <a:effectLst/>
              <a:cs typeface="Arial" pitchFamily="34" charset="0"/>
            </a:endParaRPr>
          </a:p>
        </p:txBody>
      </p:sp>
      <p:sp>
        <p:nvSpPr>
          <p:cNvPr id="4" name="Ορθογώνιο 3"/>
          <p:cNvSpPr/>
          <p:nvPr/>
        </p:nvSpPr>
        <p:spPr>
          <a:xfrm>
            <a:off x="251520" y="3068960"/>
            <a:ext cx="4572000" cy="2554545"/>
          </a:xfrm>
          <a:prstGeom prst="rect">
            <a:avLst/>
          </a:prstGeom>
        </p:spPr>
        <p:txBody>
          <a:bodyPr>
            <a:spAutoFit/>
          </a:bodyPr>
          <a:lstStyle/>
          <a:p>
            <a:pPr lvl="0" eaLnBrk="0" fontAlgn="base" hangingPunct="0">
              <a:spcBef>
                <a:spcPct val="0"/>
              </a:spcBef>
              <a:spcAft>
                <a:spcPct val="0"/>
              </a:spcAft>
            </a:pPr>
            <a:r>
              <a:rPr lang="el-GR" sz="1600" b="1" dirty="0">
                <a:solidFill>
                  <a:srgbClr val="800000"/>
                </a:solidFill>
                <a:cs typeface="Arial" pitchFamily="34" charset="0"/>
              </a:rPr>
              <a:t>Πως αλλάζει η καρδιακή </a:t>
            </a:r>
            <a:r>
              <a:rPr lang="el-GR" sz="1600" b="1" dirty="0" smtClean="0">
                <a:solidFill>
                  <a:srgbClr val="800000"/>
                </a:solidFill>
                <a:cs typeface="Arial" pitchFamily="34" charset="0"/>
              </a:rPr>
              <a:t>συχνότητα </a:t>
            </a:r>
            <a:r>
              <a:rPr lang="el-GR" sz="1600" b="1" dirty="0">
                <a:solidFill>
                  <a:srgbClr val="800000"/>
                </a:solidFill>
                <a:cs typeface="Arial" pitchFamily="34" charset="0"/>
              </a:rPr>
              <a:t>με την ηλικία;</a:t>
            </a:r>
          </a:p>
          <a:p>
            <a:pPr lvl="0" eaLnBrk="0" fontAlgn="base" hangingPunct="0">
              <a:spcBef>
                <a:spcPct val="0"/>
              </a:spcBef>
              <a:spcAft>
                <a:spcPct val="0"/>
              </a:spcAft>
            </a:pPr>
            <a:r>
              <a:rPr lang="el-GR" sz="1600" dirty="0">
                <a:solidFill>
                  <a:srgbClr val="000000"/>
                </a:solidFill>
                <a:cs typeface="Arial" pitchFamily="34" charset="0"/>
              </a:rPr>
              <a:t>Η καρδιακή </a:t>
            </a:r>
            <a:r>
              <a:rPr lang="el-GR" sz="1600" dirty="0" err="1">
                <a:solidFill>
                  <a:srgbClr val="000000"/>
                </a:solidFill>
                <a:cs typeface="Arial" pitchFamily="34" charset="0"/>
              </a:rPr>
              <a:t>συχνότης</a:t>
            </a:r>
            <a:r>
              <a:rPr lang="el-GR" sz="1600" dirty="0">
                <a:solidFill>
                  <a:srgbClr val="000000"/>
                </a:solidFill>
                <a:cs typeface="Arial" pitchFamily="34" charset="0"/>
              </a:rPr>
              <a:t> μειώνεται όσο αυξάνεται η ηλικία όπως δείχνει ο </a:t>
            </a:r>
            <a:r>
              <a:rPr lang="el-GR" sz="1600" dirty="0" smtClean="0">
                <a:solidFill>
                  <a:srgbClr val="000000"/>
                </a:solidFill>
                <a:cs typeface="Arial" pitchFamily="34" charset="0"/>
              </a:rPr>
              <a:t>διπλανός πίνακας.</a:t>
            </a:r>
            <a:endParaRPr lang="el-GR" sz="1600" b="1" dirty="0">
              <a:solidFill>
                <a:srgbClr val="800000"/>
              </a:solidFill>
              <a:cs typeface="Arial" pitchFamily="34" charset="0"/>
            </a:endParaRPr>
          </a:p>
          <a:p>
            <a:pPr lvl="0" eaLnBrk="0" fontAlgn="base" hangingPunct="0">
              <a:spcBef>
                <a:spcPct val="0"/>
              </a:spcBef>
              <a:spcAft>
                <a:spcPct val="0"/>
              </a:spcAft>
            </a:pPr>
            <a:r>
              <a:rPr lang="el-GR" sz="1600" b="1" dirty="0">
                <a:solidFill>
                  <a:srgbClr val="800000"/>
                </a:solidFill>
                <a:cs typeface="Arial" pitchFamily="34" charset="0"/>
              </a:rPr>
              <a:t>Πόσο όγκο αίματος διακινεί η καρδιά;</a:t>
            </a:r>
          </a:p>
          <a:p>
            <a:pPr lvl="0" eaLnBrk="0" fontAlgn="base" hangingPunct="0">
              <a:spcBef>
                <a:spcPct val="0"/>
              </a:spcBef>
              <a:spcAft>
                <a:spcPct val="0"/>
              </a:spcAft>
            </a:pPr>
            <a:r>
              <a:rPr lang="el-GR" sz="1600" dirty="0">
                <a:solidFill>
                  <a:srgbClr val="000000"/>
                </a:solidFill>
                <a:cs typeface="Arial" pitchFamily="34" charset="0"/>
              </a:rPr>
              <a:t>Σε κάθε συστολή της καρδιάς εκτοξεύονται 70 εκατοστά αίματος. Εάν η μέση καρδιακή συχνότητα είναι 72 </a:t>
            </a:r>
            <a:r>
              <a:rPr lang="el-GR" sz="1600" dirty="0" err="1">
                <a:solidFill>
                  <a:srgbClr val="000000"/>
                </a:solidFill>
                <a:cs typeface="Arial" pitchFamily="34" charset="0"/>
              </a:rPr>
              <a:t>σφύξεις</a:t>
            </a:r>
            <a:r>
              <a:rPr lang="el-GR" sz="1600" dirty="0">
                <a:solidFill>
                  <a:srgbClr val="000000"/>
                </a:solidFill>
                <a:cs typeface="Arial" pitchFamily="34" charset="0"/>
              </a:rPr>
              <a:t> ανά λεπτό, εκτοξεύονται 5 λίτρα αίματος το λεπτό, 7200 λίτρα ανά ημέρα, 2.628.000 λίτρα ανά έτος και 184.086.000 λίτρα σε ένα άτομο 70 ετών.</a:t>
            </a:r>
            <a:endParaRPr lang="el-GR" sz="1600" dirty="0">
              <a:cs typeface="Arial" pitchFamily="34" charset="0"/>
            </a:endParaRPr>
          </a:p>
        </p:txBody>
      </p:sp>
    </p:spTree>
    <p:extLst>
      <p:ext uri="{BB962C8B-B14F-4D97-AF65-F5344CB8AC3E}">
        <p14:creationId xmlns:p14="http://schemas.microsoft.com/office/powerpoint/2010/main" xmlns="" val="41739634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2276872"/>
            <a:ext cx="9194440" cy="1446550"/>
          </a:xfrm>
          <a:prstGeom prst="rect">
            <a:avLst/>
          </a:prstGeom>
        </p:spPr>
        <p:txBody>
          <a:bodyPr wrap="none">
            <a:spAutoFit/>
          </a:bodyPr>
          <a:lstStyle/>
          <a:p>
            <a:r>
              <a:rPr lang="el-GR" sz="8800" b="1" dirty="0"/>
              <a:t>ΑΙΜΟΦΟΡΑ ΑΓΓΕΙΑ</a:t>
            </a:r>
          </a:p>
        </p:txBody>
      </p:sp>
    </p:spTree>
    <p:extLst>
      <p:ext uri="{BB962C8B-B14F-4D97-AF65-F5344CB8AC3E}">
        <p14:creationId xmlns:p14="http://schemas.microsoft.com/office/powerpoint/2010/main" xmlns="" val="40743395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67544" y="404664"/>
            <a:ext cx="8280920" cy="1938992"/>
          </a:xfrm>
          <a:prstGeom prst="rect">
            <a:avLst/>
          </a:prstGeom>
        </p:spPr>
        <p:txBody>
          <a:bodyPr wrap="square">
            <a:spAutoFit/>
          </a:bodyPr>
          <a:lstStyle/>
          <a:p>
            <a:r>
              <a:rPr lang="el-GR" sz="2000" dirty="0">
                <a:solidFill>
                  <a:srgbClr val="002060"/>
                </a:solidFill>
              </a:rPr>
              <a:t>Το κυκλοφορικό σύστημα </a:t>
            </a:r>
            <a:r>
              <a:rPr lang="el-GR" sz="2000" dirty="0" smtClean="0">
                <a:solidFill>
                  <a:srgbClr val="002060"/>
                </a:solidFill>
              </a:rPr>
              <a:t>περιλαμβάνει</a:t>
            </a:r>
            <a:r>
              <a:rPr lang="en-US" sz="2000" dirty="0" smtClean="0">
                <a:solidFill>
                  <a:srgbClr val="002060"/>
                </a:solidFill>
              </a:rPr>
              <a:t> </a:t>
            </a:r>
            <a:r>
              <a:rPr lang="el-GR" sz="2000" dirty="0" smtClean="0">
                <a:solidFill>
                  <a:srgbClr val="002060"/>
                </a:solidFill>
              </a:rPr>
              <a:t>τρία </a:t>
            </a:r>
            <a:r>
              <a:rPr lang="el-GR" sz="2000" dirty="0">
                <a:solidFill>
                  <a:srgbClr val="002060"/>
                </a:solidFill>
              </a:rPr>
              <a:t>είδη αγγείων. </a:t>
            </a:r>
            <a:endParaRPr lang="en-US" sz="2000" dirty="0" smtClean="0">
              <a:solidFill>
                <a:srgbClr val="002060"/>
              </a:solidFill>
            </a:endParaRPr>
          </a:p>
          <a:p>
            <a:endParaRPr lang="en-US" sz="2000" dirty="0" smtClean="0">
              <a:solidFill>
                <a:srgbClr val="002060"/>
              </a:solidFill>
            </a:endParaRPr>
          </a:p>
          <a:p>
            <a:pPr marL="342900" indent="-342900">
              <a:buFont typeface="Arial" pitchFamily="34" charset="0"/>
              <a:buChar char="•"/>
            </a:pPr>
            <a:r>
              <a:rPr lang="el-GR" sz="2000" dirty="0" smtClean="0">
                <a:solidFill>
                  <a:srgbClr val="002060"/>
                </a:solidFill>
              </a:rPr>
              <a:t>Τις </a:t>
            </a:r>
            <a:r>
              <a:rPr lang="el-GR" sz="2000" b="1" dirty="0">
                <a:solidFill>
                  <a:srgbClr val="C00000"/>
                </a:solidFill>
              </a:rPr>
              <a:t>αρτηρίες</a:t>
            </a:r>
            <a:r>
              <a:rPr lang="el-GR" sz="2000" b="1" dirty="0">
                <a:solidFill>
                  <a:srgbClr val="002060"/>
                </a:solidFill>
              </a:rPr>
              <a:t> </a:t>
            </a:r>
            <a:r>
              <a:rPr lang="el-GR" sz="2000" dirty="0">
                <a:solidFill>
                  <a:srgbClr val="002060"/>
                </a:solidFill>
              </a:rPr>
              <a:t>(και τα </a:t>
            </a:r>
            <a:r>
              <a:rPr lang="el-GR" sz="2000" dirty="0" err="1" smtClean="0">
                <a:solidFill>
                  <a:srgbClr val="002060"/>
                </a:solidFill>
              </a:rPr>
              <a:t>αρτηρίδια</a:t>
            </a:r>
            <a:r>
              <a:rPr lang="el-GR" sz="2000" dirty="0">
                <a:solidFill>
                  <a:srgbClr val="002060"/>
                </a:solidFill>
              </a:rPr>
              <a:t>), που μεταφέρουν το αίμα από την </a:t>
            </a:r>
            <a:r>
              <a:rPr lang="el-GR" sz="2000" dirty="0" smtClean="0">
                <a:solidFill>
                  <a:srgbClr val="002060"/>
                </a:solidFill>
              </a:rPr>
              <a:t>καρδιά </a:t>
            </a:r>
            <a:r>
              <a:rPr lang="el-GR" sz="2000" dirty="0">
                <a:solidFill>
                  <a:srgbClr val="002060"/>
                </a:solidFill>
              </a:rPr>
              <a:t>προς την περιφέρεια, </a:t>
            </a:r>
            <a:endParaRPr lang="en-US" sz="2000" dirty="0" smtClean="0">
              <a:solidFill>
                <a:srgbClr val="002060"/>
              </a:solidFill>
            </a:endParaRPr>
          </a:p>
          <a:p>
            <a:pPr marL="342900" indent="-342900">
              <a:buFont typeface="Arial" pitchFamily="34" charset="0"/>
              <a:buChar char="•"/>
            </a:pPr>
            <a:r>
              <a:rPr lang="el-GR" sz="2000" dirty="0" smtClean="0">
                <a:solidFill>
                  <a:srgbClr val="002060"/>
                </a:solidFill>
              </a:rPr>
              <a:t>τα </a:t>
            </a:r>
            <a:r>
              <a:rPr lang="el-GR" sz="2000" b="1" dirty="0">
                <a:solidFill>
                  <a:srgbClr val="C00000"/>
                </a:solidFill>
              </a:rPr>
              <a:t>τριχοειδή</a:t>
            </a:r>
            <a:r>
              <a:rPr lang="el-GR" sz="2000" b="1" dirty="0">
                <a:solidFill>
                  <a:srgbClr val="002060"/>
                </a:solidFill>
              </a:rPr>
              <a:t>, </a:t>
            </a:r>
            <a:r>
              <a:rPr lang="el-GR" sz="2000" dirty="0" smtClean="0">
                <a:solidFill>
                  <a:srgbClr val="002060"/>
                </a:solidFill>
              </a:rPr>
              <a:t>που</a:t>
            </a:r>
            <a:r>
              <a:rPr lang="en-US" sz="2000" dirty="0" smtClean="0">
                <a:solidFill>
                  <a:srgbClr val="002060"/>
                </a:solidFill>
              </a:rPr>
              <a:t> </a:t>
            </a:r>
            <a:r>
              <a:rPr lang="el-GR" sz="2000" dirty="0" smtClean="0">
                <a:solidFill>
                  <a:srgbClr val="002060"/>
                </a:solidFill>
              </a:rPr>
              <a:t>επιτρέπουν </a:t>
            </a:r>
            <a:r>
              <a:rPr lang="el-GR" sz="2000" dirty="0">
                <a:solidFill>
                  <a:srgbClr val="002060"/>
                </a:solidFill>
              </a:rPr>
              <a:t>την ανταλλαγή ουσιών με τους </a:t>
            </a:r>
            <a:r>
              <a:rPr lang="el-GR" sz="2000" dirty="0" smtClean="0">
                <a:solidFill>
                  <a:srgbClr val="002060"/>
                </a:solidFill>
              </a:rPr>
              <a:t>ιστούς</a:t>
            </a:r>
            <a:r>
              <a:rPr lang="el-GR" sz="2000" dirty="0">
                <a:solidFill>
                  <a:srgbClr val="002060"/>
                </a:solidFill>
              </a:rPr>
              <a:t>, </a:t>
            </a:r>
            <a:r>
              <a:rPr lang="el-GR" sz="2000" dirty="0" smtClean="0">
                <a:solidFill>
                  <a:srgbClr val="002060"/>
                </a:solidFill>
              </a:rPr>
              <a:t>και</a:t>
            </a:r>
            <a:endParaRPr lang="en-US" sz="2000" dirty="0" smtClean="0">
              <a:solidFill>
                <a:srgbClr val="002060"/>
              </a:solidFill>
            </a:endParaRPr>
          </a:p>
          <a:p>
            <a:pPr marL="342900" indent="-342900">
              <a:buFont typeface="Arial" pitchFamily="34" charset="0"/>
              <a:buChar char="•"/>
            </a:pPr>
            <a:r>
              <a:rPr lang="el-GR" sz="2000" dirty="0" smtClean="0">
                <a:solidFill>
                  <a:srgbClr val="002060"/>
                </a:solidFill>
              </a:rPr>
              <a:t>τις </a:t>
            </a:r>
            <a:r>
              <a:rPr lang="el-GR" sz="2000" b="1" dirty="0">
                <a:solidFill>
                  <a:srgbClr val="C00000"/>
                </a:solidFill>
              </a:rPr>
              <a:t>φλέβες</a:t>
            </a:r>
            <a:r>
              <a:rPr lang="el-GR" sz="2000" b="1" dirty="0">
                <a:solidFill>
                  <a:srgbClr val="002060"/>
                </a:solidFill>
              </a:rPr>
              <a:t> </a:t>
            </a:r>
            <a:r>
              <a:rPr lang="el-GR" sz="2000" dirty="0">
                <a:solidFill>
                  <a:srgbClr val="002060"/>
                </a:solidFill>
              </a:rPr>
              <a:t>(και τα </a:t>
            </a:r>
            <a:r>
              <a:rPr lang="el-GR" sz="2000" dirty="0" err="1">
                <a:solidFill>
                  <a:srgbClr val="002060"/>
                </a:solidFill>
              </a:rPr>
              <a:t>φλεβίδια</a:t>
            </a:r>
            <a:r>
              <a:rPr lang="el-GR" sz="2000" dirty="0">
                <a:solidFill>
                  <a:srgbClr val="002060"/>
                </a:solidFill>
              </a:rPr>
              <a:t>), </a:t>
            </a:r>
            <a:r>
              <a:rPr lang="el-GR" sz="2000" dirty="0" smtClean="0">
                <a:solidFill>
                  <a:srgbClr val="002060"/>
                </a:solidFill>
              </a:rPr>
              <a:t>που</a:t>
            </a:r>
            <a:r>
              <a:rPr lang="en-US" sz="2000" dirty="0" smtClean="0">
                <a:solidFill>
                  <a:srgbClr val="002060"/>
                </a:solidFill>
              </a:rPr>
              <a:t> </a:t>
            </a:r>
            <a:r>
              <a:rPr lang="el-GR" sz="2000" dirty="0" smtClean="0">
                <a:solidFill>
                  <a:srgbClr val="002060"/>
                </a:solidFill>
              </a:rPr>
              <a:t>επαναφέρουν </a:t>
            </a:r>
            <a:r>
              <a:rPr lang="el-GR" sz="2000" dirty="0">
                <a:solidFill>
                  <a:srgbClr val="002060"/>
                </a:solidFill>
              </a:rPr>
              <a:t>το αίμα στην καρδιά. </a:t>
            </a:r>
            <a:endParaRPr lang="en-US" sz="2000" dirty="0" smtClean="0">
              <a:solidFill>
                <a:srgbClr val="002060"/>
              </a:solidFill>
            </a:endParaRP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4274" t="17095" r="55134" b="5686"/>
          <a:stretch/>
        </p:blipFill>
        <p:spPr bwMode="auto">
          <a:xfrm>
            <a:off x="1657400" y="2420888"/>
            <a:ext cx="5440826" cy="38813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Ορθογώνιο 3"/>
          <p:cNvSpPr/>
          <p:nvPr/>
        </p:nvSpPr>
        <p:spPr>
          <a:xfrm>
            <a:off x="327920" y="6302223"/>
            <a:ext cx="8424936" cy="369332"/>
          </a:xfrm>
          <a:prstGeom prst="rect">
            <a:avLst/>
          </a:prstGeom>
        </p:spPr>
        <p:txBody>
          <a:bodyPr wrap="square">
            <a:spAutoFit/>
          </a:bodyPr>
          <a:lstStyle/>
          <a:p>
            <a:r>
              <a:rPr lang="el-GR" dirty="0">
                <a:solidFill>
                  <a:srgbClr val="002060"/>
                </a:solidFill>
              </a:rPr>
              <a:t>Τα</a:t>
            </a:r>
            <a:r>
              <a:rPr lang="en-US" dirty="0">
                <a:solidFill>
                  <a:srgbClr val="002060"/>
                </a:solidFill>
              </a:rPr>
              <a:t> </a:t>
            </a:r>
            <a:r>
              <a:rPr lang="el-GR" dirty="0">
                <a:solidFill>
                  <a:srgbClr val="002060"/>
                </a:solidFill>
              </a:rPr>
              <a:t>τριχοειδή αγγεία παρεμβάλλονται μεταξύ αρτηριών και φλεβών.</a:t>
            </a:r>
          </a:p>
        </p:txBody>
      </p:sp>
    </p:spTree>
    <p:extLst>
      <p:ext uri="{BB962C8B-B14F-4D97-AF65-F5344CB8AC3E}">
        <p14:creationId xmlns:p14="http://schemas.microsoft.com/office/powerpoint/2010/main" xmlns="" val="10727872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23528" y="101823"/>
            <a:ext cx="1337354" cy="461665"/>
          </a:xfrm>
          <a:prstGeom prst="rect">
            <a:avLst/>
          </a:prstGeom>
        </p:spPr>
        <p:txBody>
          <a:bodyPr wrap="none">
            <a:spAutoFit/>
          </a:bodyPr>
          <a:lstStyle/>
          <a:p>
            <a:r>
              <a:rPr lang="el-GR" sz="2400" b="1" dirty="0"/>
              <a:t>Αρτηρίες</a:t>
            </a:r>
            <a:endParaRPr lang="el-GR" sz="2400" dirty="0"/>
          </a:p>
        </p:txBody>
      </p:sp>
      <p:sp>
        <p:nvSpPr>
          <p:cNvPr id="3" name="Ορθογώνιο 2"/>
          <p:cNvSpPr/>
          <p:nvPr/>
        </p:nvSpPr>
        <p:spPr>
          <a:xfrm>
            <a:off x="179512" y="692696"/>
            <a:ext cx="8568952" cy="923330"/>
          </a:xfrm>
          <a:prstGeom prst="rect">
            <a:avLst/>
          </a:prstGeom>
        </p:spPr>
        <p:txBody>
          <a:bodyPr wrap="square">
            <a:spAutoFit/>
          </a:bodyPr>
          <a:lstStyle/>
          <a:p>
            <a:pPr marL="285750" indent="-285750">
              <a:buFont typeface="Wingdings" pitchFamily="2" charset="2"/>
              <a:buChar char="ü"/>
            </a:pPr>
            <a:r>
              <a:rPr lang="el-GR" dirty="0"/>
              <a:t>Οι αρτηρίες έχουν παχύτερα </a:t>
            </a:r>
            <a:r>
              <a:rPr lang="el-GR" dirty="0" smtClean="0"/>
              <a:t>τοιχώματα</a:t>
            </a:r>
            <a:r>
              <a:rPr lang="en-US" dirty="0" smtClean="0"/>
              <a:t> </a:t>
            </a:r>
            <a:r>
              <a:rPr lang="el-GR" dirty="0" smtClean="0"/>
              <a:t>και </a:t>
            </a:r>
            <a:r>
              <a:rPr lang="el-GR" dirty="0"/>
              <a:t>μικρότερη εσωτερική διάμετρο από </a:t>
            </a:r>
            <a:r>
              <a:rPr lang="el-GR" dirty="0" smtClean="0"/>
              <a:t>τις</a:t>
            </a:r>
            <a:r>
              <a:rPr lang="en-US" dirty="0" smtClean="0"/>
              <a:t> </a:t>
            </a:r>
            <a:r>
              <a:rPr lang="el-GR" dirty="0" smtClean="0"/>
              <a:t>φλέβες </a:t>
            </a:r>
            <a:r>
              <a:rPr lang="el-GR" dirty="0"/>
              <a:t>και περισσότερο μυϊκό </a:t>
            </a:r>
            <a:r>
              <a:rPr lang="el-GR" dirty="0" smtClean="0"/>
              <a:t>ιστό. </a:t>
            </a:r>
            <a:endParaRPr lang="en-US" dirty="0" smtClean="0"/>
          </a:p>
          <a:p>
            <a:pPr marL="285750" indent="-285750">
              <a:buFont typeface="Wingdings" pitchFamily="2" charset="2"/>
              <a:buChar char="ü"/>
            </a:pPr>
            <a:endParaRPr lang="en-US" dirty="0" smtClean="0"/>
          </a:p>
        </p:txBody>
      </p:sp>
      <p:pic>
        <p:nvPicPr>
          <p:cNvPr id="5" name="10 - Εικόνα" descr="arthries k fleves.png"/>
          <p:cNvPicPr>
            <a:picLocks noChangeAspect="1"/>
          </p:cNvPicPr>
          <p:nvPr/>
        </p:nvPicPr>
        <p:blipFill>
          <a:blip r:embed="rId2"/>
          <a:srcRect l="2576" t="6482" r="2103" b="4937"/>
          <a:stretch>
            <a:fillRect/>
          </a:stretch>
        </p:blipFill>
        <p:spPr>
          <a:xfrm>
            <a:off x="1660882" y="1412776"/>
            <a:ext cx="5286412" cy="2928958"/>
          </a:xfrm>
          <a:prstGeom prst="rect">
            <a:avLst/>
          </a:prstGeom>
        </p:spPr>
      </p:pic>
      <p:sp>
        <p:nvSpPr>
          <p:cNvPr id="4" name="Ορθογώνιο 3"/>
          <p:cNvSpPr/>
          <p:nvPr/>
        </p:nvSpPr>
        <p:spPr>
          <a:xfrm>
            <a:off x="318229" y="4725144"/>
            <a:ext cx="8430235" cy="2031325"/>
          </a:xfrm>
          <a:prstGeom prst="rect">
            <a:avLst/>
          </a:prstGeom>
        </p:spPr>
        <p:txBody>
          <a:bodyPr wrap="square">
            <a:spAutoFit/>
          </a:bodyPr>
          <a:lstStyle/>
          <a:p>
            <a:pPr marL="285750" indent="-285750">
              <a:buFont typeface="Wingdings" pitchFamily="2" charset="2"/>
              <a:buChar char="ü"/>
            </a:pPr>
            <a:r>
              <a:rPr lang="el-GR" dirty="0"/>
              <a:t>Το αίμα διοχετεύεται στις αρτηρίες με</a:t>
            </a:r>
            <a:r>
              <a:rPr lang="en-US" dirty="0"/>
              <a:t> </a:t>
            </a:r>
            <a:r>
              <a:rPr lang="el-GR" dirty="0"/>
              <a:t>κάθε συστολή των κοιλιών της καρδιάς. Κάθε</a:t>
            </a:r>
            <a:r>
              <a:rPr lang="en-US" dirty="0"/>
              <a:t> </a:t>
            </a:r>
            <a:r>
              <a:rPr lang="el-GR" dirty="0"/>
              <a:t>φορά που διοχετεύεται μία ποσότητα αίματος στις αρτηρίες, τα τοιχώματά τους διευρύνονται με την πίεση του εισερχόμενου</a:t>
            </a:r>
            <a:r>
              <a:rPr lang="en-US" dirty="0"/>
              <a:t> </a:t>
            </a:r>
            <a:r>
              <a:rPr lang="el-GR" dirty="0"/>
              <a:t>αίματος και η διεύρυνση αυτή ονομάζεται</a:t>
            </a:r>
            <a:r>
              <a:rPr lang="en-US" dirty="0"/>
              <a:t> </a:t>
            </a:r>
            <a:r>
              <a:rPr lang="el-GR" b="1" dirty="0"/>
              <a:t>σφυγμός. </a:t>
            </a:r>
            <a:r>
              <a:rPr lang="el-GR" dirty="0"/>
              <a:t>Κάθε παλμός της καρδιάς προκαλεί ένα σφυγμό στις αρτηρίες, με αποτέλεσμα να έχουν τον ίδιο ρυθμό οι σφυγμοί των</a:t>
            </a:r>
            <a:r>
              <a:rPr lang="en-US" dirty="0"/>
              <a:t> </a:t>
            </a:r>
            <a:r>
              <a:rPr lang="el-GR" dirty="0"/>
              <a:t>αρτηριών και οι παλμοί της καρδιάς. Ο σφυγμός αυτός ανιχνεύεται στον καρπό του χεριού, καθώς και σε άλλα σημεία του σώματος.</a:t>
            </a:r>
            <a:endParaRPr lang="en-US" dirty="0"/>
          </a:p>
        </p:txBody>
      </p:sp>
    </p:spTree>
    <p:extLst>
      <p:ext uri="{BB962C8B-B14F-4D97-AF65-F5344CB8AC3E}">
        <p14:creationId xmlns:p14="http://schemas.microsoft.com/office/powerpoint/2010/main" xmlns="" val="24661180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75092" y="188640"/>
            <a:ext cx="8424936" cy="3139321"/>
          </a:xfrm>
          <a:prstGeom prst="rect">
            <a:avLst/>
          </a:prstGeom>
        </p:spPr>
        <p:txBody>
          <a:bodyPr wrap="square">
            <a:spAutoFit/>
          </a:bodyPr>
          <a:lstStyle/>
          <a:p>
            <a:pPr marL="285750" indent="-285750">
              <a:buFont typeface="Wingdings" pitchFamily="2" charset="2"/>
              <a:buChar char="ü"/>
            </a:pPr>
            <a:endParaRPr lang="en-US" dirty="0"/>
          </a:p>
          <a:p>
            <a:pPr marL="285750" indent="-285750">
              <a:buFont typeface="Wingdings" pitchFamily="2" charset="2"/>
              <a:buChar char="ü"/>
            </a:pPr>
            <a:r>
              <a:rPr lang="el-GR" dirty="0"/>
              <a:t>Το αίμα προωθείται στο εσωτερικό των</a:t>
            </a:r>
            <a:r>
              <a:rPr lang="en-US" dirty="0"/>
              <a:t> </a:t>
            </a:r>
            <a:r>
              <a:rPr lang="el-GR" dirty="0"/>
              <a:t>αρτηριών και με τις συσπάσεις των τοιχωμάτων τους, που συντελούνται με τη βοήθεια</a:t>
            </a:r>
            <a:r>
              <a:rPr lang="en-US" dirty="0"/>
              <a:t> </a:t>
            </a:r>
            <a:r>
              <a:rPr lang="el-GR" dirty="0"/>
              <a:t>του μυϊκού ιστού που περιέχουν.</a:t>
            </a:r>
            <a:endParaRPr lang="en-US" dirty="0"/>
          </a:p>
          <a:p>
            <a:pPr marL="285750" indent="-285750">
              <a:buFont typeface="Wingdings" pitchFamily="2" charset="2"/>
              <a:buChar char="ü"/>
            </a:pPr>
            <a:endParaRPr lang="en-US" dirty="0"/>
          </a:p>
          <a:p>
            <a:pPr marL="285750" indent="-285750">
              <a:buFont typeface="Wingdings" pitchFamily="2" charset="2"/>
              <a:buChar char="ü"/>
            </a:pPr>
            <a:r>
              <a:rPr lang="el-GR" dirty="0"/>
              <a:t>Δύο είναι οι</a:t>
            </a:r>
            <a:r>
              <a:rPr lang="en-US" dirty="0"/>
              <a:t> </a:t>
            </a:r>
            <a:r>
              <a:rPr lang="el-GR" dirty="0"/>
              <a:t>μεγαλύτερες αρτηρίες του σώματος, η</a:t>
            </a:r>
            <a:r>
              <a:rPr lang="en-US" dirty="0"/>
              <a:t> </a:t>
            </a:r>
            <a:r>
              <a:rPr lang="el-GR" dirty="0"/>
              <a:t>πνευμονική αρτηρία και η αορτή. Όλες οι άλλες είναι διακλαδώσεις των παραπάνω αρτηριών. </a:t>
            </a:r>
            <a:endParaRPr lang="en-US" dirty="0"/>
          </a:p>
          <a:p>
            <a:pPr marL="285750" indent="-285750">
              <a:buFont typeface="Wingdings" pitchFamily="2" charset="2"/>
              <a:buChar char="ü"/>
            </a:pPr>
            <a:endParaRPr lang="en-US" dirty="0"/>
          </a:p>
          <a:p>
            <a:pPr marL="285750" indent="-285750">
              <a:buFont typeface="Wingdings" pitchFamily="2" charset="2"/>
              <a:buChar char="ü"/>
            </a:pPr>
            <a:r>
              <a:rPr lang="el-GR" dirty="0"/>
              <a:t>Το αίμα στις αρτηρίες, επειδή κινείται</a:t>
            </a:r>
            <a:r>
              <a:rPr lang="en-US" dirty="0"/>
              <a:t> </a:t>
            </a:r>
            <a:r>
              <a:rPr lang="el-GR" dirty="0"/>
              <a:t>με μεγαλύτερη ταχύτητα, εμφανίζει μεγαλύτερη πίεση απ' ότι στις φλέβες. </a:t>
            </a:r>
            <a:endParaRPr lang="en-US" dirty="0"/>
          </a:p>
          <a:p>
            <a:pPr marL="285750" indent="-285750">
              <a:buFont typeface="Wingdings" pitchFamily="2" charset="2"/>
              <a:buChar char="ü"/>
            </a:pPr>
            <a:endParaRPr lang="en-US" dirty="0"/>
          </a:p>
          <a:p>
            <a:pPr marL="285750" indent="-285750">
              <a:buFont typeface="Wingdings" pitchFamily="2" charset="2"/>
              <a:buChar char="ü"/>
            </a:pPr>
            <a:r>
              <a:rPr lang="el-GR" dirty="0" err="1"/>
              <a:t>Αρτηρίδια</a:t>
            </a:r>
            <a:r>
              <a:rPr lang="el-GR" dirty="0"/>
              <a:t> είναι διακλαδώσεις των αρτηριών, μόλις ορατές με γυμνό μάτι.</a:t>
            </a:r>
          </a:p>
        </p:txBody>
      </p:sp>
      <p:pic>
        <p:nvPicPr>
          <p:cNvPr id="17410" name="Picture 2" descr="http://www.incardiology.gr/kardia/kardia3.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987824" y="3327961"/>
            <a:ext cx="3077746" cy="307774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273972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67544" y="332656"/>
            <a:ext cx="914033" cy="369332"/>
          </a:xfrm>
          <a:prstGeom prst="rect">
            <a:avLst/>
          </a:prstGeom>
        </p:spPr>
        <p:txBody>
          <a:bodyPr wrap="none">
            <a:spAutoFit/>
          </a:bodyPr>
          <a:lstStyle/>
          <a:p>
            <a:r>
              <a:rPr lang="el-GR" b="1" dirty="0"/>
              <a:t>Φλέβες</a:t>
            </a:r>
            <a:endParaRPr lang="el-GR" dirty="0"/>
          </a:p>
        </p:txBody>
      </p:sp>
      <p:sp>
        <p:nvSpPr>
          <p:cNvPr id="3" name="Ορθογώνιο 2"/>
          <p:cNvSpPr/>
          <p:nvPr/>
        </p:nvSpPr>
        <p:spPr>
          <a:xfrm>
            <a:off x="438454" y="908720"/>
            <a:ext cx="8238002" cy="3139321"/>
          </a:xfrm>
          <a:prstGeom prst="rect">
            <a:avLst/>
          </a:prstGeom>
        </p:spPr>
        <p:txBody>
          <a:bodyPr wrap="square">
            <a:spAutoFit/>
          </a:bodyPr>
          <a:lstStyle/>
          <a:p>
            <a:pPr marL="285750" indent="-285750">
              <a:buFont typeface="Wingdings" pitchFamily="2" charset="2"/>
              <a:buChar char="ü"/>
            </a:pPr>
            <a:r>
              <a:rPr lang="el-GR" dirty="0"/>
              <a:t>Οι φλέβες είναι περισσότερες των </a:t>
            </a:r>
            <a:r>
              <a:rPr lang="el-GR" dirty="0" smtClean="0"/>
              <a:t>αρτηριών </a:t>
            </a:r>
            <a:r>
              <a:rPr lang="el-GR" dirty="0"/>
              <a:t>και δεν εμφανίζουν σφυγμό. </a:t>
            </a:r>
            <a:endParaRPr lang="en-US" dirty="0" smtClean="0"/>
          </a:p>
          <a:p>
            <a:pPr marL="285750" indent="-285750">
              <a:buFont typeface="Wingdings" pitchFamily="2" charset="2"/>
              <a:buChar char="ü"/>
            </a:pPr>
            <a:endParaRPr lang="en-US" dirty="0" smtClean="0"/>
          </a:p>
          <a:p>
            <a:pPr marL="285750" indent="-285750">
              <a:buFont typeface="Wingdings" pitchFamily="2" charset="2"/>
              <a:buChar char="ü"/>
            </a:pPr>
            <a:r>
              <a:rPr lang="el-GR" dirty="0" smtClean="0"/>
              <a:t>Στο εσωτερικό </a:t>
            </a:r>
            <a:r>
              <a:rPr lang="el-GR" dirty="0"/>
              <a:t>τους έχουν βαλβίδες, που </a:t>
            </a:r>
            <a:r>
              <a:rPr lang="el-GR" dirty="0" smtClean="0"/>
              <a:t>επιτρέπουν</a:t>
            </a:r>
            <a:r>
              <a:rPr lang="en-US" dirty="0" smtClean="0"/>
              <a:t> </a:t>
            </a:r>
            <a:r>
              <a:rPr lang="el-GR" dirty="0" err="1" smtClean="0"/>
              <a:t>μονόδρομη</a:t>
            </a:r>
            <a:r>
              <a:rPr lang="el-GR" dirty="0" smtClean="0"/>
              <a:t> </a:t>
            </a:r>
            <a:r>
              <a:rPr lang="el-GR" dirty="0"/>
              <a:t>πορεία στο αίμα, ώστε να </a:t>
            </a:r>
            <a:r>
              <a:rPr lang="el-GR" dirty="0" smtClean="0"/>
              <a:t>οδεύει</a:t>
            </a:r>
            <a:r>
              <a:rPr lang="en-US" dirty="0" smtClean="0"/>
              <a:t> </a:t>
            </a:r>
            <a:r>
              <a:rPr lang="el-GR" dirty="0" smtClean="0"/>
              <a:t>αναγκαστικά </a:t>
            </a:r>
            <a:r>
              <a:rPr lang="el-GR" dirty="0"/>
              <a:t>προς την </a:t>
            </a:r>
            <a:r>
              <a:rPr lang="el-GR" dirty="0" smtClean="0"/>
              <a:t>καρδιά. </a:t>
            </a:r>
            <a:endParaRPr lang="en-US" dirty="0" smtClean="0"/>
          </a:p>
          <a:p>
            <a:pPr marL="285750" indent="-285750">
              <a:buFont typeface="Wingdings" pitchFamily="2" charset="2"/>
              <a:buChar char="ü"/>
            </a:pPr>
            <a:endParaRPr lang="en-US" dirty="0" smtClean="0"/>
          </a:p>
          <a:p>
            <a:pPr marL="285750" indent="-285750">
              <a:buFont typeface="Wingdings" pitchFamily="2" charset="2"/>
              <a:buChar char="ü"/>
            </a:pPr>
            <a:r>
              <a:rPr lang="el-GR" dirty="0" smtClean="0"/>
              <a:t>Τα</a:t>
            </a:r>
            <a:r>
              <a:rPr lang="en-US" dirty="0" smtClean="0"/>
              <a:t> </a:t>
            </a:r>
            <a:r>
              <a:rPr lang="el-GR" dirty="0" err="1" smtClean="0"/>
              <a:t>φλεβίδια</a:t>
            </a:r>
            <a:r>
              <a:rPr lang="el-GR" dirty="0" smtClean="0"/>
              <a:t> </a:t>
            </a:r>
            <a:r>
              <a:rPr lang="el-GR" dirty="0"/>
              <a:t>είναι μικρές φλέβες, οι οποίες </a:t>
            </a:r>
            <a:r>
              <a:rPr lang="el-GR" dirty="0" err="1" smtClean="0"/>
              <a:t>συνενούμενες</a:t>
            </a:r>
            <a:r>
              <a:rPr lang="el-GR" dirty="0" smtClean="0"/>
              <a:t> </a:t>
            </a:r>
            <a:r>
              <a:rPr lang="el-GR" dirty="0"/>
              <a:t>σε μεγαλύτερα στελέχη, τις </a:t>
            </a:r>
            <a:r>
              <a:rPr lang="el-GR" dirty="0" smtClean="0"/>
              <a:t>φλέβες</a:t>
            </a:r>
            <a:r>
              <a:rPr lang="el-GR" dirty="0"/>
              <a:t>, επαναφέρουν το αίμα στην καρδιά. </a:t>
            </a:r>
            <a:endParaRPr lang="en-US" dirty="0" smtClean="0"/>
          </a:p>
          <a:p>
            <a:pPr marL="285750" indent="-285750">
              <a:buFont typeface="Wingdings" pitchFamily="2" charset="2"/>
              <a:buChar char="ü"/>
            </a:pPr>
            <a:endParaRPr lang="en-US" dirty="0" smtClean="0"/>
          </a:p>
          <a:p>
            <a:pPr marL="285750" indent="-285750">
              <a:buFont typeface="Wingdings" pitchFamily="2" charset="2"/>
              <a:buChar char="ü"/>
            </a:pPr>
            <a:r>
              <a:rPr lang="el-GR" dirty="0" smtClean="0"/>
              <a:t>Ανά</a:t>
            </a:r>
            <a:r>
              <a:rPr lang="en-US" dirty="0" smtClean="0"/>
              <a:t> </a:t>
            </a:r>
            <a:r>
              <a:rPr lang="el-GR" dirty="0" smtClean="0"/>
              <a:t>πάσα </a:t>
            </a:r>
            <a:r>
              <a:rPr lang="el-GR" dirty="0"/>
              <a:t>στιγμή, περισσότερο από τα 2/3 </a:t>
            </a:r>
            <a:r>
              <a:rPr lang="el-GR" dirty="0" smtClean="0"/>
              <a:t>της</a:t>
            </a:r>
            <a:r>
              <a:rPr lang="en-US" dirty="0" smtClean="0"/>
              <a:t> </a:t>
            </a:r>
            <a:r>
              <a:rPr lang="el-GR" dirty="0" smtClean="0"/>
              <a:t>συνολικής </a:t>
            </a:r>
            <a:r>
              <a:rPr lang="el-GR" dirty="0"/>
              <a:t>ποσότητας αίματος βρίσκεται </a:t>
            </a:r>
            <a:r>
              <a:rPr lang="el-GR" dirty="0" smtClean="0"/>
              <a:t>στις</a:t>
            </a:r>
            <a:r>
              <a:rPr lang="en-US" dirty="0" smtClean="0"/>
              <a:t> </a:t>
            </a:r>
            <a:r>
              <a:rPr lang="el-GR" dirty="0" smtClean="0"/>
              <a:t>φλέβες </a:t>
            </a:r>
            <a:r>
              <a:rPr lang="el-GR" dirty="0"/>
              <a:t>και στα </a:t>
            </a:r>
            <a:r>
              <a:rPr lang="el-GR" dirty="0" err="1"/>
              <a:t>φλεβίδια</a:t>
            </a:r>
            <a:r>
              <a:rPr lang="el-GR" dirty="0"/>
              <a:t>. Με τον τρόπο </a:t>
            </a:r>
            <a:r>
              <a:rPr lang="el-GR" dirty="0" smtClean="0"/>
              <a:t>αυτό</a:t>
            </a:r>
            <a:r>
              <a:rPr lang="en-US" dirty="0" smtClean="0"/>
              <a:t> </a:t>
            </a:r>
            <a:r>
              <a:rPr lang="el-GR" dirty="0" smtClean="0"/>
              <a:t>οι </a:t>
            </a:r>
            <a:r>
              <a:rPr lang="el-GR" dirty="0"/>
              <a:t>φλέβες λειτουργούν σαν δεξαμενές </a:t>
            </a:r>
            <a:r>
              <a:rPr lang="el-GR" dirty="0" smtClean="0"/>
              <a:t>αίματος</a:t>
            </a:r>
            <a:r>
              <a:rPr lang="el-GR" dirty="0"/>
              <a:t>.</a:t>
            </a:r>
          </a:p>
        </p:txBody>
      </p:sp>
      <p:sp>
        <p:nvSpPr>
          <p:cNvPr id="4" name="Ορθογώνιο 3"/>
          <p:cNvSpPr/>
          <p:nvPr/>
        </p:nvSpPr>
        <p:spPr>
          <a:xfrm>
            <a:off x="4427984" y="4394691"/>
            <a:ext cx="4572000" cy="923330"/>
          </a:xfrm>
          <a:prstGeom prst="rect">
            <a:avLst/>
          </a:prstGeom>
          <a:solidFill>
            <a:schemeClr val="bg2">
              <a:lumMod val="75000"/>
            </a:schemeClr>
          </a:solidFill>
        </p:spPr>
        <p:txBody>
          <a:bodyPr>
            <a:spAutoFit/>
          </a:bodyPr>
          <a:lstStyle/>
          <a:p>
            <a:r>
              <a:rPr lang="el-GR" dirty="0"/>
              <a:t>Κάθε στιγμή, οι φλέβες περιέχουν το 75%</a:t>
            </a:r>
          </a:p>
          <a:p>
            <a:r>
              <a:rPr lang="el-GR" dirty="0"/>
              <a:t>της ποσότητας του αίματος, οι αρτηρίες</a:t>
            </a:r>
          </a:p>
          <a:p>
            <a:r>
              <a:rPr lang="el-GR" dirty="0"/>
              <a:t>το 20% και τα τριχοειδή το 5%.</a:t>
            </a:r>
          </a:p>
        </p:txBody>
      </p:sp>
      <p:pic>
        <p:nvPicPr>
          <p:cNvPr id="18434" name="Picture 2" descr="http://www.incardiology.gr/kardia/aggeia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7544" y="4180043"/>
            <a:ext cx="3526234" cy="22759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905929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yclist.gr/upldx/Image/articles/fidelio03.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03324" y="96837"/>
            <a:ext cx="2936627" cy="659406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Ορθογώνιο 2"/>
          <p:cNvSpPr/>
          <p:nvPr/>
        </p:nvSpPr>
        <p:spPr>
          <a:xfrm>
            <a:off x="4175735" y="1962708"/>
            <a:ext cx="4572000" cy="3139321"/>
          </a:xfrm>
          <a:prstGeom prst="rect">
            <a:avLst/>
          </a:prstGeom>
        </p:spPr>
        <p:txBody>
          <a:bodyPr>
            <a:spAutoFit/>
          </a:bodyPr>
          <a:lstStyle/>
          <a:p>
            <a:r>
              <a:rPr lang="el-GR" b="1" dirty="0"/>
              <a:t>Οι  αρτηρίες είναι πιο «ενισχυμένες» σε σχέση με τις φλέβες</a:t>
            </a:r>
            <a:r>
              <a:rPr lang="el-GR" dirty="0"/>
              <a:t> δεδομένου ότι ξεκινώντας από την καρδιά, οι πιέσεις είναι μεγάλες, αλλά και ελαστικές, ώστε να εκμεταλλεύονται στο έπακρο την κινητική ενέργεια σε κάθε καρδιακό κύκλο. </a:t>
            </a:r>
            <a:endParaRPr lang="en-US" dirty="0" smtClean="0"/>
          </a:p>
          <a:p>
            <a:endParaRPr lang="en-US" dirty="0"/>
          </a:p>
          <a:p>
            <a:r>
              <a:rPr lang="el-GR" b="1" dirty="0" smtClean="0"/>
              <a:t>Οι </a:t>
            </a:r>
            <a:r>
              <a:rPr lang="el-GR" b="1" dirty="0"/>
              <a:t>φλέβες </a:t>
            </a:r>
            <a:r>
              <a:rPr lang="el-GR" dirty="0"/>
              <a:t>είναι γενικά λεπτότερες, καθώς οι πιέσεις είναι μικρότερες, και κατά μήκος τους έχουν βαλβίδες ώστε το αίμα να μην παλινδρομεί λόγω βαρύτητας. </a:t>
            </a:r>
          </a:p>
        </p:txBody>
      </p:sp>
    </p:spTree>
    <p:extLst>
      <p:ext uri="{BB962C8B-B14F-4D97-AF65-F5344CB8AC3E}">
        <p14:creationId xmlns:p14="http://schemas.microsoft.com/office/powerpoint/2010/main" xmlns="" val="1274523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59532" y="345512"/>
            <a:ext cx="8244916" cy="400110"/>
          </a:xfrm>
          <a:prstGeom prst="rect">
            <a:avLst/>
          </a:prstGeom>
          <a:solidFill>
            <a:schemeClr val="tx2">
              <a:lumMod val="20000"/>
              <a:lumOff val="80000"/>
            </a:schemeClr>
          </a:solidFill>
        </p:spPr>
        <p:txBody>
          <a:bodyPr wrap="square">
            <a:spAutoFit/>
          </a:bodyPr>
          <a:lstStyle/>
          <a:p>
            <a:pPr fontAlgn="base"/>
            <a:r>
              <a:rPr lang="el-GR" sz="2000" b="1" dirty="0" smtClean="0"/>
              <a:t>Ποιά</a:t>
            </a:r>
            <a:r>
              <a:rPr lang="en-US" sz="2000" b="1" dirty="0" smtClean="0"/>
              <a:t> </a:t>
            </a:r>
            <a:r>
              <a:rPr lang="el-GR" sz="2000" b="1" dirty="0" smtClean="0"/>
              <a:t>διαφορά </a:t>
            </a:r>
            <a:r>
              <a:rPr lang="el-GR" sz="2000" b="1" dirty="0"/>
              <a:t>έχουν οι φλέβες </a:t>
            </a:r>
            <a:r>
              <a:rPr lang="el-GR" sz="2000" b="1" dirty="0" smtClean="0"/>
              <a:t>από </a:t>
            </a:r>
            <a:r>
              <a:rPr lang="el-GR" sz="2000" b="1" dirty="0"/>
              <a:t>τις αρτηρίες;</a:t>
            </a:r>
          </a:p>
        </p:txBody>
      </p:sp>
      <p:sp>
        <p:nvSpPr>
          <p:cNvPr id="3" name="Ορθογώνιο 2"/>
          <p:cNvSpPr/>
          <p:nvPr/>
        </p:nvSpPr>
        <p:spPr>
          <a:xfrm>
            <a:off x="359532" y="1052736"/>
            <a:ext cx="7632848" cy="3000821"/>
          </a:xfrm>
          <a:prstGeom prst="rect">
            <a:avLst/>
          </a:prstGeom>
        </p:spPr>
        <p:txBody>
          <a:bodyPr wrap="square">
            <a:spAutoFit/>
          </a:bodyPr>
          <a:lstStyle/>
          <a:p>
            <a:pPr marL="173038" indent="-173038">
              <a:lnSpc>
                <a:spcPct val="150000"/>
              </a:lnSpc>
            </a:pPr>
            <a:r>
              <a:rPr lang="el-GR" dirty="0"/>
              <a:t>1. </a:t>
            </a:r>
            <a:r>
              <a:rPr lang="el-GR" b="1" i="1" dirty="0"/>
              <a:t>Οι αρτηρίες είναι </a:t>
            </a:r>
            <a:r>
              <a:rPr lang="el-GR" b="1" i="1" dirty="0" err="1"/>
              <a:t>απαγωγά</a:t>
            </a:r>
            <a:r>
              <a:rPr lang="el-GR" b="1" i="1" dirty="0"/>
              <a:t> αγγεία, ενώ οι φλέβες προσαγωγά</a:t>
            </a:r>
            <a:r>
              <a:rPr lang="el-GR" b="1" i="1" dirty="0" smtClean="0"/>
              <a:t>.</a:t>
            </a:r>
            <a:endParaRPr lang="en-US" b="1" i="1" dirty="0" smtClean="0"/>
          </a:p>
          <a:p>
            <a:pPr marL="173038" indent="-173038">
              <a:lnSpc>
                <a:spcPct val="150000"/>
              </a:lnSpc>
            </a:pPr>
            <a:r>
              <a:rPr lang="el-GR" dirty="0" smtClean="0"/>
              <a:t>2</a:t>
            </a:r>
            <a:r>
              <a:rPr lang="el-GR" dirty="0"/>
              <a:t>.</a:t>
            </a:r>
            <a:r>
              <a:rPr lang="el-GR" b="1" i="1" dirty="0"/>
              <a:t> Οι αρτηρίες έχουν </a:t>
            </a:r>
            <a:r>
              <a:rPr lang="el-GR" b="1" i="1" dirty="0" err="1"/>
              <a:t>οξυγωνομένο</a:t>
            </a:r>
            <a:r>
              <a:rPr lang="el-GR" b="1" i="1" dirty="0"/>
              <a:t> αίμα, ενώ οι φλέβες αίμα άφθονο σε διοξείδιο του άνθρακα</a:t>
            </a:r>
            <a:r>
              <a:rPr lang="el-GR" b="1" i="1" dirty="0" smtClean="0"/>
              <a:t>.</a:t>
            </a:r>
            <a:endParaRPr lang="en-US" b="1" i="1" dirty="0" smtClean="0"/>
          </a:p>
          <a:p>
            <a:pPr marL="173038" indent="-173038">
              <a:lnSpc>
                <a:spcPct val="150000"/>
              </a:lnSpc>
            </a:pPr>
            <a:r>
              <a:rPr lang="el-GR" dirty="0" smtClean="0"/>
              <a:t>3</a:t>
            </a:r>
            <a:r>
              <a:rPr lang="el-GR" dirty="0"/>
              <a:t>. </a:t>
            </a:r>
            <a:r>
              <a:rPr lang="el-GR" b="1" i="1" dirty="0"/>
              <a:t>Οι αρτηρίες δεν έχουν βαλβίδες, ενώ οι φλέβες έχουν</a:t>
            </a:r>
            <a:r>
              <a:rPr lang="el-GR" b="1" i="1" dirty="0" smtClean="0"/>
              <a:t>.</a:t>
            </a:r>
            <a:endParaRPr lang="en-US" b="1" i="1" dirty="0" smtClean="0"/>
          </a:p>
          <a:p>
            <a:pPr marL="173038" indent="-173038">
              <a:lnSpc>
                <a:spcPct val="150000"/>
              </a:lnSpc>
            </a:pPr>
            <a:r>
              <a:rPr lang="el-GR" dirty="0" smtClean="0"/>
              <a:t>4</a:t>
            </a:r>
            <a:r>
              <a:rPr lang="el-GR" dirty="0"/>
              <a:t>.</a:t>
            </a:r>
            <a:r>
              <a:rPr lang="el-GR" b="1" i="1" dirty="0"/>
              <a:t> Οι αρτηρίες είναι λιγότερες από τις φλέβες</a:t>
            </a:r>
            <a:r>
              <a:rPr lang="el-GR" b="1" i="1" dirty="0" smtClean="0"/>
              <a:t>.</a:t>
            </a:r>
            <a:endParaRPr lang="en-US" b="1" i="1" dirty="0" smtClean="0"/>
          </a:p>
          <a:p>
            <a:pPr marL="173038" indent="-173038">
              <a:lnSpc>
                <a:spcPct val="150000"/>
              </a:lnSpc>
            </a:pPr>
            <a:r>
              <a:rPr lang="el-GR" dirty="0" smtClean="0"/>
              <a:t>5</a:t>
            </a:r>
            <a:r>
              <a:rPr lang="el-GR" dirty="0"/>
              <a:t>. </a:t>
            </a:r>
            <a:r>
              <a:rPr lang="el-GR" b="1" i="1" dirty="0"/>
              <a:t>Οι αρτηρίες έχουν μικρότερη διάμετρο από τις φλέβες</a:t>
            </a:r>
            <a:r>
              <a:rPr lang="el-GR" b="1" i="1" dirty="0" smtClean="0"/>
              <a:t>.</a:t>
            </a:r>
            <a:endParaRPr lang="en-US" b="1" i="1" dirty="0" smtClean="0"/>
          </a:p>
          <a:p>
            <a:pPr marL="173038" indent="-173038">
              <a:lnSpc>
                <a:spcPct val="150000"/>
              </a:lnSpc>
            </a:pPr>
            <a:r>
              <a:rPr lang="el-GR" dirty="0" smtClean="0"/>
              <a:t>6</a:t>
            </a:r>
            <a:r>
              <a:rPr lang="el-GR" dirty="0"/>
              <a:t>.</a:t>
            </a:r>
            <a:r>
              <a:rPr lang="el-GR" b="1" i="1" dirty="0"/>
              <a:t> Οι αρτηρίες έχουν μικρότερη </a:t>
            </a:r>
            <a:r>
              <a:rPr lang="el-GR" b="1" i="1" dirty="0" smtClean="0"/>
              <a:t>χωρητικότητα </a:t>
            </a:r>
            <a:r>
              <a:rPr lang="el-GR" b="1" i="1" dirty="0"/>
              <a:t>από τις φλέβες.</a:t>
            </a:r>
            <a:endParaRPr lang="el-GR"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5299" t="4236" r="4375" b="21457"/>
          <a:stretch/>
        </p:blipFill>
        <p:spPr bwMode="auto">
          <a:xfrm>
            <a:off x="6681412" y="1969469"/>
            <a:ext cx="2157761" cy="21124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Ορθογώνιο 5"/>
          <p:cNvSpPr/>
          <p:nvPr/>
        </p:nvSpPr>
        <p:spPr>
          <a:xfrm>
            <a:off x="179512" y="4437112"/>
            <a:ext cx="8856984" cy="2308324"/>
          </a:xfrm>
          <a:prstGeom prst="rect">
            <a:avLst/>
          </a:prstGeom>
        </p:spPr>
        <p:txBody>
          <a:bodyPr wrap="square">
            <a:spAutoFit/>
          </a:bodyPr>
          <a:lstStyle/>
          <a:p>
            <a:r>
              <a:rPr lang="el-GR" dirty="0"/>
              <a:t>Στις αρτηρίες ρέει αίμα πλούσιο σε οξυγόνο και θρεπτικές ουσίες οι οποίες μεταφέρονται στους διαφόρους ιστούς του οργανισμού μας. </a:t>
            </a:r>
            <a:endParaRPr lang="en-US" dirty="0" smtClean="0"/>
          </a:p>
          <a:p>
            <a:endParaRPr lang="en-US" dirty="0"/>
          </a:p>
          <a:p>
            <a:r>
              <a:rPr lang="el-GR" dirty="0" smtClean="0"/>
              <a:t>Στις </a:t>
            </a:r>
            <a:r>
              <a:rPr lang="el-GR" dirty="0"/>
              <a:t>φλέβες συμβαίνει το αντίθετο, δηλ. επαναφέρουν το αίμα από την περιφέρεια στην καρδιά, πλούσιο σε άχρηστα προϊόντα και διοξείδιο του άνθρακα. </a:t>
            </a:r>
            <a:endParaRPr lang="en-US" dirty="0" smtClean="0"/>
          </a:p>
          <a:p>
            <a:r>
              <a:rPr lang="el-GR" dirty="0" smtClean="0"/>
              <a:t>Τα </a:t>
            </a:r>
            <a:r>
              <a:rPr lang="el-GR" dirty="0"/>
              <a:t>άχρηστα προϊόντα κατόπιν απομακρύνονται μέσω των νεφρών, οι οποίοι έχουν ως αποστολή τους τη διήθηση (καθαρισμό) του αίματος, το δε διοξείδιο του άνθρακα απομακρύνεται από τους πνεύμονες με την αναπνοή.</a:t>
            </a:r>
          </a:p>
        </p:txBody>
      </p:sp>
    </p:spTree>
    <p:extLst>
      <p:ext uri="{BB962C8B-B14F-4D97-AF65-F5344CB8AC3E}">
        <p14:creationId xmlns:p14="http://schemas.microsoft.com/office/powerpoint/2010/main" xmlns="" val="37942871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5"/>
          <p:cNvSpPr txBox="1">
            <a:spLocks noChangeArrowheads="1"/>
          </p:cNvSpPr>
          <p:nvPr/>
        </p:nvSpPr>
        <p:spPr bwMode="auto">
          <a:xfrm>
            <a:off x="539552" y="868206"/>
            <a:ext cx="5472608" cy="3711785"/>
          </a:xfrm>
          <a:prstGeom prst="rect">
            <a:avLst/>
          </a:prstGeom>
          <a:noFill/>
          <a:ln w="9525">
            <a:noFill/>
            <a:miter lim="800000"/>
            <a:headEnd/>
            <a:tailEnd/>
          </a:ln>
          <a:effectLst/>
        </p:spPr>
        <p:txBody>
          <a:bodyPr wrap="square">
            <a:spAutoFit/>
          </a:bodyPr>
          <a:lstStyle/>
          <a:p>
            <a:pPr algn="ctr">
              <a:lnSpc>
                <a:spcPct val="140000"/>
              </a:lnSpc>
            </a:pPr>
            <a:r>
              <a:rPr lang="el-GR" sz="2800" b="1" dirty="0">
                <a:solidFill>
                  <a:srgbClr val="C00000"/>
                </a:solidFill>
                <a:latin typeface="Arial" pitchFamily="34" charset="0"/>
                <a:cs typeface="Arial" pitchFamily="34" charset="0"/>
              </a:rPr>
              <a:t>Το κυκλοφορικό </a:t>
            </a:r>
            <a:r>
              <a:rPr lang="el-GR" sz="2800" b="1" dirty="0" smtClean="0">
                <a:solidFill>
                  <a:srgbClr val="C00000"/>
                </a:solidFill>
                <a:latin typeface="Arial" pitchFamily="34" charset="0"/>
                <a:cs typeface="Arial" pitchFamily="34" charset="0"/>
              </a:rPr>
              <a:t>σύστημα: </a:t>
            </a:r>
          </a:p>
          <a:p>
            <a:pPr algn="ctr">
              <a:lnSpc>
                <a:spcPct val="140000"/>
              </a:lnSpc>
            </a:pPr>
            <a:r>
              <a:rPr lang="el-GR" sz="2800" dirty="0" smtClean="0">
                <a:solidFill>
                  <a:srgbClr val="C00000"/>
                </a:solidFill>
                <a:latin typeface="Arial" pitchFamily="34" charset="0"/>
                <a:cs typeface="Arial" pitchFamily="34" charset="0"/>
              </a:rPr>
              <a:t>είναι </a:t>
            </a:r>
            <a:r>
              <a:rPr lang="el-GR" sz="2800" dirty="0">
                <a:solidFill>
                  <a:srgbClr val="C00000"/>
                </a:solidFill>
                <a:latin typeface="Arial" pitchFamily="34" charset="0"/>
                <a:cs typeface="Arial" pitchFamily="34" charset="0"/>
              </a:rPr>
              <a:t>ο μηχανισμός </a:t>
            </a:r>
          </a:p>
          <a:p>
            <a:pPr algn="ctr">
              <a:lnSpc>
                <a:spcPct val="140000"/>
              </a:lnSpc>
            </a:pPr>
            <a:r>
              <a:rPr lang="el-GR" sz="2800" dirty="0">
                <a:solidFill>
                  <a:srgbClr val="C00000"/>
                </a:solidFill>
                <a:latin typeface="Arial" pitchFamily="34" charset="0"/>
                <a:cs typeface="Arial" pitchFamily="34" charset="0"/>
              </a:rPr>
              <a:t>που </a:t>
            </a:r>
            <a:r>
              <a:rPr lang="el-GR" sz="2800" dirty="0">
                <a:solidFill>
                  <a:srgbClr val="002060"/>
                </a:solidFill>
                <a:latin typeface="Arial" pitchFamily="34" charset="0"/>
                <a:cs typeface="Arial" pitchFamily="34" charset="0"/>
              </a:rPr>
              <a:t>αντλεί</a:t>
            </a:r>
            <a:r>
              <a:rPr lang="el-GR" sz="2800" dirty="0">
                <a:solidFill>
                  <a:srgbClr val="C00000"/>
                </a:solidFill>
                <a:latin typeface="Arial" pitchFamily="34" charset="0"/>
                <a:cs typeface="Arial" pitchFamily="34" charset="0"/>
              </a:rPr>
              <a:t> </a:t>
            </a:r>
          </a:p>
          <a:p>
            <a:pPr algn="ctr">
              <a:lnSpc>
                <a:spcPct val="140000"/>
              </a:lnSpc>
            </a:pPr>
            <a:r>
              <a:rPr lang="el-GR" sz="2800" dirty="0">
                <a:solidFill>
                  <a:srgbClr val="C00000"/>
                </a:solidFill>
                <a:latin typeface="Arial" pitchFamily="34" charset="0"/>
                <a:cs typeface="Arial" pitchFamily="34" charset="0"/>
              </a:rPr>
              <a:t>και </a:t>
            </a:r>
            <a:r>
              <a:rPr lang="el-GR" sz="2800" dirty="0">
                <a:solidFill>
                  <a:srgbClr val="002060"/>
                </a:solidFill>
                <a:latin typeface="Arial" pitchFamily="34" charset="0"/>
                <a:cs typeface="Arial" pitchFamily="34" charset="0"/>
              </a:rPr>
              <a:t>μεταφέρει</a:t>
            </a:r>
            <a:r>
              <a:rPr lang="el-GR" sz="2800" dirty="0">
                <a:solidFill>
                  <a:srgbClr val="C00000"/>
                </a:solidFill>
                <a:latin typeface="Arial" pitchFamily="34" charset="0"/>
                <a:cs typeface="Arial" pitchFamily="34" charset="0"/>
              </a:rPr>
              <a:t> </a:t>
            </a:r>
          </a:p>
          <a:p>
            <a:pPr algn="ctr">
              <a:lnSpc>
                <a:spcPct val="140000"/>
              </a:lnSpc>
            </a:pPr>
            <a:r>
              <a:rPr lang="el-GR" sz="2800" dirty="0">
                <a:solidFill>
                  <a:srgbClr val="C00000"/>
                </a:solidFill>
                <a:latin typeface="Arial" pitchFamily="34" charset="0"/>
                <a:cs typeface="Arial" pitchFamily="34" charset="0"/>
              </a:rPr>
              <a:t>το </a:t>
            </a:r>
            <a:r>
              <a:rPr lang="el-GR" sz="2800" dirty="0">
                <a:solidFill>
                  <a:srgbClr val="002060"/>
                </a:solidFill>
                <a:latin typeface="Arial" pitchFamily="34" charset="0"/>
                <a:cs typeface="Arial" pitchFamily="34" charset="0"/>
              </a:rPr>
              <a:t>αίμα </a:t>
            </a:r>
          </a:p>
          <a:p>
            <a:pPr algn="ctr">
              <a:lnSpc>
                <a:spcPct val="140000"/>
              </a:lnSpc>
            </a:pPr>
            <a:r>
              <a:rPr lang="el-GR" sz="2800" dirty="0">
                <a:solidFill>
                  <a:srgbClr val="C00000"/>
                </a:solidFill>
                <a:latin typeface="Arial" pitchFamily="34" charset="0"/>
                <a:cs typeface="Arial" pitchFamily="34" charset="0"/>
              </a:rPr>
              <a:t>σε όλο το σώμα </a:t>
            </a:r>
          </a:p>
        </p:txBody>
      </p:sp>
      <p:pic>
        <p:nvPicPr>
          <p:cNvPr id="5" name="4 - Εικόνα" descr="ginaika.jpg"/>
          <p:cNvPicPr>
            <a:picLocks noChangeAspect="1"/>
          </p:cNvPicPr>
          <p:nvPr/>
        </p:nvPicPr>
        <p:blipFill>
          <a:blip r:embed="rId2"/>
          <a:stretch>
            <a:fillRect/>
          </a:stretch>
        </p:blipFill>
        <p:spPr>
          <a:xfrm>
            <a:off x="6357950" y="142852"/>
            <a:ext cx="2143140" cy="6519383"/>
          </a:xfrm>
          <a:prstGeom prst="rect">
            <a:avLst/>
          </a:prstGeom>
        </p:spPr>
      </p:pic>
      <p:sp>
        <p:nvSpPr>
          <p:cNvPr id="4" name="Ορθογώνιο 3"/>
          <p:cNvSpPr/>
          <p:nvPr/>
        </p:nvSpPr>
        <p:spPr>
          <a:xfrm>
            <a:off x="251520" y="5013176"/>
            <a:ext cx="6480720" cy="1200329"/>
          </a:xfrm>
          <a:prstGeom prst="rect">
            <a:avLst/>
          </a:prstGeom>
          <a:solidFill>
            <a:schemeClr val="accent5">
              <a:lumMod val="20000"/>
              <a:lumOff val="80000"/>
            </a:schemeClr>
          </a:solidFill>
        </p:spPr>
        <p:txBody>
          <a:bodyPr wrap="square">
            <a:spAutoFit/>
          </a:bodyPr>
          <a:lstStyle/>
          <a:p>
            <a:r>
              <a:rPr lang="el-GR" sz="2400" dirty="0" smtClean="0"/>
              <a:t>Μεταφέρει τις θρεπτικές ουσίες στα κύτταρα </a:t>
            </a:r>
            <a:r>
              <a:rPr lang="el-GR" sz="2400" dirty="0"/>
              <a:t>των ιστών και </a:t>
            </a:r>
            <a:r>
              <a:rPr lang="el-GR" sz="2400" dirty="0" smtClean="0"/>
              <a:t>απομακρύνει από αυτά τις άχρηστες ουσίες</a:t>
            </a:r>
            <a:endParaRPr lang="el-GR" sz="2400" dirty="0"/>
          </a:p>
        </p:txBody>
      </p:sp>
      <p:sp>
        <p:nvSpPr>
          <p:cNvPr id="6" name="TextBox 5"/>
          <p:cNvSpPr txBox="1"/>
          <p:nvPr/>
        </p:nvSpPr>
        <p:spPr>
          <a:xfrm>
            <a:off x="292860" y="260648"/>
            <a:ext cx="4290277" cy="461665"/>
          </a:xfrm>
          <a:prstGeom prst="rect">
            <a:avLst/>
          </a:prstGeom>
          <a:solidFill>
            <a:schemeClr val="accent1">
              <a:lumMod val="40000"/>
              <a:lumOff val="60000"/>
            </a:schemeClr>
          </a:solidFill>
        </p:spPr>
        <p:txBody>
          <a:bodyPr wrap="none" rtlCol="0">
            <a:spAutoFit/>
          </a:bodyPr>
          <a:lstStyle/>
          <a:p>
            <a:r>
              <a:rPr lang="el-GR" sz="2400" b="1" dirty="0" smtClean="0"/>
              <a:t>1. Τι είναι και ποιος ο ρόλος του</a:t>
            </a:r>
            <a:endParaRPr lang="el-GR" sz="24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95536" y="260648"/>
            <a:ext cx="1128129" cy="369332"/>
          </a:xfrm>
          <a:prstGeom prst="rect">
            <a:avLst/>
          </a:prstGeom>
        </p:spPr>
        <p:txBody>
          <a:bodyPr wrap="none">
            <a:spAutoFit/>
          </a:bodyPr>
          <a:lstStyle/>
          <a:p>
            <a:r>
              <a:rPr lang="el-GR" b="1" dirty="0"/>
              <a:t>Τριχοειδή</a:t>
            </a:r>
            <a:endParaRPr lang="el-GR" dirty="0"/>
          </a:p>
        </p:txBody>
      </p:sp>
      <p:sp>
        <p:nvSpPr>
          <p:cNvPr id="4" name="Ορθογώνιο 3"/>
          <p:cNvSpPr/>
          <p:nvPr/>
        </p:nvSpPr>
        <p:spPr>
          <a:xfrm>
            <a:off x="399854" y="764704"/>
            <a:ext cx="8348609" cy="1200329"/>
          </a:xfrm>
          <a:prstGeom prst="rect">
            <a:avLst/>
          </a:prstGeom>
        </p:spPr>
        <p:txBody>
          <a:bodyPr wrap="square">
            <a:spAutoFit/>
          </a:bodyPr>
          <a:lstStyle/>
          <a:p>
            <a:pPr marL="285750" indent="-285750">
              <a:buFont typeface="Wingdings" pitchFamily="2" charset="2"/>
              <a:buChar char="ü"/>
            </a:pPr>
            <a:r>
              <a:rPr lang="el-GR" dirty="0"/>
              <a:t>Είναι τα πολυπληθέστερα και </a:t>
            </a:r>
            <a:r>
              <a:rPr lang="el-GR" dirty="0" smtClean="0"/>
              <a:t>λεπτότερα</a:t>
            </a:r>
            <a:r>
              <a:rPr lang="en-US" dirty="0" smtClean="0"/>
              <a:t> </a:t>
            </a:r>
            <a:r>
              <a:rPr lang="el-GR" dirty="0" smtClean="0"/>
              <a:t>αιμοφόρα </a:t>
            </a:r>
            <a:r>
              <a:rPr lang="el-GR" dirty="0"/>
              <a:t>αγγεία με εσωτερική διάμετρο </a:t>
            </a:r>
            <a:r>
              <a:rPr lang="el-GR" dirty="0" smtClean="0"/>
              <a:t>όση</a:t>
            </a:r>
            <a:r>
              <a:rPr lang="en-US" dirty="0" smtClean="0"/>
              <a:t> </a:t>
            </a:r>
            <a:r>
              <a:rPr lang="el-GR" dirty="0" smtClean="0"/>
              <a:t>περίπου </a:t>
            </a:r>
            <a:r>
              <a:rPr lang="el-GR" dirty="0"/>
              <a:t>κι ένα ερυθρό αιμοσφαίριο (7 </a:t>
            </a:r>
            <a:r>
              <a:rPr lang="el-GR" dirty="0" err="1"/>
              <a:t>μm</a:t>
            </a:r>
            <a:r>
              <a:rPr lang="el-GR" dirty="0" smtClean="0"/>
              <a:t>),</a:t>
            </a:r>
            <a:r>
              <a:rPr lang="en-US" dirty="0" smtClean="0"/>
              <a:t> </a:t>
            </a:r>
            <a:r>
              <a:rPr lang="el-GR" dirty="0" smtClean="0"/>
              <a:t>που </a:t>
            </a:r>
            <a:r>
              <a:rPr lang="el-GR" dirty="0"/>
              <a:t>σημαίνει ότι μόνο ένα ερυθρό </a:t>
            </a:r>
            <a:r>
              <a:rPr lang="el-GR" dirty="0" smtClean="0"/>
              <a:t>αιμοσφαίριο </a:t>
            </a:r>
            <a:r>
              <a:rPr lang="el-GR" dirty="0"/>
              <a:t>χωράει να περάσει μέσα απ' </a:t>
            </a:r>
            <a:r>
              <a:rPr lang="el-GR" dirty="0" smtClean="0"/>
              <a:t>αυτά. </a:t>
            </a:r>
            <a:endParaRPr lang="en-US" dirty="0" smtClean="0"/>
          </a:p>
          <a:p>
            <a:pPr marL="285750" indent="-285750">
              <a:buFont typeface="Wingdings" pitchFamily="2" charset="2"/>
              <a:buChar char="ü"/>
            </a:pPr>
            <a:endParaRPr lang="en-US" dirty="0" smtClean="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862334" y="2274929"/>
            <a:ext cx="3623925" cy="2738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Ορθογώνιο 6"/>
          <p:cNvSpPr/>
          <p:nvPr/>
        </p:nvSpPr>
        <p:spPr>
          <a:xfrm>
            <a:off x="356598" y="1965033"/>
            <a:ext cx="4217560" cy="2031325"/>
          </a:xfrm>
          <a:prstGeom prst="rect">
            <a:avLst/>
          </a:prstGeom>
        </p:spPr>
        <p:txBody>
          <a:bodyPr wrap="square">
            <a:spAutoFit/>
          </a:bodyPr>
          <a:lstStyle/>
          <a:p>
            <a:pPr marL="285750" indent="-285750">
              <a:buFont typeface="Wingdings" pitchFamily="2" charset="2"/>
              <a:buChar char="ü"/>
            </a:pPr>
            <a:r>
              <a:rPr lang="el-GR" dirty="0"/>
              <a:t>Στα τριχοειδή αγγεία, το οξυγόνο αφήνει το αίμα </a:t>
            </a:r>
            <a:r>
              <a:rPr lang="en-US" dirty="0" smtClean="0"/>
              <a:t>(</a:t>
            </a:r>
            <a:r>
              <a:rPr lang="el-GR" dirty="0"/>
              <a:t>τ</a:t>
            </a:r>
            <a:r>
              <a:rPr lang="el-GR" dirty="0" smtClean="0"/>
              <a:t>α </a:t>
            </a:r>
            <a:r>
              <a:rPr lang="el-GR" dirty="0"/>
              <a:t>μόρια οξυγόνου αποσυνδέονται από τα ερυθρά κύτταρα αίματος</a:t>
            </a:r>
            <a:r>
              <a:rPr lang="en-US" dirty="0"/>
              <a:t>) </a:t>
            </a:r>
            <a:r>
              <a:rPr lang="el-GR" dirty="0" smtClean="0"/>
              <a:t>και </a:t>
            </a:r>
            <a:r>
              <a:rPr lang="el-GR" dirty="0"/>
              <a:t>εισάγεται τον ιστό του σώματος. Το αίμα απορροφάει, επίσης διοξείδιο του άνθρακα.   </a:t>
            </a:r>
          </a:p>
        </p:txBody>
      </p:sp>
      <p:sp>
        <p:nvSpPr>
          <p:cNvPr id="5" name="Ορθογώνιο 4"/>
          <p:cNvSpPr/>
          <p:nvPr/>
        </p:nvSpPr>
        <p:spPr>
          <a:xfrm>
            <a:off x="290334" y="3996358"/>
            <a:ext cx="4572000" cy="1477328"/>
          </a:xfrm>
          <a:prstGeom prst="rect">
            <a:avLst/>
          </a:prstGeom>
        </p:spPr>
        <p:txBody>
          <a:bodyPr>
            <a:spAutoFit/>
          </a:bodyPr>
          <a:lstStyle/>
          <a:p>
            <a:pPr marL="285750" indent="-285750">
              <a:buFont typeface="Wingdings" pitchFamily="2" charset="2"/>
              <a:buChar char="ü"/>
            </a:pPr>
            <a:r>
              <a:rPr lang="el-GR" dirty="0"/>
              <a:t>Τα</a:t>
            </a:r>
            <a:r>
              <a:rPr lang="en-US" dirty="0"/>
              <a:t> </a:t>
            </a:r>
            <a:r>
              <a:rPr lang="el-GR" dirty="0"/>
              <a:t>τοιχώματα των τριχοειδών επιτρέπουν επίσης</a:t>
            </a:r>
            <a:r>
              <a:rPr lang="en-US" dirty="0"/>
              <a:t> </a:t>
            </a:r>
            <a:r>
              <a:rPr lang="el-GR" dirty="0"/>
              <a:t>στα λευκοκύτταρα να τα διαπερνούν και να</a:t>
            </a:r>
            <a:r>
              <a:rPr lang="en-US" dirty="0"/>
              <a:t> </a:t>
            </a:r>
            <a:r>
              <a:rPr lang="el-GR" dirty="0"/>
              <a:t>φτάνουν όπου είναι απαραίτητη η παρουσία</a:t>
            </a:r>
            <a:r>
              <a:rPr lang="en-US" dirty="0"/>
              <a:t> </a:t>
            </a:r>
            <a:r>
              <a:rPr lang="el-GR" dirty="0"/>
              <a:t>τους για την άμυνα του οργανισμού.</a:t>
            </a:r>
          </a:p>
        </p:txBody>
      </p:sp>
      <p:sp>
        <p:nvSpPr>
          <p:cNvPr id="8" name="Ορθογώνιο 7"/>
          <p:cNvSpPr/>
          <p:nvPr/>
        </p:nvSpPr>
        <p:spPr>
          <a:xfrm>
            <a:off x="334599" y="5536748"/>
            <a:ext cx="8413864" cy="1200329"/>
          </a:xfrm>
          <a:prstGeom prst="rect">
            <a:avLst/>
          </a:prstGeom>
        </p:spPr>
        <p:txBody>
          <a:bodyPr wrap="square">
            <a:spAutoFit/>
          </a:bodyPr>
          <a:lstStyle/>
          <a:p>
            <a:pPr marL="285750" indent="-285750">
              <a:buFont typeface="Wingdings" pitchFamily="2" charset="2"/>
              <a:buChar char="ü"/>
            </a:pPr>
            <a:r>
              <a:rPr lang="el-GR" dirty="0"/>
              <a:t>Τα  τοιχώματα των</a:t>
            </a:r>
            <a:r>
              <a:rPr lang="en-US" dirty="0"/>
              <a:t> </a:t>
            </a:r>
            <a:r>
              <a:rPr lang="el-GR" dirty="0"/>
              <a:t>τριχοειδών συνίστανται από ένα </a:t>
            </a:r>
            <a:r>
              <a:rPr lang="el-GR" dirty="0" err="1"/>
              <a:t>μονόστιβο</a:t>
            </a:r>
            <a:r>
              <a:rPr lang="el-GR" dirty="0"/>
              <a:t> στρώμα επιθηλιακών κυττάρων, το </a:t>
            </a:r>
            <a:r>
              <a:rPr lang="el-GR" b="1" dirty="0"/>
              <a:t>ενδοθήλιο, </a:t>
            </a:r>
            <a:r>
              <a:rPr lang="el-GR" b="1" dirty="0" smtClean="0"/>
              <a:t>μέσω του οποίου </a:t>
            </a:r>
            <a:r>
              <a:rPr lang="el-GR" dirty="0" smtClean="0"/>
              <a:t>γίνεται </a:t>
            </a:r>
            <a:r>
              <a:rPr lang="el-GR" dirty="0"/>
              <a:t>η ανταλλαγή των ουσιών ανάμεσα στο αίμα και στους ιστούς, καθώς και</a:t>
            </a:r>
            <a:r>
              <a:rPr lang="en-US" dirty="0"/>
              <a:t> </a:t>
            </a:r>
            <a:r>
              <a:rPr lang="el-GR" dirty="0"/>
              <a:t>η ανταλλαγή, με παθητική διάχυση, του οξυγόνου και του διοξειδίου του άνθρακα. </a:t>
            </a:r>
          </a:p>
        </p:txBody>
      </p:sp>
    </p:spTree>
    <p:extLst>
      <p:ext uri="{BB962C8B-B14F-4D97-AF65-F5344CB8AC3E}">
        <p14:creationId xmlns:p14="http://schemas.microsoft.com/office/powerpoint/2010/main" xmlns="" val="24972147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ebooks.edu.gr/modules/ebook/show.php/DSGL-A105/321/2155,7806/images/img3_1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3398" y="0"/>
            <a:ext cx="8893098" cy="665347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02070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Τα τρία είδη των αιμοφόρων αγγείων"/>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327705"/>
            <a:ext cx="5040560" cy="6099502"/>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6568" t="14773" r="63267" b="45682"/>
          <a:stretch/>
        </p:blipFill>
        <p:spPr bwMode="auto">
          <a:xfrm>
            <a:off x="4932040" y="116633"/>
            <a:ext cx="3744416" cy="27536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2" descr="http://www.incardiology.gr/kardia/trixoeidh.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040560" y="3077694"/>
            <a:ext cx="3724275" cy="35528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Ορθογώνιο 1"/>
          <p:cNvSpPr/>
          <p:nvPr/>
        </p:nvSpPr>
        <p:spPr>
          <a:xfrm>
            <a:off x="2339752" y="476672"/>
            <a:ext cx="2026004" cy="400110"/>
          </a:xfrm>
          <a:prstGeom prst="rect">
            <a:avLst/>
          </a:prstGeom>
          <a:solidFill>
            <a:srgbClr val="FFC000"/>
          </a:solidFill>
        </p:spPr>
        <p:txBody>
          <a:bodyPr wrap="none">
            <a:spAutoFit/>
          </a:bodyPr>
          <a:lstStyle/>
          <a:p>
            <a:r>
              <a:rPr lang="el-GR" sz="2000" b="1" dirty="0" smtClean="0"/>
              <a:t>Τριχοειδή αγγεία</a:t>
            </a:r>
            <a:endParaRPr lang="el-GR" sz="2000" b="1" dirty="0"/>
          </a:p>
        </p:txBody>
      </p:sp>
    </p:spTree>
    <p:extLst>
      <p:ext uri="{BB962C8B-B14F-4D97-AF65-F5344CB8AC3E}">
        <p14:creationId xmlns:p14="http://schemas.microsoft.com/office/powerpoint/2010/main" xmlns="" val="1274862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70765" y="157917"/>
            <a:ext cx="2014078" cy="400110"/>
          </a:xfrm>
          <a:prstGeom prst="rect">
            <a:avLst/>
          </a:prstGeom>
          <a:solidFill>
            <a:schemeClr val="tx2">
              <a:lumMod val="20000"/>
              <a:lumOff val="80000"/>
            </a:schemeClr>
          </a:solidFill>
        </p:spPr>
        <p:txBody>
          <a:bodyPr wrap="square">
            <a:spAutoFit/>
          </a:bodyPr>
          <a:lstStyle/>
          <a:p>
            <a:pPr fontAlgn="base"/>
            <a:r>
              <a:rPr lang="el-GR" sz="2000" b="1" dirty="0"/>
              <a:t>Αρτηριακή πίεση</a:t>
            </a:r>
          </a:p>
        </p:txBody>
      </p:sp>
      <p:sp>
        <p:nvSpPr>
          <p:cNvPr id="3" name="Ορθογώνιο 2"/>
          <p:cNvSpPr/>
          <p:nvPr/>
        </p:nvSpPr>
        <p:spPr>
          <a:xfrm>
            <a:off x="234944" y="773031"/>
            <a:ext cx="3922384" cy="1938992"/>
          </a:xfrm>
          <a:prstGeom prst="rect">
            <a:avLst/>
          </a:prstGeom>
          <a:ln>
            <a:solidFill>
              <a:schemeClr val="tx2"/>
            </a:solidFill>
          </a:ln>
        </p:spPr>
        <p:txBody>
          <a:bodyPr wrap="square">
            <a:spAutoFit/>
          </a:bodyPr>
          <a:lstStyle/>
          <a:p>
            <a:r>
              <a:rPr lang="el-GR" sz="2000" dirty="0" smtClean="0"/>
              <a:t>Ο </a:t>
            </a:r>
            <a:r>
              <a:rPr lang="el-GR" sz="2000" dirty="0"/>
              <a:t>όρος «πίεση του αίματος» εκφράζει </a:t>
            </a:r>
            <a:r>
              <a:rPr lang="el-GR" sz="2000" dirty="0" smtClean="0"/>
              <a:t>την</a:t>
            </a:r>
            <a:r>
              <a:rPr lang="en-US" sz="2000" dirty="0" smtClean="0"/>
              <a:t> </a:t>
            </a:r>
            <a:r>
              <a:rPr lang="el-GR" sz="2000" dirty="0" smtClean="0"/>
              <a:t>πίεση </a:t>
            </a:r>
            <a:r>
              <a:rPr lang="el-GR" sz="2000" dirty="0"/>
              <a:t>που ασκείται από το αίμα στο τοίχωμα</a:t>
            </a:r>
          </a:p>
          <a:p>
            <a:r>
              <a:rPr lang="el-GR" sz="2000" dirty="0"/>
              <a:t>ενός αιμοφόρου αγγείου. Συνήθως </a:t>
            </a:r>
            <a:r>
              <a:rPr lang="el-GR" sz="2000" dirty="0" smtClean="0"/>
              <a:t>αναφερόμαστε </a:t>
            </a:r>
            <a:r>
              <a:rPr lang="el-GR" sz="2000" dirty="0"/>
              <a:t>στην πίεση των τοιχωμάτων των </a:t>
            </a:r>
            <a:r>
              <a:rPr lang="el-GR" sz="2000" dirty="0" smtClean="0"/>
              <a:t>αρτηριών</a:t>
            </a:r>
            <a:r>
              <a:rPr lang="el-GR" sz="2000" dirty="0"/>
              <a:t>.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283968" y="749747"/>
            <a:ext cx="4680520" cy="4725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Ορθογώνιο 3"/>
          <p:cNvSpPr/>
          <p:nvPr/>
        </p:nvSpPr>
        <p:spPr>
          <a:xfrm>
            <a:off x="211114" y="3789040"/>
            <a:ext cx="4288878" cy="2308324"/>
          </a:xfrm>
          <a:prstGeom prst="rect">
            <a:avLst/>
          </a:prstGeom>
        </p:spPr>
        <p:txBody>
          <a:bodyPr wrap="square">
            <a:spAutoFit/>
          </a:bodyPr>
          <a:lstStyle/>
          <a:p>
            <a:r>
              <a:rPr lang="el-GR" dirty="0"/>
              <a:t>Σε κάθε </a:t>
            </a:r>
            <a:r>
              <a:rPr lang="el-GR" b="1" dirty="0"/>
              <a:t>συστολή</a:t>
            </a:r>
            <a:r>
              <a:rPr lang="el-GR" dirty="0"/>
              <a:t> της καρδιάς η πίεση</a:t>
            </a:r>
            <a:r>
              <a:rPr lang="en-US" dirty="0"/>
              <a:t> </a:t>
            </a:r>
            <a:r>
              <a:rPr lang="el-GR" dirty="0"/>
              <a:t>του αίματος στις αρτηρίες κυμαίνεται από</a:t>
            </a:r>
            <a:r>
              <a:rPr lang="en-US" dirty="0"/>
              <a:t> </a:t>
            </a:r>
            <a:r>
              <a:rPr lang="el-GR" dirty="0"/>
              <a:t>110 έως 150 </a:t>
            </a:r>
            <a:r>
              <a:rPr lang="el-GR" dirty="0" err="1"/>
              <a:t>mmHg</a:t>
            </a:r>
            <a:r>
              <a:rPr lang="el-GR" dirty="0"/>
              <a:t> και ονομάζεται συστολική ή μέγιστη αρτηριακή πίεση. </a:t>
            </a:r>
            <a:endParaRPr lang="el-GR" dirty="0" smtClean="0"/>
          </a:p>
          <a:p>
            <a:endParaRPr lang="el-GR" dirty="0"/>
          </a:p>
          <a:p>
            <a:r>
              <a:rPr lang="el-GR" dirty="0" smtClean="0"/>
              <a:t>Όταν </a:t>
            </a:r>
            <a:r>
              <a:rPr lang="el-GR" dirty="0"/>
              <a:t>η καρδιά</a:t>
            </a:r>
            <a:r>
              <a:rPr lang="en-US" dirty="0"/>
              <a:t> </a:t>
            </a:r>
            <a:r>
              <a:rPr lang="el-GR" b="1" dirty="0"/>
              <a:t>χαλαρώνει</a:t>
            </a:r>
            <a:r>
              <a:rPr lang="el-GR" dirty="0"/>
              <a:t>, η πίεση αυτή γίνεται </a:t>
            </a:r>
            <a:r>
              <a:rPr lang="el-GR" dirty="0" smtClean="0"/>
              <a:t>80 </a:t>
            </a:r>
            <a:r>
              <a:rPr lang="el-GR" dirty="0" err="1"/>
              <a:t>mmHg</a:t>
            </a:r>
            <a:r>
              <a:rPr lang="en-US" dirty="0"/>
              <a:t> </a:t>
            </a:r>
            <a:r>
              <a:rPr lang="el-GR" dirty="0"/>
              <a:t>και τότε ονομάζεται διαστολική ή ελάχιστη</a:t>
            </a:r>
            <a:r>
              <a:rPr lang="en-US" dirty="0"/>
              <a:t> </a:t>
            </a:r>
            <a:r>
              <a:rPr lang="el-GR" dirty="0"/>
              <a:t>αρτηριακή πίεση.</a:t>
            </a:r>
            <a:r>
              <a:rPr lang="en-US" dirty="0"/>
              <a:t> </a:t>
            </a:r>
            <a:endParaRPr lang="el-GR" dirty="0"/>
          </a:p>
        </p:txBody>
      </p:sp>
    </p:spTree>
    <p:extLst>
      <p:ext uri="{BB962C8B-B14F-4D97-AF65-F5344CB8AC3E}">
        <p14:creationId xmlns:p14="http://schemas.microsoft.com/office/powerpoint/2010/main" xmlns="" val="10982986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00232" y="476672"/>
            <a:ext cx="4465894" cy="5940088"/>
          </a:xfrm>
          <a:prstGeom prst="rect">
            <a:avLst/>
          </a:prstGeom>
        </p:spPr>
        <p:txBody>
          <a:bodyPr wrap="square">
            <a:spAutoFit/>
          </a:bodyPr>
          <a:lstStyle/>
          <a:p>
            <a:r>
              <a:rPr lang="el-GR" sz="2000" dirty="0"/>
              <a:t>Η πίεση που ασκεί το αίμα στα τοιχώματα</a:t>
            </a:r>
            <a:r>
              <a:rPr lang="en-US" sz="2000" dirty="0"/>
              <a:t> </a:t>
            </a:r>
            <a:r>
              <a:rPr lang="el-GR" sz="2000" dirty="0"/>
              <a:t>των αγγείων μειώνεται, καθώς το αίμα κινείται από τις αρτηρίες προς τα </a:t>
            </a:r>
            <a:r>
              <a:rPr lang="el-GR" sz="2000" dirty="0" err="1"/>
              <a:t>αρτηρίδια</a:t>
            </a:r>
            <a:r>
              <a:rPr lang="el-GR" sz="2000" dirty="0"/>
              <a:t> </a:t>
            </a:r>
            <a:r>
              <a:rPr lang="el-GR" sz="2000" dirty="0" smtClean="0"/>
              <a:t>και τα </a:t>
            </a:r>
            <a:r>
              <a:rPr lang="el-GR" sz="2000" dirty="0"/>
              <a:t>τριχοειδή. Στην περιοχή των φλεβών ελαχιστοποιείται. </a:t>
            </a:r>
            <a:endParaRPr lang="el-GR" sz="2000" dirty="0" smtClean="0"/>
          </a:p>
          <a:p>
            <a:endParaRPr lang="el-GR" sz="2000" dirty="0"/>
          </a:p>
          <a:p>
            <a:r>
              <a:rPr lang="el-GR" sz="2000" dirty="0" smtClean="0"/>
              <a:t>Η </a:t>
            </a:r>
            <a:r>
              <a:rPr lang="el-GR" sz="2000" dirty="0"/>
              <a:t>πτώση αυτή της πίεσης</a:t>
            </a:r>
            <a:r>
              <a:rPr lang="el-GR" sz="2000" dirty="0" smtClean="0"/>
              <a:t>, οφείλεται </a:t>
            </a:r>
            <a:r>
              <a:rPr lang="el-GR" sz="2000" dirty="0"/>
              <a:t>στην τριβή μεταξύ αίματος και τοιχωμάτων των αγγείων. </a:t>
            </a:r>
            <a:endParaRPr lang="el-GR" sz="2000" dirty="0" smtClean="0"/>
          </a:p>
          <a:p>
            <a:endParaRPr lang="el-GR" sz="2000" b="1" dirty="0"/>
          </a:p>
          <a:p>
            <a:r>
              <a:rPr lang="el-GR" sz="2000" b="1" dirty="0" smtClean="0"/>
              <a:t>Η </a:t>
            </a:r>
            <a:r>
              <a:rPr lang="el-GR" sz="2000" b="1" dirty="0"/>
              <a:t>πίεση του </a:t>
            </a:r>
            <a:r>
              <a:rPr lang="el-GR" sz="2000" b="1" dirty="0" smtClean="0"/>
              <a:t>αίματος είναι </a:t>
            </a:r>
            <a:r>
              <a:rPr lang="el-GR" sz="2000" b="1" dirty="0"/>
              <a:t>υπεύθυνη για την ταχύτητα ροής του</a:t>
            </a:r>
            <a:r>
              <a:rPr lang="en-US" sz="2000" b="1" dirty="0"/>
              <a:t> </a:t>
            </a:r>
            <a:r>
              <a:rPr lang="el-GR" sz="2000" b="1" dirty="0"/>
              <a:t>αρτηριακού αίματος. </a:t>
            </a:r>
            <a:endParaRPr lang="el-GR" sz="2000" b="1" dirty="0" smtClean="0"/>
          </a:p>
          <a:p>
            <a:endParaRPr lang="el-GR" sz="2000" b="1" dirty="0"/>
          </a:p>
          <a:p>
            <a:r>
              <a:rPr lang="el-GR" sz="2000" dirty="0" smtClean="0"/>
              <a:t>Η </a:t>
            </a:r>
            <a:r>
              <a:rPr lang="el-GR" sz="2000" dirty="0"/>
              <a:t>ταχύτητα αυτή ελαχιστοποιείται στην περιοχή των τριχοειδών, και</a:t>
            </a:r>
            <a:r>
              <a:rPr lang="en-US" sz="2000" dirty="0"/>
              <a:t> </a:t>
            </a:r>
            <a:r>
              <a:rPr lang="el-GR" sz="2000" dirty="0"/>
              <a:t>διευκολύνεται έτσι η ανταλλαγή ουσιών μεταξύ τριχοειδών και των κυττάρων των </a:t>
            </a:r>
            <a:r>
              <a:rPr lang="el-GR" sz="2000" dirty="0" smtClean="0"/>
              <a:t>ιστών.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66126" y="215498"/>
            <a:ext cx="4082338" cy="64637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714666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95536" y="474345"/>
            <a:ext cx="8496944" cy="1938992"/>
          </a:xfrm>
          <a:prstGeom prst="rect">
            <a:avLst/>
          </a:prstGeom>
        </p:spPr>
        <p:txBody>
          <a:bodyPr wrap="square">
            <a:spAutoFit/>
          </a:bodyPr>
          <a:lstStyle/>
          <a:p>
            <a:r>
              <a:rPr lang="el-GR" sz="2000" dirty="0"/>
              <a:t>Στη συνέχεια η κίνηση του φλεβικού αίματος επιτυγχάνεται με τη συστολή</a:t>
            </a:r>
            <a:r>
              <a:rPr lang="en-US" sz="2000" dirty="0"/>
              <a:t> </a:t>
            </a:r>
            <a:r>
              <a:rPr lang="el-GR" sz="2000" dirty="0"/>
              <a:t>των σκελετικών </a:t>
            </a:r>
            <a:r>
              <a:rPr lang="el-GR" sz="2000" dirty="0" smtClean="0"/>
              <a:t>μυών. </a:t>
            </a:r>
          </a:p>
          <a:p>
            <a:endParaRPr lang="el-GR" sz="2000" dirty="0"/>
          </a:p>
          <a:p>
            <a:r>
              <a:rPr lang="el-GR" sz="2000" dirty="0" smtClean="0"/>
              <a:t>Η </a:t>
            </a:r>
            <a:r>
              <a:rPr lang="el-GR" sz="2000" dirty="0"/>
              <a:t>πίεση του αίματος είναι ένας δείκτης</a:t>
            </a:r>
            <a:r>
              <a:rPr lang="en-US" sz="2000" dirty="0"/>
              <a:t> </a:t>
            </a:r>
            <a:r>
              <a:rPr lang="el-GR" sz="2000" dirty="0"/>
              <a:t>της υγείας ενός ατόμου και συνήθως αυξάνεται με την πάροδο της ηλικίας. </a:t>
            </a:r>
            <a:endParaRPr lang="el-GR" sz="2000" dirty="0" smtClean="0"/>
          </a:p>
          <a:p>
            <a:endParaRPr lang="el-GR" sz="2000" dirty="0"/>
          </a:p>
        </p:txBody>
      </p:sp>
      <p:sp>
        <p:nvSpPr>
          <p:cNvPr id="3" name="Ορθογώνιο 2"/>
          <p:cNvSpPr/>
          <p:nvPr/>
        </p:nvSpPr>
        <p:spPr>
          <a:xfrm>
            <a:off x="827584" y="4005064"/>
            <a:ext cx="7978769" cy="2031325"/>
          </a:xfrm>
          <a:prstGeom prst="rect">
            <a:avLst/>
          </a:prstGeom>
        </p:spPr>
        <p:txBody>
          <a:bodyPr wrap="square">
            <a:spAutoFit/>
          </a:bodyPr>
          <a:lstStyle/>
          <a:p>
            <a:r>
              <a:rPr lang="el-GR" dirty="0"/>
              <a:t>Η υπέρταση θεωρείται</a:t>
            </a:r>
            <a:r>
              <a:rPr lang="en-US" dirty="0"/>
              <a:t> </a:t>
            </a:r>
            <a:r>
              <a:rPr lang="el-GR" dirty="0"/>
              <a:t>ένας ύπουλος εχθρός για την υγεία, διότι τις</a:t>
            </a:r>
            <a:r>
              <a:rPr lang="en-US" dirty="0"/>
              <a:t> </a:t>
            </a:r>
            <a:r>
              <a:rPr lang="el-GR" dirty="0"/>
              <a:t>περισσότερες φορές την αγνοούμε, μέχρι τη</a:t>
            </a:r>
            <a:r>
              <a:rPr lang="en-US" dirty="0"/>
              <a:t> </a:t>
            </a:r>
            <a:r>
              <a:rPr lang="el-GR" dirty="0"/>
              <a:t>στιγμή που θα συμβεί κάποιο καρδιακό επεισόδιο. </a:t>
            </a:r>
          </a:p>
          <a:p>
            <a:r>
              <a:rPr lang="el-GR" dirty="0"/>
              <a:t>Οι κίνδυνοι από την υπέρταση</a:t>
            </a:r>
            <a:r>
              <a:rPr lang="en-US" dirty="0"/>
              <a:t> </a:t>
            </a:r>
            <a:r>
              <a:rPr lang="el-GR" dirty="0"/>
              <a:t>αφορούν τη λειτουργία της καρδιάς, του εγκεφάλου και των νεφρών. </a:t>
            </a:r>
            <a:endParaRPr lang="el-GR" dirty="0" smtClean="0"/>
          </a:p>
          <a:p>
            <a:r>
              <a:rPr lang="el-GR" dirty="0" smtClean="0"/>
              <a:t>Για </a:t>
            </a:r>
            <a:r>
              <a:rPr lang="el-GR" dirty="0"/>
              <a:t>το λόγο αυτό</a:t>
            </a:r>
            <a:r>
              <a:rPr lang="en-US" dirty="0"/>
              <a:t> </a:t>
            </a:r>
            <a:r>
              <a:rPr lang="el-GR" dirty="0"/>
              <a:t>είναι σημαντικό να ελέγχεται η πίεση του αίματος, αλλά και να επιλέγεται ένας τρόπος</a:t>
            </a:r>
            <a:r>
              <a:rPr lang="en-US" dirty="0"/>
              <a:t> </a:t>
            </a:r>
            <a:r>
              <a:rPr lang="el-GR" dirty="0"/>
              <a:t>ζωής, όπως αποφυγή του </a:t>
            </a:r>
            <a:r>
              <a:rPr lang="el-GR" strike="sngStrike" dirty="0"/>
              <a:t>καπνίσματος</a:t>
            </a:r>
            <a:r>
              <a:rPr lang="el-GR" dirty="0"/>
              <a:t>, υγιεινή διατροφή και άσκηση, που να μας</a:t>
            </a:r>
            <a:r>
              <a:rPr lang="en-US" dirty="0"/>
              <a:t> </a:t>
            </a:r>
            <a:r>
              <a:rPr lang="el-GR" dirty="0"/>
              <a:t>προφυλάσσει από την εμφάνισή της.</a:t>
            </a:r>
          </a:p>
        </p:txBody>
      </p:sp>
      <p:sp>
        <p:nvSpPr>
          <p:cNvPr id="4" name="Ορθογώνιο 3"/>
          <p:cNvSpPr/>
          <p:nvPr/>
        </p:nvSpPr>
        <p:spPr>
          <a:xfrm>
            <a:off x="395536" y="2469498"/>
            <a:ext cx="8440145" cy="1015663"/>
          </a:xfrm>
          <a:prstGeom prst="rect">
            <a:avLst/>
          </a:prstGeom>
          <a:solidFill>
            <a:srgbClr val="FFC000"/>
          </a:solidFill>
        </p:spPr>
        <p:txBody>
          <a:bodyPr wrap="square">
            <a:spAutoFit/>
          </a:bodyPr>
          <a:lstStyle/>
          <a:p>
            <a:pPr lvl="0"/>
            <a:r>
              <a:rPr lang="el-GR" sz="2000" dirty="0">
                <a:solidFill>
                  <a:prstClr val="black"/>
                </a:solidFill>
              </a:rPr>
              <a:t>Η</a:t>
            </a:r>
            <a:r>
              <a:rPr lang="en-US" sz="2000" dirty="0">
                <a:solidFill>
                  <a:prstClr val="black"/>
                </a:solidFill>
              </a:rPr>
              <a:t> </a:t>
            </a:r>
            <a:r>
              <a:rPr lang="el-GR" sz="2000" dirty="0">
                <a:solidFill>
                  <a:prstClr val="black"/>
                </a:solidFill>
              </a:rPr>
              <a:t>παθολογική αύξηση της αρτηριακής πίεσης</a:t>
            </a:r>
            <a:r>
              <a:rPr lang="en-US" sz="2000" dirty="0">
                <a:solidFill>
                  <a:prstClr val="black"/>
                </a:solidFill>
              </a:rPr>
              <a:t> </a:t>
            </a:r>
            <a:r>
              <a:rPr lang="el-GR" sz="2000" dirty="0">
                <a:solidFill>
                  <a:prstClr val="black"/>
                </a:solidFill>
              </a:rPr>
              <a:t>ονομάζεται </a:t>
            </a:r>
            <a:r>
              <a:rPr lang="el-GR" sz="2000" b="1" dirty="0">
                <a:solidFill>
                  <a:prstClr val="black"/>
                </a:solidFill>
              </a:rPr>
              <a:t>αρτηριακή υπέρταση, </a:t>
            </a:r>
            <a:r>
              <a:rPr lang="el-GR" sz="2000" dirty="0">
                <a:solidFill>
                  <a:prstClr val="black"/>
                </a:solidFill>
              </a:rPr>
              <a:t>ενώ η</a:t>
            </a:r>
            <a:r>
              <a:rPr lang="en-US" sz="2000" dirty="0">
                <a:solidFill>
                  <a:prstClr val="black"/>
                </a:solidFill>
              </a:rPr>
              <a:t> </a:t>
            </a:r>
            <a:r>
              <a:rPr lang="el-GR" sz="2000" dirty="0">
                <a:solidFill>
                  <a:prstClr val="black"/>
                </a:solidFill>
              </a:rPr>
              <a:t>παθολογική μείωση της τιμής της ονομάζεται</a:t>
            </a:r>
            <a:r>
              <a:rPr lang="en-US" sz="2000" dirty="0">
                <a:solidFill>
                  <a:prstClr val="black"/>
                </a:solidFill>
              </a:rPr>
              <a:t> </a:t>
            </a:r>
            <a:r>
              <a:rPr lang="el-GR" sz="2000" b="1" dirty="0">
                <a:solidFill>
                  <a:prstClr val="black"/>
                </a:solidFill>
              </a:rPr>
              <a:t>αρτηριακή υπόταση. </a:t>
            </a:r>
          </a:p>
        </p:txBody>
      </p:sp>
      <p:sp>
        <p:nvSpPr>
          <p:cNvPr id="5" name="Δεξιό βέλος 4"/>
          <p:cNvSpPr/>
          <p:nvPr/>
        </p:nvSpPr>
        <p:spPr>
          <a:xfrm>
            <a:off x="107504" y="4797152"/>
            <a:ext cx="72008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31145967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66356" y="446014"/>
            <a:ext cx="3253151" cy="6001643"/>
          </a:xfrm>
          <a:prstGeom prst="rect">
            <a:avLst/>
          </a:prstGeom>
        </p:spPr>
        <p:txBody>
          <a:bodyPr wrap="square">
            <a:spAutoFit/>
          </a:bodyPr>
          <a:lstStyle/>
          <a:p>
            <a:r>
              <a:rPr lang="el-GR" sz="1600" b="1" dirty="0">
                <a:solidFill>
                  <a:srgbClr val="C00000"/>
                </a:solidFill>
              </a:rPr>
              <a:t>Η υπέρταση </a:t>
            </a:r>
            <a:r>
              <a:rPr lang="el-GR" sz="1600" dirty="0"/>
              <a:t>είναι ένας σημαντικός παράγοντας κινδύνου για το εγκεφαλικό, το έμφραγμα του μυοκαρδίου (καρδιακές προσβολές), την καρδιακή ανεπάρκεια, τα ανευρύσματα των αρτηριών (π.χ., ανεύρυσμα αορτής), την περιφερική αρτηριακή νόσο και είναι η αιτία </a:t>
            </a:r>
            <a:r>
              <a:rPr lang="el-GR" sz="1600" dirty="0" smtClean="0"/>
              <a:t>της χρόνιας </a:t>
            </a:r>
            <a:r>
              <a:rPr lang="el-GR" sz="1600" dirty="0"/>
              <a:t>νεφρικής νόσου. Ακόμα και η μέτρια αύξηση της αρτηριακής πίεσης σχετίζεται με το μειωμένο προσδόκιμο ζωής. </a:t>
            </a:r>
            <a:endParaRPr lang="el-GR" sz="1600" dirty="0" smtClean="0"/>
          </a:p>
          <a:p>
            <a:endParaRPr lang="el-GR" sz="1600" dirty="0"/>
          </a:p>
          <a:p>
            <a:r>
              <a:rPr lang="el-GR" sz="1600" dirty="0" smtClean="0"/>
              <a:t>Οι </a:t>
            </a:r>
            <a:r>
              <a:rPr lang="el-GR" sz="1600" dirty="0"/>
              <a:t>αλλαγές στον τρόπο διατροφής και ζωής μπορούν να βελτιώσουν τον έλεγχο της αρτηριακής πίεσης και να μειώσουν τον κίνδυνο των επιπλοκών που σχετίζονται με την υγεία. Ωστόσο, συχνά είναι απαραίτητη η λήψη φαρμακευτικής αγωγής σε άτομα για τα οποία οι αλλαγές στον τρόπο ζωής είναι αναποτελεσματικές ή ανεπαρκείς.</a:t>
            </a:r>
          </a:p>
        </p:txBody>
      </p:sp>
      <p:pic>
        <p:nvPicPr>
          <p:cNvPr id="7170" name="Picture 2" descr="Αρχείο:Main complications of persistent high blood pressure el.sv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63888" y="404664"/>
            <a:ext cx="5452206" cy="50405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77536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23528" y="332656"/>
            <a:ext cx="8352928" cy="2862322"/>
          </a:xfrm>
          <a:prstGeom prst="rect">
            <a:avLst/>
          </a:prstGeom>
        </p:spPr>
        <p:txBody>
          <a:bodyPr wrap="square">
            <a:spAutoFit/>
          </a:bodyPr>
          <a:lstStyle/>
          <a:p>
            <a:r>
              <a:rPr lang="el-GR" b="1" dirty="0">
                <a:solidFill>
                  <a:srgbClr val="C00000"/>
                </a:solidFill>
              </a:rPr>
              <a:t>Υπόταση </a:t>
            </a:r>
            <a:r>
              <a:rPr lang="el-GR" dirty="0"/>
              <a:t>καλείται η χαμηλή πίεση, δηλαδή κάτω των φυσιολογικών ορίων (120/ 80 </a:t>
            </a:r>
            <a:r>
              <a:rPr lang="el-GR" dirty="0" err="1"/>
              <a:t>mmHg</a:t>
            </a:r>
            <a:r>
              <a:rPr lang="el-GR" dirty="0"/>
              <a:t> ).  Συνήθως φθάνει στο 90/60 </a:t>
            </a:r>
            <a:r>
              <a:rPr lang="el-GR" dirty="0" err="1"/>
              <a:t>mmHg</a:t>
            </a:r>
            <a:r>
              <a:rPr lang="el-GR" dirty="0"/>
              <a:t>. Πολλές φορές όμως παρατηρείται σε άτομα η χαμηλή πίεση  τους να θεωρείται γι’ αυτούς η φυσιολογική τους. Συνήθως είναι καλοήθης. Όταν η Αρτηριακή πίεση κατεβαίνει κάτω των φυσιολογικών ορίων και δεν ματώνεται ο εγκέφαλος και η καρδιά καλά, δηλαδή μειώνεται ο όγκος του αίματος στη κυκλοφορία δημιουργεί αδυναμία, ζάλη, σκοτοδίνη και λιποθυμία. </a:t>
            </a:r>
            <a:endParaRPr lang="el-GR" dirty="0" smtClean="0"/>
          </a:p>
          <a:p>
            <a:endParaRPr lang="el-GR" dirty="0"/>
          </a:p>
          <a:p>
            <a:r>
              <a:rPr lang="el-GR" dirty="0" smtClean="0"/>
              <a:t>Η </a:t>
            </a:r>
            <a:r>
              <a:rPr lang="el-GR" dirty="0"/>
              <a:t>πιο συνηθισμένη μορφή είναι η </a:t>
            </a:r>
            <a:r>
              <a:rPr lang="el-GR" b="1" dirty="0" err="1"/>
              <a:t>ορθοστατική</a:t>
            </a:r>
            <a:r>
              <a:rPr lang="el-GR" b="1" dirty="0"/>
              <a:t> υπόταση </a:t>
            </a:r>
            <a:r>
              <a:rPr lang="el-GR" dirty="0"/>
              <a:t>που παρουσιάζεται μετά από την απότομη προσπάθεια του ατόμου να σηκωθεί από το κρεβάτι του η από την πολυθρόνα του και επανέρχεται αμέσως κατά την κατάκλιση.</a:t>
            </a:r>
          </a:p>
        </p:txBody>
      </p:sp>
      <p:pic>
        <p:nvPicPr>
          <p:cNvPr id="10242" name="Picture 2" descr="http://www.iatropedia.gr/images/cache/cdbc0c3c7550873d1a9c65555d4cd031.w600.h340.z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35696" y="3194978"/>
            <a:ext cx="5715000" cy="32385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32453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51520" y="476672"/>
            <a:ext cx="8496944" cy="5509200"/>
          </a:xfrm>
          <a:prstGeom prst="rect">
            <a:avLst/>
          </a:prstGeom>
        </p:spPr>
        <p:txBody>
          <a:bodyPr wrap="square">
            <a:spAutoFit/>
          </a:bodyPr>
          <a:lstStyle/>
          <a:p>
            <a:pPr algn="ctr"/>
            <a:r>
              <a:rPr lang="el-GR" sz="8800" b="1" dirty="0"/>
              <a:t>Η </a:t>
            </a:r>
            <a:endParaRPr lang="en-US" sz="8800" b="1" dirty="0" smtClean="0"/>
          </a:p>
          <a:p>
            <a:pPr algn="ctr"/>
            <a:r>
              <a:rPr lang="el-GR" sz="8800" b="1" dirty="0" smtClean="0"/>
              <a:t>ΚΥΚΛΟΦΟΡΙΑ </a:t>
            </a:r>
            <a:r>
              <a:rPr lang="el-GR" sz="8800" b="1" dirty="0"/>
              <a:t>ΤΟΥ </a:t>
            </a:r>
            <a:endParaRPr lang="en-US" sz="8800" b="1" dirty="0" smtClean="0"/>
          </a:p>
          <a:p>
            <a:pPr algn="ctr"/>
            <a:r>
              <a:rPr lang="el-GR" sz="8800" b="1" dirty="0" smtClean="0"/>
              <a:t>ΑΙΜΑΤΟΣ</a:t>
            </a:r>
            <a:endParaRPr lang="el-GR" sz="8800" b="1" dirty="0"/>
          </a:p>
        </p:txBody>
      </p:sp>
    </p:spTree>
    <p:extLst>
      <p:ext uri="{BB962C8B-B14F-4D97-AF65-F5344CB8AC3E}">
        <p14:creationId xmlns:p14="http://schemas.microsoft.com/office/powerpoint/2010/main" xmlns="" val="20859522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24.media.tumblr.com/6d160ddb500768fad849231e1e4dda69/tumblr_mp7x5iO2bu1s7rxklo1_r1_500.gif"/>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2363412" y="260648"/>
            <a:ext cx="4381500" cy="61341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398854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14392" y="1489905"/>
            <a:ext cx="5220072" cy="714380"/>
          </a:xfrm>
        </p:spPr>
        <p:txBody>
          <a:bodyPr>
            <a:normAutofit/>
          </a:bodyPr>
          <a:lstStyle/>
          <a:p>
            <a:pPr algn="l"/>
            <a:r>
              <a:rPr lang="el-GR" sz="3200" b="1" dirty="0">
                <a:solidFill>
                  <a:srgbClr val="C00000"/>
                </a:solidFill>
                <a:latin typeface="Arial" pitchFamily="34" charset="0"/>
                <a:cs typeface="Arial" pitchFamily="34" charset="0"/>
              </a:rPr>
              <a:t>Το </a:t>
            </a:r>
            <a:r>
              <a:rPr lang="el-GR" sz="3200" b="1" dirty="0" smtClean="0">
                <a:solidFill>
                  <a:srgbClr val="C00000"/>
                </a:solidFill>
                <a:latin typeface="Arial" pitchFamily="34" charset="0"/>
                <a:cs typeface="Arial" pitchFamily="34" charset="0"/>
              </a:rPr>
              <a:t>κυκλοφορικό </a:t>
            </a:r>
            <a:r>
              <a:rPr lang="el-GR" sz="3200" b="1" dirty="0">
                <a:solidFill>
                  <a:srgbClr val="C00000"/>
                </a:solidFill>
                <a:latin typeface="Arial" pitchFamily="34" charset="0"/>
                <a:cs typeface="Arial" pitchFamily="34" charset="0"/>
              </a:rPr>
              <a:t>σύστημα</a:t>
            </a:r>
          </a:p>
        </p:txBody>
      </p:sp>
      <p:sp>
        <p:nvSpPr>
          <p:cNvPr id="12293" name="Text Box 5"/>
          <p:cNvSpPr txBox="1">
            <a:spLocks noChangeArrowheads="1"/>
          </p:cNvSpPr>
          <p:nvPr/>
        </p:nvSpPr>
        <p:spPr bwMode="auto">
          <a:xfrm>
            <a:off x="220536" y="2204285"/>
            <a:ext cx="3384550" cy="523220"/>
          </a:xfrm>
          <a:prstGeom prst="rect">
            <a:avLst/>
          </a:prstGeom>
          <a:noFill/>
          <a:ln w="9525">
            <a:noFill/>
            <a:miter lim="800000"/>
            <a:headEnd/>
            <a:tailEnd/>
          </a:ln>
          <a:effectLst/>
        </p:spPr>
        <p:txBody>
          <a:bodyPr>
            <a:spAutoFit/>
          </a:bodyPr>
          <a:lstStyle/>
          <a:p>
            <a:r>
              <a:rPr lang="el-GR" sz="2800" dirty="0">
                <a:solidFill>
                  <a:srgbClr val="C00000"/>
                </a:solidFill>
                <a:latin typeface="Arial" pitchFamily="34" charset="0"/>
                <a:cs typeface="Arial" pitchFamily="34" charset="0"/>
              </a:rPr>
              <a:t>Αποτελείται από: </a:t>
            </a:r>
          </a:p>
        </p:txBody>
      </p:sp>
      <p:sp>
        <p:nvSpPr>
          <p:cNvPr id="12294" name="Text Box 6"/>
          <p:cNvSpPr txBox="1">
            <a:spLocks noChangeArrowheads="1"/>
          </p:cNvSpPr>
          <p:nvPr/>
        </p:nvSpPr>
        <p:spPr bwMode="auto">
          <a:xfrm>
            <a:off x="234826" y="2789060"/>
            <a:ext cx="2500330" cy="523220"/>
          </a:xfrm>
          <a:prstGeom prst="rect">
            <a:avLst/>
          </a:prstGeom>
          <a:noFill/>
          <a:ln w="9525">
            <a:noFill/>
            <a:miter lim="800000"/>
            <a:headEnd/>
            <a:tailEnd/>
          </a:ln>
          <a:effectLst/>
        </p:spPr>
        <p:txBody>
          <a:bodyPr wrap="square">
            <a:spAutoFit/>
          </a:bodyPr>
          <a:lstStyle/>
          <a:p>
            <a:pPr algn="ctr"/>
            <a:r>
              <a:rPr lang="el-GR" sz="2800" dirty="0">
                <a:solidFill>
                  <a:srgbClr val="C00000"/>
                </a:solidFill>
                <a:latin typeface="Arial" pitchFamily="34" charset="0"/>
                <a:cs typeface="Arial" pitchFamily="34" charset="0"/>
              </a:rPr>
              <a:t>την</a:t>
            </a:r>
            <a:r>
              <a:rPr lang="el-GR" sz="2800" dirty="0">
                <a:latin typeface="Arial" pitchFamily="34" charset="0"/>
                <a:cs typeface="Arial" pitchFamily="34" charset="0"/>
              </a:rPr>
              <a:t> </a:t>
            </a:r>
            <a:r>
              <a:rPr lang="el-GR" sz="2800" dirty="0">
                <a:solidFill>
                  <a:srgbClr val="002060"/>
                </a:solidFill>
                <a:latin typeface="Arial" pitchFamily="34" charset="0"/>
                <a:cs typeface="Arial" pitchFamily="34" charset="0"/>
              </a:rPr>
              <a:t>καρδιά</a:t>
            </a:r>
          </a:p>
        </p:txBody>
      </p:sp>
      <p:sp>
        <p:nvSpPr>
          <p:cNvPr id="12295" name="Text Box 7"/>
          <p:cNvSpPr txBox="1">
            <a:spLocks noChangeArrowheads="1"/>
          </p:cNvSpPr>
          <p:nvPr/>
        </p:nvSpPr>
        <p:spPr bwMode="auto">
          <a:xfrm>
            <a:off x="395536" y="3356992"/>
            <a:ext cx="2428892" cy="523220"/>
          </a:xfrm>
          <a:prstGeom prst="rect">
            <a:avLst/>
          </a:prstGeom>
          <a:noFill/>
          <a:ln w="9525">
            <a:noFill/>
            <a:miter lim="800000"/>
            <a:headEnd/>
            <a:tailEnd/>
          </a:ln>
          <a:effectLst/>
        </p:spPr>
        <p:txBody>
          <a:bodyPr wrap="square">
            <a:spAutoFit/>
          </a:bodyPr>
          <a:lstStyle/>
          <a:p>
            <a:pPr algn="ctr"/>
            <a:r>
              <a:rPr lang="el-GR" sz="2800" dirty="0">
                <a:solidFill>
                  <a:srgbClr val="C00000"/>
                </a:solidFill>
                <a:latin typeface="Arial" pitchFamily="34" charset="0"/>
                <a:cs typeface="Arial" pitchFamily="34" charset="0"/>
              </a:rPr>
              <a:t>τις</a:t>
            </a:r>
            <a:r>
              <a:rPr lang="el-GR" sz="2800" dirty="0">
                <a:latin typeface="Arial" pitchFamily="34" charset="0"/>
                <a:cs typeface="Arial" pitchFamily="34" charset="0"/>
              </a:rPr>
              <a:t> </a:t>
            </a:r>
            <a:r>
              <a:rPr lang="el-GR" sz="2800" dirty="0">
                <a:solidFill>
                  <a:srgbClr val="002060"/>
                </a:solidFill>
                <a:latin typeface="Arial" pitchFamily="34" charset="0"/>
                <a:cs typeface="Arial" pitchFamily="34" charset="0"/>
              </a:rPr>
              <a:t>αρτηρίες</a:t>
            </a:r>
          </a:p>
        </p:txBody>
      </p:sp>
      <p:sp>
        <p:nvSpPr>
          <p:cNvPr id="12296" name="Text Box 8"/>
          <p:cNvSpPr txBox="1">
            <a:spLocks noChangeArrowheads="1"/>
          </p:cNvSpPr>
          <p:nvPr/>
        </p:nvSpPr>
        <p:spPr bwMode="auto">
          <a:xfrm>
            <a:off x="611560" y="3880212"/>
            <a:ext cx="3294870" cy="523220"/>
          </a:xfrm>
          <a:prstGeom prst="rect">
            <a:avLst/>
          </a:prstGeom>
          <a:noFill/>
          <a:ln w="9525">
            <a:noFill/>
            <a:miter lim="800000"/>
            <a:headEnd/>
            <a:tailEnd/>
          </a:ln>
          <a:effectLst/>
        </p:spPr>
        <p:txBody>
          <a:bodyPr wrap="square">
            <a:spAutoFit/>
          </a:bodyPr>
          <a:lstStyle/>
          <a:p>
            <a:r>
              <a:rPr lang="el-GR" sz="2800" dirty="0">
                <a:solidFill>
                  <a:srgbClr val="C00000"/>
                </a:solidFill>
                <a:latin typeface="Arial" pitchFamily="34" charset="0"/>
                <a:cs typeface="Arial" pitchFamily="34" charset="0"/>
              </a:rPr>
              <a:t>τα</a:t>
            </a:r>
            <a:r>
              <a:rPr lang="el-GR" sz="2800" dirty="0">
                <a:latin typeface="Arial" pitchFamily="34" charset="0"/>
                <a:cs typeface="Arial" pitchFamily="34" charset="0"/>
              </a:rPr>
              <a:t> </a:t>
            </a:r>
            <a:r>
              <a:rPr lang="el-GR" sz="2800" dirty="0">
                <a:solidFill>
                  <a:srgbClr val="002060"/>
                </a:solidFill>
                <a:latin typeface="Arial" pitchFamily="34" charset="0"/>
                <a:cs typeface="Arial" pitchFamily="34" charset="0"/>
              </a:rPr>
              <a:t>τριχοειδή αγγεία </a:t>
            </a:r>
          </a:p>
        </p:txBody>
      </p:sp>
      <p:sp>
        <p:nvSpPr>
          <p:cNvPr id="12297" name="Text Box 9"/>
          <p:cNvSpPr txBox="1">
            <a:spLocks noChangeArrowheads="1"/>
          </p:cNvSpPr>
          <p:nvPr/>
        </p:nvSpPr>
        <p:spPr bwMode="auto">
          <a:xfrm>
            <a:off x="634360" y="4402491"/>
            <a:ext cx="2857520" cy="523220"/>
          </a:xfrm>
          <a:prstGeom prst="rect">
            <a:avLst/>
          </a:prstGeom>
          <a:noFill/>
          <a:ln w="9525">
            <a:noFill/>
            <a:miter lim="800000"/>
            <a:headEnd/>
            <a:tailEnd/>
          </a:ln>
          <a:effectLst/>
        </p:spPr>
        <p:txBody>
          <a:bodyPr wrap="square">
            <a:spAutoFit/>
          </a:bodyPr>
          <a:lstStyle/>
          <a:p>
            <a:r>
              <a:rPr lang="el-GR" sz="2800" dirty="0" smtClean="0">
                <a:solidFill>
                  <a:srgbClr val="C00000"/>
                </a:solidFill>
                <a:latin typeface="Arial" pitchFamily="34" charset="0"/>
                <a:cs typeface="Arial" pitchFamily="34" charset="0"/>
              </a:rPr>
              <a:t>τις </a:t>
            </a:r>
            <a:r>
              <a:rPr lang="el-GR" sz="2800" dirty="0">
                <a:solidFill>
                  <a:srgbClr val="002060"/>
                </a:solidFill>
                <a:latin typeface="Arial" pitchFamily="34" charset="0"/>
                <a:cs typeface="Arial" pitchFamily="34" charset="0"/>
              </a:rPr>
              <a:t>φλέβες</a:t>
            </a:r>
          </a:p>
        </p:txBody>
      </p:sp>
      <p:pic>
        <p:nvPicPr>
          <p:cNvPr id="10" name="9 - Εικόνα" descr="heart-human_0.jpg"/>
          <p:cNvPicPr>
            <a:picLocks noChangeAspect="1"/>
          </p:cNvPicPr>
          <p:nvPr/>
        </p:nvPicPr>
        <p:blipFill>
          <a:blip r:embed="rId2"/>
          <a:stretch>
            <a:fillRect/>
          </a:stretch>
        </p:blipFill>
        <p:spPr>
          <a:xfrm>
            <a:off x="5508104" y="400642"/>
            <a:ext cx="3230488" cy="2650028"/>
          </a:xfrm>
          <a:prstGeom prst="rect">
            <a:avLst/>
          </a:prstGeom>
        </p:spPr>
      </p:pic>
      <p:pic>
        <p:nvPicPr>
          <p:cNvPr id="11" name="10 - Εικόνα" descr="arthries k fleves.png"/>
          <p:cNvPicPr>
            <a:picLocks noChangeAspect="1"/>
          </p:cNvPicPr>
          <p:nvPr/>
        </p:nvPicPr>
        <p:blipFill>
          <a:blip r:embed="rId3"/>
          <a:srcRect l="2576" t="6482" r="2103" b="4937"/>
          <a:stretch>
            <a:fillRect/>
          </a:stretch>
        </p:blipFill>
        <p:spPr>
          <a:xfrm>
            <a:off x="3714744" y="3356992"/>
            <a:ext cx="5286412" cy="2928958"/>
          </a:xfrm>
          <a:prstGeom prst="rect">
            <a:avLst/>
          </a:prstGeom>
        </p:spPr>
      </p:pic>
      <p:sp>
        <p:nvSpPr>
          <p:cNvPr id="12" name="Text Box 9"/>
          <p:cNvSpPr txBox="1">
            <a:spLocks noChangeArrowheads="1"/>
          </p:cNvSpPr>
          <p:nvPr/>
        </p:nvSpPr>
        <p:spPr bwMode="auto">
          <a:xfrm>
            <a:off x="617245" y="5002399"/>
            <a:ext cx="2082547" cy="523220"/>
          </a:xfrm>
          <a:prstGeom prst="rect">
            <a:avLst/>
          </a:prstGeom>
          <a:noFill/>
          <a:ln w="9525">
            <a:noFill/>
            <a:miter lim="800000"/>
            <a:headEnd/>
            <a:tailEnd/>
          </a:ln>
          <a:effectLst/>
        </p:spPr>
        <p:txBody>
          <a:bodyPr wrap="square">
            <a:spAutoFit/>
          </a:bodyPr>
          <a:lstStyle/>
          <a:p>
            <a:r>
              <a:rPr lang="el-GR" sz="2800" dirty="0">
                <a:solidFill>
                  <a:srgbClr val="C00000"/>
                </a:solidFill>
                <a:latin typeface="Arial" pitchFamily="34" charset="0"/>
                <a:cs typeface="Arial" pitchFamily="34" charset="0"/>
              </a:rPr>
              <a:t>και </a:t>
            </a:r>
            <a:r>
              <a:rPr lang="el-GR" sz="2800" dirty="0" smtClean="0">
                <a:solidFill>
                  <a:srgbClr val="C00000"/>
                </a:solidFill>
                <a:latin typeface="Arial" pitchFamily="34" charset="0"/>
                <a:cs typeface="Arial" pitchFamily="34" charset="0"/>
              </a:rPr>
              <a:t>το </a:t>
            </a:r>
            <a:r>
              <a:rPr lang="el-GR" sz="2800" dirty="0" smtClean="0">
                <a:solidFill>
                  <a:srgbClr val="002060"/>
                </a:solidFill>
                <a:latin typeface="Arial" pitchFamily="34" charset="0"/>
                <a:cs typeface="Arial" pitchFamily="34" charset="0"/>
              </a:rPr>
              <a:t>αίμα</a:t>
            </a:r>
            <a:endParaRPr lang="el-GR" sz="2800" dirty="0">
              <a:solidFill>
                <a:srgbClr val="002060"/>
              </a:solidFill>
              <a:latin typeface="Arial" pitchFamily="34" charset="0"/>
              <a:cs typeface="Arial" pitchFamily="34" charset="0"/>
            </a:endParaRPr>
          </a:p>
        </p:txBody>
      </p:sp>
      <p:sp>
        <p:nvSpPr>
          <p:cNvPr id="13" name="TextBox 12"/>
          <p:cNvSpPr txBox="1"/>
          <p:nvPr/>
        </p:nvSpPr>
        <p:spPr>
          <a:xfrm>
            <a:off x="292860" y="260648"/>
            <a:ext cx="2912207" cy="461665"/>
          </a:xfrm>
          <a:prstGeom prst="rect">
            <a:avLst/>
          </a:prstGeom>
          <a:solidFill>
            <a:schemeClr val="accent1">
              <a:lumMod val="40000"/>
              <a:lumOff val="60000"/>
            </a:schemeClr>
          </a:solidFill>
        </p:spPr>
        <p:txBody>
          <a:bodyPr wrap="none" rtlCol="0">
            <a:spAutoFit/>
          </a:bodyPr>
          <a:lstStyle/>
          <a:p>
            <a:r>
              <a:rPr lang="el-GR" sz="2400" b="1" dirty="0" smtClean="0"/>
              <a:t>2. Από τι αποτελείται</a:t>
            </a:r>
            <a:endParaRPr lang="el-GR" sz="2400" b="1" dirty="0"/>
          </a:p>
        </p:txBody>
      </p:sp>
      <p:sp>
        <p:nvSpPr>
          <p:cNvPr id="2" name="TextBox 1"/>
          <p:cNvSpPr txBox="1"/>
          <p:nvPr/>
        </p:nvSpPr>
        <p:spPr>
          <a:xfrm rot="16200000">
            <a:off x="-518846" y="3981965"/>
            <a:ext cx="1891480" cy="369332"/>
          </a:xfrm>
          <a:prstGeom prst="rect">
            <a:avLst/>
          </a:prstGeom>
          <a:noFill/>
        </p:spPr>
        <p:txBody>
          <a:bodyPr wrap="none" rtlCol="0">
            <a:spAutoFit/>
          </a:bodyPr>
          <a:lstStyle/>
          <a:p>
            <a:r>
              <a:rPr lang="el-GR" b="1" dirty="0" smtClean="0">
                <a:solidFill>
                  <a:schemeClr val="tx2">
                    <a:lumMod val="50000"/>
                  </a:schemeClr>
                </a:solidFill>
              </a:rPr>
              <a:t>αιμοφόρα αγγεία</a:t>
            </a:r>
            <a:endParaRPr lang="el-GR" b="1" dirty="0">
              <a:solidFill>
                <a:schemeClr val="tx2">
                  <a:lumMod val="50000"/>
                </a:schemeClr>
              </a:solidFill>
            </a:endParaRPr>
          </a:p>
        </p:txBody>
      </p:sp>
      <p:sp>
        <p:nvSpPr>
          <p:cNvPr id="3" name="Ορθογώνιο 2"/>
          <p:cNvSpPr/>
          <p:nvPr/>
        </p:nvSpPr>
        <p:spPr>
          <a:xfrm>
            <a:off x="95686" y="6167786"/>
            <a:ext cx="8508762" cy="584775"/>
          </a:xfrm>
          <a:prstGeom prst="rect">
            <a:avLst/>
          </a:prstGeom>
        </p:spPr>
        <p:txBody>
          <a:bodyPr wrap="square">
            <a:spAutoFit/>
          </a:bodyPr>
          <a:lstStyle/>
          <a:p>
            <a:r>
              <a:rPr lang="el-GR" sz="1600" dirty="0"/>
              <a:t>Στενά </a:t>
            </a:r>
            <a:r>
              <a:rPr lang="el-GR" sz="1600" dirty="0" smtClean="0"/>
              <a:t>συνδεδεμένο </a:t>
            </a:r>
            <a:r>
              <a:rPr lang="el-GR" sz="1600" dirty="0"/>
              <a:t>με το κυκλοφορικό σύστημα </a:t>
            </a:r>
            <a:r>
              <a:rPr lang="el-GR" sz="1600" dirty="0" smtClean="0"/>
              <a:t>είναι και </a:t>
            </a:r>
            <a:r>
              <a:rPr lang="el-GR" sz="1600" dirty="0"/>
              <a:t>το </a:t>
            </a:r>
            <a:r>
              <a:rPr lang="el-GR" sz="1600" b="1" dirty="0"/>
              <a:t>λεμφικό σύστημα, </a:t>
            </a:r>
            <a:r>
              <a:rPr lang="el-GR" sz="1600" dirty="0"/>
              <a:t>στο οποίο </a:t>
            </a:r>
            <a:r>
              <a:rPr lang="el-GR" sz="1600" dirty="0" smtClean="0"/>
              <a:t>κυκλοφορεί </a:t>
            </a:r>
            <a:r>
              <a:rPr lang="el-GR" sz="1600" dirty="0"/>
              <a:t>η λέμφος.</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descr="http://upload.wikimedia.org/wikipedia/commons/7/74/Grafik_blutkreislauf.jpg?uselang=ru">
            <a:hlinkClick r:id="rId2"/>
          </p:cNvPr>
          <p:cNvPicPr/>
          <p:nvPr/>
        </p:nvPicPr>
        <p:blipFill>
          <a:blip r:embed="rId3">
            <a:extLst>
              <a:ext uri="{28A0092B-C50C-407E-A947-70E740481C1C}">
                <a14:useLocalDpi xmlns:a14="http://schemas.microsoft.com/office/drawing/2010/main" xmlns="" val="0"/>
              </a:ext>
            </a:extLst>
          </a:blip>
          <a:srcRect/>
          <a:stretch>
            <a:fillRect/>
          </a:stretch>
        </p:blipFill>
        <p:spPr bwMode="auto">
          <a:xfrm>
            <a:off x="3707904" y="0"/>
            <a:ext cx="3490931" cy="6858000"/>
          </a:xfrm>
          <a:prstGeom prst="rect">
            <a:avLst/>
          </a:prstGeom>
          <a:noFill/>
          <a:ln>
            <a:noFill/>
          </a:ln>
        </p:spPr>
      </p:pic>
      <p:sp>
        <p:nvSpPr>
          <p:cNvPr id="5" name="Ορθογώνιο 4"/>
          <p:cNvSpPr/>
          <p:nvPr/>
        </p:nvSpPr>
        <p:spPr>
          <a:xfrm>
            <a:off x="611560" y="2348880"/>
            <a:ext cx="4572000" cy="923330"/>
          </a:xfrm>
          <a:prstGeom prst="rect">
            <a:avLst/>
          </a:prstGeom>
        </p:spPr>
        <p:txBody>
          <a:bodyPr>
            <a:spAutoFit/>
          </a:bodyPr>
          <a:lstStyle/>
          <a:p>
            <a:r>
              <a:rPr lang="el-GR" dirty="0"/>
              <a:t>Το ανθρώπινο κυκλοφορικό σύστημα. Το κόκκινο χρώμα υποδηλώνει οξυγονωμένο αίμα, μπλε δηλώνει </a:t>
            </a:r>
            <a:r>
              <a:rPr lang="el-GR" dirty="0" err="1" smtClean="0"/>
              <a:t>αποξυγονωμένο</a:t>
            </a:r>
            <a:r>
              <a:rPr lang="el-GR" dirty="0" smtClean="0"/>
              <a:t>.</a:t>
            </a:r>
            <a:r>
              <a:rPr lang="el-GR" dirty="0"/>
              <a:t> </a:t>
            </a:r>
          </a:p>
        </p:txBody>
      </p:sp>
    </p:spTree>
    <p:extLst>
      <p:ext uri="{BB962C8B-B14F-4D97-AF65-F5344CB8AC3E}">
        <p14:creationId xmlns:p14="http://schemas.microsoft.com/office/powerpoint/2010/main" xmlns="" val="30441945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331640" y="4653136"/>
            <a:ext cx="7632848" cy="830997"/>
          </a:xfrm>
          <a:prstGeom prst="rect">
            <a:avLst/>
          </a:prstGeom>
        </p:spPr>
        <p:txBody>
          <a:bodyPr wrap="square">
            <a:spAutoFit/>
          </a:bodyPr>
          <a:lstStyle/>
          <a:p>
            <a:r>
              <a:rPr lang="el-GR" sz="2400" dirty="0" smtClean="0"/>
              <a:t>και </a:t>
            </a:r>
            <a:r>
              <a:rPr lang="el-GR" sz="2400" dirty="0"/>
              <a:t>τέλος τη </a:t>
            </a:r>
            <a:r>
              <a:rPr lang="el-GR" sz="2400" b="1" dirty="0" smtClean="0"/>
              <a:t>στεφανιαία</a:t>
            </a:r>
            <a:r>
              <a:rPr lang="en-US" sz="2400" b="1" dirty="0" smtClean="0"/>
              <a:t> </a:t>
            </a:r>
            <a:r>
              <a:rPr lang="el-GR" sz="2400" b="1" dirty="0" smtClean="0"/>
              <a:t>κυκλοφορία</a:t>
            </a:r>
            <a:r>
              <a:rPr lang="el-GR" sz="2400" b="1" dirty="0"/>
              <a:t>, </a:t>
            </a:r>
            <a:r>
              <a:rPr lang="el-GR" sz="2400" dirty="0"/>
              <a:t>που τροφοδοτεί την καρδιά.</a:t>
            </a:r>
          </a:p>
        </p:txBody>
      </p:sp>
      <p:sp>
        <p:nvSpPr>
          <p:cNvPr id="3" name="Ορθογώνιο 2"/>
          <p:cNvSpPr/>
          <p:nvPr/>
        </p:nvSpPr>
        <p:spPr>
          <a:xfrm>
            <a:off x="521008" y="441824"/>
            <a:ext cx="7272808" cy="400110"/>
          </a:xfrm>
          <a:prstGeom prst="rect">
            <a:avLst/>
          </a:prstGeom>
        </p:spPr>
        <p:txBody>
          <a:bodyPr wrap="square">
            <a:spAutoFit/>
          </a:bodyPr>
          <a:lstStyle/>
          <a:p>
            <a:pPr lvl="0"/>
            <a:r>
              <a:rPr lang="el-GR" sz="2000" b="1" dirty="0">
                <a:solidFill>
                  <a:srgbClr val="C00000"/>
                </a:solidFill>
              </a:rPr>
              <a:t>Το κυκλοφορικό σύστημα</a:t>
            </a:r>
            <a:r>
              <a:rPr lang="el-GR" sz="2000" b="1" dirty="0" smtClean="0">
                <a:solidFill>
                  <a:srgbClr val="C00000"/>
                </a:solidFill>
              </a:rPr>
              <a:t>, </a:t>
            </a:r>
            <a:r>
              <a:rPr lang="el-GR" sz="2000" b="1" dirty="0">
                <a:solidFill>
                  <a:srgbClr val="C00000"/>
                </a:solidFill>
              </a:rPr>
              <a:t>περιλαμβάνει τρεις </a:t>
            </a:r>
            <a:r>
              <a:rPr lang="el-GR" sz="2000" b="1" dirty="0" smtClean="0">
                <a:solidFill>
                  <a:srgbClr val="C00000"/>
                </a:solidFill>
              </a:rPr>
              <a:t>βασικές</a:t>
            </a:r>
            <a:r>
              <a:rPr lang="en-US" sz="2000" b="1" dirty="0" smtClean="0">
                <a:solidFill>
                  <a:srgbClr val="C00000"/>
                </a:solidFill>
              </a:rPr>
              <a:t> </a:t>
            </a:r>
            <a:r>
              <a:rPr lang="el-GR" sz="2000" b="1" dirty="0" smtClean="0">
                <a:solidFill>
                  <a:srgbClr val="C00000"/>
                </a:solidFill>
              </a:rPr>
              <a:t>πορείες</a:t>
            </a:r>
            <a:r>
              <a:rPr lang="el-GR" sz="2000" b="1" dirty="0">
                <a:solidFill>
                  <a:srgbClr val="C00000"/>
                </a:solidFill>
              </a:rPr>
              <a:t>: </a:t>
            </a:r>
          </a:p>
        </p:txBody>
      </p:sp>
      <p:sp>
        <p:nvSpPr>
          <p:cNvPr id="4" name="Ορθογώνιο 3"/>
          <p:cNvSpPr/>
          <p:nvPr/>
        </p:nvSpPr>
        <p:spPr>
          <a:xfrm>
            <a:off x="1331640" y="1406655"/>
            <a:ext cx="7632848" cy="1200329"/>
          </a:xfrm>
          <a:prstGeom prst="rect">
            <a:avLst/>
          </a:prstGeom>
        </p:spPr>
        <p:txBody>
          <a:bodyPr wrap="square">
            <a:spAutoFit/>
          </a:bodyPr>
          <a:lstStyle/>
          <a:p>
            <a:pPr lvl="0"/>
            <a:r>
              <a:rPr lang="el-GR" sz="2400" dirty="0">
                <a:solidFill>
                  <a:prstClr val="black"/>
                </a:solidFill>
              </a:rPr>
              <a:t>τη </a:t>
            </a:r>
            <a:r>
              <a:rPr lang="el-GR" sz="2400" b="1" dirty="0">
                <a:solidFill>
                  <a:prstClr val="black"/>
                </a:solidFill>
              </a:rPr>
              <a:t>μεγάλη </a:t>
            </a:r>
            <a:r>
              <a:rPr lang="el-GR" sz="2400" dirty="0">
                <a:solidFill>
                  <a:prstClr val="black"/>
                </a:solidFill>
              </a:rPr>
              <a:t>ή </a:t>
            </a:r>
            <a:r>
              <a:rPr lang="el-GR" sz="2400" b="1" dirty="0">
                <a:solidFill>
                  <a:prstClr val="black"/>
                </a:solidFill>
              </a:rPr>
              <a:t>συστηματική </a:t>
            </a:r>
            <a:r>
              <a:rPr lang="el-GR" sz="2400" b="1" dirty="0" smtClean="0">
                <a:solidFill>
                  <a:prstClr val="black"/>
                </a:solidFill>
              </a:rPr>
              <a:t>κυκλοφορία</a:t>
            </a:r>
            <a:r>
              <a:rPr lang="el-GR" sz="2400" b="1" dirty="0">
                <a:solidFill>
                  <a:prstClr val="black"/>
                </a:solidFill>
              </a:rPr>
              <a:t>, </a:t>
            </a:r>
            <a:r>
              <a:rPr lang="el-GR" sz="2400" dirty="0">
                <a:solidFill>
                  <a:prstClr val="black"/>
                </a:solidFill>
              </a:rPr>
              <a:t>μέσω της οποίας το αίμα από </a:t>
            </a:r>
            <a:r>
              <a:rPr lang="el-GR" sz="2400" dirty="0" smtClean="0">
                <a:solidFill>
                  <a:prstClr val="black"/>
                </a:solidFill>
              </a:rPr>
              <a:t>την</a:t>
            </a:r>
            <a:r>
              <a:rPr lang="en-US" sz="2400" dirty="0" smtClean="0">
                <a:solidFill>
                  <a:prstClr val="black"/>
                </a:solidFill>
              </a:rPr>
              <a:t> </a:t>
            </a:r>
            <a:r>
              <a:rPr lang="el-GR" sz="2400" dirty="0" smtClean="0">
                <a:solidFill>
                  <a:prstClr val="black"/>
                </a:solidFill>
              </a:rPr>
              <a:t>καρδιά </a:t>
            </a:r>
            <a:r>
              <a:rPr lang="el-GR" sz="2400" dirty="0">
                <a:solidFill>
                  <a:prstClr val="black"/>
                </a:solidFill>
              </a:rPr>
              <a:t>μεταφέρεται σε όλο το σώμα και </a:t>
            </a:r>
            <a:r>
              <a:rPr lang="el-GR" sz="2400" dirty="0" smtClean="0">
                <a:solidFill>
                  <a:prstClr val="black"/>
                </a:solidFill>
              </a:rPr>
              <a:t>επιστρέφει </a:t>
            </a:r>
            <a:r>
              <a:rPr lang="el-GR" sz="2400" dirty="0">
                <a:solidFill>
                  <a:prstClr val="black"/>
                </a:solidFill>
              </a:rPr>
              <a:t>στην καρδιά</a:t>
            </a:r>
            <a:endParaRPr lang="el-GR" sz="2400" dirty="0"/>
          </a:p>
        </p:txBody>
      </p:sp>
      <p:sp>
        <p:nvSpPr>
          <p:cNvPr id="5" name="Ορθογώνιο 4"/>
          <p:cNvSpPr/>
          <p:nvPr/>
        </p:nvSpPr>
        <p:spPr>
          <a:xfrm>
            <a:off x="1331640" y="3020759"/>
            <a:ext cx="7632848" cy="1200329"/>
          </a:xfrm>
          <a:prstGeom prst="rect">
            <a:avLst/>
          </a:prstGeom>
        </p:spPr>
        <p:txBody>
          <a:bodyPr wrap="square">
            <a:spAutoFit/>
          </a:bodyPr>
          <a:lstStyle/>
          <a:p>
            <a:pPr lvl="0"/>
            <a:r>
              <a:rPr lang="el-GR" sz="2400" dirty="0">
                <a:solidFill>
                  <a:prstClr val="black"/>
                </a:solidFill>
              </a:rPr>
              <a:t>τη </a:t>
            </a:r>
            <a:r>
              <a:rPr lang="el-GR" sz="2400" b="1" dirty="0">
                <a:solidFill>
                  <a:prstClr val="black"/>
                </a:solidFill>
              </a:rPr>
              <a:t>μικρή </a:t>
            </a:r>
            <a:r>
              <a:rPr lang="el-GR" sz="2400" dirty="0">
                <a:solidFill>
                  <a:prstClr val="black"/>
                </a:solidFill>
              </a:rPr>
              <a:t>ή </a:t>
            </a:r>
            <a:r>
              <a:rPr lang="el-GR" sz="2400" b="1" dirty="0" smtClean="0">
                <a:solidFill>
                  <a:prstClr val="black"/>
                </a:solidFill>
              </a:rPr>
              <a:t>πνευμονική</a:t>
            </a:r>
            <a:r>
              <a:rPr lang="en-US" sz="2400" b="1" dirty="0" smtClean="0">
                <a:solidFill>
                  <a:prstClr val="black"/>
                </a:solidFill>
              </a:rPr>
              <a:t> </a:t>
            </a:r>
            <a:r>
              <a:rPr lang="el-GR" sz="2400" b="1" dirty="0" smtClean="0">
                <a:solidFill>
                  <a:prstClr val="black"/>
                </a:solidFill>
              </a:rPr>
              <a:t>κυκλοφορία</a:t>
            </a:r>
            <a:r>
              <a:rPr lang="el-GR" sz="2400" b="1" dirty="0">
                <a:solidFill>
                  <a:prstClr val="black"/>
                </a:solidFill>
              </a:rPr>
              <a:t>, </a:t>
            </a:r>
            <a:r>
              <a:rPr lang="el-GR" sz="2400" dirty="0">
                <a:solidFill>
                  <a:prstClr val="black"/>
                </a:solidFill>
              </a:rPr>
              <a:t>μέσω της οποίας το αίμα </a:t>
            </a:r>
            <a:r>
              <a:rPr lang="el-GR" sz="2400" dirty="0" smtClean="0">
                <a:solidFill>
                  <a:prstClr val="black"/>
                </a:solidFill>
              </a:rPr>
              <a:t>μεταφέρεται </a:t>
            </a:r>
            <a:r>
              <a:rPr lang="el-GR" sz="2400" dirty="0">
                <a:solidFill>
                  <a:prstClr val="black"/>
                </a:solidFill>
              </a:rPr>
              <a:t>από την καρδιά στους πνεύμονες </a:t>
            </a:r>
            <a:r>
              <a:rPr lang="el-GR" sz="2400" dirty="0" smtClean="0">
                <a:solidFill>
                  <a:prstClr val="black"/>
                </a:solidFill>
              </a:rPr>
              <a:t>και</a:t>
            </a:r>
            <a:r>
              <a:rPr lang="en-US" sz="2400" dirty="0" smtClean="0">
                <a:solidFill>
                  <a:prstClr val="black"/>
                </a:solidFill>
              </a:rPr>
              <a:t> </a:t>
            </a:r>
            <a:r>
              <a:rPr lang="el-GR" sz="2400" dirty="0" smtClean="0">
                <a:solidFill>
                  <a:prstClr val="black"/>
                </a:solidFill>
              </a:rPr>
              <a:t>πάλι </a:t>
            </a:r>
            <a:r>
              <a:rPr lang="el-GR" sz="2400" dirty="0">
                <a:solidFill>
                  <a:prstClr val="black"/>
                </a:solidFill>
              </a:rPr>
              <a:t>στην καρδιά, </a:t>
            </a:r>
            <a:endParaRPr lang="el-GR" sz="2400" dirty="0"/>
          </a:p>
        </p:txBody>
      </p:sp>
      <p:sp>
        <p:nvSpPr>
          <p:cNvPr id="6" name="Δεξιό βέλος 5"/>
          <p:cNvSpPr/>
          <p:nvPr/>
        </p:nvSpPr>
        <p:spPr>
          <a:xfrm>
            <a:off x="395536" y="1772816"/>
            <a:ext cx="64807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Δεξιό βέλος 6"/>
          <p:cNvSpPr/>
          <p:nvPr/>
        </p:nvSpPr>
        <p:spPr>
          <a:xfrm>
            <a:off x="414385" y="3404899"/>
            <a:ext cx="64807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Δεξιό βέλος 7"/>
          <p:cNvSpPr/>
          <p:nvPr/>
        </p:nvSpPr>
        <p:spPr>
          <a:xfrm>
            <a:off x="395536" y="4852610"/>
            <a:ext cx="64807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24920871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23528" y="260648"/>
            <a:ext cx="4444807" cy="461665"/>
          </a:xfrm>
          <a:prstGeom prst="rect">
            <a:avLst/>
          </a:prstGeom>
          <a:solidFill>
            <a:schemeClr val="tx2">
              <a:lumMod val="40000"/>
              <a:lumOff val="60000"/>
            </a:schemeClr>
          </a:solidFill>
        </p:spPr>
        <p:txBody>
          <a:bodyPr wrap="none">
            <a:spAutoFit/>
          </a:bodyPr>
          <a:lstStyle/>
          <a:p>
            <a:r>
              <a:rPr lang="el-GR" sz="2400" b="1" dirty="0"/>
              <a:t>Μικρή (πνευμονική) κυκλοφορία</a:t>
            </a:r>
            <a:endParaRPr lang="el-GR" sz="2400" dirty="0"/>
          </a:p>
        </p:txBody>
      </p:sp>
      <p:sp>
        <p:nvSpPr>
          <p:cNvPr id="4" name="Content Placeholder 2"/>
          <p:cNvSpPr txBox="1">
            <a:spLocks/>
          </p:cNvSpPr>
          <p:nvPr/>
        </p:nvSpPr>
        <p:spPr>
          <a:xfrm>
            <a:off x="323528" y="1093886"/>
            <a:ext cx="8568952" cy="305519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Franklin Gothic Book" pitchFamily="34" charset="0"/>
              <a:buAutoNum type="arabicPeriod"/>
            </a:pPr>
            <a:r>
              <a:rPr lang="el-GR" sz="2800" b="1" dirty="0" smtClean="0">
                <a:solidFill>
                  <a:srgbClr val="C00000"/>
                </a:solidFill>
              </a:rPr>
              <a:t>Δεξιά κοιλία (πνευμονική αρτηρία)</a:t>
            </a:r>
          </a:p>
          <a:p>
            <a:pPr marL="514350" indent="-514350">
              <a:buFont typeface="Franklin Gothic Book" pitchFamily="34" charset="0"/>
              <a:buAutoNum type="arabicPeriod"/>
            </a:pPr>
            <a:r>
              <a:rPr lang="el-GR" sz="2800" b="1" dirty="0" smtClean="0">
                <a:solidFill>
                  <a:srgbClr val="C00000"/>
                </a:solidFill>
              </a:rPr>
              <a:t>Διαχωρισμός σε δύο κλάδους (δεξιά και αριστερή πνευμονική αρτηρία</a:t>
            </a:r>
            <a:r>
              <a:rPr lang="en-US" sz="2800" b="1" dirty="0" smtClean="0">
                <a:solidFill>
                  <a:srgbClr val="C00000"/>
                </a:solidFill>
              </a:rPr>
              <a:t>)</a:t>
            </a:r>
            <a:endParaRPr lang="el-GR" sz="2800" b="1" dirty="0" smtClean="0">
              <a:solidFill>
                <a:srgbClr val="C00000"/>
              </a:solidFill>
            </a:endParaRPr>
          </a:p>
          <a:p>
            <a:pPr marL="514350" indent="-514350">
              <a:buFont typeface="Franklin Gothic Book" pitchFamily="34" charset="0"/>
              <a:buAutoNum type="arabicPeriod"/>
            </a:pPr>
            <a:r>
              <a:rPr lang="el-GR" sz="2800" b="1" dirty="0" smtClean="0">
                <a:solidFill>
                  <a:srgbClr val="C00000"/>
                </a:solidFill>
              </a:rPr>
              <a:t>Είσοδος στους πνεύμονες</a:t>
            </a:r>
            <a:endParaRPr lang="en-US" sz="2800" b="1" dirty="0" smtClean="0">
              <a:solidFill>
                <a:srgbClr val="C00000"/>
              </a:solidFill>
            </a:endParaRPr>
          </a:p>
          <a:p>
            <a:pPr marL="514350" indent="-514350">
              <a:buFont typeface="Franklin Gothic Book" pitchFamily="34" charset="0"/>
              <a:buAutoNum type="arabicPeriod"/>
            </a:pPr>
            <a:r>
              <a:rPr lang="el-GR" sz="2800" b="1" dirty="0" smtClean="0">
                <a:solidFill>
                  <a:srgbClr val="C00000"/>
                </a:solidFill>
              </a:rPr>
              <a:t>Επιστροφή στον αριστερό κόλπο και στην  αριστερή κοιλία </a:t>
            </a:r>
          </a:p>
        </p:txBody>
      </p:sp>
      <p:pic>
        <p:nvPicPr>
          <p:cNvPr id="5" name="Picture Placeholder 5" descr="υπερτροφική μυοκαρδιοπάθεια.jpg"/>
          <p:cNvPicPr>
            <a:picLocks noChangeAspect="1"/>
          </p:cNvPicPr>
          <p:nvPr/>
        </p:nvPicPr>
        <p:blipFill>
          <a:blip r:embed="rId2"/>
          <a:srcRect t="18188" r="54455" b="18188"/>
          <a:stretch>
            <a:fillRect/>
          </a:stretch>
        </p:blipFill>
        <p:spPr>
          <a:xfrm>
            <a:off x="6636503" y="3645024"/>
            <a:ext cx="2289921" cy="3004205"/>
          </a:xfrm>
          <a:prstGeom prst="round2SameRect">
            <a:avLst>
              <a:gd name="adj1" fmla="val 7101"/>
              <a:gd name="adj2" fmla="val 0"/>
            </a:avLst>
          </a:prstGeom>
        </p:spPr>
      </p:pic>
    </p:spTree>
    <p:extLst>
      <p:ext uri="{BB962C8B-B14F-4D97-AF65-F5344CB8AC3E}">
        <p14:creationId xmlns:p14="http://schemas.microsoft.com/office/powerpoint/2010/main" xmlns="" val="356278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2000"/>
                                        <p:tgtEl>
                                          <p:spTgt spid="4">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20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2000"/>
                                        <p:tgtEl>
                                          <p:spTgt spid="4">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548680"/>
            <a:ext cx="9144000" cy="55021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428000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blogs.sch.gr/formi/files/2011/08/eritrokyttara1-300x253.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87624" y="836712"/>
            <a:ext cx="6336704" cy="534395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Ορθογώνιο 1"/>
          <p:cNvSpPr/>
          <p:nvPr/>
        </p:nvSpPr>
        <p:spPr>
          <a:xfrm>
            <a:off x="1907704" y="190381"/>
            <a:ext cx="4572000" cy="646331"/>
          </a:xfrm>
          <a:prstGeom prst="rect">
            <a:avLst/>
          </a:prstGeom>
        </p:spPr>
        <p:txBody>
          <a:bodyPr>
            <a:spAutoFit/>
          </a:bodyPr>
          <a:lstStyle/>
          <a:p>
            <a:r>
              <a:rPr lang="el-GR" dirty="0"/>
              <a:t>Τριχοειδές δίκτυο κυψελίδων που απεικονίζει τα </a:t>
            </a:r>
            <a:r>
              <a:rPr lang="el-GR" dirty="0" err="1"/>
              <a:t>ερυθροκύτταρα</a:t>
            </a:r>
            <a:r>
              <a:rPr lang="el-GR" dirty="0"/>
              <a:t> μέσα στα αιμοφόρα αγγεία</a:t>
            </a:r>
          </a:p>
        </p:txBody>
      </p:sp>
    </p:spTree>
    <p:extLst>
      <p:ext uri="{BB962C8B-B14F-4D97-AF65-F5344CB8AC3E}">
        <p14:creationId xmlns:p14="http://schemas.microsoft.com/office/powerpoint/2010/main" xmlns="" val="5826277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51520" y="620688"/>
            <a:ext cx="8712968" cy="5632311"/>
          </a:xfrm>
          <a:prstGeom prst="rect">
            <a:avLst/>
          </a:prstGeom>
        </p:spPr>
        <p:txBody>
          <a:bodyPr wrap="square">
            <a:spAutoFit/>
          </a:bodyPr>
          <a:lstStyle/>
          <a:p>
            <a:pPr marL="342900" indent="-342900">
              <a:buFont typeface="Arial" pitchFamily="34" charset="0"/>
              <a:buChar char="•"/>
            </a:pPr>
            <a:r>
              <a:rPr lang="el-GR" sz="2400" dirty="0"/>
              <a:t>Αίμα από όλα τα σημεία του σώματος </a:t>
            </a:r>
            <a:r>
              <a:rPr lang="el-GR" sz="2400" dirty="0" smtClean="0"/>
              <a:t>συγκεντρώνεται </a:t>
            </a:r>
            <a:r>
              <a:rPr lang="el-GR" sz="2400" dirty="0"/>
              <a:t>αρχικά στο </a:t>
            </a:r>
            <a:r>
              <a:rPr lang="el-GR" sz="2400" b="1" dirty="0">
                <a:solidFill>
                  <a:srgbClr val="C00000"/>
                </a:solidFill>
              </a:rPr>
              <a:t>δεξιό κόλπο </a:t>
            </a:r>
            <a:r>
              <a:rPr lang="el-GR" sz="2400" dirty="0" smtClean="0"/>
              <a:t>της καρδιάς </a:t>
            </a:r>
            <a:r>
              <a:rPr lang="el-GR" sz="2400" dirty="0"/>
              <a:t>και </a:t>
            </a:r>
            <a:endParaRPr lang="el-GR" sz="2400" dirty="0" smtClean="0"/>
          </a:p>
          <a:p>
            <a:pPr marL="342900" indent="-342900">
              <a:buFont typeface="Arial" pitchFamily="34" charset="0"/>
              <a:buChar char="•"/>
            </a:pPr>
            <a:r>
              <a:rPr lang="el-GR" sz="2400" dirty="0" smtClean="0"/>
              <a:t>στη </a:t>
            </a:r>
            <a:r>
              <a:rPr lang="el-GR" sz="2400" dirty="0"/>
              <a:t>συνέχεια περνά στη </a:t>
            </a:r>
            <a:r>
              <a:rPr lang="el-GR" sz="2400" b="1" dirty="0" smtClean="0">
                <a:solidFill>
                  <a:srgbClr val="C00000"/>
                </a:solidFill>
              </a:rPr>
              <a:t>δεξιά</a:t>
            </a:r>
            <a:r>
              <a:rPr lang="en-US" sz="2400" b="1" dirty="0" smtClean="0">
                <a:solidFill>
                  <a:srgbClr val="C00000"/>
                </a:solidFill>
              </a:rPr>
              <a:t> </a:t>
            </a:r>
            <a:r>
              <a:rPr lang="el-GR" sz="2400" b="1" dirty="0" smtClean="0">
                <a:solidFill>
                  <a:srgbClr val="C00000"/>
                </a:solidFill>
              </a:rPr>
              <a:t>κοιλία</a:t>
            </a:r>
            <a:r>
              <a:rPr lang="el-GR" sz="2400" dirty="0"/>
              <a:t>, η οποία με τη συστολή της </a:t>
            </a:r>
            <a:endParaRPr lang="el-GR" sz="2400" dirty="0" smtClean="0"/>
          </a:p>
          <a:p>
            <a:pPr marL="342900" indent="-342900">
              <a:buFont typeface="Arial" pitchFamily="34" charset="0"/>
              <a:buChar char="•"/>
            </a:pPr>
            <a:r>
              <a:rPr lang="el-GR" sz="2400" dirty="0" smtClean="0"/>
              <a:t>το διοχετεύει </a:t>
            </a:r>
            <a:r>
              <a:rPr lang="el-GR" sz="2400" dirty="0"/>
              <a:t>στην </a:t>
            </a:r>
            <a:r>
              <a:rPr lang="el-GR" sz="2400" b="1" dirty="0">
                <a:solidFill>
                  <a:srgbClr val="C00000"/>
                </a:solidFill>
              </a:rPr>
              <a:t>πνευμονική αρτηρία</a:t>
            </a:r>
            <a:r>
              <a:rPr lang="el-GR" sz="2400" b="1" dirty="0"/>
              <a:t>, </a:t>
            </a:r>
            <a:r>
              <a:rPr lang="el-GR" sz="2400" dirty="0"/>
              <a:t>η οποία </a:t>
            </a:r>
            <a:r>
              <a:rPr lang="el-GR" sz="2400" dirty="0" smtClean="0"/>
              <a:t>είναι </a:t>
            </a:r>
            <a:r>
              <a:rPr lang="el-GR" sz="2400" dirty="0"/>
              <a:t>η μόνη αρτηρία που μεταφέρει μη </a:t>
            </a:r>
            <a:r>
              <a:rPr lang="el-GR" sz="2400" dirty="0" smtClean="0"/>
              <a:t>οξυγονωμένο </a:t>
            </a:r>
            <a:r>
              <a:rPr lang="el-GR" sz="2400" dirty="0"/>
              <a:t>αίμα. Μέσω της αρτηρίας αυτής, </a:t>
            </a:r>
            <a:r>
              <a:rPr lang="el-GR" sz="2400" dirty="0" smtClean="0"/>
              <a:t>που</a:t>
            </a:r>
            <a:r>
              <a:rPr lang="en-US" sz="2400" dirty="0" smtClean="0"/>
              <a:t> </a:t>
            </a:r>
            <a:r>
              <a:rPr lang="el-GR" sz="2400" dirty="0" smtClean="0"/>
              <a:t>στη </a:t>
            </a:r>
            <a:r>
              <a:rPr lang="el-GR" sz="2400" dirty="0"/>
              <a:t>συνέχεια διακλαδίζεται σε δύο, </a:t>
            </a:r>
            <a:endParaRPr lang="el-GR" sz="2400" dirty="0" smtClean="0"/>
          </a:p>
          <a:p>
            <a:pPr marL="342900" indent="-342900">
              <a:buFont typeface="Arial" pitchFamily="34" charset="0"/>
              <a:buChar char="•"/>
            </a:pPr>
            <a:r>
              <a:rPr lang="el-GR" sz="2400" dirty="0" smtClean="0"/>
              <a:t>το αίμα</a:t>
            </a:r>
            <a:r>
              <a:rPr lang="en-US" sz="2400" dirty="0" smtClean="0"/>
              <a:t> </a:t>
            </a:r>
            <a:r>
              <a:rPr lang="el-GR" sz="2400" dirty="0" smtClean="0"/>
              <a:t>φτάνει </a:t>
            </a:r>
            <a:r>
              <a:rPr lang="el-GR" sz="2400" dirty="0"/>
              <a:t>στους </a:t>
            </a:r>
            <a:r>
              <a:rPr lang="el-GR" sz="2400" b="1" dirty="0">
                <a:solidFill>
                  <a:srgbClr val="C00000"/>
                </a:solidFill>
              </a:rPr>
              <a:t>πνεύμονες</a:t>
            </a:r>
            <a:r>
              <a:rPr lang="el-GR" sz="2400" dirty="0"/>
              <a:t>. Εκεί γίνεται η </a:t>
            </a:r>
            <a:r>
              <a:rPr lang="el-GR" sz="2400" dirty="0" smtClean="0"/>
              <a:t>ανταλλαγή </a:t>
            </a:r>
            <a:r>
              <a:rPr lang="el-GR" sz="2400" dirty="0"/>
              <a:t>αερίων, κατά την οποία το αίμα </a:t>
            </a:r>
            <a:r>
              <a:rPr lang="el-GR" sz="2400" dirty="0" smtClean="0"/>
              <a:t>παραλαμβάνει </a:t>
            </a:r>
            <a:r>
              <a:rPr lang="el-GR" sz="2400" dirty="0"/>
              <a:t>το οξυγόνο και αποβάλλει </a:t>
            </a:r>
            <a:r>
              <a:rPr lang="el-GR" sz="2400" dirty="0" smtClean="0"/>
              <a:t>το</a:t>
            </a:r>
            <a:r>
              <a:rPr lang="en-US" sz="2400" dirty="0" smtClean="0"/>
              <a:t> </a:t>
            </a:r>
            <a:r>
              <a:rPr lang="el-GR" sz="2400" dirty="0" smtClean="0"/>
              <a:t>διοξείδιο </a:t>
            </a:r>
            <a:r>
              <a:rPr lang="el-GR" sz="2400" dirty="0"/>
              <a:t>του άνθρακα. </a:t>
            </a:r>
            <a:endParaRPr lang="el-GR" sz="2400" dirty="0" smtClean="0"/>
          </a:p>
          <a:p>
            <a:pPr marL="342900" indent="-342900">
              <a:buFont typeface="Arial" pitchFamily="34" charset="0"/>
              <a:buChar char="•"/>
            </a:pPr>
            <a:r>
              <a:rPr lang="el-GR" sz="2400" dirty="0" smtClean="0"/>
              <a:t>Στη </a:t>
            </a:r>
            <a:r>
              <a:rPr lang="el-GR" sz="2400" dirty="0"/>
              <a:t>συνέχεια, </a:t>
            </a:r>
            <a:r>
              <a:rPr lang="el-GR" sz="2400" dirty="0" smtClean="0"/>
              <a:t>το</a:t>
            </a:r>
            <a:r>
              <a:rPr lang="en-US" sz="2400" dirty="0" smtClean="0"/>
              <a:t> </a:t>
            </a:r>
            <a:r>
              <a:rPr lang="el-GR" sz="2400" dirty="0" smtClean="0"/>
              <a:t>οξυγονωμένο </a:t>
            </a:r>
            <a:r>
              <a:rPr lang="el-GR" sz="2400" dirty="0"/>
              <a:t>αίμα, μέσω των </a:t>
            </a:r>
            <a:r>
              <a:rPr lang="el-GR" sz="2400" b="1" dirty="0" smtClean="0">
                <a:solidFill>
                  <a:srgbClr val="C00000"/>
                </a:solidFill>
              </a:rPr>
              <a:t>πνευμονικών</a:t>
            </a:r>
            <a:r>
              <a:rPr lang="en-US" sz="2400" b="1" dirty="0" smtClean="0">
                <a:solidFill>
                  <a:srgbClr val="C00000"/>
                </a:solidFill>
              </a:rPr>
              <a:t> </a:t>
            </a:r>
            <a:r>
              <a:rPr lang="el-GR" sz="2400" b="1" dirty="0" smtClean="0">
                <a:solidFill>
                  <a:srgbClr val="C00000"/>
                </a:solidFill>
              </a:rPr>
              <a:t>φλεβών</a:t>
            </a:r>
            <a:r>
              <a:rPr lang="el-GR" sz="2400" b="1" dirty="0"/>
              <a:t>, </a:t>
            </a:r>
            <a:r>
              <a:rPr lang="el-GR" sz="2400" dirty="0"/>
              <a:t>επιστρέφει </a:t>
            </a:r>
            <a:endParaRPr lang="el-GR" sz="2400" dirty="0" smtClean="0"/>
          </a:p>
          <a:p>
            <a:pPr marL="342900" indent="-342900">
              <a:buFont typeface="Arial" pitchFamily="34" charset="0"/>
              <a:buChar char="•"/>
            </a:pPr>
            <a:r>
              <a:rPr lang="el-GR" sz="2400" dirty="0" smtClean="0"/>
              <a:t>στον </a:t>
            </a:r>
            <a:r>
              <a:rPr lang="el-GR" sz="2400" b="1" dirty="0">
                <a:solidFill>
                  <a:srgbClr val="C00000"/>
                </a:solidFill>
              </a:rPr>
              <a:t>αριστερό </a:t>
            </a:r>
            <a:r>
              <a:rPr lang="el-GR" sz="2400" b="1" dirty="0" smtClean="0">
                <a:solidFill>
                  <a:srgbClr val="C00000"/>
                </a:solidFill>
              </a:rPr>
              <a:t>κόλπο</a:t>
            </a:r>
            <a:r>
              <a:rPr lang="en-US" sz="2400" b="1" dirty="0" smtClean="0">
                <a:solidFill>
                  <a:srgbClr val="C00000"/>
                </a:solidFill>
              </a:rPr>
              <a:t> </a:t>
            </a:r>
            <a:r>
              <a:rPr lang="el-GR" sz="2400" dirty="0" smtClean="0"/>
              <a:t>της </a:t>
            </a:r>
            <a:r>
              <a:rPr lang="el-GR" sz="2400" dirty="0"/>
              <a:t>καρδιάς. </a:t>
            </a:r>
            <a:endParaRPr lang="el-GR" sz="2400" dirty="0" smtClean="0"/>
          </a:p>
          <a:p>
            <a:pPr marL="342900" indent="-342900">
              <a:buFont typeface="Arial" pitchFamily="34" charset="0"/>
              <a:buChar char="•"/>
            </a:pPr>
            <a:r>
              <a:rPr lang="el-GR" sz="2400" dirty="0" smtClean="0"/>
              <a:t>Από </a:t>
            </a:r>
            <a:r>
              <a:rPr lang="el-GR" sz="2400" dirty="0"/>
              <a:t>τον αριστερό κόλπο </a:t>
            </a:r>
            <a:r>
              <a:rPr lang="el-GR" sz="2400" dirty="0" smtClean="0"/>
              <a:t>περνά</a:t>
            </a:r>
            <a:r>
              <a:rPr lang="en-US" sz="2400" dirty="0" smtClean="0"/>
              <a:t> </a:t>
            </a:r>
            <a:r>
              <a:rPr lang="el-GR" sz="2400" dirty="0" smtClean="0"/>
              <a:t>στην </a:t>
            </a:r>
            <a:r>
              <a:rPr lang="el-GR" sz="2400" b="1" dirty="0">
                <a:solidFill>
                  <a:srgbClr val="C00000"/>
                </a:solidFill>
              </a:rPr>
              <a:t>αριστερή κοιλία </a:t>
            </a:r>
            <a:r>
              <a:rPr lang="el-GR" sz="2400" dirty="0"/>
              <a:t>και στη συνέχεια </a:t>
            </a:r>
            <a:r>
              <a:rPr lang="el-GR" sz="2400" dirty="0" smtClean="0"/>
              <a:t>στην</a:t>
            </a:r>
            <a:r>
              <a:rPr lang="en-US" sz="2400" dirty="0" smtClean="0"/>
              <a:t> </a:t>
            </a:r>
            <a:r>
              <a:rPr lang="el-GR" sz="2400" dirty="0" smtClean="0"/>
              <a:t>αορτή</a:t>
            </a:r>
            <a:r>
              <a:rPr lang="el-GR" sz="2400" dirty="0"/>
              <a:t>, απ' όπου ξεκινά η μεγάλη </a:t>
            </a:r>
            <a:r>
              <a:rPr lang="el-GR" sz="2400" dirty="0" smtClean="0"/>
              <a:t>κυκλοφορία του </a:t>
            </a:r>
            <a:r>
              <a:rPr lang="el-GR" sz="2400" dirty="0"/>
              <a:t>αίματος.</a:t>
            </a:r>
          </a:p>
        </p:txBody>
      </p:sp>
    </p:spTree>
    <p:extLst>
      <p:ext uri="{BB962C8B-B14F-4D97-AF65-F5344CB8AC3E}">
        <p14:creationId xmlns:p14="http://schemas.microsoft.com/office/powerpoint/2010/main" xmlns="" val="889409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chools.ac.cy/klimakio/Themata/epistimi/web_Quest_main/webquests/human_body_web_quest_st/circulatory_system.gif"/>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27584" y="332656"/>
            <a:ext cx="6984776" cy="597897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660282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95536" y="317847"/>
            <a:ext cx="2890535" cy="461665"/>
          </a:xfrm>
          <a:prstGeom prst="rect">
            <a:avLst/>
          </a:prstGeom>
          <a:solidFill>
            <a:schemeClr val="tx2">
              <a:lumMod val="40000"/>
              <a:lumOff val="60000"/>
            </a:schemeClr>
          </a:solidFill>
        </p:spPr>
        <p:txBody>
          <a:bodyPr wrap="none">
            <a:spAutoFit/>
          </a:bodyPr>
          <a:lstStyle/>
          <a:p>
            <a:r>
              <a:rPr lang="el-GR" sz="2400" b="1" dirty="0"/>
              <a:t>Μεγάλη κυκλοφορία</a:t>
            </a:r>
          </a:p>
        </p:txBody>
      </p:sp>
      <p:sp>
        <p:nvSpPr>
          <p:cNvPr id="3" name="Ορθογώνιο 2"/>
          <p:cNvSpPr/>
          <p:nvPr/>
        </p:nvSpPr>
        <p:spPr>
          <a:xfrm>
            <a:off x="395536" y="980728"/>
            <a:ext cx="7848872" cy="3785652"/>
          </a:xfrm>
          <a:prstGeom prst="rect">
            <a:avLst/>
          </a:prstGeom>
        </p:spPr>
        <p:txBody>
          <a:bodyPr wrap="square">
            <a:spAutoFit/>
          </a:bodyPr>
          <a:lstStyle/>
          <a:p>
            <a:r>
              <a:rPr lang="el-GR" sz="2000" dirty="0"/>
              <a:t>Στη μεγάλη κυκλοφορία </a:t>
            </a:r>
            <a:endParaRPr lang="el-GR" sz="2000" dirty="0" smtClean="0"/>
          </a:p>
          <a:p>
            <a:endParaRPr lang="el-GR" sz="2000" dirty="0" smtClean="0"/>
          </a:p>
          <a:p>
            <a:pPr marL="342900" indent="-342900">
              <a:buFont typeface="Arial" pitchFamily="34" charset="0"/>
              <a:buChar char="•"/>
            </a:pPr>
            <a:r>
              <a:rPr lang="el-GR" sz="2000" dirty="0" smtClean="0"/>
              <a:t>συμμετέχουν αρτηρίες</a:t>
            </a:r>
            <a:r>
              <a:rPr lang="el-GR" sz="2000" dirty="0"/>
              <a:t>, που μεταφέρουν το αίμα από την </a:t>
            </a:r>
            <a:r>
              <a:rPr lang="el-GR" sz="2000" dirty="0" smtClean="0"/>
              <a:t>αριστερή </a:t>
            </a:r>
            <a:r>
              <a:rPr lang="el-GR" sz="2000" dirty="0"/>
              <a:t>κοιλία της καρδιάς προς όλα τα </a:t>
            </a:r>
            <a:r>
              <a:rPr lang="el-GR" sz="2000" dirty="0" smtClean="0"/>
              <a:t>σημεία </a:t>
            </a:r>
            <a:r>
              <a:rPr lang="el-GR" sz="2000" dirty="0"/>
              <a:t>του σώματος, και φλέβες, που το </a:t>
            </a:r>
            <a:r>
              <a:rPr lang="el-GR" sz="2000" dirty="0" smtClean="0"/>
              <a:t>επαναφέρουν </a:t>
            </a:r>
            <a:r>
              <a:rPr lang="el-GR" sz="2000" dirty="0"/>
              <a:t>στο δεξιό κόλπο της καρδιάς. </a:t>
            </a:r>
            <a:endParaRPr lang="el-GR" sz="2000" dirty="0" smtClean="0"/>
          </a:p>
          <a:p>
            <a:pPr marL="342900" indent="-342900">
              <a:buFont typeface="Arial" pitchFamily="34" charset="0"/>
              <a:buChar char="•"/>
            </a:pPr>
            <a:r>
              <a:rPr lang="el-GR" sz="2000" dirty="0" smtClean="0"/>
              <a:t>Συμμετέχουν </a:t>
            </a:r>
            <a:r>
              <a:rPr lang="el-GR" sz="2000" dirty="0"/>
              <a:t>επίσης και τα τριχοειδή, που είναι </a:t>
            </a:r>
            <a:r>
              <a:rPr lang="el-GR" sz="2000" dirty="0" smtClean="0"/>
              <a:t>διάσπαρτα </a:t>
            </a:r>
            <a:r>
              <a:rPr lang="el-GR" sz="2000" dirty="0"/>
              <a:t>στους ιστούς με τη μορφή </a:t>
            </a:r>
            <a:r>
              <a:rPr lang="el-GR" sz="2000" dirty="0" smtClean="0"/>
              <a:t>δικτύων και </a:t>
            </a:r>
            <a:r>
              <a:rPr lang="el-GR" sz="2000" dirty="0"/>
              <a:t>των οποίων η συνολική επιφάνεια </a:t>
            </a:r>
            <a:r>
              <a:rPr lang="el-GR" sz="2000" dirty="0" smtClean="0"/>
              <a:t>ξεπερνάει </a:t>
            </a:r>
            <a:r>
              <a:rPr lang="el-GR" sz="2000" dirty="0"/>
              <a:t>τα 500 m</a:t>
            </a:r>
            <a:r>
              <a:rPr lang="el-GR" sz="2000" baseline="30000" dirty="0"/>
              <a:t>2</a:t>
            </a:r>
            <a:r>
              <a:rPr lang="el-GR" sz="2000" dirty="0"/>
              <a:t>. </a:t>
            </a:r>
            <a:endParaRPr lang="el-GR" sz="2000" dirty="0" smtClean="0"/>
          </a:p>
          <a:p>
            <a:pPr marL="342900" indent="-342900">
              <a:buFont typeface="Arial" pitchFamily="34" charset="0"/>
              <a:buChar char="•"/>
            </a:pPr>
            <a:r>
              <a:rPr lang="el-GR" sz="2000" dirty="0" smtClean="0"/>
              <a:t>Τρία </a:t>
            </a:r>
            <a:r>
              <a:rPr lang="el-GR" sz="2000" dirty="0"/>
              <a:t>μεγάλα αγγεία </a:t>
            </a:r>
            <a:r>
              <a:rPr lang="el-GR" sz="2000" dirty="0" smtClean="0"/>
              <a:t>συμμετέχουν </a:t>
            </a:r>
            <a:r>
              <a:rPr lang="el-GR" sz="2000" dirty="0"/>
              <a:t>στη μεγάλη κυκλοφορία του αίματος</a:t>
            </a:r>
            <a:r>
              <a:rPr lang="el-GR" sz="2000" dirty="0" smtClean="0"/>
              <a:t>, η </a:t>
            </a:r>
            <a:r>
              <a:rPr lang="el-GR" sz="2000" dirty="0"/>
              <a:t>αορτή και η άνω και κάτω κοίλη φλέβα. </a:t>
            </a:r>
            <a:r>
              <a:rPr lang="el-GR" sz="2000" dirty="0" smtClean="0"/>
              <a:t>Τα δύο </a:t>
            </a:r>
            <a:r>
              <a:rPr lang="el-GR" sz="2000" dirty="0"/>
              <a:t>τελευταία αγγεία συλλέγουν το αίμα </a:t>
            </a:r>
            <a:r>
              <a:rPr lang="el-GR" sz="2000" dirty="0" smtClean="0"/>
              <a:t>καθώς </a:t>
            </a:r>
            <a:r>
              <a:rPr lang="el-GR" sz="2000" dirty="0"/>
              <a:t>επιστρέφει απ' όλα τα σημεία του </a:t>
            </a:r>
            <a:r>
              <a:rPr lang="el-GR" sz="2000" dirty="0" smtClean="0"/>
              <a:t>σώματος </a:t>
            </a:r>
            <a:r>
              <a:rPr lang="el-GR" sz="2000" dirty="0"/>
              <a:t>και το επαναφέρουν στο δεξιό </a:t>
            </a:r>
            <a:r>
              <a:rPr lang="el-GR" sz="2000" dirty="0" smtClean="0"/>
              <a:t>κόλπο της </a:t>
            </a:r>
            <a:r>
              <a:rPr lang="el-GR" sz="2000" dirty="0"/>
              <a:t>καρδιάς</a:t>
            </a:r>
            <a:r>
              <a:rPr lang="el-GR" sz="2000" dirty="0" smtClean="0"/>
              <a:t>.</a:t>
            </a:r>
            <a:endParaRPr lang="el-GR" sz="2000" dirty="0"/>
          </a:p>
        </p:txBody>
      </p:sp>
    </p:spTree>
    <p:extLst>
      <p:ext uri="{BB962C8B-B14F-4D97-AF65-F5344CB8AC3E}">
        <p14:creationId xmlns:p14="http://schemas.microsoft.com/office/powerpoint/2010/main" xmlns="" val="3109806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cardiologist.gr/assets/images/artiriako.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83768" y="-37706"/>
            <a:ext cx="4850904" cy="688019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Ορθογώνιο 1"/>
          <p:cNvSpPr/>
          <p:nvPr/>
        </p:nvSpPr>
        <p:spPr>
          <a:xfrm rot="16200000">
            <a:off x="-1366478" y="3079228"/>
            <a:ext cx="4613442" cy="646331"/>
          </a:xfrm>
          <a:prstGeom prst="rect">
            <a:avLst/>
          </a:prstGeom>
        </p:spPr>
        <p:txBody>
          <a:bodyPr wrap="none">
            <a:spAutoFit/>
          </a:bodyPr>
          <a:lstStyle/>
          <a:p>
            <a:r>
              <a:rPr lang="el-GR" sz="3600" b="1" dirty="0"/>
              <a:t>Το αρτηριακό σύστημα</a:t>
            </a:r>
          </a:p>
        </p:txBody>
      </p:sp>
    </p:spTree>
    <p:extLst>
      <p:ext uri="{BB962C8B-B14F-4D97-AF65-F5344CB8AC3E}">
        <p14:creationId xmlns:p14="http://schemas.microsoft.com/office/powerpoint/2010/main" xmlns="" val="19309560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95445" y="476672"/>
            <a:ext cx="4824536" cy="5632311"/>
          </a:xfrm>
          <a:prstGeom prst="rect">
            <a:avLst/>
          </a:prstGeom>
        </p:spPr>
        <p:txBody>
          <a:bodyPr wrap="square">
            <a:spAutoFit/>
          </a:bodyPr>
          <a:lstStyle/>
          <a:p>
            <a:pPr lvl="0"/>
            <a:r>
              <a:rPr lang="el-GR" sz="2000" b="1" dirty="0" smtClean="0">
                <a:solidFill>
                  <a:prstClr val="black"/>
                </a:solidFill>
              </a:rPr>
              <a:t>Στη </a:t>
            </a:r>
            <a:r>
              <a:rPr lang="el-GR" sz="2000" b="1" dirty="0">
                <a:solidFill>
                  <a:prstClr val="black"/>
                </a:solidFill>
              </a:rPr>
              <a:t>μεγάλη κυκλοφορία το αίμα </a:t>
            </a:r>
            <a:endParaRPr lang="el-GR" sz="2000" b="1" dirty="0" smtClean="0">
              <a:solidFill>
                <a:prstClr val="black"/>
              </a:solidFill>
            </a:endParaRPr>
          </a:p>
          <a:p>
            <a:pPr lvl="0"/>
            <a:endParaRPr lang="el-GR" sz="2000" dirty="0" smtClean="0">
              <a:solidFill>
                <a:prstClr val="black"/>
              </a:solidFill>
            </a:endParaRPr>
          </a:p>
          <a:p>
            <a:pPr marL="285750" lvl="0" indent="-285750">
              <a:buFont typeface="Arial" pitchFamily="34" charset="0"/>
              <a:buChar char="•"/>
            </a:pPr>
            <a:r>
              <a:rPr lang="el-GR" sz="2000" dirty="0" smtClean="0">
                <a:solidFill>
                  <a:prstClr val="black"/>
                </a:solidFill>
              </a:rPr>
              <a:t>από </a:t>
            </a:r>
            <a:r>
              <a:rPr lang="el-GR" sz="2000" dirty="0">
                <a:solidFill>
                  <a:prstClr val="black"/>
                </a:solidFill>
              </a:rPr>
              <a:t>την </a:t>
            </a:r>
            <a:r>
              <a:rPr lang="el-GR" sz="2000" b="1" dirty="0">
                <a:solidFill>
                  <a:srgbClr val="C00000"/>
                </a:solidFill>
              </a:rPr>
              <a:t>αριστερή κοιλία </a:t>
            </a:r>
            <a:r>
              <a:rPr lang="el-GR" sz="2000" dirty="0">
                <a:solidFill>
                  <a:prstClr val="black"/>
                </a:solidFill>
              </a:rPr>
              <a:t>της καρδιάς, μέσω της </a:t>
            </a:r>
            <a:r>
              <a:rPr lang="el-GR" sz="2000" b="1" dirty="0">
                <a:solidFill>
                  <a:srgbClr val="C00000"/>
                </a:solidFill>
              </a:rPr>
              <a:t>αορτής</a:t>
            </a:r>
            <a:r>
              <a:rPr lang="el-GR" sz="2000" b="1" dirty="0">
                <a:solidFill>
                  <a:prstClr val="black"/>
                </a:solidFill>
              </a:rPr>
              <a:t> </a:t>
            </a:r>
            <a:r>
              <a:rPr lang="el-GR" sz="2000" dirty="0">
                <a:solidFill>
                  <a:prstClr val="black"/>
                </a:solidFill>
              </a:rPr>
              <a:t>και των διακλαδώσεών της, κατευθύνεται προς όλα τα σημεία του σώματος. </a:t>
            </a:r>
            <a:endParaRPr lang="el-GR" sz="2000" dirty="0" smtClean="0">
              <a:solidFill>
                <a:prstClr val="black"/>
              </a:solidFill>
            </a:endParaRPr>
          </a:p>
          <a:p>
            <a:pPr marL="285750" lvl="0" indent="-285750">
              <a:buFont typeface="Arial" pitchFamily="34" charset="0"/>
              <a:buChar char="•"/>
            </a:pPr>
            <a:r>
              <a:rPr lang="el-GR" sz="2000" dirty="0" smtClean="0">
                <a:solidFill>
                  <a:prstClr val="black"/>
                </a:solidFill>
              </a:rPr>
              <a:t>Στα </a:t>
            </a:r>
            <a:r>
              <a:rPr lang="el-GR" sz="2000" b="1" dirty="0" smtClean="0">
                <a:solidFill>
                  <a:srgbClr val="C00000"/>
                </a:solidFill>
              </a:rPr>
              <a:t>τριχοειδή </a:t>
            </a:r>
            <a:r>
              <a:rPr lang="el-GR" sz="2000" b="1" dirty="0">
                <a:solidFill>
                  <a:srgbClr val="C00000"/>
                </a:solidFill>
              </a:rPr>
              <a:t>αγγεία </a:t>
            </a:r>
            <a:r>
              <a:rPr lang="el-GR" sz="2000" dirty="0"/>
              <a:t>γίνεται η ανταλλαγή </a:t>
            </a:r>
            <a:r>
              <a:rPr lang="el-GR" sz="2000" dirty="0" smtClean="0"/>
              <a:t>των</a:t>
            </a:r>
            <a:r>
              <a:rPr lang="en-US" sz="2000" dirty="0" smtClean="0"/>
              <a:t> </a:t>
            </a:r>
            <a:r>
              <a:rPr lang="el-GR" sz="2000" dirty="0" smtClean="0"/>
              <a:t>χρήσιμων </a:t>
            </a:r>
            <a:r>
              <a:rPr lang="el-GR" sz="2000" dirty="0"/>
              <a:t>συστατικών (οξυγόνο, </a:t>
            </a:r>
            <a:r>
              <a:rPr lang="el-GR" sz="2000" dirty="0" smtClean="0"/>
              <a:t>υδατάνθρακες</a:t>
            </a:r>
            <a:r>
              <a:rPr lang="el-GR" sz="2000" dirty="0"/>
              <a:t>, ορμόνες κτλ.), με τις άχρηστες ή </a:t>
            </a:r>
            <a:r>
              <a:rPr lang="el-GR" sz="2000" dirty="0" smtClean="0"/>
              <a:t>τοξικές</a:t>
            </a:r>
            <a:r>
              <a:rPr lang="en-US" sz="2000" dirty="0" smtClean="0"/>
              <a:t> </a:t>
            </a:r>
            <a:r>
              <a:rPr lang="el-GR" sz="2000" dirty="0" smtClean="0"/>
              <a:t>ουσίες </a:t>
            </a:r>
            <a:r>
              <a:rPr lang="el-GR" sz="2000" dirty="0"/>
              <a:t>που παράγονται με τον κυτταρικό </a:t>
            </a:r>
            <a:r>
              <a:rPr lang="el-GR" sz="2000" dirty="0" smtClean="0"/>
              <a:t>μεταβολισμό </a:t>
            </a:r>
            <a:r>
              <a:rPr lang="el-GR" sz="2000" dirty="0"/>
              <a:t>(ουρία, διοξείδιο του </a:t>
            </a:r>
            <a:r>
              <a:rPr lang="el-GR" sz="2000" dirty="0" smtClean="0"/>
              <a:t>άνθρακα</a:t>
            </a:r>
            <a:r>
              <a:rPr lang="en-US" sz="2000" dirty="0" smtClean="0"/>
              <a:t> </a:t>
            </a:r>
            <a:r>
              <a:rPr lang="el-GR" sz="2000" dirty="0" smtClean="0"/>
              <a:t>κτλ</a:t>
            </a:r>
            <a:r>
              <a:rPr lang="el-GR" sz="2000" dirty="0"/>
              <a:t>.). </a:t>
            </a:r>
            <a:endParaRPr lang="el-GR" sz="2000" dirty="0" smtClean="0"/>
          </a:p>
          <a:p>
            <a:pPr marL="285750" lvl="0" indent="-285750">
              <a:buFont typeface="Arial" pitchFamily="34" charset="0"/>
              <a:buChar char="•"/>
            </a:pPr>
            <a:r>
              <a:rPr lang="el-GR" sz="2000" dirty="0" smtClean="0"/>
              <a:t>Το </a:t>
            </a:r>
            <a:r>
              <a:rPr lang="el-GR" sz="2000" dirty="0"/>
              <a:t>αίμα, με τις ουσίες που πρέπει </a:t>
            </a:r>
            <a:r>
              <a:rPr lang="el-GR" sz="2000" dirty="0" smtClean="0"/>
              <a:t>να</a:t>
            </a:r>
            <a:r>
              <a:rPr lang="en-US" sz="2000" dirty="0" smtClean="0"/>
              <a:t> </a:t>
            </a:r>
            <a:r>
              <a:rPr lang="el-GR" sz="2000" dirty="0" smtClean="0"/>
              <a:t>αποβληθούν</a:t>
            </a:r>
            <a:r>
              <a:rPr lang="el-GR" sz="2000" dirty="0"/>
              <a:t>, περνά στα λεπτά φλεβικά </a:t>
            </a:r>
            <a:r>
              <a:rPr lang="el-GR" sz="2000" dirty="0" smtClean="0"/>
              <a:t>αγγεία </a:t>
            </a:r>
            <a:r>
              <a:rPr lang="el-GR" sz="2000" dirty="0"/>
              <a:t>(</a:t>
            </a:r>
            <a:r>
              <a:rPr lang="el-GR" sz="2000" dirty="0" err="1"/>
              <a:t>φλεβίδια</a:t>
            </a:r>
            <a:r>
              <a:rPr lang="el-GR" sz="2000" dirty="0"/>
              <a:t>) και με την </a:t>
            </a:r>
            <a:r>
              <a:rPr lang="el-GR" sz="2000" b="1" dirty="0">
                <a:solidFill>
                  <a:srgbClr val="C00000"/>
                </a:solidFill>
              </a:rPr>
              <a:t>άνω και κάτω </a:t>
            </a:r>
            <a:r>
              <a:rPr lang="el-GR" sz="2000" b="1" dirty="0" smtClean="0">
                <a:solidFill>
                  <a:srgbClr val="C00000"/>
                </a:solidFill>
              </a:rPr>
              <a:t>κοίλη </a:t>
            </a:r>
            <a:r>
              <a:rPr lang="el-GR" sz="2000" b="1" dirty="0">
                <a:solidFill>
                  <a:srgbClr val="C00000"/>
                </a:solidFill>
              </a:rPr>
              <a:t>φλέβα </a:t>
            </a:r>
            <a:r>
              <a:rPr lang="el-GR" sz="2000" dirty="0"/>
              <a:t>επανέρχεται στο </a:t>
            </a:r>
            <a:r>
              <a:rPr lang="el-GR" sz="2000" b="1" dirty="0">
                <a:solidFill>
                  <a:srgbClr val="C00000"/>
                </a:solidFill>
              </a:rPr>
              <a:t>δεξιό κόλπο </a:t>
            </a:r>
            <a:r>
              <a:rPr lang="el-GR" sz="2000" dirty="0" smtClean="0"/>
              <a:t>της</a:t>
            </a:r>
            <a:r>
              <a:rPr lang="en-US" sz="2000" dirty="0" smtClean="0"/>
              <a:t> </a:t>
            </a:r>
            <a:r>
              <a:rPr lang="el-GR" sz="2000" dirty="0" smtClean="0"/>
              <a:t>καρδιάς.</a:t>
            </a:r>
            <a:endParaRPr lang="el-GR" sz="2000" dirty="0"/>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215149" y="1037126"/>
            <a:ext cx="3759502" cy="45114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4487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2645283" y="548680"/>
            <a:ext cx="3649653" cy="1446550"/>
          </a:xfrm>
          <a:prstGeom prst="rect">
            <a:avLst/>
          </a:prstGeom>
        </p:spPr>
        <p:txBody>
          <a:bodyPr wrap="none">
            <a:spAutoFit/>
          </a:bodyPr>
          <a:lstStyle/>
          <a:p>
            <a:r>
              <a:rPr lang="el-GR" sz="8800" b="1" dirty="0"/>
              <a:t>ΚΑΡΔΙΑ</a:t>
            </a:r>
            <a:endParaRPr lang="el-GR" sz="8800" dirty="0"/>
          </a:p>
        </p:txBody>
      </p:sp>
      <p:pic>
        <p:nvPicPr>
          <p:cNvPr id="12290" name="Picture 2" descr="http://www.arcadiavoice.gr/wp-content/uploads/2011/06/heart0626201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93546" y="2204864"/>
            <a:ext cx="5953125" cy="39052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651532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csmc.edu/images/111424_stuctureofaorta_l.jpg"/>
          <p:cNvPicPr>
            <a:picLocks noChangeAspect="1" noChangeArrowheads="1"/>
          </p:cNvPicPr>
          <p:nvPr/>
        </p:nvPicPr>
        <p:blipFill>
          <a:blip r:embed="rId2">
            <a:lum contrast="20000"/>
            <a:extLst>
              <a:ext uri="{28A0092B-C50C-407E-A947-70E740481C1C}">
                <a14:useLocalDpi xmlns:a14="http://schemas.microsoft.com/office/drawing/2010/main" xmlns="" val="0"/>
              </a:ext>
            </a:extLst>
          </a:blip>
          <a:srcRect/>
          <a:stretch>
            <a:fillRect/>
          </a:stretch>
        </p:blipFill>
        <p:spPr bwMode="auto">
          <a:xfrm>
            <a:off x="2411760" y="142875"/>
            <a:ext cx="4559300" cy="6500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8025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97596" y="24638"/>
            <a:ext cx="5684913" cy="68255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870791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3838" y="123825"/>
            <a:ext cx="8696325" cy="6610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Ορθογώνιο 2"/>
          <p:cNvSpPr/>
          <p:nvPr/>
        </p:nvSpPr>
        <p:spPr>
          <a:xfrm>
            <a:off x="223838" y="123825"/>
            <a:ext cx="2469972" cy="369332"/>
          </a:xfrm>
          <a:prstGeom prst="rect">
            <a:avLst/>
          </a:prstGeom>
          <a:solidFill>
            <a:schemeClr val="bg2">
              <a:lumMod val="75000"/>
            </a:schemeClr>
          </a:solidFill>
        </p:spPr>
        <p:txBody>
          <a:bodyPr wrap="none">
            <a:spAutoFit/>
          </a:bodyPr>
          <a:lstStyle/>
          <a:p>
            <a:r>
              <a:rPr lang="el-GR" dirty="0"/>
              <a:t>Φλέβες των άνω άκρων </a:t>
            </a:r>
          </a:p>
        </p:txBody>
      </p:sp>
    </p:spTree>
    <p:extLst>
      <p:ext uri="{BB962C8B-B14F-4D97-AF65-F5344CB8AC3E}">
        <p14:creationId xmlns:p14="http://schemas.microsoft.com/office/powerpoint/2010/main" xmlns="" val="22166291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79712" y="27020"/>
            <a:ext cx="5447316"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552950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251520" y="2420888"/>
            <a:ext cx="4023692" cy="3170099"/>
          </a:xfrm>
          <a:prstGeom prst="rect">
            <a:avLst/>
          </a:prstGeom>
        </p:spPr>
        <p:txBody>
          <a:bodyPr wrap="square">
            <a:spAutoFit/>
          </a:bodyPr>
          <a:lstStyle/>
          <a:p>
            <a:r>
              <a:rPr lang="el-GR" sz="2000" dirty="0" smtClean="0"/>
              <a:t>Το </a:t>
            </a:r>
            <a:r>
              <a:rPr lang="el-GR" sz="2000" dirty="0"/>
              <a:t>αίμα φτάνει στους νεφρούς με δύο αγγεία, </a:t>
            </a:r>
            <a:r>
              <a:rPr lang="el-GR" sz="2000" b="1" dirty="0"/>
              <a:t>τη δεξιά και αριστερή νεφρική αρτηρία. </a:t>
            </a:r>
            <a:r>
              <a:rPr lang="el-GR" sz="2000" b="1" dirty="0">
                <a:solidFill>
                  <a:srgbClr val="C00000"/>
                </a:solidFill>
              </a:rPr>
              <a:t>Εκεί αποβάλλονται τοξικές ουσίες όπως</a:t>
            </a:r>
            <a:r>
              <a:rPr lang="en-US" sz="2000" b="1" dirty="0">
                <a:solidFill>
                  <a:srgbClr val="C00000"/>
                </a:solidFill>
              </a:rPr>
              <a:t> </a:t>
            </a:r>
            <a:r>
              <a:rPr lang="el-GR" sz="2000" b="1" dirty="0">
                <a:solidFill>
                  <a:srgbClr val="C00000"/>
                </a:solidFill>
              </a:rPr>
              <a:t>η ουρία, καθώς και η περίσσεια του νερού</a:t>
            </a:r>
            <a:r>
              <a:rPr lang="el-GR" sz="2000" dirty="0"/>
              <a:t>.</a:t>
            </a:r>
          </a:p>
          <a:p>
            <a:r>
              <a:rPr lang="el-GR" sz="2000" dirty="0"/>
              <a:t>Στη συνέχεια το αίμα απάγεται από τους νεφρούς με τις </a:t>
            </a:r>
            <a:r>
              <a:rPr lang="el-GR" sz="2000" b="1" dirty="0"/>
              <a:t>νεφρικές φλέβες, </a:t>
            </a:r>
            <a:r>
              <a:rPr lang="el-GR" sz="2000" dirty="0"/>
              <a:t>οι </a:t>
            </a:r>
            <a:r>
              <a:rPr lang="el-GR" sz="2000" dirty="0" smtClean="0"/>
              <a:t>οποίες συνδέονται </a:t>
            </a:r>
            <a:r>
              <a:rPr lang="el-GR" sz="2000" dirty="0"/>
              <a:t>με τα κεντρικά φλεβικά αγγεία.</a:t>
            </a:r>
          </a:p>
        </p:txBody>
      </p:sp>
      <p:pic>
        <p:nvPicPr>
          <p:cNvPr id="1026" name="Picture 2" descr="http://ebooks.edu.gr/modules/ebook/show.php/DSGL-A105/321/2155,7806/images/img3_19.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61119" y="1233629"/>
            <a:ext cx="4482881" cy="554461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443062" y="1516142"/>
            <a:ext cx="2266518" cy="369332"/>
          </a:xfrm>
          <a:prstGeom prst="rect">
            <a:avLst/>
          </a:prstGeom>
          <a:solidFill>
            <a:schemeClr val="tx2">
              <a:lumMod val="20000"/>
              <a:lumOff val="80000"/>
            </a:schemeClr>
          </a:solidFill>
        </p:spPr>
        <p:txBody>
          <a:bodyPr wrap="none" rtlCol="0">
            <a:spAutoFit/>
          </a:bodyPr>
          <a:lstStyle/>
          <a:p>
            <a:r>
              <a:rPr lang="el-GR" b="1" dirty="0" smtClean="0"/>
              <a:t>Νεφρική κυκλοφορία</a:t>
            </a:r>
            <a:endParaRPr lang="el-GR" b="1" dirty="0"/>
          </a:p>
        </p:txBody>
      </p:sp>
      <p:sp>
        <p:nvSpPr>
          <p:cNvPr id="5" name="Ορθογώνιο 4"/>
          <p:cNvSpPr/>
          <p:nvPr/>
        </p:nvSpPr>
        <p:spPr>
          <a:xfrm>
            <a:off x="443062" y="260648"/>
            <a:ext cx="8233393" cy="707886"/>
          </a:xfrm>
          <a:prstGeom prst="rect">
            <a:avLst/>
          </a:prstGeom>
        </p:spPr>
        <p:txBody>
          <a:bodyPr wrap="square">
            <a:spAutoFit/>
          </a:bodyPr>
          <a:lstStyle/>
          <a:p>
            <a:r>
              <a:rPr lang="el-GR" sz="2000" dirty="0"/>
              <a:t>Στη μεγάλη κυκλοφορία του αίματος παρεμβάλλονται δύο σημαντικά όργανα του σώματος, οι νεφροί και το ήπαρ.</a:t>
            </a:r>
            <a:r>
              <a:rPr lang="en-US" sz="2000" dirty="0"/>
              <a:t> </a:t>
            </a:r>
            <a:endParaRPr lang="el-GR" sz="2000" dirty="0"/>
          </a:p>
        </p:txBody>
      </p:sp>
    </p:spTree>
    <p:extLst>
      <p:ext uri="{BB962C8B-B14F-4D97-AF65-F5344CB8AC3E}">
        <p14:creationId xmlns:p14="http://schemas.microsoft.com/office/powerpoint/2010/main" xmlns="" val="23096880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e-cardiologist.gr/assets/images/piesi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72000" y="64526"/>
            <a:ext cx="4292732" cy="682544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Ορθογώνιο 1"/>
          <p:cNvSpPr/>
          <p:nvPr/>
        </p:nvSpPr>
        <p:spPr>
          <a:xfrm>
            <a:off x="241769" y="1268760"/>
            <a:ext cx="4572000" cy="3170099"/>
          </a:xfrm>
          <a:prstGeom prst="rect">
            <a:avLst/>
          </a:prstGeom>
        </p:spPr>
        <p:txBody>
          <a:bodyPr>
            <a:spAutoFit/>
          </a:bodyPr>
          <a:lstStyle/>
          <a:p>
            <a:r>
              <a:rPr lang="el-GR" sz="2000" dirty="0" smtClean="0"/>
              <a:t>Σε </a:t>
            </a:r>
            <a:r>
              <a:rPr lang="el-GR" sz="2000" dirty="0"/>
              <a:t>ένα φυσιολογικό ενήλικα, η κατανομή της καρδιακής παροχής σε ηρεμία στα διάφορα μέρη του σώματος δεν είναι ομοιογενής. </a:t>
            </a:r>
            <a:endParaRPr lang="el-GR" sz="2000" dirty="0" smtClean="0"/>
          </a:p>
          <a:p>
            <a:endParaRPr lang="el-GR" sz="2000" dirty="0"/>
          </a:p>
          <a:p>
            <a:r>
              <a:rPr lang="el-GR" sz="2000" dirty="0" smtClean="0"/>
              <a:t>Με </a:t>
            </a:r>
            <a:r>
              <a:rPr lang="el-GR" sz="2000" dirty="0"/>
              <a:t>βάση τη μάζα κάθε οργάνου και την αιμάτωση του, είναι δυνατόν να επιβεβαιωθεί ότι ο </a:t>
            </a:r>
            <a:r>
              <a:rPr lang="el-GR" sz="2000" b="1" dirty="0"/>
              <a:t>νεφρός</a:t>
            </a:r>
            <a:r>
              <a:rPr lang="el-GR" sz="2000" dirty="0"/>
              <a:t> είναι εκείνο το όργανο που λαμβάνει </a:t>
            </a:r>
            <a:r>
              <a:rPr lang="el-GR" sz="2000" b="1" dirty="0"/>
              <a:t>το μεγαλύτερο μέρος του κατά λεπτό όγκου αίματος</a:t>
            </a:r>
            <a:r>
              <a:rPr lang="el-GR" sz="2000" dirty="0"/>
              <a:t>.</a:t>
            </a:r>
          </a:p>
        </p:txBody>
      </p:sp>
    </p:spTree>
    <p:extLst>
      <p:ext uri="{BB962C8B-B14F-4D97-AF65-F5344CB8AC3E}">
        <p14:creationId xmlns:p14="http://schemas.microsoft.com/office/powerpoint/2010/main" xmlns="" val="24108772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79511" y="595756"/>
            <a:ext cx="4245367" cy="5016758"/>
          </a:xfrm>
          <a:prstGeom prst="rect">
            <a:avLst/>
          </a:prstGeom>
        </p:spPr>
        <p:txBody>
          <a:bodyPr wrap="square">
            <a:spAutoFit/>
          </a:bodyPr>
          <a:lstStyle/>
          <a:p>
            <a:r>
              <a:rPr lang="el-GR" sz="2000" dirty="0"/>
              <a:t>Το αίμα φτάνει στο ήπαρ με την </a:t>
            </a:r>
            <a:r>
              <a:rPr lang="el-GR" sz="2000" b="1" dirty="0" smtClean="0"/>
              <a:t>ηπατική αρτηρία </a:t>
            </a:r>
            <a:r>
              <a:rPr lang="el-GR" sz="2000" dirty="0"/>
              <a:t>και την </a:t>
            </a:r>
            <a:r>
              <a:rPr lang="el-GR" sz="2000" b="1" dirty="0"/>
              <a:t>πυλαία φλέβα. </a:t>
            </a:r>
            <a:endParaRPr lang="el-GR" sz="2000" b="1" dirty="0" smtClean="0"/>
          </a:p>
          <a:p>
            <a:pPr marL="342900" indent="-342900">
              <a:buFont typeface="Arial" pitchFamily="34" charset="0"/>
              <a:buChar char="•"/>
            </a:pPr>
            <a:r>
              <a:rPr lang="el-GR" sz="2000" dirty="0" smtClean="0"/>
              <a:t>Με </a:t>
            </a:r>
            <a:r>
              <a:rPr lang="el-GR" sz="2000" dirty="0"/>
              <a:t>την </a:t>
            </a:r>
            <a:r>
              <a:rPr lang="el-GR" sz="2000" dirty="0" smtClean="0"/>
              <a:t>ηπατική </a:t>
            </a:r>
            <a:r>
              <a:rPr lang="el-GR" sz="2000" dirty="0"/>
              <a:t>αρτηρία τροφοδοτείται το ήπαρ </a:t>
            </a:r>
            <a:r>
              <a:rPr lang="el-GR" sz="2000" dirty="0" smtClean="0"/>
              <a:t>με οξυγονωμένο </a:t>
            </a:r>
            <a:r>
              <a:rPr lang="el-GR" sz="2000" dirty="0"/>
              <a:t>αίμα. </a:t>
            </a:r>
            <a:endParaRPr lang="el-GR" sz="2000" dirty="0" smtClean="0"/>
          </a:p>
          <a:p>
            <a:pPr marL="342900" indent="-342900">
              <a:buFont typeface="Arial" pitchFamily="34" charset="0"/>
              <a:buChar char="•"/>
            </a:pPr>
            <a:r>
              <a:rPr lang="el-GR" sz="2000" dirty="0" smtClean="0"/>
              <a:t>Με </a:t>
            </a:r>
            <a:r>
              <a:rPr lang="el-GR" sz="2000" dirty="0"/>
              <a:t>την πυλαία </a:t>
            </a:r>
            <a:r>
              <a:rPr lang="el-GR" sz="2000" dirty="0" smtClean="0"/>
              <a:t>φλέβα διοχετεύεται </a:t>
            </a:r>
            <a:r>
              <a:rPr lang="el-GR" sz="2000" dirty="0"/>
              <a:t>στο ήπαρ αίμα από το στομάχι</a:t>
            </a:r>
            <a:r>
              <a:rPr lang="el-GR" sz="2000" dirty="0" smtClean="0"/>
              <a:t>, το </a:t>
            </a:r>
            <a:r>
              <a:rPr lang="el-GR" sz="2000" dirty="0"/>
              <a:t>έντερο, τη σπλήνα, το πάγκρεας και </a:t>
            </a:r>
            <a:r>
              <a:rPr lang="el-GR" sz="2000" dirty="0" smtClean="0"/>
              <a:t>τη χοληδόχο </a:t>
            </a:r>
            <a:r>
              <a:rPr lang="el-GR" sz="2000" dirty="0"/>
              <a:t>κύστη. </a:t>
            </a:r>
            <a:r>
              <a:rPr lang="el-GR" sz="2000" dirty="0" smtClean="0"/>
              <a:t>Το </a:t>
            </a:r>
            <a:r>
              <a:rPr lang="el-GR" sz="2000" dirty="0"/>
              <a:t>αίμα αυτό είναι </a:t>
            </a:r>
            <a:r>
              <a:rPr lang="el-GR" sz="2000" dirty="0" smtClean="0"/>
              <a:t>πλούσιο σε </a:t>
            </a:r>
            <a:r>
              <a:rPr lang="el-GR" sz="2000" dirty="0"/>
              <a:t>ουσίες που έχουν παραληφθεί από τα </a:t>
            </a:r>
            <a:r>
              <a:rPr lang="el-GR" sz="2000" dirty="0" smtClean="0"/>
              <a:t>όργανα </a:t>
            </a:r>
            <a:r>
              <a:rPr lang="el-GR" sz="2000" dirty="0"/>
              <a:t>αυτά. </a:t>
            </a:r>
            <a:endParaRPr lang="el-GR" sz="2000" dirty="0" smtClean="0"/>
          </a:p>
          <a:p>
            <a:r>
              <a:rPr lang="el-GR" sz="2000" dirty="0" smtClean="0"/>
              <a:t>Στη </a:t>
            </a:r>
            <a:r>
              <a:rPr lang="el-GR" sz="2000" dirty="0"/>
              <a:t>συνέχεια οι ουσίες </a:t>
            </a:r>
            <a:r>
              <a:rPr lang="el-GR" sz="2000" dirty="0" smtClean="0"/>
              <a:t>αυτές διοχετεύονται </a:t>
            </a:r>
            <a:r>
              <a:rPr lang="el-GR" sz="2000" dirty="0"/>
              <a:t>στην κυκλοφορία μέσω της </a:t>
            </a:r>
            <a:r>
              <a:rPr lang="el-GR" sz="2000" b="1" dirty="0" smtClean="0"/>
              <a:t>ηπατικής φλέβας </a:t>
            </a:r>
            <a:r>
              <a:rPr lang="el-GR" sz="2000" dirty="0" smtClean="0"/>
              <a:t>που συνδέεται </a:t>
            </a:r>
            <a:r>
              <a:rPr lang="el-GR" sz="2000" dirty="0"/>
              <a:t>με την</a:t>
            </a:r>
            <a:r>
              <a:rPr lang="el-GR" sz="2000" b="1" dirty="0"/>
              <a:t> κάτω κοίλη φλέβα.</a:t>
            </a:r>
            <a:r>
              <a:rPr lang="el-GR" sz="2000" b="1" dirty="0" smtClean="0"/>
              <a:t>.</a:t>
            </a:r>
            <a:endParaRPr lang="el-GR" sz="2000" dirty="0"/>
          </a:p>
        </p:txBody>
      </p:sp>
      <p:sp>
        <p:nvSpPr>
          <p:cNvPr id="3" name="TextBox 2"/>
          <p:cNvSpPr txBox="1"/>
          <p:nvPr/>
        </p:nvSpPr>
        <p:spPr>
          <a:xfrm>
            <a:off x="467334" y="226424"/>
            <a:ext cx="2231060" cy="369332"/>
          </a:xfrm>
          <a:prstGeom prst="rect">
            <a:avLst/>
          </a:prstGeom>
          <a:solidFill>
            <a:schemeClr val="tx2">
              <a:lumMod val="20000"/>
              <a:lumOff val="80000"/>
            </a:schemeClr>
          </a:solidFill>
        </p:spPr>
        <p:txBody>
          <a:bodyPr wrap="none" rtlCol="0">
            <a:spAutoFit/>
          </a:bodyPr>
          <a:lstStyle/>
          <a:p>
            <a:r>
              <a:rPr lang="el-GR" b="1" dirty="0" smtClean="0"/>
              <a:t>Ηπατική κυκλοφορία</a:t>
            </a:r>
            <a:endParaRPr lang="el-GR" b="1" dirty="0"/>
          </a:p>
        </p:txBody>
      </p:sp>
      <p:pic>
        <p:nvPicPr>
          <p:cNvPr id="4" name="Picture 2" descr="http://ebooks.edu.gr/modules/ebook/show.php/DSGL-A105/321/2155,7806/images/img3_19.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424879" y="33475"/>
            <a:ext cx="4482881" cy="554461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Ορθογώνιο 4"/>
          <p:cNvSpPr/>
          <p:nvPr/>
        </p:nvSpPr>
        <p:spPr>
          <a:xfrm>
            <a:off x="258767" y="5641143"/>
            <a:ext cx="8648993" cy="1077218"/>
          </a:xfrm>
          <a:prstGeom prst="rect">
            <a:avLst/>
          </a:prstGeom>
          <a:ln>
            <a:solidFill>
              <a:schemeClr val="tx2"/>
            </a:solidFill>
          </a:ln>
        </p:spPr>
        <p:txBody>
          <a:bodyPr wrap="square">
            <a:spAutoFit/>
          </a:bodyPr>
          <a:lstStyle/>
          <a:p>
            <a:r>
              <a:rPr lang="el-GR" sz="1600" dirty="0"/>
              <a:t>Η πυλαία φλέβα είναι αγγείο λειτουργικό, δηλ. μεταφέρει στο συκώτι ουσίες που απορροφήθηκαν από το έντερο και έρχονται στο συκώτι για βιοχημικές επεξεργασίες (αντιδράσεις) που γίνονται μέσα στα κύτταρα του </a:t>
            </a:r>
            <a:r>
              <a:rPr lang="el-GR" sz="1600" dirty="0" smtClean="0"/>
              <a:t>συκωτιού. Έτσι, </a:t>
            </a:r>
            <a:r>
              <a:rPr lang="el-GR" sz="1600" dirty="0"/>
              <a:t>με την πυλαία φλέβα μεταφέρεται γλυκόζη, που μετατρέπεται στο συκώτι </a:t>
            </a:r>
            <a:r>
              <a:rPr lang="el-GR" sz="1600" dirty="0" smtClean="0"/>
              <a:t>σε γλυκογόνο</a:t>
            </a:r>
            <a:r>
              <a:rPr lang="el-GR" sz="1600" dirty="0"/>
              <a:t>. Ακόμα αμινοξέα, από τα οποία συντίθενται λευκώματα κλπ.</a:t>
            </a:r>
          </a:p>
        </p:txBody>
      </p:sp>
    </p:spTree>
    <p:extLst>
      <p:ext uri="{BB962C8B-B14F-4D97-AF65-F5344CB8AC3E}">
        <p14:creationId xmlns:p14="http://schemas.microsoft.com/office/powerpoint/2010/main" xmlns="" val="25689324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95536" y="332656"/>
            <a:ext cx="2390591" cy="369332"/>
          </a:xfrm>
          <a:prstGeom prst="rect">
            <a:avLst/>
          </a:prstGeom>
        </p:spPr>
        <p:txBody>
          <a:bodyPr wrap="none">
            <a:spAutoFit/>
          </a:bodyPr>
          <a:lstStyle/>
          <a:p>
            <a:r>
              <a:rPr lang="el-GR" dirty="0"/>
              <a:t>Η ηπατική κυκλοφορία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2391" y="836712"/>
            <a:ext cx="5942159" cy="27814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91680" y="3618148"/>
            <a:ext cx="5727626" cy="26911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371228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95536" y="404664"/>
            <a:ext cx="3318986" cy="461665"/>
          </a:xfrm>
          <a:prstGeom prst="rect">
            <a:avLst/>
          </a:prstGeom>
          <a:solidFill>
            <a:schemeClr val="tx2">
              <a:lumMod val="40000"/>
              <a:lumOff val="60000"/>
            </a:schemeClr>
          </a:solidFill>
        </p:spPr>
        <p:txBody>
          <a:bodyPr wrap="none">
            <a:spAutoFit/>
          </a:bodyPr>
          <a:lstStyle/>
          <a:p>
            <a:r>
              <a:rPr lang="el-GR" sz="2400" b="1" dirty="0"/>
              <a:t>Στεφανιαία κυκλοφορία</a:t>
            </a:r>
          </a:p>
        </p:txBody>
      </p:sp>
      <p:sp>
        <p:nvSpPr>
          <p:cNvPr id="3" name="Ορθογώνιο 2"/>
          <p:cNvSpPr/>
          <p:nvPr/>
        </p:nvSpPr>
        <p:spPr>
          <a:xfrm>
            <a:off x="383218" y="1663300"/>
            <a:ext cx="4896544" cy="3477875"/>
          </a:xfrm>
          <a:prstGeom prst="rect">
            <a:avLst/>
          </a:prstGeom>
        </p:spPr>
        <p:txBody>
          <a:bodyPr wrap="square">
            <a:spAutoFit/>
          </a:bodyPr>
          <a:lstStyle/>
          <a:p>
            <a:r>
              <a:rPr lang="el-GR" sz="2000" dirty="0"/>
              <a:t>Η μεταφορά θρεπτικών ουσιών στους </a:t>
            </a:r>
            <a:r>
              <a:rPr lang="el-GR" sz="2000" dirty="0" smtClean="0"/>
              <a:t>ιστούς </a:t>
            </a:r>
            <a:r>
              <a:rPr lang="el-GR" sz="2000" dirty="0"/>
              <a:t>της καρδιάς και η απομάκρυνση </a:t>
            </a:r>
            <a:r>
              <a:rPr lang="el-GR" sz="2000" dirty="0" smtClean="0"/>
              <a:t>από αυτούς </a:t>
            </a:r>
            <a:r>
              <a:rPr lang="el-GR" sz="2000" dirty="0"/>
              <a:t>των άχρηστων προϊόντων του </a:t>
            </a:r>
            <a:r>
              <a:rPr lang="el-GR" sz="2000" dirty="0" smtClean="0"/>
              <a:t>μεταβολισμού </a:t>
            </a:r>
            <a:r>
              <a:rPr lang="el-GR" sz="2000" dirty="0"/>
              <a:t>γίνεται με τη στεφανιαία </a:t>
            </a:r>
            <a:r>
              <a:rPr lang="el-GR" sz="2000" dirty="0" smtClean="0"/>
              <a:t>κυκλοφορία</a:t>
            </a:r>
            <a:r>
              <a:rPr lang="el-GR" sz="2000" dirty="0"/>
              <a:t>. Αυτή περιλαμβάνει δύο </a:t>
            </a:r>
            <a:r>
              <a:rPr lang="el-GR" sz="2000" dirty="0" smtClean="0"/>
              <a:t>μεγάλα</a:t>
            </a:r>
            <a:r>
              <a:rPr lang="en-US" sz="2000" dirty="0" smtClean="0"/>
              <a:t> </a:t>
            </a:r>
            <a:r>
              <a:rPr lang="el-GR" sz="2000" dirty="0" smtClean="0"/>
              <a:t>αγγεία</a:t>
            </a:r>
            <a:r>
              <a:rPr lang="el-GR" sz="2000" dirty="0"/>
              <a:t>, τις </a:t>
            </a:r>
            <a:r>
              <a:rPr lang="el-GR" sz="2000" b="1" dirty="0"/>
              <a:t>στεφανιαίες αρτηρίες, </a:t>
            </a:r>
            <a:r>
              <a:rPr lang="el-GR" sz="2000" dirty="0"/>
              <a:t>που </a:t>
            </a:r>
            <a:r>
              <a:rPr lang="el-GR" sz="2000" dirty="0" smtClean="0"/>
              <a:t>ξεκινούν </a:t>
            </a:r>
            <a:r>
              <a:rPr lang="el-GR" sz="2000" dirty="0"/>
              <a:t>από την αορτή και στη συνέχεια </a:t>
            </a:r>
            <a:r>
              <a:rPr lang="el-GR" sz="2000" dirty="0" smtClean="0"/>
              <a:t>κατευθύνονται </a:t>
            </a:r>
            <a:r>
              <a:rPr lang="el-GR" sz="2000" dirty="0"/>
              <a:t>σε καθεμία από τις πλευρές </a:t>
            </a:r>
            <a:r>
              <a:rPr lang="el-GR" sz="2000" dirty="0" smtClean="0"/>
              <a:t>της</a:t>
            </a:r>
            <a:r>
              <a:rPr lang="en-US" sz="2000" dirty="0" smtClean="0"/>
              <a:t> </a:t>
            </a:r>
            <a:r>
              <a:rPr lang="el-GR" sz="2000" dirty="0" smtClean="0"/>
              <a:t>καρδιάς</a:t>
            </a:r>
            <a:r>
              <a:rPr lang="el-GR" sz="2000" dirty="0"/>
              <a:t>. Αυτές, μέσω τριχοειδών, </a:t>
            </a:r>
            <a:r>
              <a:rPr lang="el-GR" sz="2000" dirty="0" smtClean="0"/>
              <a:t>συνδέονται </a:t>
            </a:r>
            <a:r>
              <a:rPr lang="el-GR" sz="2000" dirty="0"/>
              <a:t>με τις </a:t>
            </a:r>
            <a:r>
              <a:rPr lang="el-GR" sz="2000" b="1" dirty="0"/>
              <a:t>στεφανιαίες φλέβες, </a:t>
            </a:r>
            <a:r>
              <a:rPr lang="el-GR" sz="2000" dirty="0"/>
              <a:t>οι </a:t>
            </a:r>
            <a:r>
              <a:rPr lang="el-GR" sz="2000" dirty="0" smtClean="0"/>
              <a:t>οποίες</a:t>
            </a:r>
            <a:r>
              <a:rPr lang="en-US" sz="2000" dirty="0" smtClean="0"/>
              <a:t> </a:t>
            </a:r>
            <a:r>
              <a:rPr lang="el-GR" sz="2000" dirty="0" smtClean="0"/>
              <a:t>μεταφέρουν </a:t>
            </a:r>
            <a:r>
              <a:rPr lang="el-GR" sz="2000" dirty="0"/>
              <a:t>το αίμα στο δεξιό κόλπο </a:t>
            </a:r>
            <a:r>
              <a:rPr lang="el-GR" sz="2000" dirty="0" smtClean="0"/>
              <a:t>της</a:t>
            </a:r>
            <a:r>
              <a:rPr lang="en-US" sz="2000" dirty="0" smtClean="0"/>
              <a:t> </a:t>
            </a:r>
            <a:r>
              <a:rPr lang="el-GR" sz="2000" dirty="0" smtClean="0"/>
              <a:t>καρδιάς.</a:t>
            </a:r>
            <a:endParaRPr lang="el-GR" sz="2000" dirty="0"/>
          </a:p>
        </p:txBody>
      </p:sp>
      <p:sp>
        <p:nvSpPr>
          <p:cNvPr id="4" name="AutoShape 2" descr="data:image/jpeg;base64,/9j/4AAQSkZJRgABAQAAAQABAAD/2wCEAAkGBxQTEhUUEhQWFhUXFx0bFxgYGBodIBwfIR4dHRsdGBkdHSggHR0nHxwgIjEiJSorLi4uHB8zODMsNygtLisBCgoKDg0OGxAQGywkICQxLDQ0LDQsLywsLyw3LywsNDQsLCwsLCwsLDQtLCwsLC8sLDQsLTAwMi8sLCw0LC80L//AABEIAPEA0QMBEQACEQEDEQH/xAAcAAACAwEBAQEAAAAAAAAAAAAABQMEBgcCAQj/xABAEAACAQIEAwYDBwIFBAEFAAABAgMAEQQSITEFQWEGEyJRcYEykfAHFCNCobHBUtEzYpLh8RUkcoJTFjRkorL/xAAbAQEAAgMBAQAAAAAAAAAAAAAAAwQBAgUGB//EAD0RAAEDAgMECQMDAwQABwAAAAEAAgMRIQQSMQVBUWETInGBkaGx0fAyweEGFPEjQlIVM2JyFiQ1Q1OS4v/aAAwDAQACEQMRAD8A7jREURFERREURFERREURFERREURFERREURFERREURFEXieUIrMxsqgknyA1NEWe4P20gmgEpDxkuEEZUu5LRiVcqxhi14mD+G9he9rGxFY/+r8HymDXy2CK7k5o+9GUKpLDuxmJF7De1EX3B9rMLKyKjvd4+8UmGZQY9PxMzIFyajxE21GutEXw9rcJ3ayGRgjBmUmKUXVQC0lilxGAwvJbKL6miL3B2jgfE9wsqEnMqgBrl0GaQBrZSFVluQdDcbi1ETmiIoiKIiiIoiKIiiIoiKIiiIoiKIiiIoiKIiiKOSYDc1o54bqtgwlQSY4Co3TgKQQkqpNxtV1y/rVWXaLGNr91O3BuO9RcN7SxSv3d7PYmx523t9edbYTaMWIHVqOS2n2fLEzPqE7q+qCqcWwC4iGSFywWRCrFTY2IsbHkaIs9iewsQljkwzHDZZEdljVLeCKWIZFKlVJEupINwoGlhYi9x9gsKmXuzLGVy5CrAlQsJgsM6sDeMkG4PmLURMIezOHUoVDAJhfuqqHYAReHS982bwjxXvREqxHYZWMSmeTuUgmgZMsQLJL3QKZlQALaM62z+L4haiJjheykEc6zp3gZXkdVzkqGkUK+h3va+p0JNrDSiJvgsR3kaSBWXOobK4swuL2YcmF7EURTURFERREURFERREURFERREURFERREURRzTBRdjYVo97WCpK2a0uNAlMnGMxsu3nXL/ANRbKaRlXRhct3KFsQoGuvvW/TMaKuWwjcTZKeMcTHduI28dvDzsfTn6VzcVtGKmVp+dqu4XD/1Gl4t9lzGLjeKScqJHl1IK6+Llou49qECSLhVetdgcM6IOoG8+Hf7rY9muDyQOcViNJWQrHHzANrs29j061nO3BxZjruG/4O7uXC2hjGTNGHg+kGpO48hyWtxnHHggMioJAmrqTY5eZB6eR+ddSPFEMzariw4Nk03ROOWuh57qr1Jjk4lg54sPI0UjxlTcEPGWBAJAP6g61chmZK3M0qvjMFLhXUfodCND2JQewCsrEx4ZWfGQzZVQFUjTug8StkBIYIxtlAu5B5kyqmrGJ7JSl8UUaIGaRHjkFwyohhPcEBSRGwiKkhrWb4OVESfs72JxPdI0hSI98rtBcspyHEeNytrue9RxbX8CPxA2KEVvg3YQocMDOrCCFUnjUjK00a/gOfDmGVZCbXF7Rm29yKtD9nc4WFe+jJjEOpz3AjwrYcov+TOTIOsj6DUuRXeE9iJopsNI0sbCF0dj48xAwv3fINbZVYFxcH/Ea2XXORbyiIoiKIiiIoiKIiiIoirYDHxTKWhkWRQxUlSCAw3BtzHlRFHh+KxvK8S5y8Zs/wCHIFByq1u8K5CbMDoedEVhZwXZLG6hTe2hvm2PMjLr6iiKHFY8RsA4YKSAHtcXJsAeY1rR0gaaFTRwGRpLSKitt9FaJrdQrBdquNXmKa5V/wBq8htaeSaUxj6W+Z+WC9Fs/B/08+8pXDxdVH1tXKYyRhqyxV12EJNCqOO7Rra5N+gOvkdOfnU4hmlPWJViLZ7q0okgxWJxL5cKjMPMLpfzudBV+HBN/uF10Oiw+HbmnIHfu9VuezPZtcGhZyJMQ35uSDyW/wC9dK0La063ovPY/aLsY7K2zBu4pk0N/EdSfPr9ftVEwZnmR1zzVLN/aNF6wp1ynUHQ++9SYR2Q9GdFrJcZhqFgeIYjEYSaWKI5Z41Jwr2BzKQSI2J0ZbbX5rU+d+HlDjYVv2fLr0EwbisCZmDNUdYcH8QNx9QUzXtZj5BaNpQZRiWw34MZdjFDh+6RgFZcplkfMxCm43QeEd1jw9ocF47EQOhkMbt3wLR8VbiIOJaN5fDghJEixwlfvB70MinuyzBbIQCx31JBtWyhSbiPaTGLO+FSaQsrTBGWKNpWZcNBKisBGUy95MbkINAviGtyKbF4viyriCkbK575l7uKM3kGHw4iGu6Zu+sxJN40F20RiLomGJKLm+LKL+ttaIpaIiiIoiKIiiIoiKIiiKrxWORoZVhKiVo2EZa+UMQQpa2tr2vRFhoOxE6xtGohWO+HPdd67h+6jMTZ2MVgCqxGxRxdDpchlIpOJcAnH3qNVjjjnVZTKJSkcHdiEd2YwoVtI2Pe2BygA2AFETDgHZeeDGCd5VdAmIU+KTMxlnWVGYHw3VB3fnZF1IsEIpuJcWWPGhMX4IQoMLG+Rn55jtmFtL1Ue4dLSTQUpwr808V2IMI5+Ez4a76nMBqBy3040WmjkDC6kEeYN6t6rkOaWmhFFge3eEwoYtiVcDSzRtYn1FrEjUV5zEvYzFGMsNaainnX1Xo9kS4rLlgIOtiK0Wf4Vwrh862VsQbbqXGm/LyqJ8+HhNX18B6hdTEYnaEB64aOdFoMJ2YwaWyYdW6yHN8wdDUgkLh1G15k/Ye/uuXJtHFP+qQjkLJ5h4jYAWUeSiw9LD3qaMSubQ27LfOSoPcK1N1aEemv6elW+jFNFCXUNlBIvv8AX6f71A9tCpAeK9YfC3YH6+tqQ4fM8O4LV8lG0SX7SODd7hu9jH4kBzAga5RuNuWhHoatY2EOZXh6aLobAxnRYjonfS+3fu9ln/s07Td28kT3YMDIiqNc/wCdUB3zDX2NRbPky/0z3LpfqPZ/9Js7R9Nj2bj3aLo2B4kzKHIV1ZiFEN3y2JBzvprcaiwym662ueqvGKZcaLj8KS5a18m22p1269KIvsfEL5fwpRc21XbbU66DX9DRFdoiKIiiIoiKIiiJR2onnSEHDhs3exhyq5mWMuolZFsczBLkDK3oaIs/w9uIFsGZJZwss0wmBihGSJRI0BP4V0LhYwc2t2Isp2IquM45j4sNLKwkzrJJ3itBpFGFnMbR2Tx3ZYgxDSgA3uASaIqg45xVsL3kau145mhcQAtIwiiaIOlhlUs09jlW/dx/Fe0hFe4pjuKr96Ea3WOBpYXEYLSO6gJEEyWvGyuTYkkFLjXQircZx/E2MsfdOyN94Ur3AZcokiWEBtcwaFmY76s+vhyoROOAY/HtjAmIRlhyYgt+EAoZZ1WELJe5Bhs3qW1NsqEWrnhVwVdQyncEXHyNYIB1WzXOaatNCsTioY+F4yFo27vDYgsssZPhVreFlHLXQ9Kp0EEgoeqfJegjfJtPCva8ZpGUIO8jeDx4hIvtO4pFPLHBFIp2MjA3AAvz5mxJsOlUMZEHYnpBc0p5rpfp/DSwRunkaeQ3mqQ9ioisjML5CbLcamx3/X9/KuLtJzSAN4XS2u8OYGnULpmDNxb6966ODOdgqvISihVuM8q6MdrKBSp1+vq1TA2stKBfFhvpatejzaLJdS6uwxAD6+utW2NyhV3vqV6kjBBU7EWPvv8Av+tbEAi61BIII3L8+Y+J8JinVSQ8MpynnobqdPMW+dcO8b7ahfVIXtxmEDnXDxf7ru3ZficeKhGIjChnt3lhrmAtZuZtyvytXcjkD2hwXzPH4N+EndE7dpzCcVuqaKIiiIoiKIiiIoiVdoONDDCG6FjNMsSi4UAlWclmOwCo3vYaAkgiznDPtDWbuyICFb7uHJkBKnEO8cWUBbMAU8RutgdA1EVhe2MviBw0eYYxcIB37WMhXOST3NwgBGtrnXQW1Io8L29WXL+Ach7hZbuLq08rwKEGWzqHjNySvhINidKIqfB/tBUphx3LWlfDrdpVupxGZgALAsqKBtr0AF6ItmvEgbfhy633jbl56aURRS8ajXLnzRhr2LqVAtf4idtv2rBcBqpI4ZJDRjSewJBH9oEALIbysuzYcZkbzHiIyNzykkWIszG4ERnYNLq/FsnEPdlNG8anTwqa8tVVxvb1h8MSxC28rqT7Kp/nyqJ2JO4UXQi2E06uLjyBp4lYHjvaEYiTM4ad/hUnRR/4J16i5rnyS9Ietfy9F6fB7OOHjo05G7+PeeSqdluBHF4oQnwAXZ/MAHUAHncgWrWCLpHUU20ccMHhekbc2A7SurRdlVTL3ewGgqrPsRxdUPqF4g7Uc/69Sr8GDZau4fByR2oq75muVlcMb7Vb6FwKhMgVhML/AMVMyIN1WhkUypbpUwAGijrVfbUWEW+vr62os1XE/tKgtxBxzYIf0t/FcnEj+qV9D/T8o/08E7q+6+8B4vPwnFNFKpyXHeINj5Ol+fXnWYZXQvo5MZhINr4YSRG+4/YrtPD8dHNGskTBkYXBH8+R6V1muDhUL57PA+GQxyChCs1sokURFERREURFEUc8KuLOoYXBswBFwQVNjzBAI8iBREvw3Z3DRzmdIUEpVVDZR4Qua3djZPja+W1760RXPuUf/wAafHn+EfHtn2+K35t6IlnC+ymEw7iSOIZwoVWbxFQGdvCWuV1ka9t7jyFEVXG4/CRELFDG7qFC5UUKmUkoM9rKASSANrnTWonTAWFyr8Oz5HjM/qjnr3BI+0HaeRFBeQjMbLHBuemc/wACqkszgLupyHv5rsYLZscjqMbWmpdp4LNYLsdjMUe8aMRAjRpmLNtyB1+YquIJJDmO/j3rrTbXwWGGRpzcmig8reCcw/ZrKVCSYuygWypHoB5AXA6bVJ+ze65d8/hc/wD8Q4eP/Zg00v8AhW8J9l2GDZpJZZOmi39Tqf1FbtwTRqVFL+qMTlyxsa3xPgtXwrgWHw4tDEi9bXJ9W3NWWRMYLD3XDxOOxGJNZXk+ngsH2iJ4fxVcWf8ABm0Y220AYWHlYN1qm/8ApT5jofhXpsCG7Q2YcKPrZp9vuF01XuLixB8v3rorx5tqvQP1asLFAi9EKAaylEGsBEXoshfDRYC479qMtseLW1jQHnzJ9q5GKFZvBe//AE62uBvxPoui9oOzUONiUSizhfBIN10/UdK6EsDZBfxXksFtGbBSF0elbjcfY81znC4jF8Fns4LwMdf6XHmp/K1UmSPw7qHReukbhNtQVaaPHiO3iF1rg3F4sVEJYWzKd/MHyYcjXVZI14q1eHxWElwshjlFD80V6t1WRREURFERREURFESjjnaSDC2EjjOfhQbnr0Gm5qN8rWalXsHs6fFXjFhv3LETdoMZxBiuEj/C/qJKr7tufb5VTMr5D1R7flehbgcHs9ubEO63AXPhoPl0v7XcCbD4bvMRimaYkBEQWW+mbqQBfX086hmie1lXOVrZePbicT0cMQDBWpNzy5C+5UvsvXvcaveXbu4mZL62Nxr/APsaxhevJ1r0CsfqI9Dgz0dszgDzsT9l2U/L6+tK6i8Bovt6UWF9rCzRfKyUWd7fYBJsHJnBYR2kFt/Dvb/1uPeoMQwOZddTY2IfDi2hhpm6vj+aKz2SkJw6qSWMZMdydwp8J/02NbROJYKqLaTQJy4WzX8dfOqc/W9SqgvtYWF8vSizRFZWEVhCimqyuLfaQ+biRG9gg+vPeuTiP94r6HsBuXZ1eOYrs6LYAdK6wovnpNblVuKcNjxEbRSrmRuXMdR5HrWkkbXjK5S4fEyQSCSM0IXMOHpLwfHhGJbDybkc1va5HJlJF+hrntecNJR2hXsZnxbZwWYCkjfXh2HcuvA31rrrwxFF9oiKIiiIoiKIsT2/7ZnC2gw4zTuN98l9tObHkKp4nE5Oq3Veh2LscYqs01mDz/HFKezHYEu33jiBLu2ojJJ95D/FRRYYk5pFc2ht5rG9BgrNH9w+w+66GiBVAUBVG2gAA/arlAAvLOLnGpNSVz/hEQ4nxB8Q/iw+H8Ma7qx1IPkf6uvhqmwdNKXnQafPNenxTv8ATMA2BtpJLuPAfLeK9zwDDccjZAFXEIbgaC9rHTqVB9b1mmTEA8fn2RjzidjOa65YfL4SF0AVdXll9H1esLCAPo1lOSPr9KLNFR43b7vNc6d09/8ATWkv0HvVjCEidlNcw9Uk+z1/+1a5GbvGv00XlyqDB5jHU8SuhtwD9yCNKCnmtQGB539LfKrS45BC+3osVReiL76VhBdfL1lK8UVgrNlxDjEn3njBC3N8QqDTkpCk/oTXJf8A1Jqc19Gwrf2uyan/AAJ8QT9126/1+1ddfOV8v6fOiLNducKsiRXAvnK+gKnN7aX9hXL2pGTEKa1C6+yJnRvfQ7q94IomnZCYvgsOWJJ7sC53NtL+9r10MM4uiaSqm02BmLkA4/lOKnVFFERREURJe0nHFw6hQyiVwcubZQPidug/U2FRSyBopvV/A4J2Idmoco1p5Acz5LIdguFxzSyYwgvZisTNux3eVr8yToNLVVgYHHOe73Xa2zipIo24QWqAXAaAbmjlx4roF+lXF5i6znb7iRhwUpGjOAgPVtDb2vUGJdljK62xMN0+MYCLC/h+Va7IcK+64SOK3itmfqxsT8tvatoY8jQFFtPFnFYp0m7QdiyvbUn/AKrgbb3X/wDuq81enbRdvZH/AKZiK8/RdEDGrtAvJ0X0n61olFWbEbkkCwuenU/XnWbALUAuNAvkGOBbKW8VrgEEXHvWDTctxG8DMRZIPtF4uIcIV3aUhFXbTdr9LD9RVXGPDYzzXY2HhDNigdzakn0VJOycULYeZVMhbWcFj4rrmz5b2upGi+XW1YEDWkHdvG5WXbVmlbJETSn0mgtelK8xvTfE8PEMkc2FWNFNxKBoGUgFSbaaNbxcr+V6lLQwhzQqDJzNG6KckndxBGo8NydxPcA6jodx5jy0tU655aK0F/Revf6+jRahoQaJRFEoFBjZskbv/SpPyB/tWrjRpUkUed4bTUj1XH/s1w3e48SNqUDP6k6fzXLwozS1K99+oHCLA5GjWg7vgXZrfX16V1l8+UWKxKRi7sqj/MbfX+1ave1gq40C3ZE+Q0aKrCca4qMXio4I2ZR+XSxObRmN9tOR1tfzrz+JmONla2P6a6/OS9JhMK7B4Z07xX8Xp46roeBwqxRpGgsqKFUdBXomtDQAF5iWV0ry92pup62UaKIiiKHF4hY0eRjZUUsT0Auaw4gCpW8UbpHhjdSaLin3OXiRxWMlcqsanKLX2Fwg8gBuevWuQQZc0h0X0Hpo9mdDhIxUuIr79vBb/wCzeMDAQ25lifUsavYcUjAXl9vOJxz68vROYcR42BJAjUZ77XJuD/pufcVIHVJXOdF1WuH9xt87VgO3AmxGF+9s+WESAxQ23W5USMb6s29uQNt6pYguLQ+vZ7r1Oxuhw2K/bBtX0OZ3PWgHAcd5XTUa4B8x/vXQXkDY0WP4/hM/FMI/JALj1L2/VaqyN/rNK72CmDNmzM4/j3WzBq0uAV8+v3osLN8axyxYlY7Fi659CL+Amw1I3Jv7GtHvLdyv4bAulgdI11KGm/f2D5VVuKcQlUrJJDYAgKQQzJfTMEFgxJsPiFt9bVo55HWISCKF9YWvNaEm1AaX1uRQX0v4LxFJFiZH75czPGUiuFuiC+aS19CWubj+lddRURAlBzDl2KwXS4WJgjNgQTStC46N7huPPgmXBe0KNAC4PeJGpkUC5tlvmANiVtrp6b1KyUFlSKU1HBV8XhHMno36XE0PfoTxrZNMLiIpUtGQyWy6bcvhNth0/wCJWlrhY1CquD2Oq6x8+9fZcYBot3bkBz9TsOvrWjpA3S54I2Im5sPnf2JY2NxDyGKNYxbdwSQvQkgeLp9Cm+XEuk6NgA4m5p6XV0Q4dkYkeT2aV9bK1/05yP8AHfNbewsOuX386kOGkpXpDX5uUHTsraMU+b1W4UuIaMOzgX5E3/itIRiC0HNWvzgpcT+2ZIWtGnziqnbBp0wczB0tkOa+9ttOv96zOZww3FPmllY2V0LsXGCDWtvysH9lpl7+XurX7vW/lcbVVgMoP9ML0/6kEfQtz11t20XTlXEkWJUHzBA/g1dH7kihp88V42uGBqK/PBU5ezzSG8kmvO1yf9Te3Kqj9mumdWV3v4n7BTNx7YhSNvzsHuricBgCZVjCkG4YfECLeLNvergwUIaGtFKaHf4qucfiC7M415bqcKKzgcaVcQzMC5BKNtmA3BH9QGvzqWN5Dujeb6jmPdaSwhzDLGKAajh+E0qwqiKIiiJL2zW+BxA5d2b+nP8ASocR/tlX9lmmMj7Qsv2e4bbh2JijHiLSi3t4deq2PvVdrB0Lh2rr47E5sfFI82o31v5qX7K8TmwWTcxuwPvZv5rOENYlp+o48uMzf5AH7fZMONxzBnjjAP3pgocn/Dsln8PPwISOp1rd4IJA/u9lVwroi0SP/wDaqaU+q9r9poeVwvHabAqRgoF0X7wgtyyojGxHl4R8x6ViVv0t5+i22fOQZ5jc5HdtSQPvqtNVhcim5Yrts/c4zBTgmxfIw87kH+T+tVJnZZGmtl6HZDRPhZ4eVR87ltSKt1XnaVQxABJNha512+rUQCpoEp4dJHd8Q5Vc58BbSyDb+/yrQGt1dnY6jYG1NNf+2/2SXtBKmJTxG0auBEtyC0hNgzHfKvxexqOQZx8uujgo3YZ/VHWINTrRvAczp3pf3EcOEIiN50RlkCozZrAhmJUaKw8d721FRm0VqVA+e63ySzY3PITkcQRUgAXBAAO8fTSnFM/+nSGMSYlFZLeOMa5QQBmWwubAC+utztUjmXq4fPZVHTtY4sgcQ6tnaV1saneTY0tZecTi3ilZIZFcLGrBJCSbnN4VkGo0F9Qf1rRznMJymtKGh18VXpA5jHTtyFxIzC2lNWnmaWpvTfhXFEeDvMysyx3OUEbi+iHUX0HtUrZG5M1akcPZRvheJujykXpc10t9QtZWeH2SJTZmLeJiFvqdbmtYaRsAvU30+diTnpJDoKW14c1KnEomJRXGcbpsw5fCbGpBI11Q01IWrsPI0Bxbbju8VPBFlUL5bH9qRtytA4fPyonOzOzLD/axxELh1gHxSHM2uyqf5NvlVTGyANDeJXov03h82IMx0bbvP4WC7McSmwsv3lImaPUPYHLY6kA7C1v0qnA8xkHcvUbRw0OKi/bOcM264rXsXa+D8UixMYkhbMp06qfJhyNdlrmuFQbL55isLLhpMkoofXs5K9f6+vetlW0QaIlvG8HnVSGysjhlby5fzVfEx5wCDQgg/bw4q1hJSx5FKgihHzsTHh2K7xLnRlOVh1H8Hf3qaJ5c2+u/tVaaPI62huOxWqkUSKIosTAHRkbVWUqfQixrDhUELeN5Y4PbqLrAcOxb8PnePE37t7eO1wSAAHA5jIAGAHhIJ2N6pNk6Nxa/588l6TEQs2hC2SD6hu7bkcr1LTW4NNbJDwfFyYSfFYnDx95hO9KuqW0UXIZR5C5129OUEbnRuLmjq1XTxUUeKgiw87ss2WoJ46UPM+K6ThMXHiI4pojmXNdW+at72JFX2kPAIXkZIZMM90Ugod/qFS7SaS4I/wD5Nv8AVG960k+pvb9irOAr0U4/4ejmp6fr6+VTLnLGfaWI5MGy94mdGDqC2txcEC3MqTVXFgFlty7/AOnzLFiw7KcpFDbjTyqFJ2f7Xd7hkKRSTTKoV1QWGaw3Zjz357mto5w5oNCStcdsjocQ4OeGsJqCeHYArWAxEuLZ451MAGpjvckX0ueY5+VbscZBQinwqCaOPCBr4jnJ/u3fj1ThOCwKuXu1I/zXP71IGilFRdjJicxdRLONQpE8HdkoVkubagAgxhip5ZnA9L+VRSHKW9qtYV75WyZxWo7DUdbXsafhV9XzZ4pgEd1K5lOjjUeEnnY7HXfepKAgg71XIy0liNQCLHd28ue9MFjsmUa2Wwvz0t+tZpZVnOzOqd6ymG7PZUfu7CURMCTszPrc/wDidvLQVVbBQnjT54blc/1Dppj0oqyrSBwA4du/ivWOxSw4dGVdgIwN8oFg3sFX9BvUkzqNFNSo9nZsXOXOOtSeZvTxJotHLE2irlVRprck28rEWFSODjYafOFPVQtc3U1r87VSxfBxKndyZchP5Eyn2a5IPUWPWoTh831U7hfxKsxYsxOzsrXmajwtXvsl83Z/EJf7tjZFv+WUCUD0Laihilb9LrcCPurTcdh306eBp5t6vpZcqME2MxwjmfPI0mRmuLAKTfLYWAABO1c6jpJKON17YPgwWB6SJtGgVA5niu5YbBpHGIlUBAuULyta2o5/zXYawBuXcvnEkz5JDI41JNarC42A8LxYnj/+znNpFA+BvMdAdR6kVSocPJ/xPz5yXo4njauF6F3+6wWPEfLea30MwZQykFWF1IO40IN/er+q8y5paS12oXs1laqvjlDRsDzB/Yio5foK3jPXFOKiwbFZyLCzqM1v6gNP0v8ApWrSRKR8qpJOtEOVadlU2qwqiKIiiJR2rRPukzSRrIEjZgGFxcC9RTgZCSFe2aX/ALpjWOLakCo5pFwbseiQxWZ0lEa5yCGsSPEFzbC/IGoWw5WgAldDFbXkfM+wLamm7TStNe9LeyvCmixGJwqTyRiNgyqFFnVhoxJ13sNDyFawAgubXQq5tLFNlgixDow4uBBN7EHT11V7tTwucRGU4kusLrKEMQvdTrZg19r8vOkzXhtc2nJVtnYqAydH0dC8FtcxpflRT41cW8OdZ45IyLkxrYsvmup9bVI4vLVDCcIyXI6MtdzNaHnp4pvgeEwBVtGrG1wzAEm48z51JkGqoy4ydziC4i+laUWGwkw4TjzGwthpzmDX0Ufl0/ym4PQjyqlGRBIWnQr0kjDtfAiRt5I9288fEac1vcfBnAkj1kTVSNmG5W/kdRV1w3heZhkDSY3/AEnXkePcrGCxayIrrsRtzHmD1FrH0rbUVUUsbo3ljt3zwVXivD+8DkWzFUyDyZHzrfoWy3rR7SQacvVT4fECItB0qa9hGU+VVNEVxEXjTcag8jYbH9iKzZwuoyHQSVYe/j3fYqFcaYWVJiSGNkktoedpLaK1hubA1jPQ0cpDCJWl8YpTVtfMcRy1CmwZ8THoP71sFQjvVY/iMbSM0ccquc0isAoKICdQxU3D7AAm+5tpVNwJd1TWlewfm1OxdTDyNwnXljyioLb9Zx43tlvU2poAVuYmzANa1wDb15fvV2qpG1hdeiKysVS3tFje5w00u5SNiPW2ntcio5HZWEq1gYOnxDI+JHh/C5z9luAzYuSQ2YRxWzf5nIO+xIGYVzcA3M4vI+fBVer/AFHPlwrYxUFx8h8C6sPr+/6V1V4m6V9qMKsmEnR7W7tjryIFwfUGocSB0TiVc2fI6LFRubxHssR2Y4tiMDBE2IUyYOQAo6+IxA7Bh5dP+KqwyviaOkFjvXo9o4ODHTPbAcszdQbB3YujQzBlDKwZSLhgdCN7j2roAjVeScxzSQ6xG5VseC4IFwApbyueQPTn7CoZauBpoB2XUsXVcCez5zUbS5Z0DC2dhY9QrG1utzr0FYrSQD5opWtL4SRuHlUelk7q0qCKIiiJb2lwzSYSeNNWaJwPUg2qOUEsNFbwEjYsTG92gcPVeuHYkSRRuuzIpHuBRrgQCFpNG6KRzHagmqznETk4vhith3sMiyb6hQWU+WhsL1AbTDmCurAM+y5gf7XNI7yAfdaPGJcKDqM6362NwP8AVapnAlcqM0qRrQ/PBUuBYTuxJHrYPf8A1qGb2zlvnWsYsR84qfFydIWyb6U8CR6UU/BSO5AvfKzJ/pYj9q2ZotMUP6pNNaHxAWU+0rC/eZMJhUI7x5GNz+VbWJPTc/8ArVXFNzua0c12tgy/tmTYl30tAtxO75zUXDMbNwyZcNimz4Z/8Gb+k/0t0v8A3GmyN5hIZJpuK3xEEW1IjiMOKSD6m8eY+cu3TfdymJPdtlEqlstrqXFr36kG9x1qyAQ629cfpA/D9YVLTTnQpnhZybhlysDYj9ip8j/Nbi6pvYBpcH5fmvcEeUW5XNv3t+9YAAFFhzi41K+zxBlIIBuDuOfKhuEa7KajcsnJxmTJnRXALCIFchu+qnMCQcoYWve9war9I4io7O/+Vdw2Fha9zXkWGY1qOrSooR/dQ14d6W8OwM4zKcqtFEhZEPxMASDrYHNt0y86NLg40FANy0x4gxLQWOc0ZnGpvStKtNKm1iKVrXcthwWRzEO8ILX5bAE3A622v0qw2tL6qpnjP+2Lc9TbXv4blfLW1Og+v9qysi5oue/ad2iiMH3aNw0jMM+UggAWOp8zpVLFzNy5QV6n9O7Ol6f9w9tGjSu88lP9kWEAwryc3kt7KB/es4JtGVUf6nlzYlsfAeq3RP19fW1XF5o8Fn+2mIbuO4j1lxB7pB0Pxn0C3PqagxDjlyt1Nl09kxjpumf9MfWPdoO8plhOHpHh1hPiRIwmttQBbUba6mpBGAzIdFRmnfJK6bQkk9iyGGxn/SsT93lZvucvihc692b6qTvbb5g+dVWP6B3Ru0Oi78kP+rYfp4x/VbZw/wAhx4V/jgtZLj4MpYzR2I1Oddrev1erJLSDdcNuHnLgAx1t1Cs9Pxx55o2w8RfDxOGkmOgY3AHd31PP19qpyzOLgYxYEVXVZgWYeFwnfSRwNGjd28PZbuumvPIoiKIiiLII74MT38SIzyhb2/DJzExm35b2Kn1uKqNcY6g6D05ey7TmsxpjpZxAbX/lSnW7dQfVZ3BTSR4iLiWIdcst0dDoYUbSMrc6jYkj+o+d6hYSHiR2/wAuC60rY5MO7AQtNW3B3PIua8DrTuXQ8yuLXuNDp0N7+39qu63XlKlhoh4jmDL6N1HL3F7j5daxS9VkPGXKe7t9uKV47HLhHLOLQyBmYgXyMLXNh+U/v61oSGG+norsMDsWwNb9baAcwfuPRKuyEL4iR8fOuUvpCvMJffpsB/qPPSLDtLnGU79OxW9pyMw8bcFEaht3Hi75XyG5TfaVAHwD3tcPHYkbXcLcexI9L1timgxnuWuwJCzHNpwd6Epbh+IPhe4w2JazRSKIZOUsZ8FujAEXB8t60bIQQx+o8xprxVt8DMVnxEAs4HM3e1wvXsO5bWcW8dtV3PmOf9/arZtdedYa9XiplNx7Ustb6r2DQrFFlJJbM0agDJKGGb4WNmbLf8pJJN9dxvVSNxq5gGh8d/3VqFrSMziTVt6agVy1HGwuE24PEcrPIiqzk3ykt4eQzWHXS2l6sNBIuoS1jbRkka3FL9lSsxgmd2KBpUnDlFGZrKme122zHKpIvudBpqee0uccmZwJPhv4cN5XUaY4jcMLKV0FXOA8tdBoNb2GjxHBoSD37M621EjnKPXXb1q4cO0kOcSac7eGiqx4yZpAioDyF1y3t9xOGWSKDBqvdxjTIB4mOmmmtgAL871zpyyuVmgXtdh4WaGN8+JJzO47gL9y6p2a4b93w0UXNV8Wn5jq2nqTXUhYGMDV4rH4n9ziHy8T5aBTcW4ksCZiC7E5UjX4nbko/vsBcmsvkDBU/Co8Ph3Tvyg0GpJ0A4n5ySDFYKWJ48bO4Z0bK8a/Ckb2W0fMsCQS3PUW2qu6sZEr/wCK2/ldKOaKVjsHEKNNw7eXC9TyOlNy1TA8tf5q3yXDIKR9peFricIy3syjPGSNiu3zAIPrVfFR9JGfnz4Vf2Tizh52u3GxHI/KrI9jOymFxeBDSIe8LsCytYjXQAbWAtVWHDMfHWpqvQ7W2pisJjC1jurQWIWnwmNZJo8FiLEsLxyLYCRV1IKflba4Gh1I8qs1qRE8D7ELjywMkidi4dBq3XKTz3j+CtdVxcVFERREURIe3GFEmCmB3C3BG48/0veoMSzNGV0tkzdHi2Hn881nO2mFZMG0ZYshyImiaHMoGa65tr6qeVrCocQ1wZT5r7Lp7ImY/GCQChuTrwNaXp48VooHZchV3dcviLKAALaFfCLm9tKnFe1cafLRxcADyudb1ubK3Nj1UG978lsbk9BuayXACqgiY57srfws72siGKfDYa7KHLPLupEY3GvIsQPW1QTAyEMG/wBF2dmSHCtlxFK0oG7xmP4qn3BpDkMbatEcjHzsAVPupBt61OytKfOS5uJaM+dujrjxuPFee0fD/vGGliI1ZTb1Gq/qK1lZmYR8qs4HEnD4hkvA+X8LPYp48ZwtWl0dVAzbFJVspt1v+9QvAmiqdfuupGJMFtItjFidOLTe/d4Jl2Y4pKS+FxVvvEQHi5SIdA468iPOpIpC6rX6hVdoYaNobicP/tu8Wnh7JpDE8ZCghkN7XvdTyXN5eRO21SCosqTnMkGZwo7fwPOnH+VdRri9bVUBBFlkMKA2OnjGobdSLgG+pBtroP1qhAGdM8Xvu3dqnnLmwx5SDc3/ALhYEA7xqVrI4woAUAAbWG1X+ShNSam5WW4tikwuLaQ3ZpVXLGviZiMwIVfyjbXbrpVVzujeXO30oN6vQ4abExta2ga0klxoGgGmp3k+Oi+Dg8uK/F4ickQ8S4dW8Kje8rD4j020rGQydaWw4e6ufu48KOjwQq46vIuf+oOgXKY5QcSZo4yIklDWUEhVzXHpoOdc4EB9RpVe4LXDDdE91XlpF95ov0BG4YAg3BAI9LaV3Lar5cWlpodyR9yZcZ3h2w5Eag8y6guehHhsR5tVe7pK8Le6v5hFhOj/APkuewGg+9e5NsaoKH2PyItUsjat8FSiNHDvRFGVRRfMygA9bCtm1DRVaSuzOLmpfj580Zij1klzKoP5QdGdugH66VpM40yjU2/KnwTW16V9mtNe07gNbk+AukP2cxd3hpVU3tO4F+mgqth6sjOXWq7O33CXEsLrdUed0z49gV7t5BfPEyOHHxFlbMbdLaW9q0ljDQ6Qatoa8dSqeCmd0gZajg4U3UIp+Vqo2uAfMXrphcgihovVFhFERRF4miDKVYXVgQQeYOhrDmhwIOhWzXFrg4ahc87UYWb7xDB3mURRNLCzah2QgASeVl0LX530vVGUOLg2ul+RXp9nyQ9A+XLXM4NcN4BBrl41N6dyd8FxSSq5jYxOv+NExuEPVT8KnUgrYHU1NG6rai1N3D8LmYyF8bgJBmafpcNSO3eb6OqVTg4tPiTlgKwxk279hmzEafhDQWPJjvyFRmV7/otz9uKkGEgwv+8c79cgtQf8ufEDTeVH2Q4c0eKxZlkadlZEEj6mxAcgXOlsyiw8qzh2kOdmNb6qbauJZJhoBGwMBqaCw1pXyKcYrCGOcyoxHeBVtc5Sy3sGXbxDTNuCo87VuQQ6o3/PP7KlHMJIOjcPpqedDTQ8jemhryTTB4rvFDZSvQ28r7jQ+3XnUo6wqqcsfRuLSsZhcOFxmLw+ndOwksB8LSKUN7bakGqrG9dzN2vivQSyl2EhxArmFRXiGkH0U+NmKnh+LzZmusMhGmYSC2vo2vtWzj1mP428VDCzN+5w1KC7hyLfxZbFluLX+t/r0qybrhDWpXu9YWCshxiRlxayBu7UKSzBdRsp3uCNtOgqnKSJQ4uoB837qqTDPa3M3JVzi0a2394ItfmrGAnxmIDKxSAKbFkF2NxcWDEhWtYm+16xHJNNUCjQKV49nJdKePCQUc0F5O46DtpqPVWTwiLDrmQXYnxyOSznTm7a76+W9TiFrL7+K5+Nxc04AcbbmgUHcBavmsp257ZxvCcPh3uzD8RhsBbVVPMk6X2teq2LxIplZdel2JsaZr24idtANBz4ngB41Tbst2UEOAkSUXedCXFtR4fCt+h/WpIoA2Ih29U9o7VM+NbJGaBhFPG57/RMfs/mLYCDN8S5kP8A6uQB8rVLhnB0TSFV20wNxsmXQ0PiAfVS9n4znlYm4ktJvzzyLceQyKo8tPniAkuN7WPmdO6nyqjxrwWsaP7beTT6lyYTnUJ/mBHpe/7jap3VOnFc5hDXUPOik1ObKbEkC/lyJ9aGpFlhlK1Kq4HBBSrAW0JLbk3OlzudPOoxGGuFB7qRsjnR0cdT3DsWX7HDucdjsKBcBu8VvK9t/Zh8jVeCrXuZ3r0G1aTYLD4k8Mp7q+xWmxyL3ZQ3Oc6+YF9T+lq2lytiI/yXGhLg8PG75+U7UWFqvKkV9oiKIiiIoiW8ZwHeBHUDvImzJfqCrKehUkfKo5Gk3GoVrDTiPM130uFD6g9xCxmKKYqUQ4YMmYM0xKkIQtlZB53awJFxpVWzzRluPsu5GX4WLpcQQaUDb1Nda8qCtAb1T/FRjKUkJCsuUgAL4fJSBb5ajTarAFqFcMvcyQTRtrTtN9aka/Y80v7KqqjEBCTlxTj4iTa1luSb7VHh6ZSOZVzbDnEQvO9jTpTt81pMXGGjZTf4f18x6EVO4VGq58Lyx7SBok+M4gYIGnYDQAyJycn4SvkxNgfcdahe7IzOV0IoP3E4hbvrQ8Ka15b/AJRUexOCfPNiJyDLOFaw2RbmyW3BBFiDtYda0gaalz9T6KzteZmRkEP0MqKneePMHVV+0cpWeLCxi7SziVRYWVSGEh+d215mtZdRGBvU2AGaF+KkNmtLTzIoW+VB2Lbj6/irdl5zRVMZjVjXM2guATyW5tc9NR/xWj3gKRkLn9Vut++3ql3EYNO8cgWBFvXW5O3IVGQQS4/N6rSUEbaa1/A+y9cHnYx5lUszsXO4F2NwLneymxtfatIXnIcoJNz+K+y6k7QXgE0AAHOw4bqmuqX9qgww8kuJcMosFhTRWYkBQ7HxNr6C3zrSeoZmkNuA+/FWcCM8zYsPYnV51A1NBoLab9FlezHYtMVhZZ5Se8cv3eU2C2J1tzBP6WqCHDtdFmNuC7u0NtPwuJZDF9LaV3ns5UC6HwHFGXDRO1rsgzEbE2sSK6ET88YdxC8rjIeinewbiVmezWLMWHxMCC80c0gVNjY6gk/021v6VUZJljLG/VddjHxCaeKZ1mOa2/lTtWowLFUS3/xqAANBYA7D1/SrbbNHYFwZXf1HB3EqPE45fzMpAIuVYG2w8Q3G977Dc2rTpDW9PFSNw5e21bi3PsPyu5epZDELHxZr5W6m5sf4qxVUHF0Yob1XjinERCFREMkraRxg2vyJJOyjmfWopJQwhu86BdDCYYS3Jytbq7h7ngsRw6KaPjEhnALyRZrRE2IsoUD0y218r1Qq4TdbU7h7r0uIdA/ZDRDo11L61vX13Lb4jDhY2J1ZrXN9z5dRyqWWItjqT1rLzjJC6QAaD54p7XRVFFERREURFERRFkuOYc4Vu/S2RYpQL30YsrqpsPhJBAvteqz29GajSh/H4XYwr/3LehdqXN8KEE9t7qljsBNiJxh55rxrHnkWNMt811VSxJvsx9h61o5jpHZHG3up4Z4sNAZ4WdYmgJNdLk0oOIVbszg1w2KxkcV8itHlDMTqUDak770gGRz2jl6LG1Z3TwYeWXeHVIH/ACpotT95BDKGu+XYi2pG3l7VYzDRcsRkUeR1a/dI+OssjYSDLmzSMGU/0x3ufYgW61Xk6xa0cfILqYIOjbNNWlAKHm7d4ap6cOM7OhysQNRqCBfcep5fOp6XquT0pDAx16V+2nynJZTgSPNisRi2BzxsEiA+ExjcDndhqL87cqqxdZ7pL1+1PhXfxhZBhosK36SCTxDvxoeS2eDxCyKGUnUbHQ7cxVzNXRefkiMbsrks47EWKrGxDjfQFQDcksGuLkA2qtK3NYLeN4Y0ucARwqRU8qX5n3S6Dg6vBK2ZguUqnivbKSZGBO2Zha2wA8Nr1CyFuUkm3bu3q3NipAGtAGax032pbkL8zqmfAMd/2kbysVyoA5ew25nkL7+9Wo3BsYJtQKrI0STuEXWq40pU2rZYTtzxKTFzQYdRkic3QPoX1IDsN1U6gczqbVQxDzK4NGnqvV7IgiwUEuIddwF6XA5DcTpVbTAyiLAO0Yy5EksP6SoOh9CLe1W8wEBpwK8xGx8mKAkvmcDXiCfZXeDRdzh4YxrkiT3P/P71K2jGU4LTFymXFPdxJ9VlOJlsLxHvS1osXGVa9rBwLD20Hzqm7+nIc+jhwXag/wDObOyM+uIgjmKrV4MXCgG1oxp5EADX5VdbYADgvNSEvkdu18ar28KPdXUHoQOf9taxJC2QUIBW8M7oz1TQqqmGIZVjOZEOfKzHw76BrE2FzYHatWte1vVvy08+z+VmaUTyDPu1IGvdx4qpgcQWnlnMZzse6hHLKhOY35BnzctgKhEpz1oamw0XUmYGwsiDrDrO7ToO4U7yoOE3fieJbU91CkR03YnMbem2nnW8YrM4ncKV9uSkxPU2bEz/ACc53dotDfPIq7qt2Y9RoB/PtWzuvIGjQXPbuHzguYBkYXHU2CaVaVVFERREURFERRFX4jhBNE8TbOpU+4tetXtzNLeKlhlMUjZG6ggrMYeELNIkrNEWjjtZrA2zhijG5sNNOVx51XA6xBtourI8uiY+MZgC7dpWhFQO+++nJU+FQf8Ad4rJIoK5CpYKylWQAllUrqCtr+QrWNvXcR8sPb5VTYt2bCQh7dc1da1BNgTW1DomOGL5ULrmF/LcjQNl3AI1Hl71ODUXXExLThpCIiaHdw5V3qgD3nEw63CQweIj+qTTb0GpFQ3M3YPVdVr2t2Vc3e63Y38my0Kk3vsCb+g6D+KsArh0IusV2O4imHxWIwkhtmnJjc7XtYJfba1vlVLDPyExu4r1m1sK7E4WHEx3o24304+Oq1ck4w8oDf4TXIP/AMZuLhh/QSRr+U6c6sh2U0XGbH07Kt+oUFP8tdP+Qp3hMZ0zbcwf20+utbGy5zm11UF7whUygAW1F7cjpz/3rBZ1cq2ie03d+fFK4u4USSSkZI7G7HwjS1wuxNwaieyM9d+7w8OPBS4F0riYYa1J3a8Ne5ZXgUgx2LxWLdSY44yka9NQB62ufU+lVWASuc8j57r1O0m/6fgY8M00cTUn5ur5JjjuIGTDzYXDsJZnzknUZUOpMhtYN+W2l9KZz0WRhza35a39FSwkOSVmJxDcrBQcandl4jfyWi4c3ewYeW+8aW081sf9qvN6wDlx8dGYp3sHFwWf+09UyYRCct5wMx5LaxP6g+1Vca3MA3iu3+nczXSubejPE7vRajByBdWGUEWzf+Ol+gNr1Yik6mZ1qeFvm/zXnpGUm6t6+vBW8ZZkNtdLipCKCq0kb1TVLMc5jwxaPVstwLE3NtNAdLbnyFRYhxbGXD8qxs+JjntDtDSp0+cAOKjwmESOJcreAJmd1FiQBfU3vrvaq7YxTK09WlyPSt/L7q3LK+SQlw6xNADu3dnJZ3sS5ZsSWFpJWSVPMI4up9AN6hiAdmt1q24/N66u2A0NiDfpaC0/9hr5rdcNiCs9hYWX+T/N/euhDGGOcBy+685K8uAJ1ur9WFAiiIoiKIiiIoiKIqPE8GzgNGQsi/CSLgg2uCPI29jY8rVo5tbjVTwStYSH3adfsVhsJhJZcUs04jyzRvGqjdWja4BYi2fRjtbQiqjcxfmI1HovRSyxQ4UwxE1YWk8CCKWFdNB23WmxuLMaqXEdibFi2TL5Egg79NKnLsmq4kcDJyWtJ40pm8LhJeFS5sbiCun4cTa7MPELjQXHtUUTqyO7lYxuGczBQhprRz/E0ND7LRJiFufCdRyX61qx2LkmetiCspw9ElONiljZo2xBOxuPAvPkwsDVZrQ/MHcV2cZi5cMMNJFUHJ9zYq1w+V8zYSVwzKpaKSRT4o9NGsR41bLfz061hpcSWG5HmPdbyvgcwYuMFoJo5oNMruVdxFexT4rAy5fBMsWoIyl2sQTsGbY7G3Kjon/2mnifVQt2hhWmr25hTlfwGo5/Zeu+xSgl4My3JukiryvmyvbKPc1kvkAq5tacFWZhcLK6rJC2u5zSfNtfRZB2WZXxGKBXDoGaGENbOSTlzkeZOn9t62bOMzhRo0HFd3DNZgphgsJeVx6z/wDHeQOwfKrU8C4KcNwxkt+K8bu1tDdl0HsLD51YbGY4D2Kpjsa3FbRDz9IIHcD73UnZmGMRSxxsCzrdpBbxMVsToLW15VtG0OjPRkVO/n7LlzYuU4nLKCMlKNvYV3V9d69dlyywRxkkplYEEeKNkOVkvYXUHa+vrWuHc6gbrbwI1BVzawY+R79DWttHA3B5HssvHHMLHicXBDMMyLDJIR1JRF19yfasysEkgYeBUmCxEmGwb5ozQlzRXxPsFHFBi8IgVB95w62yC4WVANANdHHyNB0sNqZhy1WJZMJjeu89E83JpVpPHiEww/GoZQws8cqi7ROMra9NmHUVuyRjj1bHh+PvqqmLwssMeY0cw6OBqPcdhXvFQP8Ad5RYXMRRLDW5BHM21P8AFayAlrq8LdiYQtZJGOBBPwcFS7RxlcLJCunezrEptbSRlzewBZfasSCjC0bzTuVzZ7g7EtlN8rS49oB/BVXtFgHjlixcDZO7yxPpoU2uR5BrbcifKoZQ4P6Rm63z0/CnwM7JI3YWYVzVcOTtfEha/g8ueJZObjMR5E8vbb2q9D9GbjdcTEtySFnCyu1KoEURFERREURFERREURJ+L8EEisYiY5ScysNs42Zl5+R6VC+Ko6uv3VzDYsxuAkGZulP+O8A+Y5qlw2HOG8f4q/4gkUM6ne17jw+RAtzrVl77+Y0+blPiCGEVHVOlDRpHvx3pW+BDYmWbvD30UiIrNaxXIC6hBoRdr+dx6VFkOYubqPOyuictwzIS3qPBNOBqQDXjbsom6TM4WTIULC2U6NmvqLW2310012qwHE0K5E+FYCQ11SL13U3V5pF2TcvE8pc/iTyMVsDqWCDXfQLYW86gw7SW1G8ldDbMsccggLa5WMGvKvqUx4pcPhnIuVlyklfysjAj55fkK3kcA9nEmnkT9lSwRrFKx+mSveCD6VVsP3d3SO5bYbC+wANjqbbAdTasufl3KDCwMfVziBU/PnhVVZMBNM+WaYCFVBkjQAeM2ITNuQAR63HnULozIaOPV3jcV0/3EMEeaNhznRx4aVppWth2LL9vGaZ44IELMSZGVfJRoPYftaoMSKkNbdWv030bXy4qU0AoKnifgqui4eYSRqy/C6gj0Iv+1dHUVXDljLXOY7UVCW4LBqSzKMr5tWtvy1+VaNYBcaqo2rxlJ00VbgkMmfEqxsDOWseYKIPD0JU+96jjJcXDgV1cb12Q0/xoe2pPoQjBzd5PNKApCOsKW/yi7X0/qP6ViLrSOfXgB5181jGtMOHijvU9Y99QPL1TXEhli1N7WudvK9WSue8OaxKOLcL+9Mkkbd28X+HLbn5HzU8x5VXliznM3Ub1ewGOdE4spmjNi3j2cDwKOEdphKzxOmWePVgCCrAaZ4ySLjn0/WtIcW2VvMa8LK3itmmJolYeo7TWoPA0rf1UHaJXkijJ0QTwlb2Bc5xtY6CxPWo3F8jRX6ajtPn5/wAqXAlscrgNcr9NAMp8SvfbCX/t3huC8oyRIDYsT/AAv5XsK2nrlym3AfNy02Wz+u2W9GXceA/O7ktVgYAkaIBYKoAHlYWq80UAC5Mry95cTWpU9bKNFERREURFERREURFERREt4twWOexYWcbOpIOnIkEEr0qN8YdferWGxckFhodR/Oh5rP4HC91iMQphszFWDRNYlcoXQMQbBgdNbE9agY0tLgR4fOS6U8vSwRuz2uKOFRWpO6orQ8rK0+HBOaRGGUE3cO7DoLDKNAdq3tqVX6RzerGRfcKAed1nux3Es2HEAjb8NmfMbA9ySSHRSQT/AE22A112qCCQloFLj0XS21gGvm6VzvqAFv8APQgkaceenNPZsSpVG1yqyFcwK3GYWJDC/P8AWpnXAI4hcWJs0chidQkh19d3Edl1fnXurAG7knIoF9SQN/yjW3vzrMjiAOO7tVfDwOIN6N3+tuPYpsLg7qMzFtbnlc33OvPyrIbQXNVo6kpru4clmuEv3/EZph8EVoI/b/E/W3zqCLrTOdu0Xaxx/bYKGAav657P7U14FikhL4VyEMbnuwxGsbeJcp6A5bcrVtDI1v8ASJuPT+FDjI3yhuIaKhwFf+wsa+FVaxTGKTOBdW/5I/mrAsVxX1Y+o3/P4XwTpH+J3mixte/PXNr+v+qoiBH1q6D8q62dswyDVxFPT2SjsPKJsKjKLeJy5P8AWXZiDbyuPao8Maxhw1+FX9tRvZjS130gNp2UAHp4p3ipWYZABc75ddBU5Jp1h91yJHAnKxRSRxmyJqwGpINgOZI587DztUDw2Q0ab+g5j0VuIOibU6ep5ffl3LM9oOELNicMsbOgVHQOALZwM6hgRcg2JI9qrvjY8hkelKaWrwP3XbwOLfDhpS8A1LTQ/wCOh7N1PFWOPcSeSKBlUCaOa8kfIGNWZxfbkSpO911qaWUuYKfUN3j89FFg8MyOV7XGrHNoDycQB+e9Ouz3D0cjEnx5vFGx13Fr39CenibpW2Hhv0hNfnzSyo4yd7B0GlLEd/8AHOw5rR1dXMRREURFERREURFERREURFERRFQ4pw7vbMrZJVBySDlfcEfmU8wf31qORma4sVYgxBj6rhVp1HH2PApJOcQ8bRloxNkKsmUrmuLXja5uvlpzF7VC7O5pA18+1XWjDRyCQA5KihrWl9HC1PHsqqOG4aZcNBOSRKka90Ac1zocrAgAg2y2tpvuLjUNq0PFdPlvlFakxQixEkI+kk1tTjcam2479N6uYlkxGGjaW2WVl70XsVFmGUW10awv61s8ZmtOlfnrRV2NfBiHCMVLAcp1va/hXyXvh2IZgQwzNGwVyNwVNxfob5h61szrCrtfb5/Ko4kPw7rDqOqR2G3/AOe5RzcRMiyLA6qbkGY6hdLWRfzMDpyA67VGZMwozx9uJW8Iiw5D8QNaEM3kc+APifNKvs3QmEC3wOxcm3izWKn3FvlUeCcCy24rofqFpdjGvB6uUd1NQnZYLjnDrdZkRFJAIzKrPY+q3Oo5VJZ0pa4WoPH5RRZS7BgtN2EnnQkCvcU4GDTLlCjKeQ2HUeWvlU7WNaKD580XNkPSfXdZrjOHJZcKpVu88T6C4jBu2byzfDfqdKrTZnERga3J4BWdnwmAOxRvl+nm42FOz6u5euBRP32MUeBRKt1HK8anQVtDUFw5qTHNe/D4cuNy11Tv+op6rKmgDewNyfKpTK0WVFsNLCi8ysx0UAE773ttc2tbprvWji5xo0a/LqZoa27t3qs52szRrh3QF2jlZwiWTwrGxfU3I0PO+1QShzWtymvZb3XV2aWSOlDjlDmgVN7kinmosWkZeTurFZYxKtjchyDGb3vqQygX82rBLAaMOvOvL14raMyNa3pK1acp3DLXNbSwIPktlwbB9zBHFp4FA029ulX4mZGBvBcXEzdNK6TiVdrdQIoiKIiiIoiKIiiIFERREURFERRFXxuCjlAWVFYA3FxsfMHkeorVzGu1CkimkiNWEhZt8EMIchhMmHLZke9+6vuHudEB1DDYE32qDLk6pFRx+35XVExxYzB+V9LjTN2U38Qddyk7OwoqzQEKQkjEbWKSeNT1HiZb/wCU0iFWlp3fAo8e9znRzXqWj/7Nsew2B71Dxa7ZlhYxgtEkjgDMwZ1QBTuPDc3PJhbeo5Kg9XeQDx8fmqkwpDCHSjMaOIG4UBNT3+l9FNxDERwxlY41JP4eHUAakCwUAa5QQbnlatn5WtoBrooIsP08ofIdOs47wK1qTxO4KTB4IYaaFALhsMqFrc4dr+odvlW7W5H23jzC2mmOIhe/g8mnJ3sQFY4jhwczaAju3zbfA19ztpce9ayRipd2Hw/FVBBKbN1+oU7RTyKgGPbEu0eGcBE0klABIPJYwdL8yx0Gm99HSGQlrDbj7KXoBh2B84q46N3U4uPDkNeSig4QmHxSyR3/ABUZJCSWLEeJWJJ8gwPtWBGI5BTfXxUj8VLPhix/9pBFgABoRQd3mq2EwMpxWLnhlVLuiZGXMrFEXMW1BG9tPLntWrWvL3OYd/opZJ4hhoYpWE2JqDQgEmgGo3b/ACVx+LlfBKGim/Kg8XedYjbXqN13NbGY6Hqnhr4cfllXGEBGeM5m7zpl/wC17ctx0TLAgZSdSSdSQQb+Wuunl69akjApUfP40VWQmtD88OKS4uFJMWyXBMeGIynXVyNSL6myiq8sbXOcOXqr8b3xYUOpq8eQ9zdKOxXDmM0eaSR41w8cgzWIDMBZb76ZSbdF8qYdlXX3UPz5wV/as7eidRoDi5zba0G+nfTxXRKvrzCKIiiIoiKIiiIoiKIiiIoiKIiiIoiKIiiJHxvgCyFZY1AlXqVDj+lyvXUHWx96gkh/ubr4VXQwmOdGDG89U99DxFfPiEk4hjVWO0heImdHcS3GispIzgZWOVbaHnVV7hTrW6wN7b/wr8ELnSdQBwykDLzBpbUXNbhT8H4lFNjWdVbIkIWBsjWYFjnZNNrhRfnapo3B0pO4C33UeJw8sODDXEVLiXCoqLWB56mnNN+0JKok9rdy4c3P5PhkP+kk+1STbncP4VLBdZ7oa/WKd+o87L1isOGs7v4EOextl0Bylr72Pi9bVh0eYhzjYeH571pHIWgtYLm3PW/t2VUfBGDd84v45m5EHSyjQ9FpDoSOJUmLBbkadzR51P3XnEyk4uJOSxO7dCSqL7HxfKsk9cdiMbTDOcdS4AeZP2UPDHCviVXU/edR/wCUaN/vUbOpUC9/ypMQMzInH/D0c4KTtFhWeFmiNpY7vE2lwwHK+mouLHQ31qSVvVzDUKPBTNZKA+7XWcOX835Iw2LsUV5M6umZJCAL8yDYACwsRt71gSDQ7xqsSQk1c1tCDQgX9b9qQYWH8WefI7M6rZcxF9W7tNSNcoTTzJ61UIqXGlQfgXTldWGOGoABN6dmY9la35LXcE4YMPEEFr2GYgeQCi3QAWq9FHkbTeuPisQZ5C4/N6YVKqyKIiiIoiKIiiIoiKIiiIoiKIiiIoiKIiiIoi8uoIsQCPI1ggHVZBIuEtxOAcSrNGw8KlTGRYMp1Pi5EEC3Lcc9ISxwdnHgrTJmdEYnjU1rwPZ6/i9yGQvcNGVFtc1tfYE6VL9ViFA5obo6vZ+VnsdG0KCKQO0KspSRQWsocHJKACQFGgbYgC9ra1ZD0Yo7Sov7/LrpRETv6RlA6hqDa9KVaTa51G46KThXEkJls4Kl2cOdAQeS31a1tx0rWOdpDiDYE3UeJwz2htRcClOzjwXiMkYmUsBklCRA88wQuPY5iLeY66b/AFEgixtXu/K2dQ4drW1q3M7lQmniKDuPJV8JiVjxTqwsJQDfXRkCoQx2GYZCD06io4pP6hDrV/Ap36+CkliMmGa4Xy18CSbDfQ5vgKdTTEkgH4Qc1utwtvkfkPOpS8vJAOn8fY1VFraAV3rPcOwLImHRMz6ZiupAvqMh1EZGoF/CQLc7iuGEBouTb+QdB6FdWbENe+RzqDdW1e8Wzc94Jr26bh/DMjGRyWdiD0XwhfCPQb1cZFQ5na+S5U2ILmhjRQDzvW6Y1MqqKIiiIoiKIiiIoiKIiiIoiKIiiIoiKIiiIoiKIiiIoiKIiiKEYSO+bIubzyi/zrTo2a0C36R9KVNO1QT8LicMGXRrXAJG2x0OhHmNdB5VqYGFbsxEjCCDoq8/BRcGNsp1zZhnzAgAg5jvov8ApFRug/xPbW/zRSsxZ0eKjdS1PDv8V5h4CF072UoABlJXr+bLm1uefpasjD0tmNFl2MLr5W1439K03Dd2pnBAqCyKFHkBapmtDdFVe9zzVxqpK2WqKIiiIoiKIiiIoiKIiiIoiKIiiIoiKIiiIoiKIiiIoiKIiiIoiKIiiIoiKIiiIoiKIiiIoiKIiiL/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96469" y="1278882"/>
            <a:ext cx="3309679" cy="38164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019240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23528" y="404664"/>
            <a:ext cx="8568952" cy="461665"/>
          </a:xfrm>
          <a:prstGeom prst="rect">
            <a:avLst/>
          </a:prstGeom>
          <a:solidFill>
            <a:schemeClr val="bg2">
              <a:lumMod val="75000"/>
            </a:schemeClr>
          </a:solidFill>
        </p:spPr>
        <p:txBody>
          <a:bodyPr wrap="square">
            <a:spAutoFit/>
          </a:bodyPr>
          <a:lstStyle/>
          <a:p>
            <a:r>
              <a:rPr lang="el-GR" sz="2400" b="1" dirty="0"/>
              <a:t>Προβλήματα στη λειτουργία του κυκλοφορικού συστήματος</a:t>
            </a:r>
            <a:endParaRPr lang="el-GR" sz="2400" dirty="0"/>
          </a:p>
        </p:txBody>
      </p:sp>
      <p:sp>
        <p:nvSpPr>
          <p:cNvPr id="3" name="Ορθογώνιο 2"/>
          <p:cNvSpPr/>
          <p:nvPr/>
        </p:nvSpPr>
        <p:spPr>
          <a:xfrm>
            <a:off x="2555776" y="1340768"/>
            <a:ext cx="6336704" cy="707886"/>
          </a:xfrm>
          <a:prstGeom prst="rect">
            <a:avLst/>
          </a:prstGeom>
        </p:spPr>
        <p:txBody>
          <a:bodyPr wrap="square">
            <a:spAutoFit/>
          </a:bodyPr>
          <a:lstStyle/>
          <a:p>
            <a:r>
              <a:rPr lang="el-GR" sz="2000" i="1" dirty="0"/>
              <a:t>Οι καρδιαγγειακές παθήσεις αποτελούν την πρώτη αιτία θανάτου </a:t>
            </a:r>
            <a:r>
              <a:rPr lang="el-GR" sz="2000" i="1" dirty="0" smtClean="0"/>
              <a:t>στις αναπτυγμένες </a:t>
            </a:r>
            <a:r>
              <a:rPr lang="el-GR" sz="2000" i="1" dirty="0"/>
              <a:t>χώρες. </a:t>
            </a:r>
            <a:endParaRPr lang="el-GR" sz="2000" dirty="0"/>
          </a:p>
        </p:txBody>
      </p:sp>
      <p:sp>
        <p:nvSpPr>
          <p:cNvPr id="4" name="Ορθογώνιο 3"/>
          <p:cNvSpPr/>
          <p:nvPr/>
        </p:nvSpPr>
        <p:spPr>
          <a:xfrm>
            <a:off x="322723" y="2492896"/>
            <a:ext cx="8352928" cy="3477875"/>
          </a:xfrm>
          <a:prstGeom prst="rect">
            <a:avLst/>
          </a:prstGeom>
        </p:spPr>
        <p:txBody>
          <a:bodyPr wrap="square">
            <a:spAutoFit/>
          </a:bodyPr>
          <a:lstStyle/>
          <a:p>
            <a:r>
              <a:rPr lang="el-GR" sz="2000" dirty="0"/>
              <a:t>Οι </a:t>
            </a:r>
            <a:r>
              <a:rPr lang="el-GR" sz="2000" b="1" dirty="0"/>
              <a:t>καρδιοπάθειες </a:t>
            </a:r>
            <a:r>
              <a:rPr lang="el-GR" sz="2000" dirty="0"/>
              <a:t>διακρίνονται </a:t>
            </a:r>
            <a:endParaRPr lang="el-GR" sz="2000" dirty="0" smtClean="0"/>
          </a:p>
          <a:p>
            <a:pPr marL="342900" indent="-342900">
              <a:buFont typeface="Wingdings" pitchFamily="2" charset="2"/>
              <a:buChar char="Ø"/>
            </a:pPr>
            <a:r>
              <a:rPr lang="el-GR" sz="2000" b="1" dirty="0" smtClean="0"/>
              <a:t>σε συγγενείς: </a:t>
            </a:r>
            <a:r>
              <a:rPr lang="el-GR" sz="2000" dirty="0" smtClean="0"/>
              <a:t>αφορούν </a:t>
            </a:r>
            <a:r>
              <a:rPr lang="el-GR" sz="2000" dirty="0"/>
              <a:t>συνήθως τη λειτουργία των βαλβίδων και έχουν ως </a:t>
            </a:r>
            <a:r>
              <a:rPr lang="el-GR" sz="2000" dirty="0" smtClean="0"/>
              <a:t>αποτέλεσμα διαταραχές </a:t>
            </a:r>
            <a:r>
              <a:rPr lang="el-GR" sz="2000" dirty="0"/>
              <a:t>στην παροχή αίματος στους κόλπους και στις κοιλίες ή </a:t>
            </a:r>
            <a:r>
              <a:rPr lang="el-GR" sz="2000" dirty="0" smtClean="0"/>
              <a:t>την επικοινωνία </a:t>
            </a:r>
            <a:r>
              <a:rPr lang="el-GR" sz="2000" dirty="0"/>
              <a:t>ανάμεσα στις κοιλίες ή ανάμεσα στους κόλπους, με </a:t>
            </a:r>
            <a:r>
              <a:rPr lang="el-GR" sz="2000" dirty="0" smtClean="0"/>
              <a:t>αποτέλεσμα να </a:t>
            </a:r>
            <a:r>
              <a:rPr lang="el-GR" sz="2000" dirty="0"/>
              <a:t>αναμειγνύεται το οξυγονωμένο με το μη οξυγονωμένο αίμα. </a:t>
            </a:r>
            <a:r>
              <a:rPr lang="el-GR" sz="2000" dirty="0" smtClean="0"/>
              <a:t>(Πολλές </a:t>
            </a:r>
            <a:r>
              <a:rPr lang="el-GR" sz="2000" dirty="0"/>
              <a:t>από </a:t>
            </a:r>
            <a:r>
              <a:rPr lang="el-GR" sz="2000" dirty="0" smtClean="0"/>
              <a:t>τις καρδιοπάθειες </a:t>
            </a:r>
            <a:r>
              <a:rPr lang="el-GR" sz="2000" dirty="0"/>
              <a:t>αυτές οφείλονται στον ιό της ερυθράς, από τον </a:t>
            </a:r>
            <a:r>
              <a:rPr lang="el-GR" sz="2000" dirty="0" smtClean="0"/>
              <a:t>οποίον προσβλήθηκε </a:t>
            </a:r>
            <a:r>
              <a:rPr lang="el-GR" sz="2000" dirty="0"/>
              <a:t>η μητέρα του πάσχοντα τους πρώτους μήνες της </a:t>
            </a:r>
            <a:r>
              <a:rPr lang="el-GR" sz="2000" dirty="0" smtClean="0"/>
              <a:t>εγκυμοσύνης της).</a:t>
            </a:r>
            <a:endParaRPr lang="el-GR" sz="2000" dirty="0"/>
          </a:p>
          <a:p>
            <a:pPr marL="342900" indent="-342900">
              <a:buFont typeface="Wingdings" pitchFamily="2" charset="2"/>
              <a:buChar char="Ø"/>
            </a:pPr>
            <a:r>
              <a:rPr lang="el-GR" sz="2000" b="1" dirty="0"/>
              <a:t>και </a:t>
            </a:r>
            <a:r>
              <a:rPr lang="el-GR" sz="2000" b="1" dirty="0" smtClean="0"/>
              <a:t>επίκτητες: </a:t>
            </a:r>
            <a:r>
              <a:rPr lang="el-GR" sz="2000" dirty="0" smtClean="0"/>
              <a:t>Σε αυτές ανήκουν </a:t>
            </a:r>
            <a:r>
              <a:rPr lang="el-GR" sz="2000" dirty="0"/>
              <a:t>οι περικαρδίτιδες, μυοκαρδίτιδες </a:t>
            </a:r>
            <a:r>
              <a:rPr lang="el-GR" sz="2000" dirty="0" smtClean="0"/>
              <a:t>και ενδοκαρδίτιδες</a:t>
            </a:r>
            <a:r>
              <a:rPr lang="el-GR" sz="2000" dirty="0"/>
              <a:t>, που οφείλονται σε μόλυνση του περικαρδίου, μυοκαρδίου </a:t>
            </a:r>
            <a:r>
              <a:rPr lang="el-GR" sz="2000" dirty="0" smtClean="0"/>
              <a:t>ή ενδοκαρδίου</a:t>
            </a:r>
            <a:r>
              <a:rPr lang="el-GR" sz="2000" dirty="0"/>
              <a:t>, αντίστοιχα, από μικρόβια και ιούς.</a:t>
            </a:r>
          </a:p>
        </p:txBody>
      </p:sp>
    </p:spTree>
    <p:extLst>
      <p:ext uri="{BB962C8B-B14F-4D97-AF65-F5344CB8AC3E}">
        <p14:creationId xmlns:p14="http://schemas.microsoft.com/office/powerpoint/2010/main" xmlns="" val="3083415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292860" y="1431627"/>
            <a:ext cx="8715436" cy="707886"/>
          </a:xfrm>
          <a:prstGeom prst="rect">
            <a:avLst/>
          </a:prstGeom>
          <a:noFill/>
          <a:ln w="9525">
            <a:noFill/>
            <a:miter lim="800000"/>
            <a:headEnd/>
            <a:tailEnd/>
          </a:ln>
          <a:effectLst/>
        </p:spPr>
        <p:txBody>
          <a:bodyPr wrap="square">
            <a:spAutoFit/>
          </a:bodyPr>
          <a:lstStyle/>
          <a:p>
            <a:pPr marL="174625" indent="-174625"/>
            <a:r>
              <a:rPr lang="el-GR" sz="2000" dirty="0" smtClean="0">
                <a:solidFill>
                  <a:srgbClr val="C00000"/>
                </a:solidFill>
                <a:cs typeface="Arial" pitchFamily="34" charset="0"/>
              </a:rPr>
              <a:t>- Η καρδιά είναι ένα όργανο μυώδες </a:t>
            </a:r>
            <a:r>
              <a:rPr lang="el-GR" sz="2000" dirty="0">
                <a:solidFill>
                  <a:srgbClr val="002060"/>
                </a:solidFill>
                <a:cs typeface="Arial" pitchFamily="34" charset="0"/>
              </a:rPr>
              <a:t>(αποτελείται από μυϊκό ιστό</a:t>
            </a:r>
            <a:r>
              <a:rPr lang="el-GR" sz="2000" dirty="0">
                <a:solidFill>
                  <a:srgbClr val="002060"/>
                </a:solidFill>
              </a:rPr>
              <a:t>, το </a:t>
            </a:r>
            <a:r>
              <a:rPr lang="el-GR" sz="2000" b="1" dirty="0" smtClean="0">
                <a:solidFill>
                  <a:srgbClr val="002060"/>
                </a:solidFill>
              </a:rPr>
              <a:t>μυοκάρδιο</a:t>
            </a:r>
            <a:r>
              <a:rPr lang="el-GR" sz="2000" dirty="0" smtClean="0">
                <a:solidFill>
                  <a:srgbClr val="002060"/>
                </a:solidFill>
              </a:rPr>
              <a:t>)</a:t>
            </a:r>
            <a:r>
              <a:rPr lang="el-GR" sz="2000" b="1" dirty="0" smtClean="0">
                <a:solidFill>
                  <a:srgbClr val="002060"/>
                </a:solidFill>
              </a:rPr>
              <a:t> </a:t>
            </a:r>
            <a:r>
              <a:rPr lang="el-GR" sz="2000" dirty="0" smtClean="0">
                <a:solidFill>
                  <a:srgbClr val="C00000"/>
                </a:solidFill>
                <a:cs typeface="Arial" pitchFamily="34" charset="0"/>
              </a:rPr>
              <a:t>και κοίλο και έχει σχήμα τριγωνικής πυραμίδας. </a:t>
            </a:r>
            <a:endParaRPr lang="en-US" sz="2000" dirty="0" smtClean="0">
              <a:solidFill>
                <a:srgbClr val="C00000"/>
              </a:solidFill>
              <a:cs typeface="Arial" pitchFamily="34" charset="0"/>
            </a:endParaRPr>
          </a:p>
        </p:txBody>
      </p:sp>
      <p:pic>
        <p:nvPicPr>
          <p:cNvPr id="4" name="3 - Εικόνα" descr="hg.jpg"/>
          <p:cNvPicPr>
            <a:picLocks noChangeAspect="1"/>
          </p:cNvPicPr>
          <p:nvPr/>
        </p:nvPicPr>
        <p:blipFill>
          <a:blip r:embed="rId2"/>
          <a:stretch>
            <a:fillRect/>
          </a:stretch>
        </p:blipFill>
        <p:spPr>
          <a:xfrm>
            <a:off x="2000232" y="3143248"/>
            <a:ext cx="5279958" cy="3591148"/>
          </a:xfrm>
          <a:prstGeom prst="rect">
            <a:avLst/>
          </a:prstGeom>
        </p:spPr>
      </p:pic>
      <p:sp>
        <p:nvSpPr>
          <p:cNvPr id="6" name="5 - TextBox"/>
          <p:cNvSpPr txBox="1"/>
          <p:nvPr/>
        </p:nvSpPr>
        <p:spPr>
          <a:xfrm>
            <a:off x="251520" y="2132856"/>
            <a:ext cx="8268356" cy="707886"/>
          </a:xfrm>
          <a:prstGeom prst="rect">
            <a:avLst/>
          </a:prstGeom>
          <a:noFill/>
        </p:spPr>
        <p:txBody>
          <a:bodyPr wrap="square" rtlCol="0">
            <a:spAutoFit/>
          </a:bodyPr>
          <a:lstStyle/>
          <a:p>
            <a:pPr marL="185738" indent="-185738"/>
            <a:r>
              <a:rPr lang="el-GR" sz="2000" dirty="0" smtClean="0">
                <a:solidFill>
                  <a:srgbClr val="C00000"/>
                </a:solidFill>
                <a:cs typeface="Arial" pitchFamily="34" charset="0"/>
              </a:rPr>
              <a:t>- Βρίσκεται στη </a:t>
            </a:r>
            <a:r>
              <a:rPr lang="el-GR" sz="2000" dirty="0" smtClean="0">
                <a:solidFill>
                  <a:srgbClr val="002060"/>
                </a:solidFill>
                <a:cs typeface="Arial" pitchFamily="34" charset="0"/>
              </a:rPr>
              <a:t>θωρακική κοιλότητα</a:t>
            </a:r>
            <a:r>
              <a:rPr lang="el-GR" sz="2000" dirty="0" smtClean="0">
                <a:solidFill>
                  <a:srgbClr val="C00000"/>
                </a:solidFill>
                <a:cs typeface="Arial" pitchFamily="34" charset="0"/>
              </a:rPr>
              <a:t>, πάνω απ’ το διάφραγμα, μεταξύ των 2  </a:t>
            </a:r>
            <a:r>
              <a:rPr lang="el-GR" sz="2000" dirty="0">
                <a:solidFill>
                  <a:srgbClr val="C00000"/>
                </a:solidFill>
                <a:cs typeface="Arial" pitchFamily="34" charset="0"/>
              </a:rPr>
              <a:t>πνευμόνων</a:t>
            </a:r>
            <a:r>
              <a:rPr lang="el-GR" sz="2000" dirty="0" smtClean="0">
                <a:solidFill>
                  <a:srgbClr val="C00000"/>
                </a:solidFill>
                <a:cs typeface="Arial" pitchFamily="34" charset="0"/>
              </a:rPr>
              <a:t> με την κορυφή προς τα κάτω και τη βάση προς τα πάνω  </a:t>
            </a:r>
            <a:endParaRPr lang="el-GR" sz="2000" dirty="0">
              <a:solidFill>
                <a:srgbClr val="C00000"/>
              </a:solidFill>
              <a:cs typeface="Arial" pitchFamily="34" charset="0"/>
            </a:endParaRPr>
          </a:p>
        </p:txBody>
      </p:sp>
      <p:sp>
        <p:nvSpPr>
          <p:cNvPr id="7" name="Ορθογώνιο 6"/>
          <p:cNvSpPr/>
          <p:nvPr/>
        </p:nvSpPr>
        <p:spPr>
          <a:xfrm>
            <a:off x="3000918" y="116632"/>
            <a:ext cx="2811795" cy="461665"/>
          </a:xfrm>
          <a:prstGeom prst="rect">
            <a:avLst/>
          </a:prstGeom>
          <a:solidFill>
            <a:srgbClr val="FFC000"/>
          </a:solidFill>
        </p:spPr>
        <p:txBody>
          <a:bodyPr wrap="none">
            <a:spAutoFit/>
          </a:bodyPr>
          <a:lstStyle/>
          <a:p>
            <a:r>
              <a:rPr lang="el-GR" sz="2400" b="1" dirty="0"/>
              <a:t>Δομή και λειτουργία</a:t>
            </a:r>
            <a:endParaRPr lang="el-GR" sz="2400" dirty="0"/>
          </a:p>
        </p:txBody>
      </p:sp>
      <p:sp>
        <p:nvSpPr>
          <p:cNvPr id="8" name="TextBox 7"/>
          <p:cNvSpPr txBox="1"/>
          <p:nvPr/>
        </p:nvSpPr>
        <p:spPr>
          <a:xfrm>
            <a:off x="292860" y="800722"/>
            <a:ext cx="3238131" cy="461665"/>
          </a:xfrm>
          <a:prstGeom prst="rect">
            <a:avLst/>
          </a:prstGeom>
          <a:solidFill>
            <a:schemeClr val="accent1">
              <a:lumMod val="40000"/>
              <a:lumOff val="60000"/>
            </a:schemeClr>
          </a:solidFill>
        </p:spPr>
        <p:txBody>
          <a:bodyPr wrap="none" rtlCol="0">
            <a:spAutoFit/>
          </a:bodyPr>
          <a:lstStyle/>
          <a:p>
            <a:r>
              <a:rPr lang="el-GR" sz="2400" b="1" dirty="0" smtClean="0"/>
              <a:t>3. Θέση και περιγραφή</a:t>
            </a:r>
            <a:endParaRPr lang="el-GR" sz="2400" b="1" dirty="0"/>
          </a:p>
        </p:txBody>
      </p:sp>
      <p:sp>
        <p:nvSpPr>
          <p:cNvPr id="3" name="Ορθογώνιο 2"/>
          <p:cNvSpPr/>
          <p:nvPr/>
        </p:nvSpPr>
        <p:spPr>
          <a:xfrm>
            <a:off x="292860" y="2852936"/>
            <a:ext cx="3631068" cy="400110"/>
          </a:xfrm>
          <a:prstGeom prst="rect">
            <a:avLst/>
          </a:prstGeom>
          <a:noFill/>
        </p:spPr>
        <p:txBody>
          <a:bodyPr wrap="square" rtlCol="0">
            <a:spAutoFit/>
          </a:bodyPr>
          <a:lstStyle/>
          <a:p>
            <a:pPr marL="185738" indent="-185738"/>
            <a:r>
              <a:rPr lang="el-GR" sz="2000" dirty="0" smtClean="0">
                <a:solidFill>
                  <a:srgbClr val="C00000"/>
                </a:solidFill>
                <a:cs typeface="Arial" pitchFamily="34" charset="0"/>
              </a:rPr>
              <a:t>- έχει </a:t>
            </a:r>
            <a:r>
              <a:rPr lang="el-GR" sz="2000" dirty="0">
                <a:solidFill>
                  <a:srgbClr val="C00000"/>
                </a:solidFill>
                <a:cs typeface="Arial" pitchFamily="34" charset="0"/>
              </a:rPr>
              <a:t>μέγεθος μεγάλης γροθιάς</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82519" y="404664"/>
            <a:ext cx="8568952" cy="2862322"/>
          </a:xfrm>
          <a:prstGeom prst="rect">
            <a:avLst/>
          </a:prstGeom>
        </p:spPr>
        <p:txBody>
          <a:bodyPr wrap="square">
            <a:spAutoFit/>
          </a:bodyPr>
          <a:lstStyle/>
          <a:p>
            <a:r>
              <a:rPr lang="el-GR" sz="2000" dirty="0"/>
              <a:t>Πολλά προβλήματα της καρδιάς είναι αποτέλεσμα </a:t>
            </a:r>
            <a:r>
              <a:rPr lang="el-GR" sz="2000" b="1" dirty="0">
                <a:solidFill>
                  <a:srgbClr val="C00000"/>
                </a:solidFill>
              </a:rPr>
              <a:t>της κακής στεφανιαίας</a:t>
            </a:r>
          </a:p>
          <a:p>
            <a:r>
              <a:rPr lang="el-GR" sz="2000" b="1" dirty="0">
                <a:solidFill>
                  <a:srgbClr val="C00000"/>
                </a:solidFill>
              </a:rPr>
              <a:t>κυκλοφορίας</a:t>
            </a:r>
            <a:r>
              <a:rPr lang="el-GR" sz="2000" dirty="0"/>
              <a:t>. </a:t>
            </a:r>
            <a:endParaRPr lang="el-GR" sz="2000" dirty="0" smtClean="0"/>
          </a:p>
          <a:p>
            <a:r>
              <a:rPr lang="el-GR" sz="2000" dirty="0" smtClean="0"/>
              <a:t>Η </a:t>
            </a:r>
            <a:r>
              <a:rPr lang="el-GR" sz="2000" dirty="0"/>
              <a:t>μειωμένη οξυγόνωση των κυττάρων του μυοκαρδίου προκαλεί</a:t>
            </a:r>
          </a:p>
          <a:p>
            <a:r>
              <a:rPr lang="el-GR" sz="2000" dirty="0"/>
              <a:t>την εξασθένησή τους με αποτέλεσμα την </a:t>
            </a:r>
            <a:r>
              <a:rPr lang="el-GR" sz="2000" b="1" dirty="0"/>
              <a:t>ισχαιμία του μυοκαρδίου. </a:t>
            </a:r>
            <a:r>
              <a:rPr lang="el-GR" sz="2000" dirty="0"/>
              <a:t>Ένα πιο</a:t>
            </a:r>
          </a:p>
          <a:p>
            <a:r>
              <a:rPr lang="el-GR" sz="2000" dirty="0"/>
              <a:t>σοβαρό πρόβλημα είναι το </a:t>
            </a:r>
            <a:r>
              <a:rPr lang="el-GR" sz="2000" b="1" dirty="0"/>
              <a:t>έμφραγμα του μυοκαρδίου, </a:t>
            </a:r>
            <a:r>
              <a:rPr lang="el-GR" sz="2000" dirty="0"/>
              <a:t>κατά το οποίο</a:t>
            </a:r>
          </a:p>
          <a:p>
            <a:r>
              <a:rPr lang="el-GR" sz="2000" dirty="0"/>
              <a:t>έχουμε </a:t>
            </a:r>
            <a:r>
              <a:rPr lang="el-GR" sz="2000" b="1" dirty="0"/>
              <a:t>νέκρωση</a:t>
            </a:r>
            <a:r>
              <a:rPr lang="el-GR" sz="2000" dirty="0"/>
              <a:t> ενός τμήματος του καρδιακού μυός, λόγω διακοπής της</a:t>
            </a:r>
          </a:p>
          <a:p>
            <a:r>
              <a:rPr lang="el-GR" sz="2000" dirty="0"/>
              <a:t>αιμάτωσής του εξαιτίας ενός θρόμβου ή εμβόλου σε μία από τις στεφανιαίες</a:t>
            </a:r>
          </a:p>
          <a:p>
            <a:r>
              <a:rPr lang="el-GR" sz="2000" dirty="0"/>
              <a:t>αρτηρίες. Οι συνέπειες του εμφράγματος εξαρτώνται από το μέγεθος και τη</a:t>
            </a:r>
          </a:p>
          <a:p>
            <a:r>
              <a:rPr lang="el-GR" sz="2000" dirty="0"/>
              <a:t>θέση της προσβεβλημένης περιοχής.</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11760" y="3483010"/>
            <a:ext cx="4222818" cy="28983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282247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43714" y="332656"/>
            <a:ext cx="8280920" cy="3170099"/>
          </a:xfrm>
          <a:prstGeom prst="rect">
            <a:avLst/>
          </a:prstGeom>
        </p:spPr>
        <p:txBody>
          <a:bodyPr wrap="square">
            <a:spAutoFit/>
          </a:bodyPr>
          <a:lstStyle/>
          <a:p>
            <a:r>
              <a:rPr lang="el-GR" sz="2000" dirty="0"/>
              <a:t>Η </a:t>
            </a:r>
            <a:r>
              <a:rPr lang="el-GR" sz="2000" b="1" dirty="0"/>
              <a:t>αρτηριοσκλήρυνση </a:t>
            </a:r>
            <a:r>
              <a:rPr lang="el-GR" sz="2000" dirty="0"/>
              <a:t>οφείλεται στη συσσώρευση λιπιδίων, ιδίως</a:t>
            </a:r>
          </a:p>
          <a:p>
            <a:r>
              <a:rPr lang="el-GR" sz="2000" dirty="0"/>
              <a:t>χοληστερόλης, κάτω από το εσωτερικό τοίχωμα των αρτηριών. Ακολουθεί η</a:t>
            </a:r>
          </a:p>
          <a:p>
            <a:r>
              <a:rPr lang="el-GR" sz="2000" dirty="0"/>
              <a:t>εναπόθεση ασβεστίου, με αποτέλεσμα τη μειωμένη ελαστικότητα των </a:t>
            </a:r>
            <a:r>
              <a:rPr lang="el-GR" sz="2000" dirty="0" smtClean="0"/>
              <a:t>αγγείων αυτών</a:t>
            </a:r>
            <a:r>
              <a:rPr lang="el-GR" sz="2000" dirty="0"/>
              <a:t>. Αν η αρτηριοσκλήρυνση προχωρήσει, εμφανίζονται στενώσεις </a:t>
            </a:r>
            <a:r>
              <a:rPr lang="el-GR" sz="2000" dirty="0" smtClean="0"/>
              <a:t>των αρτηριών</a:t>
            </a:r>
            <a:r>
              <a:rPr lang="el-GR" sz="2000" dirty="0"/>
              <a:t>, οι οποίες παρεμποδίζουν τη διέλευση του αίματος, με </a:t>
            </a:r>
            <a:r>
              <a:rPr lang="el-GR" sz="2000" dirty="0" smtClean="0"/>
              <a:t>αποτέλεσμα τις </a:t>
            </a:r>
            <a:r>
              <a:rPr lang="el-GR" sz="2000" dirty="0"/>
              <a:t>ισχαιμίες διάφορων οργάνων (μυοκαρδίου, εγκεφάλου, νεφρών κτλ.), </a:t>
            </a:r>
            <a:r>
              <a:rPr lang="el-GR" sz="2000" dirty="0" smtClean="0"/>
              <a:t>και μπορεί </a:t>
            </a:r>
            <a:r>
              <a:rPr lang="el-GR" sz="2000" dirty="0"/>
              <a:t>να αποτελέσουν αίτιο δημιουργίας θρόμβου. Αν συμβεί </a:t>
            </a:r>
            <a:r>
              <a:rPr lang="el-GR" sz="2000" dirty="0" smtClean="0"/>
              <a:t>πλήρης απόφραξη </a:t>
            </a:r>
            <a:r>
              <a:rPr lang="el-GR" sz="2000" dirty="0"/>
              <a:t>μιας αρτηρίας, (θρόμβωση εγκεφαλικής αρτηρίας ή έμφραγμα </a:t>
            </a:r>
            <a:r>
              <a:rPr lang="el-GR" sz="2000" dirty="0" smtClean="0"/>
              <a:t>του μυοκαρδίου</a:t>
            </a:r>
            <a:r>
              <a:rPr lang="el-GR" sz="2000" dirty="0"/>
              <a:t>), αυτό συνήθως συνεπάγεται μόνιμη νέκρωση του ιστού </a:t>
            </a:r>
            <a:r>
              <a:rPr lang="el-GR" sz="2000" dirty="0" smtClean="0"/>
              <a:t>που </a:t>
            </a:r>
            <a:r>
              <a:rPr lang="el-GR" sz="2000" dirty="0" err="1" smtClean="0"/>
              <a:t>αιματώνεται</a:t>
            </a:r>
            <a:r>
              <a:rPr lang="el-GR" sz="2000" dirty="0" smtClean="0"/>
              <a:t> </a:t>
            </a:r>
            <a:r>
              <a:rPr lang="el-GR" sz="2000" dirty="0"/>
              <a:t>από αυτήν.</a:t>
            </a:r>
          </a:p>
        </p:txBody>
      </p:sp>
      <p:sp>
        <p:nvSpPr>
          <p:cNvPr id="3" name="AutoShape 2" descr="data:image/jpeg;base64,/9j/4AAQSkZJRgABAQAAAQABAAD/2wCEAAkGBxQSEhUUEhQVFRQUFRQUFBYUFRUYFxQUFBQWFhQUFBgYHCggGBolHBQVITEhJSkrLi4uFx8zODMtNygtLisBCgoKDg0OGxAQGy4kICQsLCwsLCwsLCwsLCwsLCwsLCwsLCwsLCwsLCwsLCwsLCwsLCwsLCwsLCwsLCwsLCwsLP/AABEIAKYBLwMBIgACEQEDEQH/xAAbAAABBQEBAAAAAAAAAAAAAAADAAIEBQYBB//EAEQQAAIBAgMDCgQCCAUDBQEAAAECAAMRBBIhBTFBBhMiMlFhcYGRoUKxwdFSchQzQ2KCkuHwFSNTosIWsvEkNJPS4gf/xAAaAQADAQEBAQAAAAAAAAAAAAAAAQIDBAUG/8QALBEAAgIBBAECBQMFAAAAAAAAAAECEQMEEjFBIQUyExQiUYFCYXEVUpGh8P/aAAwDAQACEQMRAD8Ara/JfsU/wtf5ytrbCZeNvzKR7zd4Ha2Ari6OF8CUsew20v4yw/w0MLpVuO/K49rGeb5Ppd67R5S+zKg4X8CDAvQI3gjxBE9RrbEP4Kbd4JU/L6yvxWy1XrK6f7h6i8TaXI/oZ56FnbTYvsem/Vam3lY+0iVuTh4Kf4WB+esPAbF0zMWitLetsVl4kfmUj3kZ9nOOAPgfvHQbGQwI9RCHDsN6keRiAiJo4Fiyx1p20QDMs4UhIrQAAyRhWSbRjLACMVjCJIZYNljEAJjS0e6wLCMQ/PFngCZzPCidxIzToMjB44VIUPciQDHAyPzkXOwoNyJN5y8j87FzsKDcg94oDnJ0VIDtBpyMzzuaAHTBsY4mMMABsY2PInMsozdiEIJwLHgRNlJB9kYUpXRV3sQGUbihPSv3W+UsMdtvmahSjmLKbMwYqARw03yNsvlAmHY6MwKhRa2liSTrxNwLDsGsHiFpOWrUmBVmJZWV81MtrqFBBF9x8pp57Oh7ZeEa3YnLCuTlazEKGs2uZb2uDvB8bzS4blVSbSqpQ9+qzzfk3jaK1TnZuccBQzKFS1+quunDfJG0dpMKrqEGVCVAN8zsNwFu3hv3xOKfJntt+D0ptn4esMyZDcaEf0kOpsbJuaovg1x7zz/aO1Thny0gc4tm6VgpIBsRxOstdhcuq+YLVUEMQoN+J3A/ecmTSJ+YNr/vsCUuKNNVoVk3Nm/MtvcSLVY/tKIP5bXlpgeUVKt0QcjHgfp/SWWRSNRfvE4snzWH90CmvsZQ06J3ionkbfWDbZdN+rUQ9zAXmnyKCTYGQauEViboptxtMY+qte5Gqk32Z6ryePAA/lb7yFW2Kw4MPEX+U0w2WNSCy/lY/Kc/Rqq/tCfzAHSdMfU8T5HX8GPfAMNxHuIJsK4+E+WvymyvUNwUptbygXpr8VFh3rqPadEdVhlwyaX2McykbwR4i0bNaaFI7mZfzD7iDbZCtuKN7fKbKUXwxVH7mTYRhWaatyfP4T/CfvINXYpH4h4r9pVBs+xRskC9OXD7MbhY+dpHqYFx8J8tflCiXBlQyQTJLGpStvBHjI7040zNxIJjSZJenBMktMylFgi8bzkcyQRWUqMnY/nIhUg7RSqJ3MOHj1aASHUSGaRbYRTHicUQirIZukcE7ljwsdliKoFkiyQ1ooBQILHATpjSYAR6+DIO6P2PSK10FtHYIw/EraEe8Ns/D3vq4Ko9QJcsr82pJXtXd37uEdgce5IZHKONVIC2BHda1pqbpK7qmWSclqzNlemtMX1YuG0/dAgtr7TqVGYUjkCEpddHOXS7Nv8AKT8TtjF1aaVlLU0Ki7U6eZcwNmLaEjUcdN0pNo4pC+cMUqkf5jBQabm53qNxta9ri94qFupeQX6STq2bNYAsAGzWFgWDcbAa31klSVFOqpzG7gZ1CpTK24A2LWN7kyVszZNbEKGV6AQmxZc2a/EZSND42j8Rt1cLejQVWFNiGerchqg61lHpv4R0wco1yXnJxzUNyAFuQSBbMBqW8PbS/GQeT/KKuedKNmRalkza3U5tL+SyLjuUI/RhzSWNbMGB4AHp2IOqk3A3X1v2Ggw+MrqLK+Vb3yqFA9AIkvuPJK0lHg9TwfKWm5Aqg037eF/GXdOpdbplcHW9xf7TyWrtMqg51c7nq2stxqCW4DXdYcDH7L5QVEbTMg49LMo8QQDbz8pzZNHhyeapmLhJOj1UVtQDoe/T0jnrA6m54G2+ZnCcqx1MQtuBOhXT2+Uv8JVpuL0m38N49PtPOl6XKL+l+CdwmIBuugB46b52oRdvy7tN97Q9YaE5S3cNfHvlFinqMSEXQ77fCL9njObNpVBmmJ73RfYdEI4ee6PXZ1Nusie30lPgMPVG/X6S6pGw1Os54ScZeCMsKfJDr7IpjqF18GJF/eQXwlRdBVB/Mv10l6+/Ts4cfGQq+Hv0t2trd9/Wb/MZk/DHjrsqjQqk2NJH46Hh26yHX5tf1lJ04XFyPa8t6uD6Nt5Jvfs7AI58J0gXFlGnbf1msNfkS8+TZJLsoBToN1aoHc1oypsFW3c23sfaag4BCeopB3dH56QbbDpk3yW/Lp8prH1VdoTnXZjcRyX/AHGH5Wv85WYjk2RuYj8yn5z0b/BgOrUde64Pzi/wyrwqI35lt8p0Y/UcMvHBDyR7R5VW2BV4ZW8Db5yDX2XVXfTbyF/lPV8RgnHWoK3ehH1tINWlSB6S1KZ7wbTqjqcb4ZLhjkeUVKdt+njB2nqrYGlU3VFbuYAyFiOSlNv2aHvQlflabrImZvTJ8M84SSKc1WI5HqN3OL6MPl9ZBfk046rqfEFT9Y20xLBNFYghBJTbJqr8F/Ag/wBYB6ZXrAjxBHzmRrta5OXjrwd5zNAAt5wxgadvABGMMfGGMRtl2Ymz6dSuWNaqFygsAB0iAFVRuF5hBVJYsaaAkncGUa8AFYACdoA0ySCGRgQwLdF1PeNx3EHgR5S+ocn6rIrU6wUMActRbstxuJA1mpqqXuKyli6irZmJpuQppXshXsVeHiNZKxfJ+qhOcK1JbnnAwDBAL9JTva3ZJT7JGGHP1mOIdSAiAZUDHcT3eUs9nbWNYOlVF6tza9rNcZWvuNtYCcrVrgyWH2rVoX5gKisQSCMxPZcnj4Wgaqivndug/XYIuZXLMF6IJ6Juw4237t0s8VgkRytOo4QE6NTRwpvqFOYMbdwPnLSjsijSpM1Vy4dR01GUAXDIKYHG4B8uy8aYnFP8mfwjIwWiGKumbIzAFWBNyrAdWxub67z3Sfh9lYlyRTFAld7AmwPjuv3b4/AYakLslEVDYg84xuQd9gtgJPrbfqMgOHsuQ2qKQCyjQLl4ZeB00uPGTabNHDJFUirxFFFtTaqz1qeYVHWmDTAuWKm7Akrc6gfKVzYizEanKerkCrmB3sQxLDu0mnwWzRiqT1LZajF9V0psQdKhHYbai9t+kz52e9MkPSqk79FJB78w0MAVy7JuGxmd1WsAecvldQFbN3gWBB8OMiYXbxRv8sVAL8Svuu73hsJhGYmtVZKS0B0UuGKt8JcA33203ndaRdmmmSNN3xHQeYubL2m8fCIlFTl4Nls3lgwVS4up3NpwJBBF73075ocLt6jU32vbzt52Np5HWormJqvZuOcEHy01HhLfZ9HLQqVCjGkuTmwbjM5Niy8VXUXPHSKSjLlEPF+561QrBuo4Pcf7vGVTUHWpXH7hB9jY+08tpbcaiBnZgSLhB0+PEMbgfxeU0Gw+WTN0bNfWwNtQN+UEke8456DDLyvBGySfBpBtKz3YOi8RUVl17NRrLRsVTYXuLjcV/vSVNHlYOKn+Vh77pIXa2FqdZKZPgpPyvOd+m17Zf5CUr6JH6SNTfh2eMOWV1HhYab+86yC2Hwb8HXvV3H/K3tHjZ9LeuJrL3EoR7p9Zi/T8q4aKco/kkgMhFtw1vfu/rDYeuSbEfSRVwWmmL3/iFM39CIVKFQbsTTPjSX6PM36bk6IlK+iz5pSb/OQ69O27d3Qb065/b0T/AAEf8zGLhsQBbPRP84+8WX0/I40o/kiLa5Bst+JFo5UI0bUf37xj4LEn/QP8dT/6TgoYsfBSPhVb6pOJenahfpOj4ioFi9n0SdQuu8kCMGxqNrhmHgxHtCVsNiDrzCk91RfraNajWIscM9+6pSP/ADmkdPqoO0mPdFryzjbO/BXbwZQfcSLVw1Yb0p1B2g2PoRLJWcafo9UDuyH5GcOJK/sq3/xMbegM6Y5dZHlf6M9yXDKOpRUdei696i4/2wJw1FtBVsexx95oH2oouStRT30nUeYIkM7ToN12Q9ua02+eyw90TSM5PspK3JlW3LTb8vRPtKvEclLfDUXwswmvXAUG1RgpP4Htv3bjEMDUXqVmt2MAwmq9Sx/qTX4K3Xyjz2tyfYdVwe5gV+8i1NlVl+C/5SD/AFnpZ543DLTqW8vmICtST48Oy96bv9pnTDVYp8MTcO/B5fVRl6wI8QR84y89JbDUW0FQr3OPvaRa/JtG1C0m7x0T7TZNBti+GYzH4pab2o0KSsu9il+lxCjcLbpO2VtqqWC1QOlfKRcagE6jdbSaPE8gm3rWbNxNgC1uLDcT32Eq8RyKxK3KMrEi2ZiS1uwWFgPKa3fZLlFLgh7e22VQBQCahI1AIAFr6bjvG+QMHtNqYXcUZwhUKoKlviXKBfwMlVuTGKAs9IML36Lag9ouPaBOyay2tRcldVvlAU/i0JzGV2TGcVFpkzadPDrerUU3vayluk3ZYG3CQtr401ko2BVLtobbxYDdpu+cDUweIIs1JiO+3rvhcHh6gulSi+Um9xqVbdfU6ggWI7h4Ea8eCcWSKl9RYbGpHMLdUWJPcN/tKfZNQNjqhUXpf5mYEXBWxGvCW2IwtUpkUhV4kZrkeFr+0rOaekpSjSex67sti/cBwW+vafaRBHVqM0aVPg1u2cZ+jYOqx0Ljmqa953m3hfyAmE2i9Qihnvfm9+vxMSqnyPvLnaO0atcIauGdnQWGvQv+Irbf3XkJate5vSc337xe80UTmyZoukn4I9DDBg92Auirprdg2a5twAWxtc69xjhQKqQCouLF8ynQ6HKqkknx9oVEZdOZqZdd1gdQRe/Ei57u6cNOoBo1QD96kpI880lpmkcmNWTNn4yqjLSpk2dclNWscptZW13G+vZrJVLGVsO2auHyEkFHcVBVuD0QGJA7biw8ZVYKvzTZwtRqh0zuu4ccoBNoTauPGIQK5KlTdSVa19xB03faPaxPMrFjilSrmVAgewVGJCggABVKC3DcQPOMweJam4qKFLJews2RQesWvYsbacLQeFQaBqlMAMrdY3OXcBppftMkUKas687nKlrspc5QNSeAv3AExUablyeibHqLWpJVy5c6gkdnh3SW2DR9GUEeEqMFtmnYKLKBoANwA3ACWuF2ksZi2CbYlHgLeGh9pHq7It1HqD+In/uvLVa4LaQ7XPZAaooH2bVXq1T5qv0g3wmJGocfy/1l4VJ3zrW3XiHSM4aOJ33U+RH1nb4riqt4MR9JoWsBGILDfaA9pQnG4lf2fo33jBtasDrTcTRBb7xeOQa6i/jAnaUX/ULrvWoPG85/1Ix4uP55olp020I9oVsJTIsFHpAmjMf9TP8Ajb1P1hV5UN+My3fZFMnqC8j1+T1PfYQHRFTlTUG57+QhG5Vv8So3iP6wicmqR3j0gqnJenwJHnFSCkO/x2i3Xw9I/wAC/adp7Vwh/Y5fyMR8iJFq8lyOrUI7jIFTk5VU6EHxkvHB8oe1F+mKwpGjVk8HY/MmSKHNfDiag/PlI91EzA2VXG4X8ICphK671PlM3pcT/ShbTcHD5/2tFx+9TH0aRqmwSdy0/wCB3T2sZkBVqLwPmDHUtpVV+Jh4E2lfBS4I+EX+H5Rdtx6H5yWNrZ+rUUdxUfWYCm5G4kSSmIbxkNJnRtia3E4jFW6HNvrrYDd7Srr7WxSdemo1/wBIkW7bgyupYwjdceBk6ltdx8V/zSHjfUjSNLpMPQ2xnvbm9Mo1QjUn80mUqrN/p+Ssf+UifpyP16aNC0Gojq56fgSR9ZhPFnXtkKSh/aWNHClt4pgeDfePqbPI4U/eCpVjboVEbuYWPtDc6+WzLc66qQbX7N053LVxXkwcVYD9EOvRp2He32gjTt8Cep+0lUqqjQkjvIIhmoK3VO6+uYakzD5rULkqoplW2Yfs0/mP2jHqte3NIf4j8rS6VVAHH06PjGfoIJB3fYa3kPW5+mXFw7KlUDj9Wh8//wAwZ2WG3UEPmB/xl7TwQXs113ScoFrSf6hnXZnNw6MViOT6/Fh28VIPyMhVdhYbiGQ/vBh7kWnpGHpH/wAyRWwQI3fWd2DXZpxujmnkUWeUHkqp1pVL+B+xtI9TZWJpbiWt5/L7T03EbGoXzOg8QLe4lRtDY7DpYesyjsezg9wzXM61ropfUVCSk6MGNp10PSVgZZ4PlOfiPrp85avUrqP82ilUa60zY2HHK1x7iAejhamjKaTHhUXJ79X3m0NTinwzZxlEsMFthHFibSyw2U8Zka3Jd16VBwRvA4eXD5QP6dXo6VENu0bpsmnwF+Dcc0Lwj0xMtgeUgOhl3hdpBuIjHZYUxYRuS5nQwtvjlA7YAN5q2oj0r67o24vOO4gFB3N42nRDHUxgri0AauvdChUS6uGtuMYKJ4kxDEgCEo4oHQwFTI1WrbfrE9fNvFoaugO6MNQWtbWIo4tYWgKgB1nHpaw3MXGkY+AbKttRIj4Smd6j6yU6EaGcejAEeapUhkeQ6Zh0mA0S1eEDSMsIpioZIVoVap7ZGEIsBpskDEHuh6WOYbiw8DIaiPAj3MLZaU9ssN5B/MP/ABCjaanrUxrxGkqIwxPa+UKkX9LHU+DOvjqPe8mU8eSdHVrCwB04W4TJc6RxiGK7QD/fnM3p8T6E4pm4w+O16am37pB+cO2LXeG8iCDMRQ2gBxYetvY/SWVDavY6nuYD+hnPk9Pxy4J+E+jZYPEX7/Aywo1uB3cJiEx/ao8VJElUtqfvOPEZvvM46PLj9rsxyads0tcX8PWAbDDcRwsO77/0kGjtq/4G8DY+klPtNStsrD0I9pzz0mRuzPbKPRXNSysp6wJ1+8McKCNwN+DCSERD+0B8dD7yTQoix7OE4XjmpU1RrLL4K6lyYRukhNNjxpkgE967jAYnY2IQbkrL/I3qND6S/oYm2nAaSScUCJ36bUwjHzJ2c8p5EzzjG7MoNpUQ0W/fGUeTDoyDW2DWp60nzDgDxHceM9FxVYG6soItfUXEpcVstd9BjSY69G+XzQ9E+k7F6jjXLN4Sb5Rkk2rVp6VVK953essaG3A24yeRUFxVpCoALlqdgfNGOvkfKVlXYmHrN/lPkqfhHRb+Rhr5CdmPUQmrTNUyeMbxvHJiL8ZnsTsrE0t1qg7tD6HT3gaG1cpyuCp7GBHzmy8lKSNTWxGk5TxEqFx6njDmuvDfGVaJZrG8mpUFpWI4HGPNTsgPkuUxGkE7AyuWqLTlGvbvgJIssPVF7N5SUKv4ZSvjLEaQwx19wgDiWpF9TGuFkalVa0Qqa6iBNHl6QymRlMeHmAIlh48PImedFSKh2TlaFVpAWrDLVhQ7J6tHhpBWtCCtEUSWaDZozPFADhM5aPCztoBQPLO2jjOQASkjcSPAkfKFXG1B8V/EA/1giYwmFsdsmrtY/EoPgbfO8kUttIPxp62/2n6SlcyNUMrcyWzY0Nrq3Vqqe5rX9NDJ9PGsPhHipI/v1nm1SMp4l06jsv5WI+UGovlEvb2j1VNqHiWHiMw9ryTQ2oO1T4Gx9DPLaPKSuvxBvzKD7ixk+jyw/wBSkD3q30YH5zCejwz8tEuMGeiVa+Y6j+/KS6QS41FuwHU+u6YLDcp8OeL0z3g2/wBpIlthdoo/6usj9xKk+gIPtMP6bj6E4WqRd4ro1Ax3a6HXTt/vsmf2jQL6FFcad5JPYZZCsRvX+U/e04jIDc5lNrdIG3runNL0/LB3A2xyUeUVVNMRTNkqG3BKvTHhc9IeRh6/SFsRh7j8VOzqe/KdR7yzIDG4ZSNNND7w9JrHcdPSJZtXi5Vhk2y4Mq3J+lV/9vVsfw31HijdISuxGxsTSO7OO1d/oZuq+HpVdGRSd4PEQVLZVQX5qvpwSp017hc6geBnXi9STdSVHPxyYiltMr0XBB7CLGWmFxakb5cYzDki2Iw+YfipWYeOVtR7ynfYFGof/T1srfgJIP8AI+vpO+GaEuGUpkxXBEarC8qMRs7FUfhzj93f6GVz7UZWswIPYwI+c15GpGoqOJ3nwJQ0tsAixkynila0ClIuqFU23wi1yJASqNLSSalxADzgPHc5IfORc5MaM9xM5yLnZCNSc5yFBuJwrR4ryvDwimFDssFrwyVZXKYVHiKTLSnUh0aVaVoda8VFJliGjS8iCvO87FQ7JGaLNAB50vAApaDZ4NqkC9SMLCO8ju8a9SAepHRLY52gGM4zwTPGQ2JjGEzhaMLR0Q3Q/NFeCLTmaVRO8scNtWtT6lV17sxt6HSWuF5Y4hetkcd62PqtvlMzmnc0KGsjNzQ5a02/W0SO9SrfOxlvhOUeFfq1ih7HuP8AvBHvPLs8WaOh/FPaaNUsLqyVB2j7rcQi1SPhYflIYff2niVKuym6sVPapIPqJb4TlXi6e6qWHZUAb3OvvM5YYS5Q/ixPW6WMG7MPBrg+85iMFSq/rEB9PnMBhP8A+gvurUVYdqMR7Nce8ucHyxwb789E94IHqhI9pzy0ON8eB3F8GiGzSv6qsyj8L9NfCzajyMi42kbWrYdaq8Wp2v8AyN94TB7Qp1f1WIR+66sfaxHpJgLj4f5T9DaCwZYe2V/yG0ylXY2CqHouaLdj3TXss3RPlI2J5J4hNabK44cP6Ga+uKb6VFHZ01I990hpsgKD+jsUPA03Nv5dxmkcuRe5BRjXq16P6xGHfbT13SbhttgjhNLROLVTzgpVQODDKzDuK9H2kHE4bCVL87Qek3EqCwv2Xp6+olrUQ7B2jysPO55HzToabbTm3hs0cIIGEUxNFJhVEKsEpjs0hmyC5oucgS8YXhQbiWKsetWQQ8erwoFIsVqwq1JXLUhVqRFpk8VJ01JCFWd52Kh2SGqQTvBGpBs8YrHs8C7xjvAu8aRDlQ56kGXg2eDLy1ExlkDZ40tA5p3NK2me8JmnM0HmizR0LcPzThaMLRpMKJcgmeczwRM5mlbSd4YPHhoAGPBiaKUg4McDAho8GQ0aJhJZYPbmIpfq61QDsLZh6NcSrBjgYjRSZsMFy+xC9dadQeBQ+o09pc4Xlxhn/W0WQ/iWze62b2nnIMIsW5mqlZ67gts4apbmsSATuVyB7PY+8szTe37Nx26r9x7zxMSVhcZUp/q6jp+RmX5GL6XyirKC8QM7FNjgHAx4MUUllxCK06Xiikl2xpaNLRRRisQaODxRQBMeHjxUiik0aJscKkcKkUUk0TEXjGeKKCE2Bd4F3iimiRhNsEWjSYopojnbOXivFFGIV4s0UUAFeNJnIoCOTsUUYhwjhFFEUhwMepiikmiCAxwM7FIZqhywqmKKSzWIQGPBiikm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23728" y="3751114"/>
            <a:ext cx="4693114" cy="25711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628478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hygeia.gr/articlefiles/382-900-381b.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3568" y="1124744"/>
            <a:ext cx="7392685" cy="410445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Ορθογώνιο 1"/>
          <p:cNvSpPr/>
          <p:nvPr/>
        </p:nvSpPr>
        <p:spPr>
          <a:xfrm>
            <a:off x="827585" y="5589240"/>
            <a:ext cx="7248668" cy="646331"/>
          </a:xfrm>
          <a:prstGeom prst="rect">
            <a:avLst/>
          </a:prstGeom>
        </p:spPr>
        <p:txBody>
          <a:bodyPr wrap="square">
            <a:spAutoFit/>
          </a:bodyPr>
          <a:lstStyle/>
          <a:p>
            <a:r>
              <a:rPr lang="el-GR" dirty="0"/>
              <a:t>Σχηματική αναπαράσταση αυλού αγγείου με τον σχηματισμό </a:t>
            </a:r>
            <a:r>
              <a:rPr lang="el-GR" dirty="0" err="1"/>
              <a:t>αθηρωματικής</a:t>
            </a:r>
            <a:r>
              <a:rPr lang="el-GR" dirty="0"/>
              <a:t> πλάκας στον αυλό του αγγείου</a:t>
            </a:r>
          </a:p>
        </p:txBody>
      </p:sp>
    </p:spTree>
    <p:extLst>
      <p:ext uri="{BB962C8B-B14F-4D97-AF65-F5344CB8AC3E}">
        <p14:creationId xmlns:p14="http://schemas.microsoft.com/office/powerpoint/2010/main" xmlns="" val="16105675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95536" y="404664"/>
            <a:ext cx="2337307" cy="369332"/>
          </a:xfrm>
          <a:prstGeom prst="rect">
            <a:avLst/>
          </a:prstGeom>
        </p:spPr>
        <p:txBody>
          <a:bodyPr wrap="none">
            <a:spAutoFit/>
          </a:bodyPr>
          <a:lstStyle/>
          <a:p>
            <a:r>
              <a:rPr lang="el-GR" b="1" dirty="0"/>
              <a:t>εγκεφαλικό επεισόδιο</a:t>
            </a:r>
            <a:endParaRPr lang="el-GR" dirty="0"/>
          </a:p>
        </p:txBody>
      </p:sp>
      <p:sp>
        <p:nvSpPr>
          <p:cNvPr id="3" name="Ορθογώνιο 2"/>
          <p:cNvSpPr/>
          <p:nvPr/>
        </p:nvSpPr>
        <p:spPr>
          <a:xfrm>
            <a:off x="392164" y="1052736"/>
            <a:ext cx="8424936" cy="4801314"/>
          </a:xfrm>
          <a:prstGeom prst="rect">
            <a:avLst/>
          </a:prstGeom>
        </p:spPr>
        <p:txBody>
          <a:bodyPr wrap="square">
            <a:spAutoFit/>
          </a:bodyPr>
          <a:lstStyle/>
          <a:p>
            <a:r>
              <a:rPr lang="el-GR" dirty="0"/>
              <a:t>Τύποι εγκεφαλικού </a:t>
            </a:r>
            <a:r>
              <a:rPr lang="el-GR" dirty="0" smtClean="0"/>
              <a:t>επεισοδίου</a:t>
            </a:r>
          </a:p>
          <a:p>
            <a:endParaRPr lang="el-GR" b="1" dirty="0"/>
          </a:p>
          <a:p>
            <a:r>
              <a:rPr lang="el-GR" b="1" dirty="0" smtClean="0"/>
              <a:t>Ισχαιμική</a:t>
            </a:r>
            <a:endParaRPr lang="el-GR" b="1" dirty="0"/>
          </a:p>
          <a:p>
            <a:r>
              <a:rPr lang="el-GR" dirty="0"/>
              <a:t>Όταν η αιματική ροή προς τον εγκέφαλο σταματά εξαιτίας κάποιου θρόμβου σε ένα αγγείο που έχει υποστεί βλάβη από αρτηριοσκλήρυνση. Το μέρος του εγκεφάλου που </a:t>
            </a:r>
            <a:r>
              <a:rPr lang="el-GR" dirty="0" err="1"/>
              <a:t>αιματώνεται</a:t>
            </a:r>
            <a:r>
              <a:rPr lang="el-GR" dirty="0"/>
              <a:t> από την αρτηρία αυτή, υφίσταται νέκρωση που μπορεί να οδηγήσει σε σοβαρές μόνιμες αναπηρίες ή στο θάνατο</a:t>
            </a:r>
            <a:r>
              <a:rPr lang="el-GR" dirty="0" smtClean="0"/>
              <a:t>. Η </a:t>
            </a:r>
            <a:r>
              <a:rPr lang="el-GR" dirty="0"/>
              <a:t>συχνότερη μορφή των εγκεφαλικών επεισοδίων είναι η ισχαιμική</a:t>
            </a:r>
            <a:r>
              <a:rPr lang="el-GR" dirty="0" smtClean="0"/>
              <a:t>.</a:t>
            </a:r>
          </a:p>
          <a:p>
            <a:endParaRPr lang="el-GR" dirty="0"/>
          </a:p>
          <a:p>
            <a:r>
              <a:rPr lang="el-GR" b="1" dirty="0" smtClean="0"/>
              <a:t>Εμβολή</a:t>
            </a:r>
            <a:endParaRPr lang="el-GR" b="1" dirty="0"/>
          </a:p>
          <a:p>
            <a:r>
              <a:rPr lang="el-GR" dirty="0"/>
              <a:t>Όταν η αιματική ροή ενός αγγείου προς τον εγκέφαλο αποφράζεται από θρόμβο που δημιουργείται σε κάποιο άλλο σημείο του σώματος, συχνότερα στην καρδιά</a:t>
            </a:r>
            <a:r>
              <a:rPr lang="el-GR" dirty="0" smtClean="0"/>
              <a:t>.</a:t>
            </a:r>
          </a:p>
          <a:p>
            <a:endParaRPr lang="el-GR" dirty="0"/>
          </a:p>
          <a:p>
            <a:r>
              <a:rPr lang="el-GR" b="1" dirty="0" smtClean="0"/>
              <a:t>Αιμορραγία</a:t>
            </a:r>
            <a:endParaRPr lang="el-GR" b="1" dirty="0"/>
          </a:p>
          <a:p>
            <a:r>
              <a:rPr lang="el-GR" dirty="0" err="1"/>
              <a:t>Οταν</a:t>
            </a:r>
            <a:r>
              <a:rPr lang="el-GR" dirty="0"/>
              <a:t> ένα αγγείο εντός ή εκτός του εγκεφάλου διαρρηγνύεται, επιτρέποντας στο αίμα να διαφύγει στο εσωτερικό του εγκεφάλου (εγκεφαλική αιμορραγία). Η ανεξέλεγκτη υπέρταση αποτελεί πολύ συχνά το αίτιο αυτής της κατάστασης.</a:t>
            </a:r>
          </a:p>
        </p:txBody>
      </p:sp>
    </p:spTree>
    <p:extLst>
      <p:ext uri="{BB962C8B-B14F-4D97-AF65-F5344CB8AC3E}">
        <p14:creationId xmlns:p14="http://schemas.microsoft.com/office/powerpoint/2010/main" xmlns="" val="29006731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proionta-tis-fisis.info/wp-content/uploads/2013/11/%CE%B5%CE%B3%CE%BA%CE%B5%CF%86%CE%B1%CE%BB%CE%B9%CE%BA%CE%BF.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89080" y="72265"/>
            <a:ext cx="5048250" cy="342900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Ορθογώνιο 2"/>
          <p:cNvSpPr/>
          <p:nvPr/>
        </p:nvSpPr>
        <p:spPr>
          <a:xfrm>
            <a:off x="220717" y="3501008"/>
            <a:ext cx="8784976" cy="3416320"/>
          </a:xfrm>
          <a:prstGeom prst="rect">
            <a:avLst/>
          </a:prstGeom>
        </p:spPr>
        <p:txBody>
          <a:bodyPr wrap="square">
            <a:spAutoFit/>
          </a:bodyPr>
          <a:lstStyle/>
          <a:p>
            <a:pPr fontAlgn="base"/>
            <a:r>
              <a:rPr lang="el-GR" dirty="0" smtClean="0"/>
              <a:t>Ένας θεατής </a:t>
            </a:r>
            <a:r>
              <a:rPr lang="el-GR" dirty="0"/>
              <a:t>μπορεί να αναγνωρίσει ένα εγκεφαλικό επεισόδιο, </a:t>
            </a:r>
            <a:r>
              <a:rPr lang="el-GR" dirty="0" smtClean="0"/>
              <a:t>θέτοντας </a:t>
            </a:r>
            <a:r>
              <a:rPr lang="el-GR" dirty="0"/>
              <a:t>τρία απλά ερωτήματα: </a:t>
            </a:r>
            <a:br>
              <a:rPr lang="el-GR" dirty="0"/>
            </a:br>
            <a:r>
              <a:rPr lang="el-GR" b="1" dirty="0"/>
              <a:t>S</a:t>
            </a:r>
            <a:r>
              <a:rPr lang="el-GR" dirty="0"/>
              <a:t> (</a:t>
            </a:r>
            <a:r>
              <a:rPr lang="el-GR" dirty="0" err="1"/>
              <a:t>smile</a:t>
            </a:r>
            <a:r>
              <a:rPr lang="el-GR" dirty="0"/>
              <a:t>)* Ζητήστε από το άτομο να χαμογελάσει. </a:t>
            </a:r>
            <a:br>
              <a:rPr lang="el-GR" dirty="0"/>
            </a:br>
            <a:r>
              <a:rPr lang="el-GR" b="1" dirty="0"/>
              <a:t>T</a:t>
            </a:r>
            <a:r>
              <a:rPr lang="el-GR" dirty="0"/>
              <a:t> (</a:t>
            </a:r>
            <a:r>
              <a:rPr lang="el-GR" dirty="0" err="1"/>
              <a:t>talk</a:t>
            </a:r>
            <a:r>
              <a:rPr lang="el-GR" dirty="0"/>
              <a:t>) * Ζητήστε από το άτομο να μιλήσει λέγοντας μία απλή φράση, (</a:t>
            </a:r>
            <a:r>
              <a:rPr lang="el-GR" dirty="0" err="1"/>
              <a:t>πχ.σήμερα</a:t>
            </a:r>
            <a:r>
              <a:rPr lang="el-GR" dirty="0"/>
              <a:t> είναι μία ηλιόλουστη μέρα) </a:t>
            </a:r>
            <a:br>
              <a:rPr lang="el-GR" dirty="0"/>
            </a:br>
            <a:r>
              <a:rPr lang="el-GR" b="1" dirty="0"/>
              <a:t>R</a:t>
            </a:r>
            <a:r>
              <a:rPr lang="el-GR" dirty="0"/>
              <a:t> (</a:t>
            </a:r>
            <a:r>
              <a:rPr lang="el-GR" dirty="0" err="1"/>
              <a:t>raise</a:t>
            </a:r>
            <a:r>
              <a:rPr lang="el-GR" dirty="0"/>
              <a:t>) * Ζητήστε από </a:t>
            </a:r>
            <a:r>
              <a:rPr lang="el-GR" dirty="0" err="1"/>
              <a:t>αυτόν(ην</a:t>
            </a:r>
            <a:r>
              <a:rPr lang="el-GR" dirty="0"/>
              <a:t>) να σηκώσει τα χέρια του. </a:t>
            </a:r>
          </a:p>
          <a:p>
            <a:pPr fontAlgn="base"/>
            <a:r>
              <a:rPr lang="el-GR" dirty="0"/>
              <a:t>Αν </a:t>
            </a:r>
            <a:r>
              <a:rPr lang="el-GR" dirty="0" smtClean="0"/>
              <a:t>έχει </a:t>
            </a:r>
            <a:r>
              <a:rPr lang="el-GR" dirty="0"/>
              <a:t>πρόβλημα με κάποια από αυτά τα καθήκοντα, καλέστε τον αριθμό κλήσης έκτακτης ανάγκης αμέσως και περιγράψτε τα συμπτώματα του ατόμου.</a:t>
            </a:r>
          </a:p>
          <a:p>
            <a:pPr fontAlgn="base"/>
            <a:endParaRPr lang="el-GR" dirty="0" smtClean="0"/>
          </a:p>
          <a:p>
            <a:pPr fontAlgn="base"/>
            <a:r>
              <a:rPr lang="el-GR" dirty="0" smtClean="0"/>
              <a:t>(συμπληρωματικά):  </a:t>
            </a:r>
            <a:r>
              <a:rPr lang="el-GR" dirty="0"/>
              <a:t>Ζητήστε από το άτομο να «βγάλει» έξω τη γλώσσα του .. Αν η γλώσσα είναι «στραβά», αν πηγαίνει δηλαδή στην μία ή την άλλη πλευρά, είναι επίσης μια ένδειξη εγκεφαλικού </a:t>
            </a:r>
            <a:r>
              <a:rPr lang="el-GR" dirty="0" smtClean="0"/>
              <a:t>επεισοδίου.</a:t>
            </a:r>
            <a:endParaRPr lang="el-GR" dirty="0"/>
          </a:p>
        </p:txBody>
      </p:sp>
    </p:spTree>
    <p:extLst>
      <p:ext uri="{BB962C8B-B14F-4D97-AF65-F5344CB8AC3E}">
        <p14:creationId xmlns:p14="http://schemas.microsoft.com/office/powerpoint/2010/main" xmlns="" val="25991515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79512" y="654629"/>
            <a:ext cx="5400600" cy="1938992"/>
          </a:xfrm>
          <a:prstGeom prst="rect">
            <a:avLst/>
          </a:prstGeom>
        </p:spPr>
        <p:txBody>
          <a:bodyPr wrap="square">
            <a:spAutoFit/>
          </a:bodyPr>
          <a:lstStyle/>
          <a:p>
            <a:r>
              <a:rPr lang="el-GR" sz="2000" dirty="0"/>
              <a:t>Το </a:t>
            </a:r>
            <a:r>
              <a:rPr lang="el-GR" sz="2000" b="1" dirty="0">
                <a:solidFill>
                  <a:srgbClr val="C00000"/>
                </a:solidFill>
              </a:rPr>
              <a:t>ανεύρυσμα</a:t>
            </a:r>
            <a:r>
              <a:rPr lang="el-GR" sz="2000" b="1" dirty="0"/>
              <a:t> </a:t>
            </a:r>
            <a:r>
              <a:rPr lang="el-GR" sz="2000" dirty="0"/>
              <a:t>είναι η διόγκωση μιας λεπτής και εξασθενημένης περιοχής </a:t>
            </a:r>
            <a:r>
              <a:rPr lang="el-GR" sz="2000" dirty="0" smtClean="0"/>
              <a:t>του τοιχώματος </a:t>
            </a:r>
            <a:r>
              <a:rPr lang="el-GR" sz="2000" dirty="0"/>
              <a:t>ενός αγγείου (αρτηρίας ή φλέβας), που μοιάζει με μπαλόνι. </a:t>
            </a:r>
            <a:r>
              <a:rPr lang="el-GR" sz="2000" dirty="0" smtClean="0"/>
              <a:t>Αιτίες του </a:t>
            </a:r>
            <a:r>
              <a:rPr lang="el-GR" sz="2000" dirty="0"/>
              <a:t>ανευρύσματος είναι η αρτηριοσκλήρυνση, συγγενείς παθήσεις των</a:t>
            </a:r>
          </a:p>
          <a:p>
            <a:r>
              <a:rPr lang="el-GR" sz="2000" dirty="0"/>
              <a:t>αρτηριών κτλ</a:t>
            </a:r>
            <a:r>
              <a:rPr lang="el-GR" sz="2000" dirty="0" smtClean="0"/>
              <a:t>.</a:t>
            </a:r>
            <a:endParaRPr lang="el-GR" sz="2000" dirty="0"/>
          </a:p>
        </p:txBody>
      </p:sp>
      <p:pic>
        <p:nvPicPr>
          <p:cNvPr id="12290" name="Picture 2" descr="http://www.healthpress.gr/wp-content/uploads/2012/02/aneyrysma-aortis.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796136" y="640874"/>
            <a:ext cx="3176364" cy="242808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http://www.aggeiopathia.gr/wp-content/uploads/anebrisma-thorakikis-2.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15860" y="3212976"/>
            <a:ext cx="5048250" cy="34290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149821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23528" y="332656"/>
            <a:ext cx="2837828" cy="400110"/>
          </a:xfrm>
          <a:prstGeom prst="rect">
            <a:avLst/>
          </a:prstGeom>
          <a:solidFill>
            <a:schemeClr val="bg2">
              <a:lumMod val="75000"/>
            </a:schemeClr>
          </a:solidFill>
        </p:spPr>
        <p:txBody>
          <a:bodyPr wrap="none">
            <a:spAutoFit/>
          </a:bodyPr>
          <a:lstStyle/>
          <a:p>
            <a:r>
              <a:rPr lang="el-GR" sz="2000" b="1" dirty="0"/>
              <a:t>Αγγειοπλαστική - </a:t>
            </a:r>
            <a:r>
              <a:rPr lang="en-US" sz="2000" b="1" dirty="0"/>
              <a:t>Bypass</a:t>
            </a:r>
            <a:endParaRPr lang="el-GR" sz="2000" dirty="0"/>
          </a:p>
        </p:txBody>
      </p:sp>
      <p:sp>
        <p:nvSpPr>
          <p:cNvPr id="3" name="Ορθογώνιο 2"/>
          <p:cNvSpPr/>
          <p:nvPr/>
        </p:nvSpPr>
        <p:spPr>
          <a:xfrm>
            <a:off x="323528" y="1124744"/>
            <a:ext cx="8280920" cy="4708981"/>
          </a:xfrm>
          <a:prstGeom prst="rect">
            <a:avLst/>
          </a:prstGeom>
        </p:spPr>
        <p:txBody>
          <a:bodyPr wrap="square">
            <a:spAutoFit/>
          </a:bodyPr>
          <a:lstStyle/>
          <a:p>
            <a:r>
              <a:rPr lang="el-GR" sz="2000" dirty="0"/>
              <a:t>Σήμερα για την απόφραξη των αρτηριών χρησιμοποιούνται κυρίως δύο τύποι</a:t>
            </a:r>
          </a:p>
          <a:p>
            <a:r>
              <a:rPr lang="el-GR" sz="2000" dirty="0"/>
              <a:t>χειρουργικών επεμβάσεων, η αγγειοπλαστική και το </a:t>
            </a:r>
            <a:r>
              <a:rPr lang="el-GR" sz="2000" dirty="0" err="1"/>
              <a:t>bypass</a:t>
            </a:r>
            <a:r>
              <a:rPr lang="el-GR" sz="2000" dirty="0"/>
              <a:t>. </a:t>
            </a:r>
            <a:endParaRPr lang="el-GR" sz="2000" dirty="0" smtClean="0"/>
          </a:p>
          <a:p>
            <a:pPr marL="268288" indent="-268288"/>
            <a:r>
              <a:rPr lang="el-GR" sz="2000" b="1" dirty="0" smtClean="0"/>
              <a:t>1. </a:t>
            </a:r>
            <a:r>
              <a:rPr lang="el-GR" sz="2000" dirty="0" smtClean="0"/>
              <a:t>Στην πρώτη περίπτωση </a:t>
            </a:r>
            <a:r>
              <a:rPr lang="el-GR" sz="2000" dirty="0"/>
              <a:t>ο καρδιοχειρουργός τοποθετεί έναν πλαστικό σωλήνα μέσα σε </a:t>
            </a:r>
            <a:r>
              <a:rPr lang="el-GR" sz="2000" dirty="0" smtClean="0"/>
              <a:t>ένα μεγάλο </a:t>
            </a:r>
            <a:r>
              <a:rPr lang="el-GR" sz="2000" dirty="0"/>
              <a:t>αρτηριακό αγγείο του χεριού ή του ποδιού και τον οδηγεί προς </a:t>
            </a:r>
            <a:r>
              <a:rPr lang="el-GR" sz="2000" dirty="0" smtClean="0"/>
              <a:t>την καρδιά</a:t>
            </a:r>
            <a:r>
              <a:rPr lang="el-GR" sz="2000" dirty="0"/>
              <a:t>. Όταν ο σωλήνας πλησιάσει την περιοχή της στένωσης σε </a:t>
            </a:r>
            <a:r>
              <a:rPr lang="el-GR" sz="2000" dirty="0" smtClean="0"/>
              <a:t>μία στεφανιαία </a:t>
            </a:r>
            <a:r>
              <a:rPr lang="el-GR" sz="2000" dirty="0"/>
              <a:t>αρτηρία, ένα μπαλονάκι που βρίσκεται προσκολλημένο στο </a:t>
            </a:r>
            <a:r>
              <a:rPr lang="el-GR" sz="2000" dirty="0" smtClean="0"/>
              <a:t>άκρο του </a:t>
            </a:r>
            <a:r>
              <a:rPr lang="el-GR" sz="2000" dirty="0"/>
              <a:t>σωλήνα φουσκώνει, διευρύνοντας με τον τρόπο αυτό το αγγείο. </a:t>
            </a:r>
            <a:r>
              <a:rPr lang="el-GR" sz="2000" dirty="0" smtClean="0"/>
              <a:t>Υπάρχουν διάφορες </a:t>
            </a:r>
            <a:r>
              <a:rPr lang="el-GR" sz="2000" dirty="0"/>
              <a:t>εναλλακτικές λύσεις της παραπάνω μεθόδου, όπως η τεχνική </a:t>
            </a:r>
            <a:r>
              <a:rPr lang="el-GR" sz="2000" dirty="0" err="1" smtClean="0"/>
              <a:t>Laser</a:t>
            </a:r>
            <a:r>
              <a:rPr lang="el-GR" sz="2000" dirty="0" smtClean="0"/>
              <a:t> κτλ</a:t>
            </a:r>
            <a:r>
              <a:rPr lang="el-GR" sz="2000" dirty="0"/>
              <a:t>.</a:t>
            </a:r>
          </a:p>
          <a:p>
            <a:endParaRPr lang="el-GR" sz="2000" dirty="0" smtClean="0"/>
          </a:p>
          <a:p>
            <a:pPr marL="173038" indent="-173038"/>
            <a:r>
              <a:rPr lang="el-GR" sz="2000" b="1" dirty="0" smtClean="0"/>
              <a:t>2.</a:t>
            </a:r>
            <a:r>
              <a:rPr lang="el-GR" sz="2000" dirty="0" smtClean="0"/>
              <a:t> Κάθε </a:t>
            </a:r>
            <a:r>
              <a:rPr lang="el-GR" sz="2000" dirty="0"/>
              <a:t>χρόνο χιλιάδες άτομα υποβάλλονται σε εγχειρήσεις </a:t>
            </a:r>
            <a:r>
              <a:rPr lang="el-GR" sz="2000" dirty="0" err="1"/>
              <a:t>bypass</a:t>
            </a:r>
            <a:r>
              <a:rPr lang="el-GR" sz="2000" dirty="0"/>
              <a:t> </a:t>
            </a:r>
            <a:r>
              <a:rPr lang="el-GR" sz="2000" dirty="0" smtClean="0"/>
              <a:t>στις στεφανιαίες </a:t>
            </a:r>
            <a:r>
              <a:rPr lang="el-GR" sz="2000" dirty="0"/>
              <a:t>αρτηρίες. Κατά τη διάρκεια της επέμβασης αυτής </a:t>
            </a:r>
            <a:r>
              <a:rPr lang="el-GR" sz="2000" dirty="0" smtClean="0"/>
              <a:t>λαμβάνεται τμήμα </a:t>
            </a:r>
            <a:r>
              <a:rPr lang="el-GR" sz="2000" dirty="0"/>
              <a:t>από ένα άλλο αιμοφόρο αγγείο του σώματος του ασθενούς </a:t>
            </a:r>
            <a:r>
              <a:rPr lang="el-GR" sz="2000" dirty="0" smtClean="0"/>
              <a:t>και τοποθετείται </a:t>
            </a:r>
            <a:r>
              <a:rPr lang="el-GR" sz="2000" dirty="0"/>
              <a:t>το ένα άκρο του στην αορτή και το άλλο στη </a:t>
            </a:r>
            <a:r>
              <a:rPr lang="el-GR" sz="2000" dirty="0" smtClean="0"/>
              <a:t>στεφανιαία αρτηρία</a:t>
            </a:r>
            <a:r>
              <a:rPr lang="el-GR" sz="2000" dirty="0"/>
              <a:t>, αμέσως μετά το φραγμένο σημείο.</a:t>
            </a:r>
          </a:p>
        </p:txBody>
      </p:sp>
    </p:spTree>
    <p:extLst>
      <p:ext uri="{BB962C8B-B14F-4D97-AF65-F5344CB8AC3E}">
        <p14:creationId xmlns:p14="http://schemas.microsoft.com/office/powerpoint/2010/main" xmlns="" val="21651688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2.bp.blogspot.com/-4kj8rRid9GM/T5Ws5Je_DJI/AAAAAAAAAHc/-SxqfAtcMzY/s400/000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03648" y="188640"/>
            <a:ext cx="5766401" cy="63367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822021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heart-treatment.com/wp-content/uploads/2013/09/Coronary-Bypass-Surgery.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9552" y="20287"/>
            <a:ext cx="7776864" cy="674643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853789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919170" y="2132856"/>
            <a:ext cx="7992888" cy="4154984"/>
          </a:xfrm>
          <a:prstGeom prst="rect">
            <a:avLst/>
          </a:prstGeom>
        </p:spPr>
        <p:txBody>
          <a:bodyPr wrap="square">
            <a:spAutoFit/>
          </a:bodyPr>
          <a:lstStyle/>
          <a:p>
            <a:r>
              <a:rPr lang="el-GR" sz="2400" dirty="0"/>
              <a:t>Τα τελευταία χρόνια οι καρδιαγγειακές παθήσεις έχουν πάρει τη </a:t>
            </a:r>
            <a:r>
              <a:rPr lang="el-GR" sz="2400" dirty="0" smtClean="0"/>
              <a:t>μορφή επιδημίας </a:t>
            </a:r>
            <a:r>
              <a:rPr lang="el-GR" sz="2400" dirty="0"/>
              <a:t>στις δυτικές χώρες. Παράγοντες που ενοχοποιούνται για </a:t>
            </a:r>
            <a:r>
              <a:rPr lang="el-GR" sz="2400" dirty="0" smtClean="0"/>
              <a:t>την πρόκληση </a:t>
            </a:r>
            <a:r>
              <a:rPr lang="el-GR" sz="2400" dirty="0"/>
              <a:t>καρδιοπαθειών είναι η </a:t>
            </a:r>
            <a:endParaRPr lang="el-GR" sz="2400" dirty="0" smtClean="0"/>
          </a:p>
          <a:p>
            <a:endParaRPr lang="el-GR" sz="2400" b="1" dirty="0"/>
          </a:p>
          <a:p>
            <a:r>
              <a:rPr lang="el-GR" sz="2400" b="1" dirty="0" smtClean="0"/>
              <a:t>παχυσαρκία</a:t>
            </a:r>
            <a:r>
              <a:rPr lang="el-GR" sz="2400" b="1" dirty="0"/>
              <a:t>, η υψηλή αρτηριακή πίεση, </a:t>
            </a:r>
            <a:r>
              <a:rPr lang="el-GR" sz="2400" b="1" dirty="0" smtClean="0"/>
              <a:t>το κάπνισμα</a:t>
            </a:r>
            <a:r>
              <a:rPr lang="el-GR" sz="2400" b="1" dirty="0"/>
              <a:t>, η χοληστερίνη, ο σακχαρώδης διαβήτης, η ηλικία, το φύλο και </a:t>
            </a:r>
            <a:r>
              <a:rPr lang="el-GR" sz="2400" b="1" dirty="0" smtClean="0"/>
              <a:t>η γενετική </a:t>
            </a:r>
            <a:r>
              <a:rPr lang="el-GR" sz="2400" b="1" dirty="0"/>
              <a:t>προδιάθεση.</a:t>
            </a:r>
          </a:p>
          <a:p>
            <a:endParaRPr lang="el-GR" sz="2400" dirty="0" smtClean="0"/>
          </a:p>
          <a:p>
            <a:r>
              <a:rPr lang="el-GR" sz="2400" dirty="0" smtClean="0"/>
              <a:t>Άτομα </a:t>
            </a:r>
            <a:r>
              <a:rPr lang="el-GR" sz="2400" dirty="0"/>
              <a:t>στα οποία συνυπάρχουν κάποιοι απ' αυτούς τους παράγοντες </a:t>
            </a:r>
            <a:r>
              <a:rPr lang="el-GR" sz="2400" dirty="0" smtClean="0"/>
              <a:t>έχουν μεγαλύτερες </a:t>
            </a:r>
            <a:r>
              <a:rPr lang="el-GR" sz="2400" dirty="0"/>
              <a:t>πιθανότητες να υποστούν καρδιακό επεισόδιο.</a:t>
            </a:r>
          </a:p>
        </p:txBody>
      </p:sp>
      <p:sp>
        <p:nvSpPr>
          <p:cNvPr id="3" name="Δεξιό βέλος 2"/>
          <p:cNvSpPr/>
          <p:nvPr/>
        </p:nvSpPr>
        <p:spPr>
          <a:xfrm rot="2438097">
            <a:off x="240626" y="411064"/>
            <a:ext cx="2088232" cy="151216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3041903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367" t="10915" r="54974" b="4929"/>
          <a:stretch/>
        </p:blipFill>
        <p:spPr bwMode="auto">
          <a:xfrm>
            <a:off x="988681" y="667618"/>
            <a:ext cx="8126570" cy="61561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1 - Εικόνα" descr="kard.png"/>
          <p:cNvPicPr/>
          <p:nvPr/>
        </p:nvPicPr>
        <p:blipFill rotWithShape="1">
          <a:blip r:embed="rId3"/>
          <a:srcRect l="15169" t="10504" r="17366" b="23031"/>
          <a:stretch/>
        </p:blipFill>
        <p:spPr>
          <a:xfrm>
            <a:off x="0" y="116632"/>
            <a:ext cx="2084223" cy="2047019"/>
          </a:xfrm>
          <a:prstGeom prst="rect">
            <a:avLst/>
          </a:prstGeom>
        </p:spPr>
      </p:pic>
    </p:spTree>
    <p:extLst>
      <p:ext uri="{BB962C8B-B14F-4D97-AF65-F5344CB8AC3E}">
        <p14:creationId xmlns:p14="http://schemas.microsoft.com/office/powerpoint/2010/main" xmlns="" val="1386618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fc06.deviantart.net/fs49/f/2009/198/a/e/Blood_Splatter_Texture_by_iEniGmAGraphics.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19672" y="476672"/>
            <a:ext cx="6035913" cy="603591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Ορθογώνιο 1"/>
          <p:cNvSpPr/>
          <p:nvPr/>
        </p:nvSpPr>
        <p:spPr>
          <a:xfrm>
            <a:off x="467544" y="476672"/>
            <a:ext cx="2840842" cy="1446550"/>
          </a:xfrm>
          <a:prstGeom prst="rect">
            <a:avLst/>
          </a:prstGeom>
        </p:spPr>
        <p:txBody>
          <a:bodyPr wrap="square">
            <a:spAutoFit/>
          </a:bodyPr>
          <a:lstStyle/>
          <a:p>
            <a:pPr algn="ctr"/>
            <a:r>
              <a:rPr lang="el-GR" sz="8800" b="1" dirty="0"/>
              <a:t>ΑΙΜΑ</a:t>
            </a:r>
          </a:p>
        </p:txBody>
      </p:sp>
    </p:spTree>
    <p:extLst>
      <p:ext uri="{BB962C8B-B14F-4D97-AF65-F5344CB8AC3E}">
        <p14:creationId xmlns:p14="http://schemas.microsoft.com/office/powerpoint/2010/main" xmlns="" val="10128335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40847" y="2733888"/>
            <a:ext cx="8280920" cy="1631216"/>
          </a:xfrm>
          <a:prstGeom prst="rect">
            <a:avLst/>
          </a:prstGeom>
        </p:spPr>
        <p:txBody>
          <a:bodyPr wrap="square">
            <a:spAutoFit/>
          </a:bodyPr>
          <a:lstStyle/>
          <a:p>
            <a:r>
              <a:rPr lang="el-GR" sz="2000" dirty="0" smtClean="0"/>
              <a:t>Αποτελείται από </a:t>
            </a:r>
          </a:p>
          <a:p>
            <a:pPr marL="342900" indent="-342900">
              <a:buFont typeface="Arial" pitchFamily="34" charset="0"/>
              <a:buChar char="•"/>
            </a:pPr>
            <a:r>
              <a:rPr lang="el-GR" sz="2000" dirty="0" smtClean="0"/>
              <a:t>τα </a:t>
            </a:r>
            <a:r>
              <a:rPr lang="el-GR" sz="2000" b="1" dirty="0" smtClean="0"/>
              <a:t>έμμορφα συστατικά</a:t>
            </a:r>
            <a:r>
              <a:rPr lang="el-GR" sz="2000" dirty="0" smtClean="0"/>
              <a:t>, (περίπου </a:t>
            </a:r>
            <a:r>
              <a:rPr lang="el-GR" sz="2000" dirty="0"/>
              <a:t>το 45% </a:t>
            </a:r>
            <a:r>
              <a:rPr lang="el-GR" sz="2000" dirty="0" smtClean="0"/>
              <a:t>του</a:t>
            </a:r>
            <a:r>
              <a:rPr lang="en-US" sz="2000" dirty="0" smtClean="0"/>
              <a:t> </a:t>
            </a:r>
            <a:r>
              <a:rPr lang="el-GR" sz="2000" dirty="0" smtClean="0"/>
              <a:t>όγκου του) </a:t>
            </a:r>
            <a:r>
              <a:rPr lang="el-GR" sz="2000" dirty="0"/>
              <a:t>και </a:t>
            </a:r>
            <a:endParaRPr lang="el-GR" sz="2000" dirty="0" smtClean="0"/>
          </a:p>
          <a:p>
            <a:pPr marL="342900" indent="-342900">
              <a:buFont typeface="Arial" pitchFamily="34" charset="0"/>
              <a:buChar char="•"/>
            </a:pPr>
            <a:r>
              <a:rPr lang="el-GR" sz="2000" dirty="0" smtClean="0"/>
              <a:t>το </a:t>
            </a:r>
            <a:r>
              <a:rPr lang="el-GR" sz="2000" b="1" dirty="0"/>
              <a:t>πλάσμα </a:t>
            </a:r>
            <a:r>
              <a:rPr lang="el-GR" sz="2000" dirty="0"/>
              <a:t>(περίπου το </a:t>
            </a:r>
            <a:r>
              <a:rPr lang="el-GR" sz="2000" dirty="0" smtClean="0"/>
              <a:t>55</a:t>
            </a:r>
            <a:r>
              <a:rPr lang="el-GR" sz="2000" dirty="0"/>
              <a:t>% του</a:t>
            </a:r>
            <a:r>
              <a:rPr lang="en-US" sz="2000" dirty="0"/>
              <a:t> </a:t>
            </a:r>
            <a:r>
              <a:rPr lang="el-GR" sz="2000" dirty="0"/>
              <a:t>όγκου του) </a:t>
            </a:r>
            <a:r>
              <a:rPr lang="el-GR" sz="2000" dirty="0" smtClean="0"/>
              <a:t>το οποίο αποτελείται κυρίως από </a:t>
            </a:r>
            <a:r>
              <a:rPr lang="el-GR" sz="2000" dirty="0"/>
              <a:t>νερό (90</a:t>
            </a:r>
            <a:r>
              <a:rPr lang="el-GR" sz="2000" dirty="0" smtClean="0"/>
              <a:t>%), μέσα στο </a:t>
            </a:r>
            <a:r>
              <a:rPr lang="el-GR" sz="2000" dirty="0"/>
              <a:t>οποίο είναι διαλυμένα ανόργανα άλατα</a:t>
            </a:r>
            <a:r>
              <a:rPr lang="el-GR" sz="2000" dirty="0" smtClean="0"/>
              <a:t>,</a:t>
            </a:r>
            <a:r>
              <a:rPr lang="en-US" sz="2000" dirty="0" smtClean="0"/>
              <a:t> </a:t>
            </a:r>
            <a:r>
              <a:rPr lang="el-GR" sz="2000" dirty="0" smtClean="0"/>
              <a:t>ορμόνες</a:t>
            </a:r>
            <a:r>
              <a:rPr lang="el-GR" sz="2000" dirty="0"/>
              <a:t>, πρωτεΐνες, θρεπτικές ουσίες κ.ά</a:t>
            </a:r>
            <a:r>
              <a:rPr lang="el-GR" sz="2000" dirty="0" smtClean="0"/>
              <a:t>.</a:t>
            </a:r>
            <a:endParaRPr lang="el-GR" sz="2000" dirty="0"/>
          </a:p>
        </p:txBody>
      </p:sp>
      <p:sp>
        <p:nvSpPr>
          <p:cNvPr id="3" name="Ορθογώνιο 2"/>
          <p:cNvSpPr/>
          <p:nvPr/>
        </p:nvSpPr>
        <p:spPr>
          <a:xfrm>
            <a:off x="398179" y="1064563"/>
            <a:ext cx="8206269" cy="707886"/>
          </a:xfrm>
          <a:prstGeom prst="rect">
            <a:avLst/>
          </a:prstGeom>
        </p:spPr>
        <p:txBody>
          <a:bodyPr wrap="square">
            <a:spAutoFit/>
          </a:bodyPr>
          <a:lstStyle/>
          <a:p>
            <a:pPr lvl="0"/>
            <a:r>
              <a:rPr lang="el-GR" sz="2000" dirty="0"/>
              <a:t>Το αίμα είναι υγρός συνδετικός </a:t>
            </a:r>
            <a:r>
              <a:rPr lang="el-GR" sz="2000" dirty="0" smtClean="0"/>
              <a:t>ιστός</a:t>
            </a:r>
            <a:r>
              <a:rPr lang="en-US" sz="2000" dirty="0" smtClean="0"/>
              <a:t> </a:t>
            </a:r>
            <a:r>
              <a:rPr lang="el-GR" sz="2000" dirty="0" smtClean="0"/>
              <a:t>που </a:t>
            </a:r>
            <a:r>
              <a:rPr lang="el-GR" sz="2000" dirty="0" smtClean="0">
                <a:solidFill>
                  <a:prstClr val="black"/>
                </a:solidFill>
              </a:rPr>
              <a:t>αποτελείται </a:t>
            </a:r>
            <a:r>
              <a:rPr lang="el-GR" sz="2000" dirty="0">
                <a:solidFill>
                  <a:prstClr val="black"/>
                </a:solidFill>
              </a:rPr>
              <a:t>από πολλά είδη κυττάρων, τα οποία αιωρούνται σ' ένα υγρό, </a:t>
            </a:r>
            <a:r>
              <a:rPr lang="el-GR" sz="2000" dirty="0" smtClean="0">
                <a:solidFill>
                  <a:prstClr val="black"/>
                </a:solidFill>
              </a:rPr>
              <a:t>το πλάσμα</a:t>
            </a:r>
            <a:r>
              <a:rPr lang="el-GR" sz="2000" dirty="0">
                <a:solidFill>
                  <a:prstClr val="black"/>
                </a:solidFill>
              </a:rPr>
              <a:t>. </a:t>
            </a:r>
            <a:endParaRPr lang="el-GR" sz="2000" dirty="0"/>
          </a:p>
        </p:txBody>
      </p:sp>
      <p:sp>
        <p:nvSpPr>
          <p:cNvPr id="5" name="Ορθογώνιο 4"/>
          <p:cNvSpPr/>
          <p:nvPr/>
        </p:nvSpPr>
        <p:spPr>
          <a:xfrm>
            <a:off x="395536" y="5445224"/>
            <a:ext cx="8280920" cy="1015663"/>
          </a:xfrm>
          <a:prstGeom prst="rect">
            <a:avLst/>
          </a:prstGeom>
          <a:solidFill>
            <a:schemeClr val="bg2">
              <a:lumMod val="90000"/>
            </a:schemeClr>
          </a:solidFill>
        </p:spPr>
        <p:txBody>
          <a:bodyPr wrap="square">
            <a:spAutoFit/>
          </a:bodyPr>
          <a:lstStyle/>
          <a:p>
            <a:pPr marL="342900" indent="-342900">
              <a:buFont typeface="Arial" pitchFamily="34" charset="0"/>
              <a:buChar char="•"/>
            </a:pPr>
            <a:r>
              <a:rPr lang="el-GR" sz="2000" dirty="0"/>
              <a:t>Το αίμα αποτελεί περίπου το 8% του συνολικού βάρους του σώματος. </a:t>
            </a:r>
            <a:endParaRPr lang="en-US" sz="2000" dirty="0" smtClean="0"/>
          </a:p>
          <a:p>
            <a:pPr marL="342900" indent="-342900">
              <a:buFont typeface="Arial" pitchFamily="34" charset="0"/>
              <a:buChar char="•"/>
            </a:pPr>
            <a:r>
              <a:rPr lang="el-GR" sz="2000" dirty="0" smtClean="0"/>
              <a:t>Ο </a:t>
            </a:r>
            <a:r>
              <a:rPr lang="el-GR" sz="2000" dirty="0"/>
              <a:t>όγκος του αίματος ενός κανονικού ανδρός σε μέγεθος άνδρα είναι 5 με 6 λίτρα. Για την κανονική μέση γυναίκα είναι 4-5 λίτρα </a:t>
            </a:r>
          </a:p>
        </p:txBody>
      </p:sp>
      <p:sp>
        <p:nvSpPr>
          <p:cNvPr id="7" name="Ορθογώνιο 6"/>
          <p:cNvSpPr/>
          <p:nvPr/>
        </p:nvSpPr>
        <p:spPr>
          <a:xfrm>
            <a:off x="395536" y="404664"/>
            <a:ext cx="2175083" cy="461665"/>
          </a:xfrm>
          <a:prstGeom prst="rect">
            <a:avLst/>
          </a:prstGeom>
          <a:solidFill>
            <a:schemeClr val="tx2">
              <a:lumMod val="40000"/>
              <a:lumOff val="60000"/>
            </a:schemeClr>
          </a:solidFill>
        </p:spPr>
        <p:txBody>
          <a:bodyPr wrap="none">
            <a:spAutoFit/>
          </a:bodyPr>
          <a:lstStyle/>
          <a:p>
            <a:r>
              <a:rPr lang="el-GR" sz="2400" b="1" dirty="0" smtClean="0"/>
              <a:t>Τι είναι το αίμα</a:t>
            </a:r>
            <a:endParaRPr lang="el-GR" sz="2400" b="1" dirty="0"/>
          </a:p>
        </p:txBody>
      </p:sp>
      <p:sp>
        <p:nvSpPr>
          <p:cNvPr id="8" name="Ορθογώνιο 7"/>
          <p:cNvSpPr/>
          <p:nvPr/>
        </p:nvSpPr>
        <p:spPr>
          <a:xfrm>
            <a:off x="440847" y="2136306"/>
            <a:ext cx="2690993" cy="461665"/>
          </a:xfrm>
          <a:prstGeom prst="rect">
            <a:avLst/>
          </a:prstGeom>
          <a:solidFill>
            <a:schemeClr val="tx2">
              <a:lumMod val="40000"/>
              <a:lumOff val="60000"/>
            </a:schemeClr>
          </a:solidFill>
        </p:spPr>
        <p:txBody>
          <a:bodyPr wrap="none">
            <a:spAutoFit/>
          </a:bodyPr>
          <a:lstStyle/>
          <a:p>
            <a:r>
              <a:rPr lang="el-GR" sz="2400" b="1" dirty="0" smtClean="0"/>
              <a:t>Από τι αποτελείται;</a:t>
            </a:r>
            <a:endParaRPr lang="el-GR" sz="2400" b="1" dirty="0"/>
          </a:p>
        </p:txBody>
      </p:sp>
    </p:spTree>
    <p:extLst>
      <p:ext uri="{BB962C8B-B14F-4D97-AF65-F5344CB8AC3E}">
        <p14:creationId xmlns:p14="http://schemas.microsoft.com/office/powerpoint/2010/main" xmlns="" val="31419250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coolweb.gr/img/82/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206166" y="1124744"/>
            <a:ext cx="4760027" cy="491638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Ορθογώνιο 2"/>
          <p:cNvSpPr/>
          <p:nvPr/>
        </p:nvSpPr>
        <p:spPr>
          <a:xfrm>
            <a:off x="209722" y="1340768"/>
            <a:ext cx="3996444" cy="2554545"/>
          </a:xfrm>
          <a:prstGeom prst="rect">
            <a:avLst/>
          </a:prstGeom>
        </p:spPr>
        <p:txBody>
          <a:bodyPr wrap="square">
            <a:spAutoFit/>
          </a:bodyPr>
          <a:lstStyle/>
          <a:p>
            <a:pPr lvl="0"/>
            <a:r>
              <a:rPr lang="el-GR" sz="2000" dirty="0">
                <a:solidFill>
                  <a:prstClr val="black"/>
                </a:solidFill>
              </a:rPr>
              <a:t>Τα κύτταρα του αίματος διακρίνονται σε τρεις ομάδες και είναι </a:t>
            </a:r>
            <a:endParaRPr lang="el-GR" sz="2000" dirty="0" smtClean="0">
              <a:solidFill>
                <a:prstClr val="black"/>
              </a:solidFill>
            </a:endParaRPr>
          </a:p>
          <a:p>
            <a:pPr marL="342900" lvl="0" indent="-342900">
              <a:buFont typeface="Arial" pitchFamily="34" charset="0"/>
              <a:buChar char="•"/>
            </a:pPr>
            <a:r>
              <a:rPr lang="el-GR" sz="2000" dirty="0" smtClean="0">
                <a:solidFill>
                  <a:prstClr val="black"/>
                </a:solidFill>
              </a:rPr>
              <a:t>τα </a:t>
            </a:r>
            <a:r>
              <a:rPr lang="el-GR" sz="2000" b="1" dirty="0">
                <a:solidFill>
                  <a:prstClr val="black"/>
                </a:solidFill>
              </a:rPr>
              <a:t>ερυθρά αιμοσφαίρια </a:t>
            </a:r>
            <a:r>
              <a:rPr lang="el-GR" sz="2000" dirty="0">
                <a:solidFill>
                  <a:prstClr val="black"/>
                </a:solidFill>
              </a:rPr>
              <a:t>ή </a:t>
            </a:r>
            <a:r>
              <a:rPr lang="el-GR" sz="2000" b="1" dirty="0" err="1">
                <a:solidFill>
                  <a:prstClr val="black"/>
                </a:solidFill>
              </a:rPr>
              <a:t>ερυθροκύτταρα</a:t>
            </a:r>
            <a:r>
              <a:rPr lang="el-GR" sz="2000" b="1" dirty="0">
                <a:solidFill>
                  <a:prstClr val="black"/>
                </a:solidFill>
              </a:rPr>
              <a:t>, </a:t>
            </a:r>
            <a:endParaRPr lang="el-GR" sz="2000" b="1" dirty="0" smtClean="0">
              <a:solidFill>
                <a:prstClr val="black"/>
              </a:solidFill>
            </a:endParaRPr>
          </a:p>
          <a:p>
            <a:pPr marL="342900" lvl="0" indent="-342900">
              <a:buFont typeface="Arial" pitchFamily="34" charset="0"/>
              <a:buChar char="•"/>
            </a:pPr>
            <a:r>
              <a:rPr lang="el-GR" sz="2000" dirty="0" smtClean="0">
                <a:solidFill>
                  <a:prstClr val="black"/>
                </a:solidFill>
              </a:rPr>
              <a:t>τα </a:t>
            </a:r>
            <a:r>
              <a:rPr lang="el-GR" sz="2000" b="1" dirty="0">
                <a:solidFill>
                  <a:prstClr val="black"/>
                </a:solidFill>
              </a:rPr>
              <a:t>λευκά αιμοσφαίρια </a:t>
            </a:r>
            <a:r>
              <a:rPr lang="el-GR" sz="2000" dirty="0">
                <a:solidFill>
                  <a:prstClr val="black"/>
                </a:solidFill>
              </a:rPr>
              <a:t>ή </a:t>
            </a:r>
            <a:r>
              <a:rPr lang="el-GR" sz="2000" b="1" dirty="0">
                <a:solidFill>
                  <a:prstClr val="black"/>
                </a:solidFill>
              </a:rPr>
              <a:t>λευκοκύτταρα </a:t>
            </a:r>
            <a:r>
              <a:rPr lang="el-GR" sz="2000" dirty="0">
                <a:solidFill>
                  <a:prstClr val="black"/>
                </a:solidFill>
              </a:rPr>
              <a:t>και </a:t>
            </a:r>
            <a:endParaRPr lang="el-GR" sz="2000" dirty="0" smtClean="0">
              <a:solidFill>
                <a:prstClr val="black"/>
              </a:solidFill>
            </a:endParaRPr>
          </a:p>
          <a:p>
            <a:pPr marL="342900" lvl="0" indent="-342900">
              <a:buFont typeface="Arial" pitchFamily="34" charset="0"/>
              <a:buChar char="•"/>
            </a:pPr>
            <a:r>
              <a:rPr lang="el-GR" sz="2000" dirty="0" smtClean="0">
                <a:solidFill>
                  <a:prstClr val="black"/>
                </a:solidFill>
              </a:rPr>
              <a:t>τα </a:t>
            </a:r>
            <a:r>
              <a:rPr lang="el-GR" sz="2000" b="1" dirty="0" smtClean="0">
                <a:solidFill>
                  <a:prstClr val="black"/>
                </a:solidFill>
              </a:rPr>
              <a:t>αιμοπετάλια</a:t>
            </a:r>
            <a:endParaRPr lang="el-GR" sz="2000" dirty="0">
              <a:solidFill>
                <a:prstClr val="black"/>
              </a:solidFill>
            </a:endParaRPr>
          </a:p>
        </p:txBody>
      </p:sp>
      <p:sp>
        <p:nvSpPr>
          <p:cNvPr id="4" name="Ορθογώνιο 3"/>
          <p:cNvSpPr/>
          <p:nvPr/>
        </p:nvSpPr>
        <p:spPr>
          <a:xfrm>
            <a:off x="209722" y="663079"/>
            <a:ext cx="5812553" cy="461665"/>
          </a:xfrm>
          <a:prstGeom prst="rect">
            <a:avLst/>
          </a:prstGeom>
          <a:solidFill>
            <a:schemeClr val="tx2">
              <a:lumMod val="40000"/>
              <a:lumOff val="60000"/>
            </a:schemeClr>
          </a:solidFill>
        </p:spPr>
        <p:txBody>
          <a:bodyPr wrap="none">
            <a:spAutoFit/>
          </a:bodyPr>
          <a:lstStyle/>
          <a:p>
            <a:r>
              <a:rPr lang="el-GR" sz="2400" b="1" dirty="0" smtClean="0"/>
              <a:t>Ομάδες κυττάρων στα έμμορφα συστατικά:</a:t>
            </a:r>
            <a:endParaRPr lang="el-GR" sz="2400" b="1" dirty="0"/>
          </a:p>
        </p:txBody>
      </p:sp>
      <p:sp>
        <p:nvSpPr>
          <p:cNvPr id="2" name="Ορθογώνιο 1"/>
          <p:cNvSpPr/>
          <p:nvPr/>
        </p:nvSpPr>
        <p:spPr>
          <a:xfrm>
            <a:off x="235315" y="4077072"/>
            <a:ext cx="4336685" cy="646331"/>
          </a:xfrm>
          <a:prstGeom prst="rect">
            <a:avLst/>
          </a:prstGeom>
          <a:solidFill>
            <a:schemeClr val="bg2">
              <a:lumMod val="75000"/>
            </a:schemeClr>
          </a:solidFill>
        </p:spPr>
        <p:txBody>
          <a:bodyPr wrap="square">
            <a:spAutoFit/>
          </a:bodyPr>
          <a:lstStyle/>
          <a:p>
            <a:r>
              <a:rPr lang="el-GR" dirty="0"/>
              <a:t>παράγονται στον ερυθρό μυελό των </a:t>
            </a:r>
            <a:r>
              <a:rPr lang="el-GR" dirty="0" smtClean="0"/>
              <a:t>οστών (</a:t>
            </a:r>
            <a:r>
              <a:rPr lang="el-GR" dirty="0" err="1" smtClean="0"/>
              <a:t>αιμοποίηση</a:t>
            </a:r>
            <a:r>
              <a:rPr lang="el-GR" dirty="0" smtClean="0"/>
              <a:t>) </a:t>
            </a:r>
            <a:endParaRPr lang="el-GR" dirty="0"/>
          </a:p>
        </p:txBody>
      </p:sp>
    </p:spTree>
    <p:extLst>
      <p:ext uri="{BB962C8B-B14F-4D97-AF65-F5344CB8AC3E}">
        <p14:creationId xmlns:p14="http://schemas.microsoft.com/office/powerpoint/2010/main" xmlns="" val="23162004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23528" y="260648"/>
            <a:ext cx="2938561" cy="461665"/>
          </a:xfrm>
          <a:prstGeom prst="rect">
            <a:avLst/>
          </a:prstGeom>
          <a:solidFill>
            <a:srgbClr val="FFC000"/>
          </a:solidFill>
        </p:spPr>
        <p:txBody>
          <a:bodyPr wrap="none">
            <a:spAutoFit/>
          </a:bodyPr>
          <a:lstStyle/>
          <a:p>
            <a:r>
              <a:rPr lang="el-GR" sz="2400" b="1" dirty="0"/>
              <a:t>Ερυθρά αιμοσφαίρια</a:t>
            </a:r>
            <a:endParaRPr lang="el-GR" sz="2400" dirty="0"/>
          </a:p>
        </p:txBody>
      </p:sp>
      <p:sp>
        <p:nvSpPr>
          <p:cNvPr id="4" name="Ορθογώνιο 3"/>
          <p:cNvSpPr/>
          <p:nvPr/>
        </p:nvSpPr>
        <p:spPr>
          <a:xfrm>
            <a:off x="351323" y="1124744"/>
            <a:ext cx="2805448" cy="461665"/>
          </a:xfrm>
          <a:prstGeom prst="rect">
            <a:avLst/>
          </a:prstGeom>
          <a:solidFill>
            <a:schemeClr val="tx2">
              <a:lumMod val="40000"/>
              <a:lumOff val="60000"/>
            </a:schemeClr>
          </a:solidFill>
        </p:spPr>
        <p:txBody>
          <a:bodyPr wrap="none">
            <a:spAutoFit/>
          </a:bodyPr>
          <a:lstStyle/>
          <a:p>
            <a:r>
              <a:rPr lang="el-GR" sz="2400" b="1" dirty="0" smtClean="0"/>
              <a:t>Ποιος ο ρόλος τους;</a:t>
            </a:r>
            <a:endParaRPr lang="el-GR" sz="2400" b="1" dirty="0"/>
          </a:p>
        </p:txBody>
      </p:sp>
      <p:sp>
        <p:nvSpPr>
          <p:cNvPr id="5" name="Ορθογώνιο 4"/>
          <p:cNvSpPr/>
          <p:nvPr/>
        </p:nvSpPr>
        <p:spPr>
          <a:xfrm>
            <a:off x="351322" y="1847593"/>
            <a:ext cx="8253125" cy="707886"/>
          </a:xfrm>
          <a:prstGeom prst="rect">
            <a:avLst/>
          </a:prstGeom>
        </p:spPr>
        <p:txBody>
          <a:bodyPr wrap="square">
            <a:spAutoFit/>
          </a:bodyPr>
          <a:lstStyle/>
          <a:p>
            <a:pPr lvl="0"/>
            <a:r>
              <a:rPr lang="el-GR" sz="2000" dirty="0">
                <a:solidFill>
                  <a:prstClr val="black"/>
                </a:solidFill>
              </a:rPr>
              <a:t>Ο ρόλος τους είναι η </a:t>
            </a:r>
            <a:r>
              <a:rPr lang="el-GR" sz="2000" dirty="0" smtClean="0">
                <a:solidFill>
                  <a:prstClr val="black"/>
                </a:solidFill>
              </a:rPr>
              <a:t>μεταφορά </a:t>
            </a:r>
            <a:r>
              <a:rPr lang="el-GR" sz="2000" dirty="0">
                <a:solidFill>
                  <a:prstClr val="black"/>
                </a:solidFill>
              </a:rPr>
              <a:t>οξυγόνου στους ιστούς και η απομάκρυνση από αυτούς του διοξειδίου του άνθρακα.</a:t>
            </a:r>
          </a:p>
        </p:txBody>
      </p:sp>
      <p:sp>
        <p:nvSpPr>
          <p:cNvPr id="6" name="Ορθογώνιο 5"/>
          <p:cNvSpPr/>
          <p:nvPr/>
        </p:nvSpPr>
        <p:spPr>
          <a:xfrm>
            <a:off x="422618" y="3573016"/>
            <a:ext cx="3573317" cy="2554545"/>
          </a:xfrm>
          <a:prstGeom prst="rect">
            <a:avLst/>
          </a:prstGeom>
        </p:spPr>
        <p:txBody>
          <a:bodyPr wrap="square">
            <a:spAutoFit/>
          </a:bodyPr>
          <a:lstStyle/>
          <a:p>
            <a:r>
              <a:rPr lang="el-GR" sz="2000" dirty="0">
                <a:solidFill>
                  <a:prstClr val="black"/>
                </a:solidFill>
              </a:rPr>
              <a:t>Τα ώριμα ερυθρά αιμοσφαίρια έχουν χαρακτηριστικό σχήμα αμφίκοιλου </a:t>
            </a:r>
            <a:r>
              <a:rPr lang="el-GR" sz="2000" dirty="0" smtClean="0">
                <a:solidFill>
                  <a:prstClr val="black"/>
                </a:solidFill>
              </a:rPr>
              <a:t>δίσκου διαμέτρου περίπου 8μ</a:t>
            </a:r>
            <a:r>
              <a:rPr lang="en-US" sz="2000" dirty="0" smtClean="0">
                <a:solidFill>
                  <a:prstClr val="black"/>
                </a:solidFill>
              </a:rPr>
              <a:t>m</a:t>
            </a:r>
            <a:r>
              <a:rPr lang="el-GR" sz="2000" dirty="0" smtClean="0">
                <a:solidFill>
                  <a:prstClr val="black"/>
                </a:solidFill>
              </a:rPr>
              <a:t> και </a:t>
            </a:r>
            <a:r>
              <a:rPr lang="el-GR" sz="2000" dirty="0">
                <a:solidFill>
                  <a:prstClr val="black"/>
                </a:solidFill>
              </a:rPr>
              <a:t>είναι παχύτερα στην περιφέρεια απ' </a:t>
            </a:r>
            <a:r>
              <a:rPr lang="el-GR" sz="2000" dirty="0" err="1">
                <a:solidFill>
                  <a:prstClr val="black"/>
                </a:solidFill>
              </a:rPr>
              <a:t>ό,τι</a:t>
            </a:r>
            <a:r>
              <a:rPr lang="el-GR" sz="2000" dirty="0">
                <a:solidFill>
                  <a:prstClr val="black"/>
                </a:solidFill>
              </a:rPr>
              <a:t> στο κέντρο. Το σχήμα τους αυτό οφείλεται στην απουσία πυρήνα. </a:t>
            </a:r>
            <a:endParaRPr lang="el-GR" sz="2000" dirty="0"/>
          </a:p>
        </p:txBody>
      </p:sp>
      <p:sp>
        <p:nvSpPr>
          <p:cNvPr id="7" name="Ορθογώνιο 6"/>
          <p:cNvSpPr/>
          <p:nvPr/>
        </p:nvSpPr>
        <p:spPr>
          <a:xfrm>
            <a:off x="422619" y="2751311"/>
            <a:ext cx="2728952" cy="461665"/>
          </a:xfrm>
          <a:prstGeom prst="rect">
            <a:avLst/>
          </a:prstGeom>
          <a:solidFill>
            <a:schemeClr val="tx2">
              <a:lumMod val="40000"/>
              <a:lumOff val="60000"/>
            </a:schemeClr>
          </a:solidFill>
        </p:spPr>
        <p:txBody>
          <a:bodyPr wrap="none">
            <a:spAutoFit/>
          </a:bodyPr>
          <a:lstStyle/>
          <a:p>
            <a:r>
              <a:rPr lang="el-GR" sz="2400" b="1" dirty="0" smtClean="0"/>
              <a:t>Ποια η μορφή τους;</a:t>
            </a:r>
            <a:endParaRPr lang="el-GR" sz="2400" b="1" dirty="0"/>
          </a:p>
        </p:txBody>
      </p:sp>
      <p:pic>
        <p:nvPicPr>
          <p:cNvPr id="1026" name="Picture 2" descr="http://www.intramed.net/userfiles/2010/images/grojos.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180144" y="2870613"/>
            <a:ext cx="4476750" cy="298132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Ορθογώνιο 7"/>
          <p:cNvSpPr/>
          <p:nvPr/>
        </p:nvSpPr>
        <p:spPr>
          <a:xfrm>
            <a:off x="4110487" y="6021288"/>
            <a:ext cx="4572000" cy="646331"/>
          </a:xfrm>
          <a:prstGeom prst="rect">
            <a:avLst/>
          </a:prstGeom>
          <a:solidFill>
            <a:schemeClr val="bg2">
              <a:lumMod val="90000"/>
            </a:schemeClr>
          </a:solidFill>
        </p:spPr>
        <p:txBody>
          <a:bodyPr>
            <a:spAutoFit/>
          </a:bodyPr>
          <a:lstStyle/>
          <a:p>
            <a:r>
              <a:rPr lang="el-GR" dirty="0"/>
              <a:t>Μία σταγόνα αίματος περιέχει εκατομμύρια </a:t>
            </a:r>
            <a:r>
              <a:rPr lang="el-GR" dirty="0" err="1"/>
              <a:t>ερυθροκυττάρων</a:t>
            </a:r>
            <a:r>
              <a:rPr lang="el-GR" dirty="0"/>
              <a:t>. </a:t>
            </a:r>
          </a:p>
        </p:txBody>
      </p:sp>
    </p:spTree>
    <p:extLst>
      <p:ext uri="{BB962C8B-B14F-4D97-AF65-F5344CB8AC3E}">
        <p14:creationId xmlns:p14="http://schemas.microsoft.com/office/powerpoint/2010/main" xmlns="" val="41046029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259977" y="260648"/>
            <a:ext cx="3421141" cy="65973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Ορθογώνιο 1"/>
          <p:cNvSpPr/>
          <p:nvPr/>
        </p:nvSpPr>
        <p:spPr>
          <a:xfrm>
            <a:off x="6064456" y="75982"/>
            <a:ext cx="1916294" cy="369332"/>
          </a:xfrm>
          <a:prstGeom prst="rect">
            <a:avLst/>
          </a:prstGeom>
        </p:spPr>
        <p:txBody>
          <a:bodyPr wrap="none">
            <a:spAutoFit/>
          </a:bodyPr>
          <a:lstStyle/>
          <a:p>
            <a:r>
              <a:rPr lang="el-GR" dirty="0" err="1"/>
              <a:t>Οξυαιμοσφαιρίνη</a:t>
            </a:r>
            <a:r>
              <a:rPr lang="el-GR" dirty="0"/>
              <a:t> </a:t>
            </a:r>
          </a:p>
        </p:txBody>
      </p:sp>
      <p:sp>
        <p:nvSpPr>
          <p:cNvPr id="3" name="Ορθογώνιο 2"/>
          <p:cNvSpPr/>
          <p:nvPr/>
        </p:nvSpPr>
        <p:spPr>
          <a:xfrm>
            <a:off x="395536" y="445314"/>
            <a:ext cx="4572000" cy="3170099"/>
          </a:xfrm>
          <a:prstGeom prst="rect">
            <a:avLst/>
          </a:prstGeom>
        </p:spPr>
        <p:txBody>
          <a:bodyPr>
            <a:spAutoFit/>
          </a:bodyPr>
          <a:lstStyle/>
          <a:p>
            <a:r>
              <a:rPr lang="el-GR" sz="2000" dirty="0"/>
              <a:t>Τα ώριμα </a:t>
            </a:r>
            <a:r>
              <a:rPr lang="el-GR" sz="2000" dirty="0" err="1"/>
              <a:t>ερυθροκύτταρα</a:t>
            </a:r>
            <a:r>
              <a:rPr lang="el-GR" sz="2000" dirty="0"/>
              <a:t> είναι αρκετά ανώριμα σε δομή. </a:t>
            </a:r>
            <a:endParaRPr lang="el-GR" sz="2000" dirty="0" smtClean="0"/>
          </a:p>
          <a:p>
            <a:r>
              <a:rPr lang="el-GR" sz="2000" dirty="0" smtClean="0"/>
              <a:t>Δεν </a:t>
            </a:r>
            <a:r>
              <a:rPr lang="el-GR" sz="2000" dirty="0"/>
              <a:t>έχουν πυρήνα και άλλα οργανίδια και δεν μπορούν ούτε να αναπαραχθούν, ούτε να φέρουν σε πέρας έντονες μεταβολικές δραστηριότητες. </a:t>
            </a:r>
            <a:endParaRPr lang="el-GR" sz="2000" dirty="0" smtClean="0"/>
          </a:p>
          <a:p>
            <a:r>
              <a:rPr lang="el-GR" sz="2000" dirty="0"/>
              <a:t>Η κυτταρική μεμβράνη είναι επιλεκτικά διαπερατή και αποτελείται από μια πρωτεΐνη (</a:t>
            </a:r>
            <a:r>
              <a:rPr lang="el-GR" sz="2000" dirty="0" err="1"/>
              <a:t>στρωματίνη</a:t>
            </a:r>
            <a:r>
              <a:rPr lang="el-GR" sz="2000" dirty="0"/>
              <a:t> )και λιπίδια </a:t>
            </a:r>
          </a:p>
          <a:p>
            <a:r>
              <a:rPr lang="el-GR" sz="2000" dirty="0"/>
              <a:t>(λεκιθίνη και χοληστερόλη </a:t>
            </a:r>
            <a:r>
              <a:rPr lang="el-GR" sz="2000" dirty="0" smtClean="0"/>
              <a:t>).</a:t>
            </a:r>
            <a:endParaRPr lang="el-GR" sz="2000" dirty="0"/>
          </a:p>
        </p:txBody>
      </p:sp>
      <p:sp>
        <p:nvSpPr>
          <p:cNvPr id="4" name="Ορθογώνιο 3"/>
          <p:cNvSpPr/>
          <p:nvPr/>
        </p:nvSpPr>
        <p:spPr>
          <a:xfrm>
            <a:off x="395535" y="3833753"/>
            <a:ext cx="5040561" cy="1323439"/>
          </a:xfrm>
          <a:prstGeom prst="rect">
            <a:avLst/>
          </a:prstGeom>
        </p:spPr>
        <p:txBody>
          <a:bodyPr wrap="square">
            <a:spAutoFit/>
          </a:bodyPr>
          <a:lstStyle/>
          <a:p>
            <a:r>
              <a:rPr lang="el-GR" sz="2000" dirty="0"/>
              <a:t>Η μεμβράνη περικλείει το κυτταρόπλασμα </a:t>
            </a:r>
            <a:r>
              <a:rPr lang="el-GR" sz="2000" dirty="0" smtClean="0"/>
              <a:t>που περιέχει κυρίως</a:t>
            </a:r>
            <a:r>
              <a:rPr lang="el-GR" sz="2000" dirty="0"/>
              <a:t> μία χρωστική κόκκινη ουσία που περιέχει σίδηρο αναμιγμένο με </a:t>
            </a:r>
            <a:r>
              <a:rPr lang="el-GR" sz="2000" dirty="0" smtClean="0"/>
              <a:t>πρωτεΐνη την</a:t>
            </a:r>
            <a:r>
              <a:rPr lang="el-GR" sz="2000" dirty="0"/>
              <a:t> </a:t>
            </a:r>
            <a:r>
              <a:rPr lang="el-GR" sz="2000" dirty="0" smtClean="0"/>
              <a:t> </a:t>
            </a:r>
            <a:r>
              <a:rPr lang="el-GR" sz="2000" b="1" dirty="0" smtClean="0">
                <a:solidFill>
                  <a:srgbClr val="C00000"/>
                </a:solidFill>
              </a:rPr>
              <a:t>αιμοσφαιρίνη</a:t>
            </a:r>
            <a:r>
              <a:rPr lang="el-GR" sz="2000" dirty="0"/>
              <a:t>. </a:t>
            </a:r>
          </a:p>
        </p:txBody>
      </p:sp>
      <p:sp>
        <p:nvSpPr>
          <p:cNvPr id="5" name="Ορθογώνιο 4"/>
          <p:cNvSpPr/>
          <p:nvPr/>
        </p:nvSpPr>
        <p:spPr>
          <a:xfrm>
            <a:off x="865418" y="5441448"/>
            <a:ext cx="4572000" cy="1015663"/>
          </a:xfrm>
          <a:prstGeom prst="rect">
            <a:avLst/>
          </a:prstGeom>
          <a:ln>
            <a:solidFill>
              <a:srgbClr val="0070C0"/>
            </a:solidFill>
          </a:ln>
        </p:spPr>
        <p:txBody>
          <a:bodyPr>
            <a:spAutoFit/>
          </a:bodyPr>
          <a:lstStyle/>
          <a:p>
            <a:r>
              <a:rPr lang="el-GR" sz="2000" dirty="0"/>
              <a:t>Η αιμοσφαιρίνη είναι μία εξειδικευμένη πρωτεΐνη, υπεύθυνη για τη μεταφορά του</a:t>
            </a:r>
          </a:p>
          <a:p>
            <a:r>
              <a:rPr lang="el-GR" sz="2000" dirty="0"/>
              <a:t>οξυγόνου. </a:t>
            </a:r>
          </a:p>
        </p:txBody>
      </p:sp>
      <p:sp>
        <p:nvSpPr>
          <p:cNvPr id="6" name="Δεξιό βέλος 5"/>
          <p:cNvSpPr/>
          <p:nvPr/>
        </p:nvSpPr>
        <p:spPr>
          <a:xfrm>
            <a:off x="311287" y="5661248"/>
            <a:ext cx="432048"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35641484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Αρχείο:1GZX Haemoglobin.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91680" y="131205"/>
            <a:ext cx="5715000" cy="5715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Ορθογώνιο 1"/>
          <p:cNvSpPr/>
          <p:nvPr/>
        </p:nvSpPr>
        <p:spPr>
          <a:xfrm>
            <a:off x="2627784" y="5661539"/>
            <a:ext cx="4095288" cy="400110"/>
          </a:xfrm>
          <a:prstGeom prst="rect">
            <a:avLst/>
          </a:prstGeom>
        </p:spPr>
        <p:txBody>
          <a:bodyPr wrap="none">
            <a:spAutoFit/>
          </a:bodyPr>
          <a:lstStyle/>
          <a:p>
            <a:r>
              <a:rPr lang="el-GR" sz="2000" dirty="0"/>
              <a:t>Δομή της ανθρώπινης αιμοσφαιρίνης</a:t>
            </a:r>
          </a:p>
        </p:txBody>
      </p:sp>
    </p:spTree>
    <p:extLst>
      <p:ext uri="{BB962C8B-B14F-4D97-AF65-F5344CB8AC3E}">
        <p14:creationId xmlns:p14="http://schemas.microsoft.com/office/powerpoint/2010/main" xmlns="" val="1514739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23528" y="5013176"/>
            <a:ext cx="8424936" cy="1477328"/>
          </a:xfrm>
          <a:prstGeom prst="rect">
            <a:avLst/>
          </a:prstGeom>
        </p:spPr>
        <p:txBody>
          <a:bodyPr wrap="square">
            <a:spAutoFit/>
          </a:bodyPr>
          <a:lstStyle/>
          <a:p>
            <a:r>
              <a:rPr lang="el-GR" dirty="0" smtClean="0"/>
              <a:t>Η </a:t>
            </a:r>
            <a:r>
              <a:rPr lang="el-GR" dirty="0"/>
              <a:t>αιμοσφαιρίνη Α, που είναι ο </a:t>
            </a:r>
            <a:r>
              <a:rPr lang="el-GR" dirty="0" smtClean="0"/>
              <a:t>κύριος </a:t>
            </a:r>
            <a:r>
              <a:rPr lang="el-GR" dirty="0"/>
              <a:t>τύπος αιμοσφαιρίνης στους ενήλικες, </a:t>
            </a:r>
            <a:r>
              <a:rPr lang="el-GR" dirty="0" smtClean="0"/>
              <a:t>αποτελείται </a:t>
            </a:r>
            <a:r>
              <a:rPr lang="el-GR" dirty="0"/>
              <a:t>από δύο ζευγάρια </a:t>
            </a:r>
            <a:r>
              <a:rPr lang="el-GR" dirty="0" err="1" smtClean="0"/>
              <a:t>πολυπεπτιδικών</a:t>
            </a:r>
            <a:r>
              <a:rPr lang="el-GR" dirty="0" smtClean="0"/>
              <a:t> αλυσίδων</a:t>
            </a:r>
            <a:r>
              <a:rPr lang="el-GR" dirty="0"/>
              <a:t>, της αλυσίδας α και της αλυσίδας </a:t>
            </a:r>
            <a:r>
              <a:rPr lang="el-GR" dirty="0" smtClean="0"/>
              <a:t>β (α2β2</a:t>
            </a:r>
            <a:r>
              <a:rPr lang="el-GR" dirty="0"/>
              <a:t>), και από 4 ομάδες </a:t>
            </a:r>
            <a:r>
              <a:rPr lang="el-GR" dirty="0" err="1"/>
              <a:t>αίμης</a:t>
            </a:r>
            <a:r>
              <a:rPr lang="el-GR" dirty="0"/>
              <a:t>, οι οποίες περιέχουν σίδηρο. Κάθε ομάδα </a:t>
            </a:r>
            <a:r>
              <a:rPr lang="el-GR" dirty="0" err="1"/>
              <a:t>αίμης</a:t>
            </a:r>
            <a:r>
              <a:rPr lang="el-GR" dirty="0"/>
              <a:t> </a:t>
            </a:r>
            <a:r>
              <a:rPr lang="el-GR" dirty="0" smtClean="0"/>
              <a:t>συνδέεται με </a:t>
            </a:r>
            <a:r>
              <a:rPr lang="el-GR" dirty="0"/>
              <a:t>μία </a:t>
            </a:r>
            <a:r>
              <a:rPr lang="el-GR" dirty="0" err="1"/>
              <a:t>πολυπεπτιδική</a:t>
            </a:r>
            <a:r>
              <a:rPr lang="el-GR" dirty="0"/>
              <a:t> αλυσίδα (εικ.3.17).</a:t>
            </a:r>
          </a:p>
          <a:p>
            <a:endParaRPr lang="el-GR" dirty="0"/>
          </a:p>
        </p:txBody>
      </p:sp>
      <p:sp>
        <p:nvSpPr>
          <p:cNvPr id="3" name="Ορθογώνιο 2"/>
          <p:cNvSpPr/>
          <p:nvPr/>
        </p:nvSpPr>
        <p:spPr>
          <a:xfrm>
            <a:off x="395536" y="250524"/>
            <a:ext cx="8280920" cy="646331"/>
          </a:xfrm>
          <a:prstGeom prst="rect">
            <a:avLst/>
          </a:prstGeom>
        </p:spPr>
        <p:txBody>
          <a:bodyPr wrap="square">
            <a:spAutoFit/>
          </a:bodyPr>
          <a:lstStyle/>
          <a:p>
            <a:r>
              <a:rPr lang="el-GR" dirty="0">
                <a:solidFill>
                  <a:prstClr val="black"/>
                </a:solidFill>
              </a:rPr>
              <a:t>Το κυτταρόπλασμά τους περιέχει κυρίως </a:t>
            </a:r>
            <a:r>
              <a:rPr lang="el-GR" b="1" dirty="0">
                <a:solidFill>
                  <a:prstClr val="black"/>
                </a:solidFill>
              </a:rPr>
              <a:t>αιμοσφαιρίνη, </a:t>
            </a:r>
            <a:r>
              <a:rPr lang="el-GR" dirty="0">
                <a:solidFill>
                  <a:prstClr val="black"/>
                </a:solidFill>
              </a:rPr>
              <a:t>η οποία τους δίδει το χαρακτηριστικό κόκκινο χρώμα. </a:t>
            </a:r>
            <a:endParaRPr lang="el-GR" dirty="0"/>
          </a:p>
        </p:txBody>
      </p:sp>
      <p:pic>
        <p:nvPicPr>
          <p:cNvPr id="4098" name="Picture 2" descr="εικ. 3.17 Φυσιολογία των ερυθροκυττάρων α) αιμοφόρα τριχοειδή β) ερυθροκύτταρο γ) μόριο αιμοσφαιρίνης"/>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9151" y="1196752"/>
            <a:ext cx="7549673" cy="3600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906233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539552" y="496144"/>
            <a:ext cx="7488832" cy="646331"/>
          </a:xfrm>
          <a:prstGeom prst="rect">
            <a:avLst/>
          </a:prstGeom>
        </p:spPr>
        <p:txBody>
          <a:bodyPr wrap="square">
            <a:spAutoFit/>
          </a:bodyPr>
          <a:lstStyle/>
          <a:p>
            <a:r>
              <a:rPr lang="el-GR" dirty="0"/>
              <a:t>Η </a:t>
            </a:r>
            <a:r>
              <a:rPr lang="el-GR" b="1" dirty="0" err="1"/>
              <a:t>αίμη</a:t>
            </a:r>
            <a:r>
              <a:rPr lang="el-GR" dirty="0"/>
              <a:t> </a:t>
            </a:r>
            <a:r>
              <a:rPr lang="el-GR" dirty="0" smtClean="0"/>
              <a:t>είναι </a:t>
            </a:r>
            <a:r>
              <a:rPr lang="el-GR" dirty="0"/>
              <a:t>μια δακτυλιοειδής χημική ένωση που περιέχει </a:t>
            </a:r>
            <a:r>
              <a:rPr lang="el-GR" dirty="0" smtClean="0"/>
              <a:t>ένα ιόν σιδήρου δεσμευμένο </a:t>
            </a:r>
            <a:r>
              <a:rPr lang="el-GR" dirty="0"/>
              <a:t>στο κέντρο </a:t>
            </a:r>
            <a:r>
              <a:rPr lang="el-GR" dirty="0" smtClean="0"/>
              <a:t>ενός</a:t>
            </a:r>
            <a:r>
              <a:rPr lang="el-GR" dirty="0"/>
              <a:t> </a:t>
            </a:r>
            <a:r>
              <a:rPr lang="el-GR" dirty="0" smtClean="0"/>
              <a:t>ετεροκυκλικού δακτυλίου</a:t>
            </a:r>
            <a:r>
              <a:rPr lang="el-GR" dirty="0"/>
              <a:t>. </a:t>
            </a:r>
          </a:p>
        </p:txBody>
      </p:sp>
      <p:pic>
        <p:nvPicPr>
          <p:cNvPr id="20482" name="Picture 2" descr="http://upload.wikimedia.org/wikipedia/commons/thumb/6/6c/Heme_b.png/200px-Heme_b.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51920" y="1582449"/>
            <a:ext cx="3816424" cy="42171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680542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23528" y="476672"/>
            <a:ext cx="8496944" cy="1631216"/>
          </a:xfrm>
          <a:prstGeom prst="rect">
            <a:avLst/>
          </a:prstGeom>
        </p:spPr>
        <p:txBody>
          <a:bodyPr wrap="square">
            <a:spAutoFit/>
          </a:bodyPr>
          <a:lstStyle/>
          <a:p>
            <a:r>
              <a:rPr lang="el-GR" sz="2000" dirty="0" smtClean="0"/>
              <a:t>Τα </a:t>
            </a:r>
            <a:r>
              <a:rPr lang="el-GR" sz="2000" dirty="0" err="1"/>
              <a:t>ερυθροκύτταρα</a:t>
            </a:r>
            <a:r>
              <a:rPr lang="el-GR" sz="2000" dirty="0"/>
              <a:t> ζουν περίπου </a:t>
            </a:r>
            <a:r>
              <a:rPr lang="el-GR" sz="2000" dirty="0" smtClean="0"/>
              <a:t>τέσσερις </a:t>
            </a:r>
            <a:r>
              <a:rPr lang="el-GR" sz="2000" dirty="0"/>
              <a:t>μήνες και στη συνέχεια </a:t>
            </a:r>
            <a:r>
              <a:rPr lang="el-GR" sz="2000" dirty="0" smtClean="0"/>
              <a:t>εγκαταλείπουν την </a:t>
            </a:r>
            <a:r>
              <a:rPr lang="el-GR" sz="2000" dirty="0"/>
              <a:t>κυκλοφορία του αίματος και </a:t>
            </a:r>
            <a:r>
              <a:rPr lang="el-GR" sz="2000" dirty="0" smtClean="0"/>
              <a:t>συγκεντρώνονται </a:t>
            </a:r>
            <a:r>
              <a:rPr lang="el-GR" sz="2000" dirty="0"/>
              <a:t>στο ήπαρ και στη σπλήνα, </a:t>
            </a:r>
            <a:r>
              <a:rPr lang="el-GR" sz="2000" dirty="0" smtClean="0"/>
              <a:t>όπου καταστρέφονται</a:t>
            </a:r>
            <a:r>
              <a:rPr lang="el-GR" sz="2000" dirty="0"/>
              <a:t>. Για να διατηρείται όμως </a:t>
            </a:r>
            <a:r>
              <a:rPr lang="el-GR" sz="2000" dirty="0" smtClean="0"/>
              <a:t>ο αριθμός </a:t>
            </a:r>
            <a:r>
              <a:rPr lang="el-GR" sz="2000" dirty="0"/>
              <a:t>τους στο αίμα σταθερός, </a:t>
            </a:r>
            <a:r>
              <a:rPr lang="el-GR" sz="2000" dirty="0" smtClean="0"/>
              <a:t>παράγονται </a:t>
            </a:r>
            <a:r>
              <a:rPr lang="el-GR" sz="2000" dirty="0"/>
              <a:t>συγχρόνως άλλα από τον </a:t>
            </a:r>
            <a:r>
              <a:rPr lang="el-GR" sz="2000" dirty="0" smtClean="0"/>
              <a:t>ερυθρό μυελό </a:t>
            </a:r>
            <a:r>
              <a:rPr lang="el-GR" sz="2000" dirty="0"/>
              <a:t>των οστών. </a:t>
            </a:r>
          </a:p>
        </p:txBody>
      </p:sp>
      <p:sp>
        <p:nvSpPr>
          <p:cNvPr id="3" name="Ορθογώνιο 2"/>
          <p:cNvSpPr/>
          <p:nvPr/>
        </p:nvSpPr>
        <p:spPr>
          <a:xfrm>
            <a:off x="4594068" y="3212976"/>
            <a:ext cx="4267245" cy="3416320"/>
          </a:xfrm>
          <a:prstGeom prst="rect">
            <a:avLst/>
          </a:prstGeom>
        </p:spPr>
        <p:txBody>
          <a:bodyPr wrap="square">
            <a:spAutoFit/>
          </a:bodyPr>
          <a:lstStyle/>
          <a:p>
            <a:pPr lvl="0"/>
            <a:r>
              <a:rPr lang="el-GR" dirty="0">
                <a:solidFill>
                  <a:prstClr val="black"/>
                </a:solidFill>
              </a:rPr>
              <a:t>Σε ορισμένες περιπτώσεις τα </a:t>
            </a:r>
            <a:r>
              <a:rPr lang="el-GR" dirty="0" err="1">
                <a:solidFill>
                  <a:prstClr val="black"/>
                </a:solidFill>
              </a:rPr>
              <a:t>ερυθροκύτταρα</a:t>
            </a:r>
            <a:r>
              <a:rPr lang="el-GR" dirty="0">
                <a:solidFill>
                  <a:prstClr val="black"/>
                </a:solidFill>
              </a:rPr>
              <a:t> παράγονται με γρηγορότερο ρυθμό με αποτέλεσμα να αυξάνεται ο αριθμός τους στο αίμα. Αυτό συμβαίνει, για παράδειγμα, στους ανθρώπους που ζουν σε μεγάλο υψόμετρο, όπου δεν υπάρχει αρκετό οξυγόνο στην ατμόσφαιρα. Τα επιπλέον </a:t>
            </a:r>
            <a:r>
              <a:rPr lang="el-GR" dirty="0" err="1">
                <a:solidFill>
                  <a:prstClr val="black"/>
                </a:solidFill>
              </a:rPr>
              <a:t>ερυθροκύτταρα</a:t>
            </a:r>
            <a:r>
              <a:rPr lang="el-GR" dirty="0">
                <a:solidFill>
                  <a:prstClr val="black"/>
                </a:solidFill>
              </a:rPr>
              <a:t> τους βοηθούν να προσλαμβάνουν οξυγόνο, που είναι απαραίτητο για τις ανάγκες των ιστών τους.</a:t>
            </a:r>
          </a:p>
        </p:txBody>
      </p:sp>
      <p:pic>
        <p:nvPicPr>
          <p:cNvPr id="6148" name="Picture 4" descr="http://www.agelioforos.gr/files/TAXIDIA/114imalaia/TAX1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3373" y="3356992"/>
            <a:ext cx="3937620" cy="262508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Ορθογώνιο 3"/>
          <p:cNvSpPr/>
          <p:nvPr/>
        </p:nvSpPr>
        <p:spPr>
          <a:xfrm>
            <a:off x="1547664" y="2044005"/>
            <a:ext cx="5616623" cy="1015663"/>
          </a:xfrm>
          <a:prstGeom prst="rect">
            <a:avLst/>
          </a:prstGeom>
          <a:solidFill>
            <a:schemeClr val="bg2">
              <a:lumMod val="90000"/>
            </a:schemeClr>
          </a:solidFill>
        </p:spPr>
        <p:txBody>
          <a:bodyPr wrap="square">
            <a:spAutoFit/>
          </a:bodyPr>
          <a:lstStyle/>
          <a:p>
            <a:r>
              <a:rPr lang="el-GR" sz="2000" dirty="0"/>
              <a:t>Κάθε δευτερόλεπτο στον οργανισμό </a:t>
            </a:r>
            <a:r>
              <a:rPr lang="el-GR" sz="2000" dirty="0" smtClean="0"/>
              <a:t>παράγονται </a:t>
            </a:r>
            <a:r>
              <a:rPr lang="el-GR" sz="2000" dirty="0"/>
              <a:t>3.000.000 </a:t>
            </a:r>
            <a:r>
              <a:rPr lang="el-GR" sz="2000" dirty="0" err="1"/>
              <a:t>ερυθροκύτταρα</a:t>
            </a:r>
            <a:r>
              <a:rPr lang="el-GR" sz="2000" dirty="0"/>
              <a:t> </a:t>
            </a:r>
            <a:r>
              <a:rPr lang="el-GR" sz="2000" dirty="0" smtClean="0"/>
              <a:t>και καταστρέφονται </a:t>
            </a:r>
            <a:r>
              <a:rPr lang="el-GR" sz="2000" dirty="0"/>
              <a:t>άλλα τόσα.</a:t>
            </a:r>
          </a:p>
        </p:txBody>
      </p:sp>
    </p:spTree>
    <p:extLst>
      <p:ext uri="{BB962C8B-B14F-4D97-AF65-F5344CB8AC3E}">
        <p14:creationId xmlns:p14="http://schemas.microsoft.com/office/powerpoint/2010/main" xmlns="" val="36551254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95536" y="260648"/>
            <a:ext cx="6555962" cy="461665"/>
          </a:xfrm>
          <a:prstGeom prst="rect">
            <a:avLst/>
          </a:prstGeom>
          <a:solidFill>
            <a:schemeClr val="tx2">
              <a:lumMod val="40000"/>
              <a:lumOff val="60000"/>
            </a:schemeClr>
          </a:solidFill>
        </p:spPr>
        <p:txBody>
          <a:bodyPr wrap="none">
            <a:spAutoFit/>
          </a:bodyPr>
          <a:lstStyle/>
          <a:p>
            <a:r>
              <a:rPr lang="el-GR" sz="2400" b="1" dirty="0"/>
              <a:t>Μεταφορά οξυγόνου και διοξειδίου του άνθρακα</a:t>
            </a:r>
          </a:p>
        </p:txBody>
      </p:sp>
      <p:sp>
        <p:nvSpPr>
          <p:cNvPr id="3" name="Ορθογώνιο 2"/>
          <p:cNvSpPr/>
          <p:nvPr/>
        </p:nvSpPr>
        <p:spPr>
          <a:xfrm>
            <a:off x="377280" y="980728"/>
            <a:ext cx="8280920" cy="5324535"/>
          </a:xfrm>
          <a:prstGeom prst="rect">
            <a:avLst/>
          </a:prstGeom>
        </p:spPr>
        <p:txBody>
          <a:bodyPr wrap="square">
            <a:spAutoFit/>
          </a:bodyPr>
          <a:lstStyle/>
          <a:p>
            <a:r>
              <a:rPr lang="el-GR" sz="2000" dirty="0"/>
              <a:t>Όταν τα </a:t>
            </a:r>
            <a:r>
              <a:rPr lang="el-GR" sz="2000" dirty="0" err="1"/>
              <a:t>ερυθροκύτταρα</a:t>
            </a:r>
            <a:r>
              <a:rPr lang="el-GR" sz="2000" dirty="0"/>
              <a:t> φτάσουν </a:t>
            </a:r>
            <a:r>
              <a:rPr lang="el-GR" sz="2000" dirty="0" smtClean="0"/>
              <a:t>στους πνεύμονες </a:t>
            </a:r>
            <a:r>
              <a:rPr lang="el-GR" sz="2000" dirty="0"/>
              <a:t>με την κυκλοφορία, </a:t>
            </a:r>
            <a:r>
              <a:rPr lang="el-GR" sz="2000" dirty="0" smtClean="0"/>
              <a:t>προσλαμβάνουν </a:t>
            </a:r>
            <a:r>
              <a:rPr lang="el-GR" sz="2000" dirty="0"/>
              <a:t>οξυγόνο. </a:t>
            </a:r>
            <a:endParaRPr lang="el-GR" sz="2000" dirty="0" smtClean="0"/>
          </a:p>
          <a:p>
            <a:endParaRPr lang="el-GR" sz="2000" dirty="0"/>
          </a:p>
          <a:p>
            <a:r>
              <a:rPr lang="el-GR" sz="2000" b="1" dirty="0" smtClean="0"/>
              <a:t>Πώς </a:t>
            </a:r>
            <a:r>
              <a:rPr lang="el-GR" sz="2000" b="1" dirty="0"/>
              <a:t>όμως η </a:t>
            </a:r>
            <a:r>
              <a:rPr lang="el-GR" sz="2000" b="1" dirty="0" smtClean="0"/>
              <a:t>αιμοσφαιρίνη συμμετέχει </a:t>
            </a:r>
            <a:r>
              <a:rPr lang="el-GR" sz="2000" b="1" dirty="0"/>
              <a:t>σ' αυτή τη διαδικασία; </a:t>
            </a:r>
            <a:endParaRPr lang="el-GR" sz="2000" b="1" dirty="0" smtClean="0"/>
          </a:p>
          <a:p>
            <a:endParaRPr lang="el-GR" sz="2000" dirty="0"/>
          </a:p>
          <a:p>
            <a:r>
              <a:rPr lang="el-GR" sz="2000" dirty="0" smtClean="0"/>
              <a:t>Το άτομο σιδήρου </a:t>
            </a:r>
            <a:r>
              <a:rPr lang="el-GR" sz="2000" dirty="0"/>
              <a:t>που υπάρχει σε κάθε μόριο </a:t>
            </a:r>
            <a:r>
              <a:rPr lang="el-GR" sz="2000" dirty="0" err="1"/>
              <a:t>αίμης</a:t>
            </a:r>
            <a:r>
              <a:rPr lang="el-GR" sz="2000" dirty="0"/>
              <a:t> </a:t>
            </a:r>
            <a:r>
              <a:rPr lang="el-GR" sz="2000" dirty="0" smtClean="0"/>
              <a:t>δεσμεύει </a:t>
            </a:r>
            <a:r>
              <a:rPr lang="el-GR" sz="2000" dirty="0"/>
              <a:t>ένα μόριο οξυγόνου. Στην </a:t>
            </a:r>
            <a:r>
              <a:rPr lang="el-GR" sz="2000" dirty="0" smtClean="0"/>
              <a:t>κατάσταση αυτή </a:t>
            </a:r>
            <a:r>
              <a:rPr lang="el-GR" sz="2000" dirty="0"/>
              <a:t>η αιμοσφαιρίνη ονομάζεται </a:t>
            </a:r>
            <a:r>
              <a:rPr lang="el-GR" sz="2000" b="1" dirty="0" err="1" smtClean="0"/>
              <a:t>οξυαιμοσφαιρίνη</a:t>
            </a:r>
            <a:r>
              <a:rPr lang="el-GR" sz="2000" b="1" dirty="0"/>
              <a:t>. </a:t>
            </a:r>
            <a:r>
              <a:rPr lang="el-GR" sz="2000" dirty="0"/>
              <a:t>Το οξυγόνο μεταφέρεται </a:t>
            </a:r>
            <a:r>
              <a:rPr lang="el-GR" sz="2000" dirty="0" smtClean="0"/>
              <a:t>έτσι μέχρι </a:t>
            </a:r>
            <a:r>
              <a:rPr lang="el-GR" sz="2000" dirty="0"/>
              <a:t>τα τριχοειδή, όπου αποδεσμεύεται </a:t>
            </a:r>
            <a:r>
              <a:rPr lang="el-GR" sz="2000" dirty="0" smtClean="0"/>
              <a:t>από την </a:t>
            </a:r>
            <a:r>
              <a:rPr lang="el-GR" sz="2000" dirty="0"/>
              <a:t>αιμοσφαιρίνη και διαχέεται προς τα κύτταρα. </a:t>
            </a:r>
            <a:r>
              <a:rPr lang="el-GR" sz="2000" dirty="0" smtClean="0"/>
              <a:t>Αφού απελευθερωθεί το οξυγόνο δεσμεύεται από την </a:t>
            </a:r>
            <a:r>
              <a:rPr lang="el-GR" sz="2000" dirty="0"/>
              <a:t>αιμοσφαιρίνη ένα μέρος από </a:t>
            </a:r>
            <a:r>
              <a:rPr lang="el-GR" sz="2000" dirty="0" smtClean="0"/>
              <a:t>το διοξείδιο του άνθρακα </a:t>
            </a:r>
            <a:r>
              <a:rPr lang="el-GR" sz="2000" dirty="0"/>
              <a:t>που έχει παραχθεί </a:t>
            </a:r>
            <a:r>
              <a:rPr lang="el-GR" sz="2000" dirty="0" smtClean="0"/>
              <a:t>με το </a:t>
            </a:r>
            <a:r>
              <a:rPr lang="el-GR" sz="2000" dirty="0"/>
              <a:t>μεταβολισμό των κυττάρων. Το </a:t>
            </a:r>
            <a:r>
              <a:rPr lang="el-GR" sz="2000" dirty="0" smtClean="0"/>
              <a:t>υπόλοιπο διαλύεται </a:t>
            </a:r>
            <a:r>
              <a:rPr lang="el-GR" sz="2000" dirty="0"/>
              <a:t>στο πλάσμα με τη μορφή όξινων </a:t>
            </a:r>
            <a:r>
              <a:rPr lang="el-GR" sz="2000" dirty="0" smtClean="0"/>
              <a:t>ανθρακικών </a:t>
            </a:r>
            <a:r>
              <a:rPr lang="el-GR" sz="2000" dirty="0"/>
              <a:t>ανιόντων (</a:t>
            </a:r>
            <a:r>
              <a:rPr lang="el-GR" sz="2000" dirty="0" smtClean="0"/>
              <a:t>HCΟ</a:t>
            </a:r>
            <a:r>
              <a:rPr lang="el-GR" sz="2000" baseline="-25000" dirty="0" smtClean="0"/>
              <a:t>3</a:t>
            </a:r>
            <a:r>
              <a:rPr lang="el-GR" sz="2000" baseline="30000" dirty="0" smtClean="0"/>
              <a:t>-</a:t>
            </a:r>
            <a:r>
              <a:rPr lang="el-GR" sz="2000" dirty="0" smtClean="0"/>
              <a:t>). </a:t>
            </a:r>
            <a:r>
              <a:rPr lang="el-GR" sz="2000" dirty="0"/>
              <a:t>Στη συνέχεια </a:t>
            </a:r>
            <a:r>
              <a:rPr lang="el-GR" sz="2000" dirty="0" smtClean="0"/>
              <a:t>το δεσμευμένο </a:t>
            </a:r>
            <a:r>
              <a:rPr lang="el-GR" sz="2000" dirty="0"/>
              <a:t>διοξείδιο του άνθρακα και το </a:t>
            </a:r>
            <a:r>
              <a:rPr lang="el-GR" sz="2000" dirty="0" smtClean="0"/>
              <a:t>διαλυμένο </a:t>
            </a:r>
            <a:r>
              <a:rPr lang="el-GR" sz="2000" dirty="0"/>
              <a:t>στο πλάσμα, μεταφέρονται </a:t>
            </a:r>
            <a:r>
              <a:rPr lang="el-GR" sz="2000" dirty="0" smtClean="0"/>
              <a:t>στους πνεύμονες</a:t>
            </a:r>
            <a:r>
              <a:rPr lang="el-GR" sz="2000" dirty="0"/>
              <a:t>, όπου αποβάλλονται ως CΟ</a:t>
            </a:r>
            <a:r>
              <a:rPr lang="el-GR" sz="2000" baseline="-25000" dirty="0"/>
              <a:t>2</a:t>
            </a:r>
            <a:r>
              <a:rPr lang="el-GR" sz="2000" dirty="0"/>
              <a:t>.</a:t>
            </a:r>
          </a:p>
          <a:p>
            <a:r>
              <a:rPr lang="el-GR" sz="2000" dirty="0"/>
              <a:t>Η </a:t>
            </a:r>
            <a:r>
              <a:rPr lang="el-GR" sz="2000" dirty="0" err="1"/>
              <a:t>οξυαιμοσφαιρίνη</a:t>
            </a:r>
            <a:r>
              <a:rPr lang="el-GR" sz="2000" dirty="0"/>
              <a:t> προσδίδει στο </a:t>
            </a:r>
            <a:r>
              <a:rPr lang="el-GR" sz="2000" dirty="0" smtClean="0"/>
              <a:t>αίμα λαμπερό </a:t>
            </a:r>
            <a:r>
              <a:rPr lang="el-GR" sz="2000" dirty="0"/>
              <a:t>κόκκινο χρώμα, ενώ η </a:t>
            </a:r>
            <a:r>
              <a:rPr lang="el-GR" sz="2000" dirty="0" smtClean="0"/>
              <a:t>αιμοσφαιρίνη που </a:t>
            </a:r>
            <a:r>
              <a:rPr lang="el-GR" sz="2000" dirty="0"/>
              <a:t>έχει δεσμεύσει διοξείδιο του άνθρακα</a:t>
            </a:r>
            <a:r>
              <a:rPr lang="el-GR" sz="2000" dirty="0" smtClean="0"/>
              <a:t>, σκούρο </a:t>
            </a:r>
            <a:r>
              <a:rPr lang="el-GR" sz="2000" dirty="0"/>
              <a:t>κόκκινο.</a:t>
            </a:r>
          </a:p>
        </p:txBody>
      </p:sp>
    </p:spTree>
    <p:extLst>
      <p:ext uri="{BB962C8B-B14F-4D97-AF65-F5344CB8AC3E}">
        <p14:creationId xmlns:p14="http://schemas.microsoft.com/office/powerpoint/2010/main" xmlns="" val="2348230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4554" t="2965" b="40994"/>
          <a:stretch/>
        </p:blipFill>
        <p:spPr bwMode="auto">
          <a:xfrm>
            <a:off x="1835696" y="50037"/>
            <a:ext cx="7096263" cy="63285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Ορθογώνιο 1"/>
          <p:cNvSpPr/>
          <p:nvPr/>
        </p:nvSpPr>
        <p:spPr>
          <a:xfrm>
            <a:off x="1403648" y="3645024"/>
            <a:ext cx="3851920" cy="2862322"/>
          </a:xfrm>
          <a:prstGeom prst="rect">
            <a:avLst/>
          </a:prstGeom>
          <a:solidFill>
            <a:schemeClr val="bg1"/>
          </a:solidFill>
          <a:ln>
            <a:solidFill>
              <a:srgbClr val="00B0F0"/>
            </a:solidFill>
          </a:ln>
        </p:spPr>
        <p:txBody>
          <a:bodyPr wrap="square">
            <a:spAutoFit/>
          </a:bodyPr>
          <a:lstStyle/>
          <a:p>
            <a:r>
              <a:rPr lang="el-GR" dirty="0"/>
              <a:t>Η καρδιά στην πραγματικότητα είναι </a:t>
            </a:r>
            <a:r>
              <a:rPr lang="el-GR" dirty="0" smtClean="0"/>
              <a:t>μία μυώδης </a:t>
            </a:r>
            <a:r>
              <a:rPr lang="el-GR" dirty="0"/>
              <a:t>αντλία, η οποία αποτελείται από ένα</a:t>
            </a:r>
          </a:p>
          <a:p>
            <a:r>
              <a:rPr lang="el-GR" dirty="0"/>
              <a:t>χαρακτηριστικό είδος μυός, τον </a:t>
            </a:r>
            <a:r>
              <a:rPr lang="el-GR" b="1" dirty="0" smtClean="0"/>
              <a:t>καρδιακό μυ</a:t>
            </a:r>
            <a:r>
              <a:rPr lang="el-GR" b="1" dirty="0"/>
              <a:t>. </a:t>
            </a:r>
            <a:endParaRPr lang="el-GR" b="1" dirty="0" smtClean="0"/>
          </a:p>
          <a:p>
            <a:endParaRPr lang="el-GR" b="1" dirty="0" smtClean="0"/>
          </a:p>
          <a:p>
            <a:r>
              <a:rPr lang="el-GR" dirty="0" smtClean="0"/>
              <a:t>Οι </a:t>
            </a:r>
            <a:r>
              <a:rPr lang="el-GR" dirty="0"/>
              <a:t>μυϊκές ίνες του μυοκαρδίου </a:t>
            </a:r>
            <a:r>
              <a:rPr lang="el-GR" dirty="0" smtClean="0"/>
              <a:t>συνδέονται </a:t>
            </a:r>
            <a:r>
              <a:rPr lang="el-GR" dirty="0"/>
              <a:t>μεταξύ τους κατάλληλα , </a:t>
            </a:r>
            <a:r>
              <a:rPr lang="el-GR" dirty="0" smtClean="0"/>
              <a:t>επιτρέποντας </a:t>
            </a:r>
            <a:r>
              <a:rPr lang="el-GR" dirty="0"/>
              <a:t>τη σύγχρονη σύσπασή τους</a:t>
            </a:r>
          </a:p>
        </p:txBody>
      </p:sp>
    </p:spTree>
    <p:extLst>
      <p:ext uri="{BB962C8B-B14F-4D97-AF65-F5344CB8AC3E}">
        <p14:creationId xmlns:p14="http://schemas.microsoft.com/office/powerpoint/2010/main" xmlns="" val="237361058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Δείτε τον κόσμο μας με άλλο μάτι μέσα από 20 φωτογραφίες"/>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7543" y="620688"/>
            <a:ext cx="8208909" cy="460851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Ορθογώνιο 1"/>
          <p:cNvSpPr/>
          <p:nvPr/>
        </p:nvSpPr>
        <p:spPr>
          <a:xfrm>
            <a:off x="467542" y="5373216"/>
            <a:ext cx="8208909" cy="646331"/>
          </a:xfrm>
          <a:prstGeom prst="rect">
            <a:avLst/>
          </a:prstGeom>
        </p:spPr>
        <p:txBody>
          <a:bodyPr wrap="square">
            <a:spAutoFit/>
          </a:bodyPr>
          <a:lstStyle/>
          <a:p>
            <a:r>
              <a:rPr lang="el-GR" dirty="0"/>
              <a:t>Χρωματισμένη </a:t>
            </a:r>
            <a:r>
              <a:rPr lang="el-GR" dirty="0" err="1"/>
              <a:t>ηλεκτρονιοφωτογραφία</a:t>
            </a:r>
            <a:r>
              <a:rPr lang="el-GR" dirty="0"/>
              <a:t> σαρωτικού μικροσκοπίου δείχνει ερυθρά και λευκά αιμοσφαίρια σε μικρό αιμοφόρο αγγείο</a:t>
            </a:r>
          </a:p>
        </p:txBody>
      </p:sp>
    </p:spTree>
    <p:extLst>
      <p:ext uri="{BB962C8B-B14F-4D97-AF65-F5344CB8AC3E}">
        <p14:creationId xmlns:p14="http://schemas.microsoft.com/office/powerpoint/2010/main" xmlns="" val="4678346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95536" y="260648"/>
            <a:ext cx="2755691" cy="461665"/>
          </a:xfrm>
          <a:prstGeom prst="rect">
            <a:avLst/>
          </a:prstGeom>
          <a:solidFill>
            <a:srgbClr val="FFC000"/>
          </a:solidFill>
        </p:spPr>
        <p:txBody>
          <a:bodyPr wrap="none">
            <a:spAutoFit/>
          </a:bodyPr>
          <a:lstStyle/>
          <a:p>
            <a:r>
              <a:rPr lang="el-GR" sz="2400" b="1" dirty="0"/>
              <a:t>Λευκά αιμοσφαίρια</a:t>
            </a:r>
          </a:p>
        </p:txBody>
      </p:sp>
      <p:sp>
        <p:nvSpPr>
          <p:cNvPr id="3" name="Ορθογώνιο 2"/>
          <p:cNvSpPr/>
          <p:nvPr/>
        </p:nvSpPr>
        <p:spPr>
          <a:xfrm>
            <a:off x="395536" y="1052734"/>
            <a:ext cx="4824536" cy="5324535"/>
          </a:xfrm>
          <a:prstGeom prst="rect">
            <a:avLst/>
          </a:prstGeom>
        </p:spPr>
        <p:txBody>
          <a:bodyPr wrap="square">
            <a:spAutoFit/>
          </a:bodyPr>
          <a:lstStyle/>
          <a:p>
            <a:r>
              <a:rPr lang="el-GR" sz="2000" dirty="0"/>
              <a:t>Τα λευκοκύτταρα είναι </a:t>
            </a:r>
            <a:r>
              <a:rPr lang="el-GR" sz="2000" dirty="0" err="1"/>
              <a:t>εμπύρηνα</a:t>
            </a:r>
            <a:r>
              <a:rPr lang="el-GR" sz="2000" dirty="0"/>
              <a:t>, </a:t>
            </a:r>
            <a:r>
              <a:rPr lang="el-GR" sz="2000" dirty="0" smtClean="0"/>
              <a:t>έχουν σημαντικό </a:t>
            </a:r>
            <a:r>
              <a:rPr lang="el-GR" sz="2000" dirty="0"/>
              <a:t>ρόλο </a:t>
            </a:r>
            <a:r>
              <a:rPr lang="el-GR" sz="2000" b="1" dirty="0">
                <a:solidFill>
                  <a:srgbClr val="C00000"/>
                </a:solidFill>
              </a:rPr>
              <a:t>στην άμυνα του </a:t>
            </a:r>
            <a:r>
              <a:rPr lang="el-GR" sz="2000" b="1" dirty="0" smtClean="0">
                <a:solidFill>
                  <a:srgbClr val="C00000"/>
                </a:solidFill>
              </a:rPr>
              <a:t>οργανισμού</a:t>
            </a:r>
            <a:r>
              <a:rPr lang="el-GR" sz="2000" dirty="0" smtClean="0"/>
              <a:t> και </a:t>
            </a:r>
            <a:r>
              <a:rPr lang="el-GR" sz="2000" dirty="0"/>
              <a:t>είναι πολύ λιγότερα από τα </a:t>
            </a:r>
            <a:r>
              <a:rPr lang="el-GR" sz="2000" dirty="0" err="1"/>
              <a:t>ερυθροκύτταρα</a:t>
            </a:r>
            <a:r>
              <a:rPr lang="el-GR" sz="2000" dirty="0"/>
              <a:t>. Παράγονται στον ερυθρό μυελό των </a:t>
            </a:r>
            <a:r>
              <a:rPr lang="el-GR" sz="2000" dirty="0" smtClean="0"/>
              <a:t>οστών και </a:t>
            </a:r>
            <a:r>
              <a:rPr lang="el-GR" sz="2000" dirty="0"/>
              <a:t>διακρίνονται σε δύο </a:t>
            </a:r>
            <a:r>
              <a:rPr lang="el-GR" sz="2000" dirty="0" smtClean="0"/>
              <a:t>ομάδες:</a:t>
            </a:r>
            <a:endParaRPr lang="el-GR" sz="2000" dirty="0"/>
          </a:p>
          <a:p>
            <a:pPr marL="342900" indent="-342900">
              <a:buFont typeface="Arial" pitchFamily="34" charset="0"/>
              <a:buChar char="•"/>
            </a:pPr>
            <a:r>
              <a:rPr lang="el-GR" sz="2000" dirty="0"/>
              <a:t>(1) Στα κοκκιώδη, που περιέχουν </a:t>
            </a:r>
            <a:r>
              <a:rPr lang="el-GR" sz="2000" dirty="0" smtClean="0"/>
              <a:t>κοκκία στο </a:t>
            </a:r>
            <a:r>
              <a:rPr lang="el-GR" sz="2000" dirty="0" err="1"/>
              <a:t>κυπαρόπλασμά</a:t>
            </a:r>
            <a:r>
              <a:rPr lang="el-GR" sz="2000" dirty="0"/>
              <a:t> τους και </a:t>
            </a:r>
            <a:r>
              <a:rPr lang="el-GR" sz="2000" dirty="0" smtClean="0"/>
              <a:t>περιλαμβάνουν τα </a:t>
            </a:r>
            <a:r>
              <a:rPr lang="el-GR" sz="2000" b="1" dirty="0" err="1"/>
              <a:t>βασεόφιλα</a:t>
            </a:r>
            <a:r>
              <a:rPr lang="el-GR" sz="2000" b="1" dirty="0"/>
              <a:t>, ηωσινόφιλα </a:t>
            </a:r>
            <a:r>
              <a:rPr lang="el-GR" sz="2000" dirty="0"/>
              <a:t>και </a:t>
            </a:r>
            <a:r>
              <a:rPr lang="el-GR" sz="2000" b="1" dirty="0" smtClean="0"/>
              <a:t>ουδετερόφιλα </a:t>
            </a:r>
            <a:r>
              <a:rPr lang="el-GR" sz="2000" dirty="0"/>
              <a:t>ή </a:t>
            </a:r>
            <a:r>
              <a:rPr lang="el-GR" sz="2000" b="1" dirty="0"/>
              <a:t>πολυμορφοπύρηνα.</a:t>
            </a:r>
          </a:p>
          <a:p>
            <a:pPr marL="342900" indent="-342900">
              <a:buFont typeface="Arial" pitchFamily="34" charset="0"/>
              <a:buChar char="•"/>
            </a:pPr>
            <a:r>
              <a:rPr lang="el-GR" sz="2000" dirty="0"/>
              <a:t>(2) Στα μη κοκκιώδη, τα οποία μετά </a:t>
            </a:r>
            <a:r>
              <a:rPr lang="el-GR" sz="2000" dirty="0" smtClean="0"/>
              <a:t>την παραγωγή </a:t>
            </a:r>
            <a:r>
              <a:rPr lang="el-GR" sz="2000" dirty="0"/>
              <a:t>τους μεταναστεύουν σε άλλα </a:t>
            </a:r>
            <a:r>
              <a:rPr lang="el-GR" sz="2000" dirty="0" smtClean="0"/>
              <a:t>όργανα </a:t>
            </a:r>
            <a:r>
              <a:rPr lang="el-GR" sz="2000" dirty="0"/>
              <a:t>όπως οι λεμφαδένες και η σπλήνα </a:t>
            </a:r>
            <a:r>
              <a:rPr lang="el-GR" sz="2000" dirty="0" smtClean="0"/>
              <a:t>και περιλαμβάνουν </a:t>
            </a:r>
            <a:r>
              <a:rPr lang="el-GR" sz="2000" dirty="0"/>
              <a:t>τα </a:t>
            </a:r>
            <a:r>
              <a:rPr lang="el-GR" sz="2000" b="1" dirty="0"/>
              <a:t>λεμφοκύτταρα </a:t>
            </a:r>
            <a:r>
              <a:rPr lang="el-GR" sz="2000" dirty="0"/>
              <a:t>και τα </a:t>
            </a:r>
            <a:r>
              <a:rPr lang="el-GR" sz="2000" dirty="0" smtClean="0"/>
              <a:t>μεγάλα </a:t>
            </a:r>
            <a:r>
              <a:rPr lang="el-GR" sz="2000" b="1" dirty="0" smtClean="0"/>
              <a:t>μονοκύτταρα.</a:t>
            </a:r>
            <a:endParaRPr lang="el-GR" sz="2000" dirty="0"/>
          </a:p>
        </p:txBody>
      </p:sp>
      <p:pic>
        <p:nvPicPr>
          <p:cNvPr id="9218" name="Picture 2" descr="εικ. 3.15 Σύσταση του αίματος"/>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508104" y="1087454"/>
            <a:ext cx="3561784" cy="49338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097892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15243" y="2904982"/>
            <a:ext cx="8270947" cy="2031325"/>
          </a:xfrm>
          <a:prstGeom prst="rect">
            <a:avLst/>
          </a:prstGeom>
        </p:spPr>
        <p:txBody>
          <a:bodyPr wrap="square">
            <a:spAutoFit/>
          </a:bodyPr>
          <a:lstStyle/>
          <a:p>
            <a:r>
              <a:rPr lang="el-GR" dirty="0"/>
              <a:t>Τα </a:t>
            </a:r>
            <a:r>
              <a:rPr lang="el-GR" b="1" dirty="0" err="1">
                <a:solidFill>
                  <a:srgbClr val="C00000"/>
                </a:solidFill>
              </a:rPr>
              <a:t>βασεόφιλα</a:t>
            </a:r>
            <a:r>
              <a:rPr lang="el-GR" dirty="0"/>
              <a:t> εμφανίζονται σε συγκεκριμένα είδη φλεγμονωδών αντιδράσεων, ειδικά σε εκείνες που προκαλούν αλλεργικά συμπτώματα. </a:t>
            </a:r>
            <a:r>
              <a:rPr lang="el-GR" dirty="0" smtClean="0"/>
              <a:t>Περιέχουν </a:t>
            </a:r>
            <a:r>
              <a:rPr lang="el-GR" dirty="0"/>
              <a:t>επίσης την αγγειοδιασταλτική ουσία </a:t>
            </a:r>
            <a:r>
              <a:rPr lang="el-GR" dirty="0" err="1"/>
              <a:t>ισταμίνη</a:t>
            </a:r>
            <a:r>
              <a:rPr lang="el-GR" dirty="0"/>
              <a:t>, η οποία προωθεί τη ροή του αίματος στους ιστούς. </a:t>
            </a:r>
            <a:endParaRPr lang="el-GR" dirty="0" smtClean="0"/>
          </a:p>
          <a:p>
            <a:r>
              <a:rPr lang="el-GR" dirty="0" smtClean="0"/>
              <a:t>Τα </a:t>
            </a:r>
            <a:r>
              <a:rPr lang="el-GR" b="1" dirty="0" err="1" smtClean="0">
                <a:solidFill>
                  <a:srgbClr val="C00000"/>
                </a:solidFill>
              </a:rPr>
              <a:t>ηωσινόφιλα</a:t>
            </a:r>
            <a:r>
              <a:rPr lang="el-GR" dirty="0"/>
              <a:t>, καταπολεμούν σχετικά μεγάλα σε μέγεθος εσωτερικά παράσιτα</a:t>
            </a:r>
            <a:r>
              <a:rPr lang="el-GR" dirty="0" smtClean="0"/>
              <a:t>. </a:t>
            </a:r>
            <a:r>
              <a:rPr lang="el-GR" dirty="0"/>
              <a:t>Έτσι βρίσκονται σε ασυνήθιστα υψηλό αριθμό σε λοιμώδεις καταστάσεις που προέρχονται από παράσιτα όπως είναι </a:t>
            </a:r>
            <a:r>
              <a:rPr lang="el-GR" dirty="0" smtClean="0"/>
              <a:t>π.χ</a:t>
            </a:r>
            <a:r>
              <a:rPr lang="el-GR" dirty="0"/>
              <a:t>. τα </a:t>
            </a:r>
            <a:r>
              <a:rPr lang="el-GR" dirty="0" smtClean="0"/>
              <a:t>τσιμπούρια. </a:t>
            </a:r>
            <a:r>
              <a:rPr lang="el-GR" dirty="0"/>
              <a:t> </a:t>
            </a:r>
          </a:p>
        </p:txBody>
      </p:sp>
      <p:sp>
        <p:nvSpPr>
          <p:cNvPr id="3" name="Ορθογώνιο 2"/>
          <p:cNvSpPr/>
          <p:nvPr/>
        </p:nvSpPr>
        <p:spPr>
          <a:xfrm>
            <a:off x="281000" y="332656"/>
            <a:ext cx="8305191" cy="2169825"/>
          </a:xfrm>
          <a:prstGeom prst="rect">
            <a:avLst/>
          </a:prstGeom>
          <a:ln>
            <a:solidFill>
              <a:srgbClr val="0070C0"/>
            </a:solidFill>
          </a:ln>
        </p:spPr>
        <p:txBody>
          <a:bodyPr wrap="square">
            <a:spAutoFit/>
          </a:bodyPr>
          <a:lstStyle/>
          <a:p>
            <a:pPr marL="285750" indent="-285750">
              <a:lnSpc>
                <a:spcPct val="150000"/>
              </a:lnSpc>
              <a:buFont typeface="Wingdings" pitchFamily="2" charset="2"/>
              <a:buChar char="Ø"/>
            </a:pPr>
            <a:r>
              <a:rPr lang="el-GR" dirty="0"/>
              <a:t>ουδετερόφιλα, αποτελούν το 40-75% των λευκών αιμοσφαιρίων</a:t>
            </a:r>
          </a:p>
          <a:p>
            <a:pPr marL="285750" indent="-285750">
              <a:lnSpc>
                <a:spcPct val="150000"/>
              </a:lnSpc>
              <a:buFont typeface="Wingdings" pitchFamily="2" charset="2"/>
              <a:buChar char="Ø"/>
            </a:pPr>
            <a:r>
              <a:rPr lang="el-GR" dirty="0"/>
              <a:t>Ηωσινόφιλα, 5%</a:t>
            </a:r>
          </a:p>
          <a:p>
            <a:pPr marL="285750" indent="-285750">
              <a:lnSpc>
                <a:spcPct val="150000"/>
              </a:lnSpc>
              <a:buFont typeface="Wingdings" pitchFamily="2" charset="2"/>
              <a:buChar char="Ø"/>
            </a:pPr>
            <a:r>
              <a:rPr lang="el-GR" dirty="0"/>
              <a:t>Βασεόφιλα, 0,5%</a:t>
            </a:r>
          </a:p>
          <a:p>
            <a:pPr marL="285750" indent="-285750">
              <a:lnSpc>
                <a:spcPct val="150000"/>
              </a:lnSpc>
              <a:buFont typeface="Wingdings" pitchFamily="2" charset="2"/>
              <a:buChar char="Ø"/>
            </a:pPr>
            <a:r>
              <a:rPr lang="el-GR" dirty="0"/>
              <a:t>Λεμφοκύτταρα, 20-50%</a:t>
            </a:r>
          </a:p>
          <a:p>
            <a:pPr marL="285750" indent="-285750">
              <a:lnSpc>
                <a:spcPct val="150000"/>
              </a:lnSpc>
              <a:buFont typeface="Wingdings" pitchFamily="2" charset="2"/>
              <a:buChar char="Ø"/>
            </a:pPr>
            <a:r>
              <a:rPr lang="el-GR" dirty="0"/>
              <a:t>Μονοκύτταρα, 1-5%</a:t>
            </a:r>
          </a:p>
        </p:txBody>
      </p:sp>
      <p:sp>
        <p:nvSpPr>
          <p:cNvPr id="4" name="Ορθογώνιο 3"/>
          <p:cNvSpPr/>
          <p:nvPr/>
        </p:nvSpPr>
        <p:spPr>
          <a:xfrm>
            <a:off x="281000" y="5085184"/>
            <a:ext cx="8198204" cy="646331"/>
          </a:xfrm>
          <a:prstGeom prst="rect">
            <a:avLst/>
          </a:prstGeom>
        </p:spPr>
        <p:txBody>
          <a:bodyPr wrap="square">
            <a:spAutoFit/>
          </a:bodyPr>
          <a:lstStyle/>
          <a:p>
            <a:pPr lvl="0"/>
            <a:r>
              <a:rPr lang="el-GR" dirty="0" smtClean="0">
                <a:solidFill>
                  <a:prstClr val="black"/>
                </a:solidFill>
              </a:rPr>
              <a:t>Μία </a:t>
            </a:r>
            <a:r>
              <a:rPr lang="el-GR" dirty="0">
                <a:solidFill>
                  <a:prstClr val="black"/>
                </a:solidFill>
              </a:rPr>
              <a:t>ομάδα </a:t>
            </a:r>
            <a:r>
              <a:rPr lang="el-GR" b="1" dirty="0">
                <a:solidFill>
                  <a:srgbClr val="C00000"/>
                </a:solidFill>
              </a:rPr>
              <a:t>λεμφοκυττάρων</a:t>
            </a:r>
            <a:r>
              <a:rPr lang="el-GR" dirty="0">
                <a:solidFill>
                  <a:prstClr val="black"/>
                </a:solidFill>
              </a:rPr>
              <a:t>, τα </a:t>
            </a:r>
            <a:r>
              <a:rPr lang="el-GR" dirty="0" smtClean="0">
                <a:solidFill>
                  <a:prstClr val="black"/>
                </a:solidFill>
              </a:rPr>
              <a:t>Β-λεμφοκύτταρα</a:t>
            </a:r>
            <a:r>
              <a:rPr lang="el-GR" dirty="0">
                <a:solidFill>
                  <a:prstClr val="black"/>
                </a:solidFill>
              </a:rPr>
              <a:t>, είναι υπεύθυνα για την </a:t>
            </a:r>
            <a:r>
              <a:rPr lang="el-GR" dirty="0" smtClean="0">
                <a:solidFill>
                  <a:prstClr val="black"/>
                </a:solidFill>
              </a:rPr>
              <a:t>παραγωγή </a:t>
            </a:r>
            <a:r>
              <a:rPr lang="el-GR" dirty="0">
                <a:solidFill>
                  <a:prstClr val="black"/>
                </a:solidFill>
              </a:rPr>
              <a:t>των αντισωμάτων.</a:t>
            </a:r>
          </a:p>
        </p:txBody>
      </p:sp>
    </p:spTree>
    <p:extLst>
      <p:ext uri="{BB962C8B-B14F-4D97-AF65-F5344CB8AC3E}">
        <p14:creationId xmlns:p14="http://schemas.microsoft.com/office/powerpoint/2010/main" xmlns="" val="25277371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99241" y="921640"/>
            <a:ext cx="4572000" cy="1631216"/>
          </a:xfrm>
          <a:prstGeom prst="rect">
            <a:avLst/>
          </a:prstGeom>
        </p:spPr>
        <p:txBody>
          <a:bodyPr>
            <a:spAutoFit/>
          </a:bodyPr>
          <a:lstStyle/>
          <a:p>
            <a:r>
              <a:rPr lang="el-GR" sz="2000" dirty="0"/>
              <a:t>Τα </a:t>
            </a:r>
            <a:r>
              <a:rPr lang="el-GR" sz="2000" b="1" dirty="0">
                <a:solidFill>
                  <a:srgbClr val="C00000"/>
                </a:solidFill>
              </a:rPr>
              <a:t>ουδετερόφιλα</a:t>
            </a:r>
            <a:r>
              <a:rPr lang="el-GR" sz="2000" dirty="0">
                <a:solidFill>
                  <a:srgbClr val="C00000"/>
                </a:solidFill>
              </a:rPr>
              <a:t> </a:t>
            </a:r>
            <a:r>
              <a:rPr lang="el-GR" sz="2000" dirty="0"/>
              <a:t>και τα </a:t>
            </a:r>
            <a:r>
              <a:rPr lang="el-GR" sz="2000" b="1" dirty="0">
                <a:solidFill>
                  <a:srgbClr val="C00000"/>
                </a:solidFill>
              </a:rPr>
              <a:t>μονοκύτταρα</a:t>
            </a:r>
            <a:r>
              <a:rPr lang="el-GR" sz="2000" dirty="0"/>
              <a:t>, </a:t>
            </a:r>
            <a:r>
              <a:rPr lang="el-GR" sz="2000" dirty="0" smtClean="0"/>
              <a:t>με την </a:t>
            </a:r>
            <a:r>
              <a:rPr lang="el-GR" sz="2000" dirty="0"/>
              <a:t>ικανότητα που έχουν να διαπερνούν τα </a:t>
            </a:r>
            <a:r>
              <a:rPr lang="el-GR" sz="2000" dirty="0" smtClean="0"/>
              <a:t>τοιχώματα </a:t>
            </a:r>
            <a:r>
              <a:rPr lang="el-GR" sz="2000" dirty="0"/>
              <a:t>των τριχοειδών αγγείων (διαπίδυση</a:t>
            </a:r>
            <a:r>
              <a:rPr lang="el-GR" sz="2000" dirty="0" smtClean="0"/>
              <a:t>), κατευθύνονται </a:t>
            </a:r>
            <a:r>
              <a:rPr lang="el-GR" sz="2000" dirty="0"/>
              <a:t>στο σημείο όπου υπάρχει </a:t>
            </a:r>
            <a:r>
              <a:rPr lang="el-GR" sz="2000" dirty="0" smtClean="0"/>
              <a:t>μόλυνση. </a:t>
            </a:r>
            <a:endParaRPr lang="el-GR" sz="2000" dirty="0"/>
          </a:p>
        </p:txBody>
      </p:sp>
      <p:pic>
        <p:nvPicPr>
          <p:cNvPr id="7170" name="Picture 2" descr="http://ebooks.edu.gr/modules/ebook/show.php/DSGL-A105/321/2155,7806/images/img3_27.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871241" y="404664"/>
            <a:ext cx="4121715" cy="2665169"/>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εικ. 3.19 Φαγοκυττάρωση"/>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9416" y="3355048"/>
            <a:ext cx="7748054" cy="172819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Ορθογώνιο 3"/>
          <p:cNvSpPr/>
          <p:nvPr/>
        </p:nvSpPr>
        <p:spPr>
          <a:xfrm>
            <a:off x="299241" y="5272950"/>
            <a:ext cx="8348405" cy="1015663"/>
          </a:xfrm>
          <a:prstGeom prst="rect">
            <a:avLst/>
          </a:prstGeom>
        </p:spPr>
        <p:txBody>
          <a:bodyPr wrap="square">
            <a:spAutoFit/>
          </a:bodyPr>
          <a:lstStyle/>
          <a:p>
            <a:pPr lvl="0"/>
            <a:r>
              <a:rPr lang="el-GR" sz="2000" dirty="0">
                <a:solidFill>
                  <a:prstClr val="black"/>
                </a:solidFill>
              </a:rPr>
              <a:t>Εκεί απομονώνουν το μολυσματικό παράγοντα, τον καταστρέφουν και στη</a:t>
            </a:r>
          </a:p>
          <a:p>
            <a:pPr lvl="0"/>
            <a:r>
              <a:rPr lang="el-GR" sz="2000" dirty="0">
                <a:solidFill>
                  <a:prstClr val="black"/>
                </a:solidFill>
              </a:rPr>
              <a:t>συνέχεια εξουδετερώνουν τις τοξικές ουσίες που πιθανόν αυτός έχει απελευθερώσει</a:t>
            </a:r>
          </a:p>
        </p:txBody>
      </p:sp>
    </p:spTree>
    <p:extLst>
      <p:ext uri="{BB962C8B-B14F-4D97-AF65-F5344CB8AC3E}">
        <p14:creationId xmlns:p14="http://schemas.microsoft.com/office/powerpoint/2010/main" xmlns="" val="13558181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127176" y="927621"/>
            <a:ext cx="6545468" cy="1631216"/>
          </a:xfrm>
          <a:prstGeom prst="rect">
            <a:avLst/>
          </a:prstGeom>
        </p:spPr>
        <p:txBody>
          <a:bodyPr wrap="square">
            <a:spAutoFit/>
          </a:bodyPr>
          <a:lstStyle/>
          <a:p>
            <a:r>
              <a:rPr lang="el-GR" sz="2000" dirty="0" smtClean="0"/>
              <a:t>Τα </a:t>
            </a:r>
            <a:r>
              <a:rPr lang="el-GR" sz="2000" dirty="0"/>
              <a:t>λευκοκύτταρα ζουν από λίγες </a:t>
            </a:r>
            <a:r>
              <a:rPr lang="el-GR" sz="2000" dirty="0" smtClean="0"/>
              <a:t>ημέρες μέχρι </a:t>
            </a:r>
            <a:r>
              <a:rPr lang="el-GR" sz="2000" dirty="0"/>
              <a:t>λίγες εβδομάδες και φυσιολογικά ο </a:t>
            </a:r>
            <a:r>
              <a:rPr lang="el-GR" sz="2000" dirty="0" smtClean="0"/>
              <a:t>αριθμός </a:t>
            </a:r>
            <a:r>
              <a:rPr lang="el-GR" sz="2000" dirty="0"/>
              <a:t>τους κυμαίνεται από 5.000-10.000 ανά </a:t>
            </a:r>
            <a:r>
              <a:rPr lang="el-GR" sz="2000" dirty="0" smtClean="0"/>
              <a:t>mm</a:t>
            </a:r>
            <a:r>
              <a:rPr lang="el-GR" sz="2000" baseline="30000" dirty="0" smtClean="0"/>
              <a:t>3</a:t>
            </a:r>
            <a:r>
              <a:rPr lang="el-GR" sz="2000" dirty="0" smtClean="0"/>
              <a:t> αίματος</a:t>
            </a:r>
            <a:r>
              <a:rPr lang="el-GR" sz="2000" dirty="0"/>
              <a:t>. </a:t>
            </a:r>
            <a:endParaRPr lang="el-GR" sz="2000" dirty="0" smtClean="0"/>
          </a:p>
          <a:p>
            <a:r>
              <a:rPr lang="el-GR" sz="2000" dirty="0" smtClean="0"/>
              <a:t>Σε </a:t>
            </a:r>
            <a:r>
              <a:rPr lang="el-GR" sz="2000" dirty="0"/>
              <a:t>περιπτώσεις μολύνσεων ο </a:t>
            </a:r>
            <a:r>
              <a:rPr lang="el-GR" sz="2000" dirty="0" smtClean="0"/>
              <a:t>αριθμός των </a:t>
            </a:r>
            <a:r>
              <a:rPr lang="el-GR" sz="2000" dirty="0"/>
              <a:t>λευκοκυττάρων αυξάνεται σημαντικά.</a:t>
            </a:r>
          </a:p>
        </p:txBody>
      </p:sp>
      <p:sp>
        <p:nvSpPr>
          <p:cNvPr id="4" name="Ορθογώνιο 3"/>
          <p:cNvSpPr/>
          <p:nvPr/>
        </p:nvSpPr>
        <p:spPr>
          <a:xfrm>
            <a:off x="322359" y="3212976"/>
            <a:ext cx="8558244" cy="3170099"/>
          </a:xfrm>
          <a:prstGeom prst="rect">
            <a:avLst/>
          </a:prstGeom>
          <a:solidFill>
            <a:schemeClr val="bg2">
              <a:lumMod val="90000"/>
            </a:schemeClr>
          </a:solidFill>
        </p:spPr>
        <p:txBody>
          <a:bodyPr wrap="square">
            <a:spAutoFit/>
          </a:bodyPr>
          <a:lstStyle/>
          <a:p>
            <a:r>
              <a:rPr lang="el-GR" sz="2000" dirty="0"/>
              <a:t>Στις </a:t>
            </a:r>
            <a:r>
              <a:rPr lang="el-GR" sz="2000" b="1" dirty="0"/>
              <a:t>λευχαιμίες</a:t>
            </a:r>
            <a:r>
              <a:rPr lang="el-GR" sz="2000" dirty="0"/>
              <a:t> (είδος καρκίνου του αίματος) παρατηρείται υπερβολική αύξηση του αριθμού των λευκοκυττάρων (πάνω από 100.000 ανά mm</a:t>
            </a:r>
            <a:r>
              <a:rPr lang="el-GR" sz="2000" baseline="30000" dirty="0"/>
              <a:t>3</a:t>
            </a:r>
            <a:r>
              <a:rPr lang="el-GR" sz="2000" dirty="0"/>
              <a:t>). Στις περιπτώσεις αυτές επειδή ένας μεγάλος αριθμός ανώριμων λευκοκυττάρων συσσωρεύεται στον ερυθρό μυελό των οστών παρεμποδίζεται η παραγωγή </a:t>
            </a:r>
            <a:r>
              <a:rPr lang="el-GR" sz="2000" dirty="0" err="1"/>
              <a:t>ερυθροκυττάρων</a:t>
            </a:r>
            <a:r>
              <a:rPr lang="el-GR" sz="2000" dirty="0"/>
              <a:t> και αιμοπεταλίων. </a:t>
            </a:r>
            <a:endParaRPr lang="el-GR" sz="2000" dirty="0" smtClean="0"/>
          </a:p>
          <a:p>
            <a:r>
              <a:rPr lang="el-GR" sz="2000" dirty="0" smtClean="0"/>
              <a:t>Υπάρχουν </a:t>
            </a:r>
            <a:r>
              <a:rPr lang="el-GR" sz="2000" dirty="0"/>
              <a:t>διαφορετικά είδη λευχαιμιών λιγότερο ή περισσότερο σοβαρά. Ορισμένα είδη, όπως η οξεία λευχαιμία των παιδιών, μπορούν να αντιμετωπιστούν με αρκετή επιτυχία με φαρμακευτική αγωγή. Στην περίπτωση που ο αριθμός των λευκοκυττάρων πέσει κάτω από 5.000 ανά mm</a:t>
            </a:r>
            <a:r>
              <a:rPr lang="el-GR" sz="2000" baseline="30000" dirty="0"/>
              <a:t>3</a:t>
            </a:r>
            <a:r>
              <a:rPr lang="el-GR" sz="2000" dirty="0"/>
              <a:t> αίματος έχουμε τη </a:t>
            </a:r>
            <a:r>
              <a:rPr lang="el-GR" sz="2000" b="1" dirty="0" err="1"/>
              <a:t>λευκοπενία</a:t>
            </a:r>
            <a:r>
              <a:rPr lang="el-GR" sz="2000" dirty="0"/>
              <a:t>.</a:t>
            </a:r>
          </a:p>
        </p:txBody>
      </p:sp>
      <p:sp>
        <p:nvSpPr>
          <p:cNvPr id="5" name="Δεξιό βέλος 4"/>
          <p:cNvSpPr/>
          <p:nvPr/>
        </p:nvSpPr>
        <p:spPr>
          <a:xfrm>
            <a:off x="733728" y="1295051"/>
            <a:ext cx="1224136" cy="864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34676036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ycmllife.eu/gr/Images/1911_007_greece_v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0" y="692696"/>
            <a:ext cx="8592491" cy="525658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990893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95536" y="908720"/>
            <a:ext cx="8496944" cy="1938992"/>
          </a:xfrm>
          <a:prstGeom prst="rect">
            <a:avLst/>
          </a:prstGeom>
        </p:spPr>
        <p:txBody>
          <a:bodyPr wrap="square">
            <a:spAutoFit/>
          </a:bodyPr>
          <a:lstStyle/>
          <a:p>
            <a:r>
              <a:rPr lang="el-GR" sz="2000" dirty="0" smtClean="0"/>
              <a:t>Τα </a:t>
            </a:r>
            <a:r>
              <a:rPr lang="el-GR" sz="2000" dirty="0"/>
              <a:t>αιμοπετάλια είναι θραύσματα </a:t>
            </a:r>
            <a:r>
              <a:rPr lang="el-GR" sz="2000" dirty="0" smtClean="0"/>
              <a:t>κυττάρων </a:t>
            </a:r>
            <a:r>
              <a:rPr lang="el-GR" sz="2000" dirty="0"/>
              <a:t>με διάμετρο 2-4 </a:t>
            </a:r>
            <a:r>
              <a:rPr lang="el-GR" sz="2000" dirty="0" err="1"/>
              <a:t>μm</a:t>
            </a:r>
            <a:r>
              <a:rPr lang="el-GR" sz="2000" dirty="0"/>
              <a:t>. Παράγονται </a:t>
            </a:r>
            <a:r>
              <a:rPr lang="el-GR" sz="2000" dirty="0" smtClean="0"/>
              <a:t>στον ερυθρό </a:t>
            </a:r>
            <a:r>
              <a:rPr lang="el-GR" sz="2000" dirty="0"/>
              <a:t>μυελό των οστών και ζουν 5-9 </a:t>
            </a:r>
            <a:r>
              <a:rPr lang="el-GR" sz="2000" dirty="0" smtClean="0"/>
              <a:t>ημέρες</a:t>
            </a:r>
            <a:r>
              <a:rPr lang="el-GR" sz="2000" dirty="0"/>
              <a:t>, ο δε αριθμός τους κυμαίνεται </a:t>
            </a:r>
            <a:r>
              <a:rPr lang="el-GR" sz="2000" dirty="0" smtClean="0"/>
              <a:t>από 250.000 </a:t>
            </a:r>
            <a:r>
              <a:rPr lang="el-GR" sz="2000" dirty="0"/>
              <a:t>έως 400.000 ανά mm</a:t>
            </a:r>
            <a:r>
              <a:rPr lang="el-GR" sz="2000" baseline="30000" dirty="0"/>
              <a:t>3</a:t>
            </a:r>
            <a:r>
              <a:rPr lang="el-GR" sz="2000" dirty="0"/>
              <a:t> αίματος.</a:t>
            </a:r>
          </a:p>
          <a:p>
            <a:r>
              <a:rPr lang="el-GR" sz="2000" dirty="0"/>
              <a:t>Έχουν σχήμα ακανόνιστο, στερούνται </a:t>
            </a:r>
            <a:r>
              <a:rPr lang="el-GR" sz="2000" dirty="0" smtClean="0"/>
              <a:t>πυρήνα </a:t>
            </a:r>
            <a:r>
              <a:rPr lang="el-GR" sz="2000" dirty="0"/>
              <a:t>και είναι </a:t>
            </a:r>
            <a:r>
              <a:rPr lang="el-GR" sz="2000" dirty="0" smtClean="0"/>
              <a:t>άχρωμα. </a:t>
            </a:r>
            <a:r>
              <a:rPr lang="el-GR" sz="2000" dirty="0"/>
              <a:t>Τα </a:t>
            </a:r>
            <a:r>
              <a:rPr lang="el-GR" sz="2000" dirty="0" smtClean="0"/>
              <a:t>αιμοπετάλια </a:t>
            </a:r>
            <a:r>
              <a:rPr lang="el-GR" sz="2000" dirty="0"/>
              <a:t>παίζουν πολύ σημαντικό ρόλο </a:t>
            </a:r>
            <a:r>
              <a:rPr lang="el-GR" sz="2000" dirty="0" smtClean="0"/>
              <a:t>στη διαδικασία </a:t>
            </a:r>
            <a:r>
              <a:rPr lang="el-GR" sz="2000" dirty="0"/>
              <a:t>της πήξης του </a:t>
            </a:r>
            <a:r>
              <a:rPr lang="el-GR" sz="2000" dirty="0" smtClean="0"/>
              <a:t>αίματος.</a:t>
            </a:r>
            <a:endParaRPr lang="el-GR" sz="2000" dirty="0"/>
          </a:p>
        </p:txBody>
      </p:sp>
      <p:sp>
        <p:nvSpPr>
          <p:cNvPr id="3" name="Ορθογώνιο 2"/>
          <p:cNvSpPr/>
          <p:nvPr/>
        </p:nvSpPr>
        <p:spPr>
          <a:xfrm>
            <a:off x="395536" y="260648"/>
            <a:ext cx="1830566" cy="461665"/>
          </a:xfrm>
          <a:prstGeom prst="rect">
            <a:avLst/>
          </a:prstGeom>
          <a:solidFill>
            <a:srgbClr val="FFC000"/>
          </a:solidFill>
        </p:spPr>
        <p:txBody>
          <a:bodyPr wrap="none">
            <a:spAutoFit/>
          </a:bodyPr>
          <a:lstStyle/>
          <a:p>
            <a:r>
              <a:rPr lang="el-GR" sz="2400" b="1" dirty="0"/>
              <a:t>Αιμοπετάλια</a:t>
            </a:r>
          </a:p>
        </p:txBody>
      </p:sp>
      <p:pic>
        <p:nvPicPr>
          <p:cNvPr id="22530" name="Picture 2" descr="Giant platelets.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54267" y="2636911"/>
            <a:ext cx="4397474" cy="388736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Ορθογώνιο 3"/>
          <p:cNvSpPr/>
          <p:nvPr/>
        </p:nvSpPr>
        <p:spPr>
          <a:xfrm>
            <a:off x="107504" y="4211263"/>
            <a:ext cx="1382623" cy="369332"/>
          </a:xfrm>
          <a:prstGeom prst="rect">
            <a:avLst/>
          </a:prstGeom>
        </p:spPr>
        <p:txBody>
          <a:bodyPr wrap="none">
            <a:spAutoFit/>
          </a:bodyPr>
          <a:lstStyle/>
          <a:p>
            <a:r>
              <a:rPr lang="el-GR" dirty="0" smtClean="0"/>
              <a:t>αιμοπετάλια</a:t>
            </a:r>
            <a:endParaRPr lang="el-GR" dirty="0"/>
          </a:p>
        </p:txBody>
      </p:sp>
      <p:cxnSp>
        <p:nvCxnSpPr>
          <p:cNvPr id="6" name="Ευθύγραμμο βέλος σύνδεσης 5"/>
          <p:cNvCxnSpPr/>
          <p:nvPr/>
        </p:nvCxnSpPr>
        <p:spPr>
          <a:xfrm flipV="1">
            <a:off x="1642527" y="3861049"/>
            <a:ext cx="311740" cy="50261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Ευθύγραμμο βέλος σύνδεσης 7"/>
          <p:cNvCxnSpPr/>
          <p:nvPr/>
        </p:nvCxnSpPr>
        <p:spPr>
          <a:xfrm flipV="1">
            <a:off x="1642527" y="3861048"/>
            <a:ext cx="2188934" cy="50261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9"/>
          <p:cNvCxnSpPr/>
          <p:nvPr/>
        </p:nvCxnSpPr>
        <p:spPr>
          <a:xfrm>
            <a:off x="1642527" y="4363664"/>
            <a:ext cx="964798" cy="151360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Ορθογώνιο 11"/>
          <p:cNvSpPr/>
          <p:nvPr/>
        </p:nvSpPr>
        <p:spPr>
          <a:xfrm>
            <a:off x="6408712" y="3097906"/>
            <a:ext cx="2483768" cy="2800767"/>
          </a:xfrm>
          <a:prstGeom prst="rect">
            <a:avLst/>
          </a:prstGeom>
        </p:spPr>
        <p:txBody>
          <a:bodyPr wrap="square">
            <a:spAutoFit/>
          </a:bodyPr>
          <a:lstStyle/>
          <a:p>
            <a:r>
              <a:rPr lang="el-GR" sz="1600" dirty="0"/>
              <a:t>Αν ο αριθμός των αιμοπεταλίων είναι χαμηλός, μπορεί να προκληθεί </a:t>
            </a:r>
            <a:r>
              <a:rPr lang="el-GR" sz="1600" dirty="0" smtClean="0"/>
              <a:t>σοβαρή αιμορραγία</a:t>
            </a:r>
            <a:r>
              <a:rPr lang="el-GR" sz="1600" dirty="0"/>
              <a:t>. Ωστόσο, εάν ο αριθμός των αιμοπεταλίων είναι πολύ υψηλός, σχηματίζονται θρόμβοι </a:t>
            </a:r>
            <a:r>
              <a:rPr lang="el-GR" sz="1600" dirty="0" smtClean="0"/>
              <a:t>αίματος, </a:t>
            </a:r>
            <a:r>
              <a:rPr lang="el-GR" sz="1600" dirty="0"/>
              <a:t>οι οποίοι μπορεί να φράξουν τα αιμοφόρα </a:t>
            </a:r>
            <a:r>
              <a:rPr lang="el-GR" sz="1600" dirty="0" smtClean="0"/>
              <a:t>αγγεία.</a:t>
            </a:r>
            <a:endParaRPr lang="el-GR" sz="1600" dirty="0"/>
          </a:p>
        </p:txBody>
      </p:sp>
    </p:spTree>
    <p:extLst>
      <p:ext uri="{BB962C8B-B14F-4D97-AF65-F5344CB8AC3E}">
        <p14:creationId xmlns:p14="http://schemas.microsoft.com/office/powerpoint/2010/main" xmlns="" val="30985681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53530" y="794270"/>
            <a:ext cx="8466942" cy="1938992"/>
          </a:xfrm>
          <a:prstGeom prst="rect">
            <a:avLst/>
          </a:prstGeom>
        </p:spPr>
        <p:txBody>
          <a:bodyPr wrap="square">
            <a:spAutoFit/>
          </a:bodyPr>
          <a:lstStyle/>
          <a:p>
            <a:r>
              <a:rPr lang="el-GR" sz="2000" dirty="0" smtClean="0"/>
              <a:t>Είναι </a:t>
            </a:r>
            <a:r>
              <a:rPr lang="el-GR" sz="2000" dirty="0"/>
              <a:t>το υγρό μέρος του αίματος. </a:t>
            </a:r>
            <a:r>
              <a:rPr lang="el-GR" sz="2000" dirty="0" smtClean="0"/>
              <a:t>Αποτελείται </a:t>
            </a:r>
            <a:r>
              <a:rPr lang="el-GR" sz="2000" dirty="0"/>
              <a:t>κυρίως από νερό μέσα στο οποίο </a:t>
            </a:r>
            <a:r>
              <a:rPr lang="el-GR" sz="2000" dirty="0" smtClean="0"/>
              <a:t>βρίσκονται </a:t>
            </a:r>
            <a:r>
              <a:rPr lang="el-GR" sz="2000" dirty="0"/>
              <a:t>διαλυμένες διάφορες ουσίες. Σ' </a:t>
            </a:r>
            <a:r>
              <a:rPr lang="el-GR" sz="2000" dirty="0" smtClean="0"/>
              <a:t>αυτές </a:t>
            </a:r>
            <a:r>
              <a:rPr lang="el-GR" sz="2000" dirty="0"/>
              <a:t>περιλαμβάνονται ανόργανα άλατα, </a:t>
            </a:r>
            <a:r>
              <a:rPr lang="el-GR" sz="2000" dirty="0" smtClean="0"/>
              <a:t>θρεπτικές </a:t>
            </a:r>
            <a:r>
              <a:rPr lang="el-GR" sz="2000" dirty="0"/>
              <a:t>ουσίες όπως γλυκόζη, ορμόνες, </a:t>
            </a:r>
            <a:r>
              <a:rPr lang="el-GR" sz="2000" dirty="0" smtClean="0"/>
              <a:t>πρωτεΐνες </a:t>
            </a:r>
            <a:r>
              <a:rPr lang="el-GR" sz="2000" dirty="0"/>
              <a:t>και ουσίες που πρέπει </a:t>
            </a:r>
            <a:r>
              <a:rPr lang="el-GR" sz="2000" dirty="0" smtClean="0"/>
              <a:t>να αποβληθούν </a:t>
            </a:r>
            <a:r>
              <a:rPr lang="el-GR" sz="2000" dirty="0"/>
              <a:t>όπως ουρία.</a:t>
            </a:r>
          </a:p>
          <a:p>
            <a:r>
              <a:rPr lang="el-GR" sz="2000" dirty="0"/>
              <a:t>Είναι πολύ σημαντικό το πλάσμα να </a:t>
            </a:r>
            <a:r>
              <a:rPr lang="el-GR" sz="2000" dirty="0" smtClean="0"/>
              <a:t>περιέχει </a:t>
            </a:r>
            <a:r>
              <a:rPr lang="el-GR" sz="2000" dirty="0"/>
              <a:t>τη σωστή ποσότητα νερού, </a:t>
            </a:r>
            <a:r>
              <a:rPr lang="el-GR" sz="2000" dirty="0" smtClean="0"/>
              <a:t>αλάτων και </a:t>
            </a:r>
            <a:r>
              <a:rPr lang="el-GR" sz="2000" dirty="0"/>
              <a:t>άλλων ουσιών</a:t>
            </a:r>
            <a:r>
              <a:rPr lang="el-GR" sz="2000" dirty="0" smtClean="0"/>
              <a:t>.</a:t>
            </a:r>
            <a:endParaRPr lang="el-GR" sz="2000" dirty="0"/>
          </a:p>
        </p:txBody>
      </p:sp>
      <p:sp>
        <p:nvSpPr>
          <p:cNvPr id="3" name="Ορθογώνιο 2"/>
          <p:cNvSpPr/>
          <p:nvPr/>
        </p:nvSpPr>
        <p:spPr>
          <a:xfrm>
            <a:off x="353530" y="228758"/>
            <a:ext cx="1224694" cy="461665"/>
          </a:xfrm>
          <a:prstGeom prst="rect">
            <a:avLst/>
          </a:prstGeom>
          <a:solidFill>
            <a:srgbClr val="FFC000"/>
          </a:solidFill>
        </p:spPr>
        <p:txBody>
          <a:bodyPr wrap="none">
            <a:spAutoFit/>
          </a:bodyPr>
          <a:lstStyle/>
          <a:p>
            <a:r>
              <a:rPr lang="el-GR" sz="2400" b="1" dirty="0"/>
              <a:t>Πλάσμα</a:t>
            </a:r>
          </a:p>
        </p:txBody>
      </p:sp>
      <p:pic>
        <p:nvPicPr>
          <p:cNvPr id="12290" name="Picture 2" descr="https://encrypted-tbn3.gstatic.com/images?q=tbn:ANd9GcTeXP47_L3PJunyQo3UmyMr0oDh2pwEuoTtqhArwOg0tMzoFjUx"/>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19872" y="3348815"/>
            <a:ext cx="4633898" cy="32213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396103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95533" y="1412776"/>
            <a:ext cx="8293885" cy="5016758"/>
          </a:xfrm>
          <a:prstGeom prst="rect">
            <a:avLst/>
          </a:prstGeom>
        </p:spPr>
        <p:txBody>
          <a:bodyPr wrap="square">
            <a:spAutoFit/>
          </a:bodyPr>
          <a:lstStyle/>
          <a:p>
            <a:pPr marL="285750" indent="-285750">
              <a:buFont typeface="Arial" pitchFamily="34" charset="0"/>
              <a:buChar char="•"/>
            </a:pPr>
            <a:r>
              <a:rPr lang="el-GR" sz="2000" b="1" dirty="0" err="1"/>
              <a:t>Αλβουμίνες</a:t>
            </a:r>
            <a:r>
              <a:rPr lang="el-GR" sz="2000" b="1" dirty="0"/>
              <a:t>: </a:t>
            </a:r>
            <a:r>
              <a:rPr lang="el-GR" sz="2000" dirty="0"/>
              <a:t>Είναι πρωτεΐνες που </a:t>
            </a:r>
            <a:r>
              <a:rPr lang="el-GR" sz="2000" dirty="0" smtClean="0"/>
              <a:t>καθιστούν </a:t>
            </a:r>
            <a:r>
              <a:rPr lang="el-GR" sz="2000" dirty="0"/>
              <a:t>το αίμα κολλώδες και θολό και </a:t>
            </a:r>
            <a:r>
              <a:rPr lang="el-GR" sz="2000" dirty="0" smtClean="0"/>
              <a:t>συμβάλλουν </a:t>
            </a:r>
            <a:r>
              <a:rPr lang="el-GR" sz="2000" dirty="0"/>
              <a:t>στη διατήρηση σταθερής </a:t>
            </a:r>
            <a:r>
              <a:rPr lang="el-GR" sz="2000" dirty="0" smtClean="0"/>
              <a:t>ωσμωτικής </a:t>
            </a:r>
            <a:r>
              <a:rPr lang="el-GR" sz="2000" dirty="0"/>
              <a:t>πίεσης στο αίμα</a:t>
            </a:r>
            <a:r>
              <a:rPr lang="el-GR" sz="2000" dirty="0" smtClean="0"/>
              <a:t>.</a:t>
            </a:r>
          </a:p>
          <a:p>
            <a:pPr marL="285750" indent="-285750">
              <a:buFont typeface="Arial" pitchFamily="34" charset="0"/>
              <a:buChar char="•"/>
            </a:pPr>
            <a:endParaRPr lang="el-GR" sz="2000" dirty="0"/>
          </a:p>
          <a:p>
            <a:pPr marL="285750" indent="-285750">
              <a:buFont typeface="Arial" pitchFamily="34" charset="0"/>
              <a:buChar char="•"/>
            </a:pPr>
            <a:r>
              <a:rPr lang="el-GR" sz="2000" b="1" dirty="0" err="1"/>
              <a:t>Σφαιρίνες</a:t>
            </a:r>
            <a:r>
              <a:rPr lang="el-GR" sz="2000" b="1" dirty="0"/>
              <a:t>: </a:t>
            </a:r>
            <a:r>
              <a:rPr lang="el-GR" sz="2000" dirty="0"/>
              <a:t>Οι πρωτεΐνες αυτές του </a:t>
            </a:r>
            <a:r>
              <a:rPr lang="el-GR" sz="2000" dirty="0" smtClean="0"/>
              <a:t>πλάσματος </a:t>
            </a:r>
            <a:r>
              <a:rPr lang="el-GR" sz="2000" dirty="0"/>
              <a:t>παράγονται στο ήπαρ </a:t>
            </a:r>
            <a:r>
              <a:rPr lang="el-GR" sz="2000" dirty="0" smtClean="0"/>
              <a:t>και προορίζονται </a:t>
            </a:r>
            <a:r>
              <a:rPr lang="el-GR" sz="2000" dirty="0"/>
              <a:t>κυρίως για την </a:t>
            </a:r>
            <a:r>
              <a:rPr lang="el-GR" sz="2000" dirty="0" smtClean="0"/>
              <a:t>καταστροφή των </a:t>
            </a:r>
            <a:r>
              <a:rPr lang="el-GR" sz="2000" dirty="0"/>
              <a:t>μικροοργανισμών και τη μεταφορά </a:t>
            </a:r>
            <a:r>
              <a:rPr lang="el-GR" sz="2000" dirty="0" smtClean="0"/>
              <a:t>ουσιών</a:t>
            </a:r>
            <a:r>
              <a:rPr lang="el-GR" sz="2000" dirty="0"/>
              <a:t>, έχουν </a:t>
            </a:r>
            <a:r>
              <a:rPr lang="el-GR" sz="2000" dirty="0" err="1"/>
              <a:t>ενζυμική</a:t>
            </a:r>
            <a:r>
              <a:rPr lang="el-GR" sz="2000" dirty="0"/>
              <a:t> δράση, ορισμένες </a:t>
            </a:r>
            <a:r>
              <a:rPr lang="el-GR" sz="2000" dirty="0" smtClean="0"/>
              <a:t>από αυτές </a:t>
            </a:r>
            <a:r>
              <a:rPr lang="el-GR" sz="2000" dirty="0"/>
              <a:t>συμμετέχουν και στη διαδικασία </a:t>
            </a:r>
            <a:r>
              <a:rPr lang="el-GR" sz="2000" dirty="0" smtClean="0"/>
              <a:t>πήξης </a:t>
            </a:r>
            <a:r>
              <a:rPr lang="el-GR" sz="2000" dirty="0"/>
              <a:t>του αίματος</a:t>
            </a:r>
            <a:r>
              <a:rPr lang="el-GR" sz="2000" dirty="0" smtClean="0"/>
              <a:t>.</a:t>
            </a:r>
          </a:p>
          <a:p>
            <a:pPr marL="285750" indent="-285750">
              <a:buFont typeface="Arial" pitchFamily="34" charset="0"/>
              <a:buChar char="•"/>
            </a:pPr>
            <a:endParaRPr lang="el-GR" sz="2000" dirty="0"/>
          </a:p>
          <a:p>
            <a:pPr marL="285750" indent="-285750">
              <a:buFont typeface="Arial" pitchFamily="34" charset="0"/>
              <a:buChar char="•"/>
            </a:pPr>
            <a:r>
              <a:rPr lang="el-GR" sz="2000" b="1" dirty="0" err="1"/>
              <a:t>Ινωδογόνο</a:t>
            </a:r>
            <a:r>
              <a:rPr lang="el-GR" sz="2000" b="1" dirty="0"/>
              <a:t> </a:t>
            </a:r>
            <a:r>
              <a:rPr lang="el-GR" sz="2000" dirty="0"/>
              <a:t>: Πρωτεΐνη που έχει </a:t>
            </a:r>
            <a:r>
              <a:rPr lang="el-GR" sz="2000" dirty="0" smtClean="0"/>
              <a:t>σημαντικό </a:t>
            </a:r>
            <a:r>
              <a:rPr lang="el-GR" sz="2000" dirty="0"/>
              <a:t>ρόλο στη διαδικασία πήξης του αίματος</a:t>
            </a:r>
            <a:r>
              <a:rPr lang="el-GR" sz="2000" dirty="0" smtClean="0"/>
              <a:t>. Αν </a:t>
            </a:r>
            <a:r>
              <a:rPr lang="el-GR" sz="2000" dirty="0"/>
              <a:t>από το πλάσμα αφαιρεθεί το </a:t>
            </a:r>
            <a:r>
              <a:rPr lang="el-GR" sz="2000" dirty="0" err="1" smtClean="0"/>
              <a:t>ινωδογόνο</a:t>
            </a:r>
            <a:r>
              <a:rPr lang="el-GR" sz="2000" dirty="0"/>
              <a:t>, το υγρό </a:t>
            </a:r>
            <a:r>
              <a:rPr lang="el-GR" sz="2000" dirty="0" smtClean="0"/>
              <a:t> που </a:t>
            </a:r>
            <a:r>
              <a:rPr lang="el-GR" sz="2000" dirty="0"/>
              <a:t>παραμένει </a:t>
            </a:r>
            <a:r>
              <a:rPr lang="el-GR" sz="2000" dirty="0" smtClean="0"/>
              <a:t>ονομάζεται </a:t>
            </a:r>
            <a:r>
              <a:rPr lang="el-GR" sz="2000" b="1" dirty="0" smtClean="0"/>
              <a:t>ορός.</a:t>
            </a:r>
          </a:p>
          <a:p>
            <a:pPr marL="285750" indent="-285750">
              <a:buFont typeface="Arial" pitchFamily="34" charset="0"/>
              <a:buChar char="•"/>
            </a:pPr>
            <a:endParaRPr lang="el-GR" sz="2000" b="1" dirty="0" smtClean="0"/>
          </a:p>
          <a:p>
            <a:pPr marL="285750" indent="-285750">
              <a:buFont typeface="Arial" pitchFamily="34" charset="0"/>
              <a:buChar char="•"/>
            </a:pPr>
            <a:r>
              <a:rPr lang="el-GR" sz="2000" b="1" dirty="0" smtClean="0"/>
              <a:t>Συμπλήρωμα</a:t>
            </a:r>
            <a:r>
              <a:rPr lang="el-GR" sz="2000" dirty="0" smtClean="0"/>
              <a:t>: </a:t>
            </a:r>
            <a:r>
              <a:rPr lang="el-GR" sz="2000" dirty="0"/>
              <a:t>Το συμπλήρωμα </a:t>
            </a:r>
            <a:r>
              <a:rPr lang="el-GR" sz="2000" dirty="0" smtClean="0"/>
              <a:t>είναι στην </a:t>
            </a:r>
            <a:r>
              <a:rPr lang="el-GR" sz="2000" dirty="0"/>
              <a:t>πραγματικότητα μία ομάδα 20 </a:t>
            </a:r>
            <a:r>
              <a:rPr lang="el-GR" sz="2000" dirty="0" smtClean="0"/>
              <a:t>πρωτεϊνών </a:t>
            </a:r>
            <a:r>
              <a:rPr lang="el-GR" sz="2000" dirty="0"/>
              <a:t>που συμμετέχουν στη διαδικασία </a:t>
            </a:r>
            <a:r>
              <a:rPr lang="el-GR" sz="2000" dirty="0" smtClean="0"/>
              <a:t>αντιμετώπισης </a:t>
            </a:r>
            <a:r>
              <a:rPr lang="el-GR" sz="2000" dirty="0"/>
              <a:t>των παθογόνων </a:t>
            </a:r>
            <a:r>
              <a:rPr lang="el-GR" sz="2000" dirty="0" smtClean="0"/>
              <a:t>μικροοργανισμών</a:t>
            </a:r>
            <a:r>
              <a:rPr lang="el-GR" sz="2000" dirty="0"/>
              <a:t>, καταστρέφοντάς τους με </a:t>
            </a:r>
            <a:r>
              <a:rPr lang="el-GR" sz="2000" dirty="0" smtClean="0"/>
              <a:t>διάφορους τρόπους.</a:t>
            </a:r>
            <a:endParaRPr lang="el-GR" sz="2000" dirty="0"/>
          </a:p>
        </p:txBody>
      </p:sp>
      <p:sp>
        <p:nvSpPr>
          <p:cNvPr id="4" name="Ορθογώνιο 3"/>
          <p:cNvSpPr/>
          <p:nvPr/>
        </p:nvSpPr>
        <p:spPr>
          <a:xfrm>
            <a:off x="425380" y="189603"/>
            <a:ext cx="8395092" cy="707886"/>
          </a:xfrm>
          <a:prstGeom prst="rect">
            <a:avLst/>
          </a:prstGeom>
          <a:solidFill>
            <a:schemeClr val="accent1">
              <a:lumMod val="40000"/>
              <a:lumOff val="60000"/>
            </a:schemeClr>
          </a:solidFill>
        </p:spPr>
        <p:txBody>
          <a:bodyPr wrap="square">
            <a:spAutoFit/>
          </a:bodyPr>
          <a:lstStyle/>
          <a:p>
            <a:r>
              <a:rPr lang="el-GR" sz="2000" b="1" dirty="0"/>
              <a:t>Οι πρωτεΐνες του πλάσματος διακρίνονται σε τέσσερις κατηγορίες με εξειδικευμένη λειτουργία:</a:t>
            </a:r>
          </a:p>
        </p:txBody>
      </p:sp>
    </p:spTree>
    <p:extLst>
      <p:ext uri="{BB962C8B-B14F-4D97-AF65-F5344CB8AC3E}">
        <p14:creationId xmlns:p14="http://schemas.microsoft.com/office/powerpoint/2010/main" xmlns="" val="42708109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23528" y="908720"/>
            <a:ext cx="8352928" cy="5016758"/>
          </a:xfrm>
          <a:prstGeom prst="rect">
            <a:avLst/>
          </a:prstGeom>
        </p:spPr>
        <p:txBody>
          <a:bodyPr wrap="square">
            <a:spAutoFit/>
          </a:bodyPr>
          <a:lstStyle/>
          <a:p>
            <a:r>
              <a:rPr lang="el-GR" sz="2000" dirty="0" smtClean="0"/>
              <a:t>Τρεις </a:t>
            </a:r>
            <a:r>
              <a:rPr lang="el-GR" sz="2000" dirty="0"/>
              <a:t>είναι οι σημαντικές </a:t>
            </a:r>
            <a:r>
              <a:rPr lang="el-GR" sz="2000" dirty="0" smtClean="0"/>
              <a:t>λειτουργίες του </a:t>
            </a:r>
            <a:r>
              <a:rPr lang="el-GR" sz="2000" dirty="0"/>
              <a:t>αίματος και αφορούν τη μεταφορά, </a:t>
            </a:r>
            <a:r>
              <a:rPr lang="el-GR" sz="2000" dirty="0" smtClean="0"/>
              <a:t>την προστασία </a:t>
            </a:r>
            <a:r>
              <a:rPr lang="el-GR" sz="2000" dirty="0"/>
              <a:t>και τη ρύθμιση</a:t>
            </a:r>
            <a:r>
              <a:rPr lang="el-GR" sz="2000" dirty="0" smtClean="0"/>
              <a:t>.</a:t>
            </a:r>
          </a:p>
          <a:p>
            <a:endParaRPr lang="el-GR" sz="2000" dirty="0"/>
          </a:p>
          <a:p>
            <a:pPr marL="173038" indent="-173038"/>
            <a:r>
              <a:rPr lang="el-GR" sz="2000" dirty="0"/>
              <a:t>• Μεταφέρει το οξυγόνο από </a:t>
            </a:r>
            <a:r>
              <a:rPr lang="el-GR" sz="2000" dirty="0" smtClean="0"/>
              <a:t>τους πνεύμονες </a:t>
            </a:r>
            <a:r>
              <a:rPr lang="el-GR" sz="2000" dirty="0"/>
              <a:t>στους ιστούς και το </a:t>
            </a:r>
            <a:r>
              <a:rPr lang="el-GR" sz="2000" dirty="0" smtClean="0"/>
              <a:t>διοξείδιο του </a:t>
            </a:r>
            <a:r>
              <a:rPr lang="el-GR" sz="2000" dirty="0"/>
              <a:t>άνθρακα από τους ιστούς </a:t>
            </a:r>
            <a:r>
              <a:rPr lang="el-GR" sz="2000" dirty="0" smtClean="0"/>
              <a:t>στους πνεύμονες</a:t>
            </a:r>
            <a:r>
              <a:rPr lang="el-GR" sz="2000" dirty="0"/>
              <a:t>, θρεπτικά συστατικά από το </a:t>
            </a:r>
            <a:r>
              <a:rPr lang="el-GR" sz="2000" dirty="0" smtClean="0"/>
              <a:t>λεπτό </a:t>
            </a:r>
            <a:r>
              <a:rPr lang="el-GR" sz="2000" dirty="0"/>
              <a:t>έντερο σε όλο το σώμα και ουσίες </a:t>
            </a:r>
            <a:r>
              <a:rPr lang="el-GR" sz="2000" dirty="0" smtClean="0"/>
              <a:t>που πρέπει </a:t>
            </a:r>
            <a:r>
              <a:rPr lang="el-GR" sz="2000" dirty="0"/>
              <a:t>ν' απομακρυνθούν στους νεφρούς.</a:t>
            </a:r>
          </a:p>
          <a:p>
            <a:pPr indent="173038"/>
            <a:r>
              <a:rPr lang="el-GR" sz="2000" dirty="0"/>
              <a:t>Στο αίμα κυκλοφορούν επίσης ορμόνες </a:t>
            </a:r>
            <a:r>
              <a:rPr lang="el-GR" sz="2000" dirty="0" smtClean="0"/>
              <a:t>και αντισώματα.</a:t>
            </a:r>
          </a:p>
          <a:p>
            <a:pPr indent="173038"/>
            <a:endParaRPr lang="el-GR" sz="2000" dirty="0"/>
          </a:p>
          <a:p>
            <a:pPr marL="173038" indent="-173038"/>
            <a:r>
              <a:rPr lang="el-GR" sz="2000" dirty="0"/>
              <a:t>• Με τη διαδικασία της πήξης του </a:t>
            </a:r>
            <a:r>
              <a:rPr lang="el-GR" sz="2000" dirty="0" smtClean="0"/>
              <a:t>αίματος </a:t>
            </a:r>
            <a:r>
              <a:rPr lang="el-GR" sz="2000" dirty="0"/>
              <a:t>εμποδίζεται η απώλεια υγρών </a:t>
            </a:r>
            <a:r>
              <a:rPr lang="el-GR" sz="2000" dirty="0" smtClean="0"/>
              <a:t>κατά τη </a:t>
            </a:r>
            <a:r>
              <a:rPr lang="el-GR" sz="2000" dirty="0"/>
              <a:t>διάρκεια μικροτραυματισμών και </a:t>
            </a:r>
            <a:r>
              <a:rPr lang="el-GR" sz="2000" dirty="0" smtClean="0"/>
              <a:t>παρεμποδίζεται </a:t>
            </a:r>
            <a:r>
              <a:rPr lang="el-GR" sz="2000" dirty="0"/>
              <a:t>η είσοδος </a:t>
            </a:r>
            <a:r>
              <a:rPr lang="el-GR" sz="2000" dirty="0" smtClean="0"/>
              <a:t>μικροοργανισμών.</a:t>
            </a:r>
          </a:p>
          <a:p>
            <a:pPr marL="173038" indent="-173038"/>
            <a:endParaRPr lang="el-GR" sz="2000" dirty="0" smtClean="0"/>
          </a:p>
          <a:p>
            <a:pPr marL="173038" indent="-173038"/>
            <a:r>
              <a:rPr lang="el-GR" sz="2000" dirty="0"/>
              <a:t>• </a:t>
            </a:r>
            <a:r>
              <a:rPr lang="el-GR" sz="2000" dirty="0" smtClean="0"/>
              <a:t>Συμβάλλει </a:t>
            </a:r>
            <a:r>
              <a:rPr lang="el-GR" sz="2000" dirty="0"/>
              <a:t>στον έλεγχο της ποσότητας νερού και διάφορων χημικών συστατικών στους ιστούς, καθώς και στη διατήρηση της θερμοκρασίας του σώματος.</a:t>
            </a:r>
          </a:p>
        </p:txBody>
      </p:sp>
      <p:sp>
        <p:nvSpPr>
          <p:cNvPr id="3" name="Ορθογώνιο 2"/>
          <p:cNvSpPr/>
          <p:nvPr/>
        </p:nvSpPr>
        <p:spPr>
          <a:xfrm>
            <a:off x="323528" y="261034"/>
            <a:ext cx="3321230" cy="461665"/>
          </a:xfrm>
          <a:prstGeom prst="rect">
            <a:avLst/>
          </a:prstGeom>
          <a:solidFill>
            <a:srgbClr val="FFC000"/>
          </a:solidFill>
        </p:spPr>
        <p:txBody>
          <a:bodyPr wrap="none">
            <a:spAutoFit/>
          </a:bodyPr>
          <a:lstStyle/>
          <a:p>
            <a:r>
              <a:rPr lang="el-GR" sz="2400" b="1" dirty="0"/>
              <a:t>Λειτουργίες του αίματος</a:t>
            </a:r>
          </a:p>
        </p:txBody>
      </p:sp>
    </p:spTree>
    <p:extLst>
      <p:ext uri="{BB962C8B-B14F-4D97-AF65-F5344CB8AC3E}">
        <p14:creationId xmlns:p14="http://schemas.microsoft.com/office/powerpoint/2010/main" xmlns="" val="2924711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kardia"/>
          <p:cNvPicPr>
            <a:picLocks noChangeAspect="1" noChangeArrowheads="1"/>
          </p:cNvPicPr>
          <p:nvPr/>
        </p:nvPicPr>
        <p:blipFill>
          <a:blip r:embed="rId2"/>
          <a:srcRect l="1835" r="2732"/>
          <a:stretch>
            <a:fillRect/>
          </a:stretch>
        </p:blipFill>
        <p:spPr bwMode="auto">
          <a:xfrm>
            <a:off x="5220072" y="1772816"/>
            <a:ext cx="3714776" cy="3790950"/>
          </a:xfrm>
          <a:prstGeom prst="rect">
            <a:avLst/>
          </a:prstGeom>
          <a:noFill/>
          <a:ln w="76200">
            <a:solidFill>
              <a:schemeClr val="folHlink"/>
            </a:solidFill>
            <a:miter lim="800000"/>
            <a:headEnd/>
            <a:tailEnd/>
          </a:ln>
        </p:spPr>
      </p:pic>
      <p:sp>
        <p:nvSpPr>
          <p:cNvPr id="16389" name="Text Box 5"/>
          <p:cNvSpPr txBox="1">
            <a:spLocks noChangeArrowheads="1"/>
          </p:cNvSpPr>
          <p:nvPr/>
        </p:nvSpPr>
        <p:spPr bwMode="auto">
          <a:xfrm>
            <a:off x="142844" y="857232"/>
            <a:ext cx="8245580" cy="400110"/>
          </a:xfrm>
          <a:prstGeom prst="rect">
            <a:avLst/>
          </a:prstGeom>
          <a:noFill/>
          <a:ln w="9525">
            <a:noFill/>
            <a:miter lim="800000"/>
            <a:headEnd/>
            <a:tailEnd/>
          </a:ln>
          <a:effectLst/>
        </p:spPr>
        <p:txBody>
          <a:bodyPr wrap="square">
            <a:spAutoFit/>
          </a:bodyPr>
          <a:lstStyle/>
          <a:p>
            <a:r>
              <a:rPr lang="el-GR" sz="2000" dirty="0" smtClean="0">
                <a:solidFill>
                  <a:srgbClr val="C00000"/>
                </a:solidFill>
                <a:cs typeface="Arial" pitchFamily="34" charset="0"/>
              </a:rPr>
              <a:t>Είναι </a:t>
            </a:r>
            <a:r>
              <a:rPr lang="el-GR" sz="2000" dirty="0" err="1" smtClean="0">
                <a:solidFill>
                  <a:srgbClr val="C00000"/>
                </a:solidFill>
                <a:cs typeface="Arial" pitchFamily="34" charset="0"/>
              </a:rPr>
              <a:t>τετράχωρη</a:t>
            </a:r>
            <a:r>
              <a:rPr lang="el-GR" sz="2000" dirty="0" smtClean="0">
                <a:solidFill>
                  <a:srgbClr val="C00000"/>
                </a:solidFill>
                <a:cs typeface="Arial" pitchFamily="34" charset="0"/>
              </a:rPr>
              <a:t> και χωρίζεται </a:t>
            </a:r>
            <a:r>
              <a:rPr lang="el-GR" sz="2000" dirty="0">
                <a:solidFill>
                  <a:srgbClr val="C00000"/>
                </a:solidFill>
                <a:cs typeface="Arial" pitchFamily="34" charset="0"/>
              </a:rPr>
              <a:t>σε </a:t>
            </a:r>
            <a:r>
              <a:rPr lang="el-GR" sz="2000" dirty="0">
                <a:solidFill>
                  <a:srgbClr val="002060"/>
                </a:solidFill>
                <a:cs typeface="Arial" pitchFamily="34" charset="0"/>
              </a:rPr>
              <a:t>δύο</a:t>
            </a:r>
            <a:r>
              <a:rPr lang="el-GR" sz="2000" dirty="0">
                <a:solidFill>
                  <a:srgbClr val="C00000"/>
                </a:solidFill>
                <a:cs typeface="Arial" pitchFamily="34" charset="0"/>
              </a:rPr>
              <a:t> </a:t>
            </a:r>
            <a:r>
              <a:rPr lang="el-GR" sz="2000" dirty="0" smtClean="0">
                <a:solidFill>
                  <a:srgbClr val="C00000"/>
                </a:solidFill>
                <a:cs typeface="Arial" pitchFamily="34" charset="0"/>
              </a:rPr>
              <a:t>μέρη</a:t>
            </a:r>
            <a:r>
              <a:rPr lang="en-US" sz="2000" dirty="0" smtClean="0">
                <a:solidFill>
                  <a:srgbClr val="C00000"/>
                </a:solidFill>
                <a:cs typeface="Arial" pitchFamily="34" charset="0"/>
              </a:rPr>
              <a:t>:</a:t>
            </a:r>
            <a:r>
              <a:rPr lang="el-GR" sz="2000" dirty="0" smtClean="0">
                <a:solidFill>
                  <a:srgbClr val="C00000"/>
                </a:solidFill>
                <a:cs typeface="Arial" pitchFamily="34" charset="0"/>
              </a:rPr>
              <a:t> το αριστερό και το δεξιό</a:t>
            </a:r>
            <a:endParaRPr lang="el-GR" sz="2000" dirty="0">
              <a:solidFill>
                <a:srgbClr val="C00000"/>
              </a:solidFill>
              <a:cs typeface="Arial" pitchFamily="34" charset="0"/>
            </a:endParaRPr>
          </a:p>
        </p:txBody>
      </p:sp>
      <p:sp>
        <p:nvSpPr>
          <p:cNvPr id="16390" name="Text Box 6"/>
          <p:cNvSpPr txBox="1">
            <a:spLocks noChangeArrowheads="1"/>
          </p:cNvSpPr>
          <p:nvPr/>
        </p:nvSpPr>
        <p:spPr bwMode="auto">
          <a:xfrm>
            <a:off x="175116" y="1340768"/>
            <a:ext cx="7981473" cy="1015663"/>
          </a:xfrm>
          <a:prstGeom prst="rect">
            <a:avLst/>
          </a:prstGeom>
          <a:noFill/>
          <a:ln w="9525">
            <a:noFill/>
            <a:miter lim="800000"/>
            <a:headEnd/>
            <a:tailEnd/>
          </a:ln>
          <a:effectLst/>
        </p:spPr>
        <p:txBody>
          <a:bodyPr wrap="square">
            <a:spAutoFit/>
          </a:bodyPr>
          <a:lstStyle/>
          <a:p>
            <a:r>
              <a:rPr lang="el-GR" sz="2000" dirty="0">
                <a:solidFill>
                  <a:srgbClr val="C00000"/>
                </a:solidFill>
                <a:cs typeface="Arial" pitchFamily="34" charset="0"/>
              </a:rPr>
              <a:t>Κάθε </a:t>
            </a:r>
            <a:r>
              <a:rPr lang="el-GR" sz="2000" dirty="0" smtClean="0">
                <a:solidFill>
                  <a:srgbClr val="C00000"/>
                </a:solidFill>
                <a:cs typeface="Arial" pitchFamily="34" charset="0"/>
              </a:rPr>
              <a:t>μέρος περιέχει έναν άνω θάλαμο που λέγεται </a:t>
            </a:r>
            <a:r>
              <a:rPr lang="el-GR" sz="2000" dirty="0" smtClean="0">
                <a:solidFill>
                  <a:srgbClr val="002060"/>
                </a:solidFill>
                <a:cs typeface="Arial" pitchFamily="34" charset="0"/>
              </a:rPr>
              <a:t>κόλπος</a:t>
            </a:r>
            <a:r>
              <a:rPr lang="el-GR" sz="2000" dirty="0" smtClean="0">
                <a:solidFill>
                  <a:srgbClr val="C00000"/>
                </a:solidFill>
                <a:cs typeface="Arial" pitchFamily="34" charset="0"/>
              </a:rPr>
              <a:t> και έναν </a:t>
            </a:r>
            <a:r>
              <a:rPr lang="el-GR" sz="2000" dirty="0">
                <a:solidFill>
                  <a:srgbClr val="C00000"/>
                </a:solidFill>
                <a:cs typeface="Arial" pitchFamily="34" charset="0"/>
              </a:rPr>
              <a:t>κάτω θάλαμο που λέγεται </a:t>
            </a:r>
            <a:r>
              <a:rPr lang="el-GR" sz="2000" dirty="0">
                <a:solidFill>
                  <a:srgbClr val="002060"/>
                </a:solidFill>
                <a:cs typeface="Arial" pitchFamily="34" charset="0"/>
              </a:rPr>
              <a:t>κοιλία</a:t>
            </a:r>
          </a:p>
          <a:p>
            <a:r>
              <a:rPr lang="el-GR" sz="2000" dirty="0" smtClean="0">
                <a:solidFill>
                  <a:srgbClr val="C00000"/>
                </a:solidFill>
                <a:cs typeface="Arial" pitchFamily="34" charset="0"/>
              </a:rPr>
              <a:t>  </a:t>
            </a:r>
            <a:endParaRPr lang="el-GR" sz="2000" dirty="0">
              <a:solidFill>
                <a:srgbClr val="C00000"/>
              </a:solidFill>
              <a:cs typeface="Arial" pitchFamily="34" charset="0"/>
            </a:endParaRPr>
          </a:p>
        </p:txBody>
      </p:sp>
      <p:sp>
        <p:nvSpPr>
          <p:cNvPr id="10" name="9 - TextBox"/>
          <p:cNvSpPr txBox="1"/>
          <p:nvPr/>
        </p:nvSpPr>
        <p:spPr>
          <a:xfrm>
            <a:off x="111104" y="2376230"/>
            <a:ext cx="5214974" cy="646331"/>
          </a:xfrm>
          <a:prstGeom prst="rect">
            <a:avLst/>
          </a:prstGeom>
          <a:noFill/>
        </p:spPr>
        <p:txBody>
          <a:bodyPr wrap="square" rtlCol="0">
            <a:spAutoFit/>
          </a:bodyPr>
          <a:lstStyle/>
          <a:p>
            <a:r>
              <a:rPr lang="el-GR" dirty="0" smtClean="0">
                <a:solidFill>
                  <a:srgbClr val="C00000"/>
                </a:solidFill>
                <a:cs typeface="Arial" pitchFamily="34" charset="0"/>
              </a:rPr>
              <a:t>Υπάρχουν δηλαδή: </a:t>
            </a:r>
            <a:r>
              <a:rPr lang="el-GR" dirty="0" smtClean="0">
                <a:solidFill>
                  <a:srgbClr val="002060"/>
                </a:solidFill>
                <a:cs typeface="Arial" pitchFamily="34" charset="0"/>
              </a:rPr>
              <a:t>αριστερός</a:t>
            </a:r>
            <a:r>
              <a:rPr lang="el-GR" dirty="0" smtClean="0">
                <a:solidFill>
                  <a:srgbClr val="C00000"/>
                </a:solidFill>
                <a:cs typeface="Arial" pitchFamily="34" charset="0"/>
              </a:rPr>
              <a:t> και </a:t>
            </a:r>
            <a:r>
              <a:rPr lang="el-GR" dirty="0" smtClean="0">
                <a:solidFill>
                  <a:srgbClr val="002060"/>
                </a:solidFill>
                <a:cs typeface="Arial" pitchFamily="34" charset="0"/>
              </a:rPr>
              <a:t>δεξιός κόλπος </a:t>
            </a:r>
          </a:p>
          <a:p>
            <a:r>
              <a:rPr lang="el-GR" dirty="0" smtClean="0">
                <a:solidFill>
                  <a:srgbClr val="C00000"/>
                </a:solidFill>
                <a:cs typeface="Arial" pitchFamily="34" charset="0"/>
              </a:rPr>
              <a:t>       και </a:t>
            </a:r>
            <a:r>
              <a:rPr lang="el-GR" dirty="0">
                <a:solidFill>
                  <a:srgbClr val="C00000"/>
                </a:solidFill>
                <a:cs typeface="Arial" pitchFamily="34" charset="0"/>
              </a:rPr>
              <a:t>αντίστοιχα </a:t>
            </a:r>
            <a:r>
              <a:rPr lang="el-GR" dirty="0" smtClean="0">
                <a:solidFill>
                  <a:srgbClr val="002060"/>
                </a:solidFill>
                <a:cs typeface="Arial" pitchFamily="34" charset="0"/>
              </a:rPr>
              <a:t>αρ</a:t>
            </a:r>
            <a:r>
              <a:rPr lang="el-GR" dirty="0">
                <a:solidFill>
                  <a:srgbClr val="002060"/>
                </a:solidFill>
                <a:cs typeface="Arial" pitchFamily="34" charset="0"/>
              </a:rPr>
              <a:t>ιστερή </a:t>
            </a:r>
            <a:r>
              <a:rPr lang="el-GR" dirty="0" smtClean="0">
                <a:solidFill>
                  <a:srgbClr val="C00000"/>
                </a:solidFill>
                <a:cs typeface="Arial" pitchFamily="34" charset="0"/>
              </a:rPr>
              <a:t>και </a:t>
            </a:r>
            <a:r>
              <a:rPr lang="el-GR" dirty="0">
                <a:solidFill>
                  <a:srgbClr val="002060"/>
                </a:solidFill>
                <a:cs typeface="Arial" pitchFamily="34" charset="0"/>
              </a:rPr>
              <a:t>δεξιά κοιλία.</a:t>
            </a:r>
          </a:p>
        </p:txBody>
      </p:sp>
      <p:sp>
        <p:nvSpPr>
          <p:cNvPr id="11" name="10 - TextBox"/>
          <p:cNvSpPr txBox="1"/>
          <p:nvPr/>
        </p:nvSpPr>
        <p:spPr>
          <a:xfrm>
            <a:off x="84865" y="4005064"/>
            <a:ext cx="4857784" cy="707886"/>
          </a:xfrm>
          <a:prstGeom prst="rect">
            <a:avLst/>
          </a:prstGeom>
          <a:noFill/>
        </p:spPr>
        <p:txBody>
          <a:bodyPr wrap="square" rtlCol="0">
            <a:spAutoFit/>
          </a:bodyPr>
          <a:lstStyle/>
          <a:p>
            <a:r>
              <a:rPr lang="el-GR" sz="2000" dirty="0" smtClean="0">
                <a:solidFill>
                  <a:srgbClr val="C00000"/>
                </a:solidFill>
                <a:cs typeface="Arial" pitchFamily="34" charset="0"/>
              </a:rPr>
              <a:t>Οι 2 κόλποι χωρίζονται με ένα διάφραγμα το </a:t>
            </a:r>
            <a:r>
              <a:rPr lang="el-GR" sz="2000" dirty="0" smtClean="0">
                <a:solidFill>
                  <a:srgbClr val="002060"/>
                </a:solidFill>
                <a:cs typeface="Arial" pitchFamily="34" charset="0"/>
              </a:rPr>
              <a:t>μεσοκολπικό διάφραγμα </a:t>
            </a:r>
            <a:endParaRPr lang="el-GR" sz="2000" dirty="0">
              <a:solidFill>
                <a:srgbClr val="002060"/>
              </a:solidFill>
              <a:cs typeface="Arial" pitchFamily="34" charset="0"/>
            </a:endParaRPr>
          </a:p>
        </p:txBody>
      </p:sp>
      <p:sp>
        <p:nvSpPr>
          <p:cNvPr id="12" name="TextBox 11"/>
          <p:cNvSpPr txBox="1"/>
          <p:nvPr/>
        </p:nvSpPr>
        <p:spPr>
          <a:xfrm>
            <a:off x="193413" y="188640"/>
            <a:ext cx="2764026" cy="461665"/>
          </a:xfrm>
          <a:prstGeom prst="rect">
            <a:avLst/>
          </a:prstGeom>
          <a:solidFill>
            <a:schemeClr val="accent1">
              <a:lumMod val="40000"/>
              <a:lumOff val="60000"/>
            </a:schemeClr>
          </a:solidFill>
        </p:spPr>
        <p:txBody>
          <a:bodyPr wrap="none" rtlCol="0">
            <a:spAutoFit/>
          </a:bodyPr>
          <a:lstStyle/>
          <a:p>
            <a:r>
              <a:rPr lang="el-GR" sz="2400" b="1" dirty="0" smtClean="0"/>
              <a:t>4. Δομή της καρδιάς</a:t>
            </a:r>
            <a:endParaRPr lang="el-GR" sz="2400" b="1" dirty="0"/>
          </a:p>
        </p:txBody>
      </p:sp>
      <p:sp>
        <p:nvSpPr>
          <p:cNvPr id="13" name="10 - TextBox"/>
          <p:cNvSpPr txBox="1"/>
          <p:nvPr/>
        </p:nvSpPr>
        <p:spPr>
          <a:xfrm>
            <a:off x="39498" y="4735979"/>
            <a:ext cx="4789196" cy="707886"/>
          </a:xfrm>
          <a:prstGeom prst="rect">
            <a:avLst/>
          </a:prstGeom>
          <a:noFill/>
        </p:spPr>
        <p:txBody>
          <a:bodyPr wrap="square" rtlCol="0">
            <a:spAutoFit/>
          </a:bodyPr>
          <a:lstStyle/>
          <a:p>
            <a:r>
              <a:rPr lang="el-GR" sz="2000" dirty="0" smtClean="0">
                <a:solidFill>
                  <a:srgbClr val="C00000"/>
                </a:solidFill>
                <a:cs typeface="Arial" pitchFamily="34" charset="0"/>
              </a:rPr>
              <a:t>Οι κοιλίες χωρίζονται μεταξύ τους με ένα διάφραγμα, το </a:t>
            </a:r>
            <a:r>
              <a:rPr lang="el-GR" sz="2000" dirty="0" smtClean="0">
                <a:solidFill>
                  <a:srgbClr val="002060"/>
                </a:solidFill>
                <a:cs typeface="Arial" pitchFamily="34" charset="0"/>
              </a:rPr>
              <a:t>μεσοκοιλιακό διάφραγμα</a:t>
            </a:r>
            <a:endParaRPr lang="el-GR" sz="2000" dirty="0">
              <a:solidFill>
                <a:srgbClr val="002060"/>
              </a:solidFill>
              <a:cs typeface="Arial" pitchFamily="34" charset="0"/>
            </a:endParaRPr>
          </a:p>
        </p:txBody>
      </p:sp>
      <p:sp>
        <p:nvSpPr>
          <p:cNvPr id="14" name="Ορθογώνιο 13"/>
          <p:cNvSpPr/>
          <p:nvPr/>
        </p:nvSpPr>
        <p:spPr>
          <a:xfrm>
            <a:off x="168147" y="5733256"/>
            <a:ext cx="8766699" cy="369332"/>
          </a:xfrm>
          <a:prstGeom prst="rect">
            <a:avLst/>
          </a:prstGeom>
          <a:ln>
            <a:solidFill>
              <a:schemeClr val="accent1"/>
            </a:solidFill>
          </a:ln>
        </p:spPr>
        <p:txBody>
          <a:bodyPr wrap="square">
            <a:spAutoFit/>
          </a:bodyPr>
          <a:lstStyle/>
          <a:p>
            <a:pPr lvl="0"/>
            <a:r>
              <a:rPr lang="el-GR" dirty="0">
                <a:solidFill>
                  <a:srgbClr val="C00000"/>
                </a:solidFill>
                <a:cs typeface="Arial" pitchFamily="34" charset="0"/>
              </a:rPr>
              <a:t>Δεν υπάρχει επικοινωνία ανάμεσα στους δύο κόλπους ή στις δύο κοιλίες. </a:t>
            </a:r>
          </a:p>
        </p:txBody>
      </p:sp>
      <p:sp>
        <p:nvSpPr>
          <p:cNvPr id="15" name="Ορθογώνιο 14"/>
          <p:cNvSpPr/>
          <p:nvPr/>
        </p:nvSpPr>
        <p:spPr>
          <a:xfrm>
            <a:off x="193412" y="6167045"/>
            <a:ext cx="8741435" cy="646331"/>
          </a:xfrm>
          <a:prstGeom prst="rect">
            <a:avLst/>
          </a:prstGeom>
          <a:ln>
            <a:solidFill>
              <a:schemeClr val="accent1"/>
            </a:solidFill>
          </a:ln>
        </p:spPr>
        <p:txBody>
          <a:bodyPr wrap="square">
            <a:spAutoFit/>
          </a:bodyPr>
          <a:lstStyle/>
          <a:p>
            <a:r>
              <a:rPr lang="el-GR" dirty="0">
                <a:solidFill>
                  <a:srgbClr val="C00000"/>
                </a:solidFill>
                <a:cs typeface="Arial" pitchFamily="34" charset="0"/>
              </a:rPr>
              <a:t>Η αριστερή κοιλία έχει παχύτερα τοιχώματα από τη δεξιά, διότι στέλνει το αίμα σε μεγαλύτερη απόσταση (σε όλο το σώμα). </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95536" y="332656"/>
            <a:ext cx="2449517" cy="461665"/>
          </a:xfrm>
          <a:prstGeom prst="rect">
            <a:avLst/>
          </a:prstGeom>
          <a:solidFill>
            <a:srgbClr val="FFC000"/>
          </a:solidFill>
        </p:spPr>
        <p:txBody>
          <a:bodyPr wrap="none">
            <a:spAutoFit/>
          </a:bodyPr>
          <a:lstStyle/>
          <a:p>
            <a:r>
              <a:rPr lang="el-GR" sz="2400" b="1" dirty="0"/>
              <a:t>Πήξη του αίματος</a:t>
            </a:r>
          </a:p>
        </p:txBody>
      </p:sp>
      <p:sp>
        <p:nvSpPr>
          <p:cNvPr id="3" name="Ορθογώνιο 2"/>
          <p:cNvSpPr/>
          <p:nvPr/>
        </p:nvSpPr>
        <p:spPr>
          <a:xfrm>
            <a:off x="261121" y="5445224"/>
            <a:ext cx="8410416" cy="1015663"/>
          </a:xfrm>
          <a:prstGeom prst="rect">
            <a:avLst/>
          </a:prstGeom>
        </p:spPr>
        <p:txBody>
          <a:bodyPr wrap="square">
            <a:spAutoFit/>
          </a:bodyPr>
          <a:lstStyle/>
          <a:p>
            <a:r>
              <a:rPr lang="el-GR" sz="2000" dirty="0" smtClean="0"/>
              <a:t>Το ινώδες </a:t>
            </a:r>
            <a:r>
              <a:rPr lang="el-GR" sz="2000" dirty="0"/>
              <a:t>δημιουργεί ένα μικροσκοπικό δίκτυο</a:t>
            </a:r>
            <a:r>
              <a:rPr lang="el-GR" sz="2000" dirty="0" smtClean="0"/>
              <a:t>, του </a:t>
            </a:r>
            <a:r>
              <a:rPr lang="el-GR" sz="2000" dirty="0"/>
              <a:t>οποίου οι ίνες εγκλωβίζουν τα </a:t>
            </a:r>
            <a:r>
              <a:rPr lang="el-GR" sz="2000" dirty="0" smtClean="0"/>
              <a:t>ερυθρά αιμοσφαίρια</a:t>
            </a:r>
            <a:r>
              <a:rPr lang="el-GR" sz="2000" dirty="0"/>
              <a:t>. Έτσι σχηματίζεται ένας </a:t>
            </a:r>
            <a:r>
              <a:rPr lang="el-GR" sz="2000" dirty="0" smtClean="0"/>
              <a:t>θρόμβος</a:t>
            </a:r>
            <a:r>
              <a:rPr lang="el-GR" sz="2000" dirty="0"/>
              <a:t>, που σταματά τη ροή του </a:t>
            </a:r>
            <a:r>
              <a:rPr lang="el-GR" sz="2000" dirty="0" smtClean="0"/>
              <a:t>αίματος</a:t>
            </a:r>
            <a:endParaRPr lang="el-GR" sz="2000" dirty="0"/>
          </a:p>
        </p:txBody>
      </p:sp>
      <p:pic>
        <p:nvPicPr>
          <p:cNvPr id="11266" name="Picture 2" descr="http://tvxs.gr/sites/default/files/imagecache/node_image/article/2010/12/34354-epitelous_ti_einai_aimodosi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23928" y="2463695"/>
            <a:ext cx="5095875" cy="28575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Ορθογώνιο 3"/>
          <p:cNvSpPr/>
          <p:nvPr/>
        </p:nvSpPr>
        <p:spPr>
          <a:xfrm>
            <a:off x="395536" y="1052736"/>
            <a:ext cx="8352928" cy="1323439"/>
          </a:xfrm>
          <a:prstGeom prst="rect">
            <a:avLst/>
          </a:prstGeom>
        </p:spPr>
        <p:txBody>
          <a:bodyPr wrap="square">
            <a:spAutoFit/>
          </a:bodyPr>
          <a:lstStyle/>
          <a:p>
            <a:r>
              <a:rPr lang="el-GR" sz="2000" dirty="0"/>
              <a:t>Η πήξη του αίματος είναι πολύ σημαντική διαδικασία διότι </a:t>
            </a:r>
            <a:endParaRPr lang="el-GR" sz="2000" dirty="0" smtClean="0"/>
          </a:p>
          <a:p>
            <a:pPr marL="342900" indent="-342900">
              <a:buFont typeface="Wingdings" pitchFamily="2" charset="2"/>
              <a:buChar char="ü"/>
            </a:pPr>
            <a:r>
              <a:rPr lang="el-GR" sz="2000" dirty="0" smtClean="0"/>
              <a:t>εμποδίζει </a:t>
            </a:r>
            <a:r>
              <a:rPr lang="el-GR" sz="2000" dirty="0"/>
              <a:t>τη μεγάλη απώλεια αίματος, </a:t>
            </a:r>
            <a:endParaRPr lang="el-GR" sz="2000" dirty="0" smtClean="0"/>
          </a:p>
          <a:p>
            <a:pPr marL="342900" indent="-342900">
              <a:buFont typeface="Wingdings" pitchFamily="2" charset="2"/>
              <a:buChar char="ü"/>
            </a:pPr>
            <a:r>
              <a:rPr lang="el-GR" sz="2000" dirty="0" smtClean="0"/>
              <a:t>εμποδίζει την </a:t>
            </a:r>
            <a:r>
              <a:rPr lang="el-GR" sz="2000" dirty="0"/>
              <a:t>εισβολή των μικροοργανισμών και </a:t>
            </a:r>
            <a:endParaRPr lang="el-GR" sz="2000" dirty="0" smtClean="0"/>
          </a:p>
          <a:p>
            <a:pPr marL="342900" indent="-342900">
              <a:buFont typeface="Wingdings" pitchFamily="2" charset="2"/>
              <a:buChar char="ü"/>
            </a:pPr>
            <a:r>
              <a:rPr lang="el-GR" sz="2000" dirty="0" smtClean="0"/>
              <a:t>είναι </a:t>
            </a:r>
            <a:r>
              <a:rPr lang="el-GR" sz="2000" dirty="0"/>
              <a:t>το πρώτο βήμα για την επούλωση ενός τραύματος.</a:t>
            </a:r>
          </a:p>
        </p:txBody>
      </p:sp>
      <p:sp>
        <p:nvSpPr>
          <p:cNvPr id="5" name="Ορθογώνιο 4"/>
          <p:cNvSpPr/>
          <p:nvPr/>
        </p:nvSpPr>
        <p:spPr>
          <a:xfrm>
            <a:off x="379017" y="2769060"/>
            <a:ext cx="3942745" cy="1938992"/>
          </a:xfrm>
          <a:prstGeom prst="rect">
            <a:avLst/>
          </a:prstGeom>
        </p:spPr>
        <p:txBody>
          <a:bodyPr wrap="square">
            <a:spAutoFit/>
          </a:bodyPr>
          <a:lstStyle/>
          <a:p>
            <a:r>
              <a:rPr lang="el-GR" sz="2000" dirty="0">
                <a:solidFill>
                  <a:prstClr val="black"/>
                </a:solidFill>
              </a:rPr>
              <a:t>Η καταστροφή ενός ιστού ακολουθείται από μια σειρά αντιδράσεων, στο τέλος της οποίας το </a:t>
            </a:r>
            <a:r>
              <a:rPr lang="el-GR" sz="2000" b="1" dirty="0" err="1">
                <a:solidFill>
                  <a:prstClr val="black"/>
                </a:solidFill>
              </a:rPr>
              <a:t>ινωδογόνο</a:t>
            </a:r>
            <a:r>
              <a:rPr lang="el-GR" sz="2000" b="1" dirty="0">
                <a:solidFill>
                  <a:prstClr val="black"/>
                </a:solidFill>
              </a:rPr>
              <a:t> </a:t>
            </a:r>
            <a:r>
              <a:rPr lang="el-GR" sz="2000" dirty="0">
                <a:solidFill>
                  <a:prstClr val="black"/>
                </a:solidFill>
              </a:rPr>
              <a:t>μετατρέπεται </a:t>
            </a:r>
            <a:r>
              <a:rPr lang="el-GR" sz="2000" dirty="0" smtClean="0">
                <a:solidFill>
                  <a:prstClr val="black"/>
                </a:solidFill>
              </a:rPr>
              <a:t>σ</a:t>
            </a:r>
            <a:r>
              <a:rPr lang="el-GR" sz="2000" dirty="0">
                <a:solidFill>
                  <a:prstClr val="black"/>
                </a:solidFill>
              </a:rPr>
              <a:t>' ένα μη διαλυτό πρωτεϊνικό πλέγμα, το </a:t>
            </a:r>
            <a:r>
              <a:rPr lang="el-GR" sz="2000" b="1" dirty="0">
                <a:solidFill>
                  <a:prstClr val="black"/>
                </a:solidFill>
              </a:rPr>
              <a:t>ινώδες. </a:t>
            </a:r>
            <a:endParaRPr lang="el-GR" dirty="0"/>
          </a:p>
        </p:txBody>
      </p:sp>
    </p:spTree>
    <p:extLst>
      <p:ext uri="{BB962C8B-B14F-4D97-AF65-F5344CB8AC3E}">
        <p14:creationId xmlns:p14="http://schemas.microsoft.com/office/powerpoint/2010/main" xmlns="" val="96142979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67544" y="476672"/>
            <a:ext cx="8280920" cy="1477328"/>
          </a:xfrm>
          <a:prstGeom prst="rect">
            <a:avLst/>
          </a:prstGeom>
          <a:solidFill>
            <a:schemeClr val="bg2">
              <a:lumMod val="75000"/>
            </a:schemeClr>
          </a:solidFill>
        </p:spPr>
        <p:txBody>
          <a:bodyPr wrap="square">
            <a:spAutoFit/>
          </a:bodyPr>
          <a:lstStyle/>
          <a:p>
            <a:r>
              <a:rPr lang="el-GR" b="1" dirty="0" smtClean="0"/>
              <a:t>Για την </a:t>
            </a:r>
            <a:r>
              <a:rPr lang="el-GR" b="1" dirty="0"/>
              <a:t>πήξη του </a:t>
            </a:r>
            <a:r>
              <a:rPr lang="el-GR" b="1" dirty="0" smtClean="0"/>
              <a:t>αίματος:</a:t>
            </a:r>
            <a:endParaRPr lang="el-GR" b="1" dirty="0"/>
          </a:p>
          <a:p>
            <a:pPr marL="285750" indent="-285750">
              <a:buFont typeface="Wingdings" pitchFamily="2" charset="2"/>
              <a:buChar char="Ø"/>
            </a:pPr>
            <a:r>
              <a:rPr lang="el-GR" b="1" dirty="0" smtClean="0"/>
              <a:t>Σημαντικό </a:t>
            </a:r>
            <a:r>
              <a:rPr lang="el-GR" b="1" dirty="0"/>
              <a:t>ρόλο παίζουν τα αιμοπετάλια που είναι απύρηνα κύτταρα του αίματος.</a:t>
            </a:r>
          </a:p>
          <a:p>
            <a:pPr marL="285750" indent="-285750">
              <a:buFont typeface="Wingdings" pitchFamily="2" charset="2"/>
              <a:buChar char="Ø"/>
            </a:pPr>
            <a:r>
              <a:rPr lang="el-GR" b="1" dirty="0" smtClean="0"/>
              <a:t>Επίσης</a:t>
            </a:r>
            <a:r>
              <a:rPr lang="el-GR" b="1" dirty="0"/>
              <a:t>, συμμετέχει και η προθρομβίνη που είναι πρωτεΐνη του αίματος που παράγεται στο συκώτι με τη βοήθεια της βιταμίνης Κ.</a:t>
            </a:r>
          </a:p>
        </p:txBody>
      </p:sp>
      <p:sp>
        <p:nvSpPr>
          <p:cNvPr id="3" name="Ορθογώνιο 2"/>
          <p:cNvSpPr/>
          <p:nvPr/>
        </p:nvSpPr>
        <p:spPr>
          <a:xfrm>
            <a:off x="467544" y="4869160"/>
            <a:ext cx="8136904" cy="923330"/>
          </a:xfrm>
          <a:prstGeom prst="rect">
            <a:avLst/>
          </a:prstGeom>
        </p:spPr>
        <p:txBody>
          <a:bodyPr wrap="square">
            <a:spAutoFit/>
          </a:bodyPr>
          <a:lstStyle/>
          <a:p>
            <a:pPr fontAlgn="base"/>
            <a:r>
              <a:rPr lang="el-GR" dirty="0"/>
              <a:t>Αν εξαιτίας ενός τραύματος χυθεί αίμα από τα αγγεία τότε αυτό πήζει μέσα σε </a:t>
            </a:r>
            <a:r>
              <a:rPr lang="el-GR" dirty="0" smtClean="0"/>
              <a:t/>
            </a:r>
            <a:br>
              <a:rPr lang="el-GR" dirty="0" smtClean="0"/>
            </a:br>
            <a:r>
              <a:rPr lang="el-GR" dirty="0" smtClean="0"/>
              <a:t>6 </a:t>
            </a:r>
            <a:r>
              <a:rPr lang="el-GR" dirty="0"/>
              <a:t>– 10 λεπτά. </a:t>
            </a:r>
            <a:endParaRPr lang="el-GR" dirty="0" smtClean="0"/>
          </a:p>
          <a:p>
            <a:pPr fontAlgn="base"/>
            <a:r>
              <a:rPr lang="el-GR" dirty="0" smtClean="0"/>
              <a:t>Η</a:t>
            </a:r>
            <a:r>
              <a:rPr lang="el-GR" dirty="0"/>
              <a:t> πήξη στην πραγματικότητα είναι μια άμυνα του </a:t>
            </a:r>
            <a:r>
              <a:rPr lang="el-GR" dirty="0" smtClean="0"/>
              <a:t>οργανισμού. </a:t>
            </a:r>
            <a:endParaRPr lang="el-GR" dirty="0"/>
          </a:p>
        </p:txBody>
      </p:sp>
      <p:pic>
        <p:nvPicPr>
          <p:cNvPr id="9218" name="Picture 2" descr="http://www.chem.uoa.gr/chemicals/images/warfarin/war_vegetables.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347864" y="2132856"/>
            <a:ext cx="2945879" cy="237345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Ορθογώνιο 3"/>
          <p:cNvSpPr/>
          <p:nvPr/>
        </p:nvSpPr>
        <p:spPr>
          <a:xfrm>
            <a:off x="6516216" y="2857920"/>
            <a:ext cx="2483768" cy="923330"/>
          </a:xfrm>
          <a:prstGeom prst="rect">
            <a:avLst/>
          </a:prstGeom>
        </p:spPr>
        <p:txBody>
          <a:bodyPr wrap="square">
            <a:spAutoFit/>
          </a:bodyPr>
          <a:lstStyle/>
          <a:p>
            <a:r>
              <a:rPr lang="el-GR" dirty="0"/>
              <a:t>Χορταρικά και φρούτα αποτελούν την κύρια πηγή της βιταμίνης Κ.</a:t>
            </a:r>
          </a:p>
        </p:txBody>
      </p:sp>
    </p:spTree>
    <p:extLst>
      <p:ext uri="{BB962C8B-B14F-4D97-AF65-F5344CB8AC3E}">
        <p14:creationId xmlns:p14="http://schemas.microsoft.com/office/powerpoint/2010/main" xmlns="" val="21825331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15827" y="260648"/>
            <a:ext cx="8568952" cy="646331"/>
          </a:xfrm>
          <a:prstGeom prst="rect">
            <a:avLst/>
          </a:prstGeom>
        </p:spPr>
        <p:txBody>
          <a:bodyPr wrap="square">
            <a:spAutoFit/>
          </a:bodyPr>
          <a:lstStyle/>
          <a:p>
            <a:pPr fontAlgn="base"/>
            <a:r>
              <a:rPr lang="el-GR" b="1" dirty="0" smtClean="0"/>
              <a:t>Η </a:t>
            </a:r>
            <a:r>
              <a:rPr lang="el-GR" b="1" dirty="0"/>
              <a:t>πήξη του αίματος είναι όμως εξαιρετικά πολύπλοκος μηχανισμός, που όμως στις βασικές γραμμές του, γίνεται ως εξής</a:t>
            </a:r>
            <a:r>
              <a:rPr lang="el-GR" b="1" dirty="0" smtClean="0"/>
              <a:t>:</a:t>
            </a:r>
            <a:endParaRPr lang="el-GR" b="1" dirty="0"/>
          </a:p>
        </p:txBody>
      </p:sp>
      <p:sp>
        <p:nvSpPr>
          <p:cNvPr id="5" name="Ορθογώνιο 4"/>
          <p:cNvSpPr/>
          <p:nvPr/>
        </p:nvSpPr>
        <p:spPr>
          <a:xfrm>
            <a:off x="373574" y="6145270"/>
            <a:ext cx="8503474" cy="646331"/>
          </a:xfrm>
          <a:prstGeom prst="rect">
            <a:avLst/>
          </a:prstGeom>
        </p:spPr>
        <p:txBody>
          <a:bodyPr wrap="square">
            <a:spAutoFit/>
          </a:bodyPr>
          <a:lstStyle/>
          <a:p>
            <a:pPr fontAlgn="base"/>
            <a:r>
              <a:rPr lang="el-GR" dirty="0" smtClean="0"/>
              <a:t>Ο </a:t>
            </a:r>
            <a:r>
              <a:rPr lang="el-GR" dirty="0"/>
              <a:t>πλακούντας περικλείει όλο το υγρό μέρος του αίματος, μετά όμως από λίγο ζαρώνει και τότε βγαίνει από αυτόν ένα υγρό, που λέγεται ορός.</a:t>
            </a:r>
          </a:p>
        </p:txBody>
      </p:sp>
      <p:pic>
        <p:nvPicPr>
          <p:cNvPr id="7170" name="Picture 2" descr="image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113781" y="2515324"/>
            <a:ext cx="3765009" cy="2056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Ορθογώνιο 5"/>
          <p:cNvSpPr/>
          <p:nvPr/>
        </p:nvSpPr>
        <p:spPr>
          <a:xfrm>
            <a:off x="315826" y="979419"/>
            <a:ext cx="8545125" cy="369332"/>
          </a:xfrm>
          <a:prstGeom prst="rect">
            <a:avLst/>
          </a:prstGeom>
        </p:spPr>
        <p:txBody>
          <a:bodyPr wrap="square">
            <a:spAutoFit/>
          </a:bodyPr>
          <a:lstStyle/>
          <a:p>
            <a:pPr fontAlgn="base"/>
            <a:r>
              <a:rPr lang="el-GR" b="1" dirty="0" smtClean="0"/>
              <a:t>1.</a:t>
            </a:r>
            <a:r>
              <a:rPr lang="el-GR" dirty="0" smtClean="0"/>
              <a:t> Μέσα </a:t>
            </a:r>
            <a:r>
              <a:rPr lang="el-GR" dirty="0"/>
              <a:t>στο αίμα υπάρχει η </a:t>
            </a:r>
            <a:r>
              <a:rPr lang="el-GR" b="1" dirty="0">
                <a:solidFill>
                  <a:srgbClr val="C00000"/>
                </a:solidFill>
              </a:rPr>
              <a:t>προθρομβίνη</a:t>
            </a:r>
            <a:r>
              <a:rPr lang="el-GR" dirty="0"/>
              <a:t>, ένα ένζυμο πήξης αδρανές (όχι δραστικό).</a:t>
            </a:r>
          </a:p>
        </p:txBody>
      </p:sp>
      <p:sp>
        <p:nvSpPr>
          <p:cNvPr id="7" name="Ορθογώνιο 6"/>
          <p:cNvSpPr/>
          <p:nvPr/>
        </p:nvSpPr>
        <p:spPr>
          <a:xfrm>
            <a:off x="313630" y="1556792"/>
            <a:ext cx="4572000" cy="1754326"/>
          </a:xfrm>
          <a:prstGeom prst="rect">
            <a:avLst/>
          </a:prstGeom>
        </p:spPr>
        <p:txBody>
          <a:bodyPr>
            <a:spAutoFit/>
          </a:bodyPr>
          <a:lstStyle/>
          <a:p>
            <a:pPr marL="174625" indent="-174625" fontAlgn="base"/>
            <a:r>
              <a:rPr lang="el-GR" b="1" dirty="0" smtClean="0"/>
              <a:t>2. </a:t>
            </a:r>
            <a:r>
              <a:rPr lang="el-GR" dirty="0" smtClean="0"/>
              <a:t>Η </a:t>
            </a:r>
            <a:r>
              <a:rPr lang="el-GR" b="1" dirty="0">
                <a:solidFill>
                  <a:srgbClr val="C00000"/>
                </a:solidFill>
              </a:rPr>
              <a:t>προθρομβίνη</a:t>
            </a:r>
            <a:r>
              <a:rPr lang="el-GR" dirty="0"/>
              <a:t>, με την </a:t>
            </a:r>
            <a:r>
              <a:rPr lang="el-GR" dirty="0" smtClean="0"/>
              <a:t>επίδραση </a:t>
            </a:r>
            <a:r>
              <a:rPr lang="el-GR" b="1" dirty="0" smtClean="0">
                <a:solidFill>
                  <a:schemeClr val="tx2"/>
                </a:solidFill>
              </a:rPr>
              <a:t>ιόντων ασβεστίου</a:t>
            </a:r>
            <a:r>
              <a:rPr lang="el-GR" dirty="0"/>
              <a:t> και της </a:t>
            </a:r>
            <a:r>
              <a:rPr lang="el-GR" b="1" dirty="0" err="1">
                <a:solidFill>
                  <a:schemeClr val="tx2"/>
                </a:solidFill>
              </a:rPr>
              <a:t>θρομβοπλαστίνης</a:t>
            </a:r>
            <a:r>
              <a:rPr lang="el-GR" dirty="0"/>
              <a:t> (που ελευθερώνεται με τη καταστροφή των αιμοπεταλίων, μόλις το αίμα βγει απ’ τα αγγεία), μετατρέπεται σ’ ένα δραστικό ένζυμο, τη </a:t>
            </a:r>
            <a:r>
              <a:rPr lang="el-GR" b="1" dirty="0">
                <a:solidFill>
                  <a:srgbClr val="C00000"/>
                </a:solidFill>
              </a:rPr>
              <a:t>θρομβίνη</a:t>
            </a:r>
            <a:r>
              <a:rPr lang="el-GR" dirty="0"/>
              <a:t>.</a:t>
            </a:r>
          </a:p>
        </p:txBody>
      </p:sp>
      <p:sp>
        <p:nvSpPr>
          <p:cNvPr id="8" name="Ορθογώνιο 7"/>
          <p:cNvSpPr/>
          <p:nvPr/>
        </p:nvSpPr>
        <p:spPr>
          <a:xfrm>
            <a:off x="337911" y="3543398"/>
            <a:ext cx="4572000" cy="646331"/>
          </a:xfrm>
          <a:prstGeom prst="rect">
            <a:avLst/>
          </a:prstGeom>
        </p:spPr>
        <p:txBody>
          <a:bodyPr>
            <a:spAutoFit/>
          </a:bodyPr>
          <a:lstStyle/>
          <a:p>
            <a:pPr marL="174625" indent="-174625"/>
            <a:r>
              <a:rPr lang="el-GR" b="1" dirty="0" smtClean="0"/>
              <a:t>3.</a:t>
            </a:r>
            <a:r>
              <a:rPr lang="el-GR" dirty="0" smtClean="0"/>
              <a:t> Η </a:t>
            </a:r>
            <a:r>
              <a:rPr lang="el-GR" b="1" dirty="0">
                <a:solidFill>
                  <a:srgbClr val="C00000"/>
                </a:solidFill>
              </a:rPr>
              <a:t>θρομβίνη</a:t>
            </a:r>
            <a:r>
              <a:rPr lang="el-GR" dirty="0">
                <a:solidFill>
                  <a:srgbClr val="C00000"/>
                </a:solidFill>
              </a:rPr>
              <a:t> </a:t>
            </a:r>
            <a:r>
              <a:rPr lang="el-GR" dirty="0"/>
              <a:t>μετατρέπει </a:t>
            </a:r>
            <a:r>
              <a:rPr lang="el-GR" dirty="0" smtClean="0"/>
              <a:t>το </a:t>
            </a:r>
            <a:r>
              <a:rPr lang="el-GR" b="1" dirty="0" err="1" smtClean="0">
                <a:solidFill>
                  <a:srgbClr val="C00000"/>
                </a:solidFill>
              </a:rPr>
              <a:t>ινωδογόνο</a:t>
            </a:r>
            <a:r>
              <a:rPr lang="el-GR" dirty="0" smtClean="0"/>
              <a:t> (πρωτεΐνη </a:t>
            </a:r>
            <a:r>
              <a:rPr lang="el-GR" dirty="0"/>
              <a:t>του πλάσματος) σε </a:t>
            </a:r>
            <a:r>
              <a:rPr lang="el-GR" b="1" dirty="0">
                <a:solidFill>
                  <a:srgbClr val="C00000"/>
                </a:solidFill>
              </a:rPr>
              <a:t>ινώδες</a:t>
            </a:r>
            <a:r>
              <a:rPr lang="el-GR" dirty="0"/>
              <a:t>. </a:t>
            </a:r>
          </a:p>
        </p:txBody>
      </p:sp>
      <p:sp>
        <p:nvSpPr>
          <p:cNvPr id="9" name="Ορθογώνιο 8"/>
          <p:cNvSpPr/>
          <p:nvPr/>
        </p:nvSpPr>
        <p:spPr>
          <a:xfrm>
            <a:off x="5115941" y="1700808"/>
            <a:ext cx="3286770" cy="523220"/>
          </a:xfrm>
          <a:prstGeom prst="rect">
            <a:avLst/>
          </a:prstGeom>
        </p:spPr>
        <p:txBody>
          <a:bodyPr wrap="square">
            <a:spAutoFit/>
          </a:bodyPr>
          <a:lstStyle/>
          <a:p>
            <a:r>
              <a:rPr lang="el-GR" sz="1400" dirty="0" smtClean="0"/>
              <a:t>Η </a:t>
            </a:r>
            <a:r>
              <a:rPr lang="el-GR" sz="1400" dirty="0" err="1" smtClean="0"/>
              <a:t>θρομβοπλαστίνη</a:t>
            </a:r>
            <a:r>
              <a:rPr lang="el-GR" sz="1400" dirty="0" smtClean="0"/>
              <a:t> </a:t>
            </a:r>
            <a:r>
              <a:rPr lang="el-GR" sz="1400" dirty="0"/>
              <a:t>σχηματίζεται μετά τον τραυματισμό ενός αγγείου</a:t>
            </a:r>
          </a:p>
        </p:txBody>
      </p:sp>
      <p:cxnSp>
        <p:nvCxnSpPr>
          <p:cNvPr id="11" name="Ευθύγραμμο βέλος σύνδεσης 10"/>
          <p:cNvCxnSpPr>
            <a:endCxn id="9" idx="1"/>
          </p:cNvCxnSpPr>
          <p:nvPr/>
        </p:nvCxnSpPr>
        <p:spPr>
          <a:xfrm flipV="1">
            <a:off x="4499992" y="1962418"/>
            <a:ext cx="615949" cy="552906"/>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2" name="Ορθογώνιο 11"/>
          <p:cNvSpPr/>
          <p:nvPr/>
        </p:nvSpPr>
        <p:spPr>
          <a:xfrm>
            <a:off x="5113781" y="4991109"/>
            <a:ext cx="4085960" cy="738664"/>
          </a:xfrm>
          <a:prstGeom prst="rect">
            <a:avLst/>
          </a:prstGeom>
        </p:spPr>
        <p:txBody>
          <a:bodyPr wrap="square">
            <a:spAutoFit/>
          </a:bodyPr>
          <a:lstStyle/>
          <a:p>
            <a:r>
              <a:rPr lang="el-GR" sz="1400" dirty="0"/>
              <a:t>Το ινώδες είναι ένα αδιάλυτο τρισδιάστατο πρωτεϊνικό πλέγμα που εγκλωβίζει τα κύτταρα του αίματος και σχηματίζει το πήγμα.</a:t>
            </a:r>
          </a:p>
        </p:txBody>
      </p:sp>
      <p:sp>
        <p:nvSpPr>
          <p:cNvPr id="13" name="Ορθογώνιο 12"/>
          <p:cNvSpPr/>
          <p:nvPr/>
        </p:nvSpPr>
        <p:spPr>
          <a:xfrm>
            <a:off x="381305" y="4390944"/>
            <a:ext cx="4734636" cy="1754326"/>
          </a:xfrm>
          <a:prstGeom prst="rect">
            <a:avLst/>
          </a:prstGeom>
        </p:spPr>
        <p:txBody>
          <a:bodyPr wrap="square">
            <a:spAutoFit/>
          </a:bodyPr>
          <a:lstStyle/>
          <a:p>
            <a:pPr marL="174625" indent="-174625"/>
            <a:r>
              <a:rPr lang="el-GR" b="1" dirty="0" smtClean="0"/>
              <a:t>4. </a:t>
            </a:r>
            <a:r>
              <a:rPr lang="el-GR" dirty="0" smtClean="0"/>
              <a:t>Το </a:t>
            </a:r>
            <a:r>
              <a:rPr lang="el-GR" b="1" dirty="0">
                <a:solidFill>
                  <a:srgbClr val="C00000"/>
                </a:solidFill>
              </a:rPr>
              <a:t>ινώδες</a:t>
            </a:r>
            <a:r>
              <a:rPr lang="el-GR" dirty="0">
                <a:solidFill>
                  <a:srgbClr val="C00000"/>
                </a:solidFill>
              </a:rPr>
              <a:t> </a:t>
            </a:r>
            <a:r>
              <a:rPr lang="el-GR" dirty="0"/>
              <a:t>μαζί με τα έμμορφα συστατικά του αίματος (</a:t>
            </a:r>
            <a:r>
              <a:rPr lang="el-GR" dirty="0" err="1"/>
              <a:t>ερυθροκύτταρα</a:t>
            </a:r>
            <a:r>
              <a:rPr lang="el-GR" dirty="0"/>
              <a:t>, λευκοκύτταρα, αιμοπετάλια), σχηματίζει τον </a:t>
            </a:r>
            <a:r>
              <a:rPr lang="el-GR" b="1" dirty="0" smtClean="0">
                <a:solidFill>
                  <a:srgbClr val="C00000"/>
                </a:solidFill>
              </a:rPr>
              <a:t>θρόμβο</a:t>
            </a:r>
            <a:r>
              <a:rPr lang="el-GR" dirty="0" smtClean="0"/>
              <a:t> (πλακούντα</a:t>
            </a:r>
            <a:r>
              <a:rPr lang="el-GR" dirty="0" smtClean="0">
                <a:solidFill>
                  <a:srgbClr val="C00000"/>
                </a:solidFill>
              </a:rPr>
              <a:t> </a:t>
            </a:r>
            <a:r>
              <a:rPr lang="el-GR" dirty="0" smtClean="0"/>
              <a:t>-</a:t>
            </a:r>
            <a:r>
              <a:rPr lang="el-GR" dirty="0" smtClean="0">
                <a:solidFill>
                  <a:srgbClr val="C00000"/>
                </a:solidFill>
              </a:rPr>
              <a:t> </a:t>
            </a:r>
            <a:r>
              <a:rPr lang="el-GR" dirty="0" smtClean="0"/>
              <a:t>πηγμένο </a:t>
            </a:r>
            <a:r>
              <a:rPr lang="el-GR" dirty="0"/>
              <a:t>αίμα</a:t>
            </a:r>
            <a:r>
              <a:rPr lang="el-GR" dirty="0" smtClean="0"/>
              <a:t>)</a:t>
            </a:r>
            <a:r>
              <a:rPr lang="el-GR" dirty="0"/>
              <a:t> </a:t>
            </a:r>
            <a:r>
              <a:rPr lang="el-GR" dirty="0" smtClean="0"/>
              <a:t>ή </a:t>
            </a:r>
            <a:r>
              <a:rPr lang="el-GR" dirty="0"/>
              <a:t>σε περίπτωση εξωτερικής πληγής, την </a:t>
            </a:r>
            <a:r>
              <a:rPr lang="el-GR" b="1" dirty="0">
                <a:solidFill>
                  <a:srgbClr val="C00000"/>
                </a:solidFill>
              </a:rPr>
              <a:t>εφελκίδα</a:t>
            </a:r>
            <a:r>
              <a:rPr lang="el-GR" dirty="0"/>
              <a:t> (κάκαδο, </a:t>
            </a:r>
            <a:r>
              <a:rPr lang="el-GR" dirty="0" err="1"/>
              <a:t>καρκάδι</a:t>
            </a:r>
            <a:r>
              <a:rPr lang="el-GR" dirty="0"/>
              <a:t>, κρούστα</a:t>
            </a:r>
            <a:r>
              <a:rPr lang="el-GR" dirty="0" smtClean="0"/>
              <a:t>). </a:t>
            </a:r>
            <a:endParaRPr lang="el-GR" dirty="0"/>
          </a:p>
        </p:txBody>
      </p:sp>
      <p:cxnSp>
        <p:nvCxnSpPr>
          <p:cNvPr id="15" name="Ευθύγραμμο βέλος σύνδεσης 14"/>
          <p:cNvCxnSpPr/>
          <p:nvPr/>
        </p:nvCxnSpPr>
        <p:spPr>
          <a:xfrm>
            <a:off x="4269681" y="4096303"/>
            <a:ext cx="1310431" cy="894806"/>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2496641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chem.uoa.gr/chemicals/images/warfarin/war_platelet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7544" y="476672"/>
            <a:ext cx="5767677" cy="2195264"/>
          </a:xfrm>
          <a:prstGeom prst="rect">
            <a:avLst/>
          </a:prstGeom>
          <a:noFill/>
          <a:extLst>
            <a:ext uri="{909E8E84-426E-40DD-AFC4-6F175D3DCCD1}">
              <a14:hiddenFill xmlns:a14="http://schemas.microsoft.com/office/drawing/2010/main" xmlns="">
                <a:solidFill>
                  <a:srgbClr val="FFFFFF"/>
                </a:solidFill>
              </a14:hiddenFill>
            </a:ext>
          </a:extLst>
        </p:spPr>
      </p:pic>
      <p:pic>
        <p:nvPicPr>
          <p:cNvPr id="10244" name="Picture 4" descr="http://www.chem.uoa.gr/chemicals/images/warfarin/war_fibrin.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25786" y="3354685"/>
            <a:ext cx="3559637" cy="302664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Ορθογώνιο 3"/>
          <p:cNvSpPr/>
          <p:nvPr/>
        </p:nvSpPr>
        <p:spPr>
          <a:xfrm>
            <a:off x="351961" y="5796553"/>
            <a:ext cx="4572000" cy="584775"/>
          </a:xfrm>
          <a:prstGeom prst="rect">
            <a:avLst/>
          </a:prstGeom>
        </p:spPr>
        <p:txBody>
          <a:bodyPr>
            <a:spAutoFit/>
          </a:bodyPr>
          <a:lstStyle/>
          <a:p>
            <a:r>
              <a:rPr lang="el-GR" sz="1600" dirty="0"/>
              <a:t>Ο σχηματισμός του πλέγματος ινώδους αποτελεί το τελικό στάδιο σχηματισμού θρόμβου</a:t>
            </a:r>
          </a:p>
        </p:txBody>
      </p:sp>
      <p:sp>
        <p:nvSpPr>
          <p:cNvPr id="5" name="Ορθογώνιο 4"/>
          <p:cNvSpPr/>
          <p:nvPr/>
        </p:nvSpPr>
        <p:spPr>
          <a:xfrm>
            <a:off x="351961" y="2676890"/>
            <a:ext cx="5883260" cy="830997"/>
          </a:xfrm>
          <a:prstGeom prst="rect">
            <a:avLst/>
          </a:prstGeom>
        </p:spPr>
        <p:txBody>
          <a:bodyPr wrap="square">
            <a:spAutoFit/>
          </a:bodyPr>
          <a:lstStyle/>
          <a:p>
            <a:r>
              <a:rPr lang="el-GR" sz="1600" dirty="0"/>
              <a:t>Σχηματισμός θρόμβου στο σημείο ρήξης ενός αγγείου, ως αποτέλεσμα συσσώρευσης των αιμοπεταλίων και της στροβιλώδους ροής του </a:t>
            </a:r>
            <a:r>
              <a:rPr lang="el-GR" sz="1600" dirty="0" smtClean="0"/>
              <a:t>αίματος</a:t>
            </a:r>
            <a:r>
              <a:rPr lang="el-GR" sz="1600" dirty="0"/>
              <a:t>.</a:t>
            </a:r>
          </a:p>
        </p:txBody>
      </p:sp>
    </p:spTree>
    <p:extLst>
      <p:ext uri="{BB962C8B-B14F-4D97-AF65-F5344CB8AC3E}">
        <p14:creationId xmlns:p14="http://schemas.microsoft.com/office/powerpoint/2010/main" xmlns="" val="11100163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6564860" y="836712"/>
            <a:ext cx="2573115" cy="5016758"/>
          </a:xfrm>
          <a:prstGeom prst="rect">
            <a:avLst/>
          </a:prstGeom>
        </p:spPr>
        <p:txBody>
          <a:bodyPr wrap="square">
            <a:spAutoFit/>
          </a:bodyPr>
          <a:lstStyle/>
          <a:p>
            <a:pPr marL="342900" indent="-342900">
              <a:buAutoNum type="arabicPeriod"/>
            </a:pPr>
            <a:r>
              <a:rPr lang="el-GR" sz="1600" dirty="0" smtClean="0"/>
              <a:t>Τα αιμοπετάλια, απελευθερώνουν χημικές ουσίες που προσελκύουν περισσότερα αιμοπετάλια στην περιοχή και εκκινούν τη διαδικασία πήξης. </a:t>
            </a:r>
          </a:p>
          <a:p>
            <a:pPr marL="342900" indent="-342900">
              <a:buAutoNum type="arabicPeriod"/>
            </a:pPr>
            <a:endParaRPr lang="el-GR" sz="1600" dirty="0"/>
          </a:p>
          <a:p>
            <a:pPr marL="342900" indent="-342900">
              <a:buAutoNum type="arabicPeriod"/>
            </a:pPr>
            <a:r>
              <a:rPr lang="el-GR" sz="1600" dirty="0" smtClean="0"/>
              <a:t>Το άνοιγμα </a:t>
            </a:r>
            <a:r>
              <a:rPr lang="el-GR" sz="1600" dirty="0"/>
              <a:t>που </a:t>
            </a:r>
            <a:r>
              <a:rPr lang="el-GR" sz="1600" dirty="0" smtClean="0"/>
              <a:t>σχηματίζεται σφραγίζεται  προσωρινά, παρέχοντας στο </a:t>
            </a:r>
            <a:r>
              <a:rPr lang="el-GR" sz="1600" dirty="0"/>
              <a:t>αιμοφόρο αγγείο να επισκευάσει τη </a:t>
            </a:r>
            <a:r>
              <a:rPr lang="el-GR" sz="1600" dirty="0" smtClean="0"/>
              <a:t>ζημιά. </a:t>
            </a:r>
          </a:p>
          <a:p>
            <a:pPr marL="342900" indent="-342900">
              <a:buAutoNum type="arabicPeriod"/>
            </a:pPr>
            <a:endParaRPr lang="el-GR" sz="1600" dirty="0" smtClean="0"/>
          </a:p>
          <a:p>
            <a:pPr marL="342900" indent="-342900">
              <a:buAutoNum type="arabicPeriod"/>
            </a:pPr>
            <a:r>
              <a:rPr lang="el-GR" sz="1600" dirty="0" smtClean="0"/>
              <a:t>Η </a:t>
            </a:r>
            <a:r>
              <a:rPr lang="el-GR" sz="1600" dirty="0"/>
              <a:t>διαδικασία της πήξης παράγει </a:t>
            </a:r>
            <a:r>
              <a:rPr lang="el-GR" sz="1600" dirty="0" smtClean="0"/>
              <a:t>ένα </a:t>
            </a:r>
            <a:r>
              <a:rPr lang="el-GR" sz="1600" dirty="0" smtClean="0">
                <a:solidFill>
                  <a:prstClr val="black"/>
                </a:solidFill>
              </a:rPr>
              <a:t>μη </a:t>
            </a:r>
            <a:r>
              <a:rPr lang="el-GR" sz="1600" dirty="0">
                <a:solidFill>
                  <a:prstClr val="black"/>
                </a:solidFill>
              </a:rPr>
              <a:t>διαλυτό πρωτεϊνικό πλέγμα, το </a:t>
            </a:r>
            <a:r>
              <a:rPr lang="el-GR" sz="1600" b="1" dirty="0">
                <a:solidFill>
                  <a:prstClr val="black"/>
                </a:solidFill>
              </a:rPr>
              <a:t>ινώδες</a:t>
            </a:r>
            <a:r>
              <a:rPr lang="el-GR" sz="1600" dirty="0" smtClean="0"/>
              <a:t>.</a:t>
            </a:r>
            <a:endParaRPr lang="el-GR" sz="1600" dirty="0"/>
          </a:p>
        </p:txBody>
      </p:sp>
      <p:grpSp>
        <p:nvGrpSpPr>
          <p:cNvPr id="9" name="Ομάδα 8"/>
          <p:cNvGrpSpPr/>
          <p:nvPr/>
        </p:nvGrpSpPr>
        <p:grpSpPr>
          <a:xfrm>
            <a:off x="1479408" y="70554"/>
            <a:ext cx="5038725" cy="6696075"/>
            <a:chOff x="2052638" y="80963"/>
            <a:chExt cx="5038725" cy="6696075"/>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52638" y="80963"/>
              <a:ext cx="5038725" cy="6696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3417771" y="4143019"/>
              <a:ext cx="1010213" cy="415498"/>
            </a:xfrm>
            <a:prstGeom prst="rect">
              <a:avLst/>
            </a:prstGeom>
            <a:solidFill>
              <a:schemeClr val="bg1"/>
            </a:solidFill>
          </p:spPr>
          <p:txBody>
            <a:bodyPr wrap="none" rtlCol="0">
              <a:spAutoFit/>
            </a:bodyPr>
            <a:lstStyle/>
            <a:p>
              <a:r>
                <a:rPr lang="el-GR" sz="1050" dirty="0" smtClean="0"/>
                <a:t>Τραυματισμός </a:t>
              </a:r>
            </a:p>
            <a:p>
              <a:r>
                <a:rPr lang="el-GR" sz="1050" dirty="0" smtClean="0"/>
                <a:t>του αγγείου</a:t>
              </a:r>
              <a:endParaRPr lang="el-GR" sz="1050" dirty="0"/>
            </a:p>
          </p:txBody>
        </p:sp>
        <p:sp>
          <p:nvSpPr>
            <p:cNvPr id="3" name="TextBox 2"/>
            <p:cNvSpPr txBox="1"/>
            <p:nvPr/>
          </p:nvSpPr>
          <p:spPr>
            <a:xfrm>
              <a:off x="5600581" y="908720"/>
              <a:ext cx="915635" cy="261610"/>
            </a:xfrm>
            <a:prstGeom prst="rect">
              <a:avLst/>
            </a:prstGeom>
            <a:solidFill>
              <a:schemeClr val="bg1"/>
            </a:solidFill>
          </p:spPr>
          <p:txBody>
            <a:bodyPr wrap="none" rtlCol="0">
              <a:spAutoFit/>
            </a:bodyPr>
            <a:lstStyle/>
            <a:p>
              <a:r>
                <a:rPr lang="el-GR" sz="1100" dirty="0" smtClean="0"/>
                <a:t>αιμοπετάλια</a:t>
              </a:r>
              <a:endParaRPr lang="el-GR" sz="1100" dirty="0"/>
            </a:p>
          </p:txBody>
        </p:sp>
        <p:sp>
          <p:nvSpPr>
            <p:cNvPr id="6" name="Ορθογώνιο 5"/>
            <p:cNvSpPr/>
            <p:nvPr/>
          </p:nvSpPr>
          <p:spPr>
            <a:xfrm>
              <a:off x="4537303" y="4143019"/>
              <a:ext cx="2291137" cy="461665"/>
            </a:xfrm>
            <a:prstGeom prst="rect">
              <a:avLst/>
            </a:prstGeom>
            <a:solidFill>
              <a:schemeClr val="bg1"/>
            </a:solidFill>
          </p:spPr>
          <p:txBody>
            <a:bodyPr wrap="square">
              <a:spAutoFit/>
            </a:bodyPr>
            <a:lstStyle/>
            <a:p>
              <a:r>
                <a:rPr lang="el-GR" sz="1200" dirty="0"/>
                <a:t>αιμοπετάλια προσκολλώνται </a:t>
              </a:r>
              <a:r>
                <a:rPr lang="el-GR" sz="1200" dirty="0" smtClean="0"/>
                <a:t>στις εκτεθειμένες </a:t>
              </a:r>
              <a:r>
                <a:rPr lang="el-GR" sz="1200" dirty="0"/>
                <a:t>ίνες </a:t>
              </a:r>
              <a:r>
                <a:rPr lang="el-GR" sz="1200" dirty="0" smtClean="0"/>
                <a:t>κολλαγόνου</a:t>
              </a:r>
              <a:endParaRPr lang="el-GR" sz="1200" dirty="0"/>
            </a:p>
          </p:txBody>
        </p:sp>
        <p:sp>
          <p:nvSpPr>
            <p:cNvPr id="8" name="Ορθογώνιο 7"/>
            <p:cNvSpPr/>
            <p:nvPr/>
          </p:nvSpPr>
          <p:spPr>
            <a:xfrm>
              <a:off x="2398567" y="6237312"/>
              <a:ext cx="2029418" cy="461665"/>
            </a:xfrm>
            <a:prstGeom prst="rect">
              <a:avLst/>
            </a:prstGeom>
            <a:solidFill>
              <a:schemeClr val="bg1"/>
            </a:solidFill>
          </p:spPr>
          <p:txBody>
            <a:bodyPr wrap="square">
              <a:spAutoFit/>
            </a:bodyPr>
            <a:lstStyle/>
            <a:p>
              <a:r>
                <a:rPr lang="el-GR" sz="1200" dirty="0" smtClean="0"/>
                <a:t>το άνοιγμα «σφραγίζεται» με αιμοπετάλια</a:t>
              </a:r>
              <a:endParaRPr lang="el-GR" sz="1200" dirty="0"/>
            </a:p>
          </p:txBody>
        </p:sp>
        <p:sp>
          <p:nvSpPr>
            <p:cNvPr id="7" name="Ορθογώνιο 6"/>
            <p:cNvSpPr/>
            <p:nvPr/>
          </p:nvSpPr>
          <p:spPr>
            <a:xfrm>
              <a:off x="4860032" y="6166465"/>
              <a:ext cx="1842509" cy="600164"/>
            </a:xfrm>
            <a:prstGeom prst="rect">
              <a:avLst/>
            </a:prstGeom>
            <a:solidFill>
              <a:schemeClr val="bg1"/>
            </a:solidFill>
          </p:spPr>
          <p:txBody>
            <a:bodyPr wrap="square">
              <a:spAutoFit/>
            </a:bodyPr>
            <a:lstStyle/>
            <a:p>
              <a:r>
                <a:rPr lang="el-GR" sz="1100" dirty="0" smtClean="0"/>
                <a:t>σχηματισμός </a:t>
              </a:r>
              <a:r>
                <a:rPr lang="el-GR" sz="1100" dirty="0"/>
                <a:t>θρόμβων στο </a:t>
              </a:r>
              <a:r>
                <a:rPr lang="el-GR" sz="1100" dirty="0" smtClean="0"/>
                <a:t>αίμα (</a:t>
              </a:r>
              <a:r>
                <a:rPr lang="el-GR" sz="1100" dirty="0" err="1" smtClean="0"/>
                <a:t>ερυθροκύτταρα</a:t>
              </a:r>
              <a:r>
                <a:rPr lang="el-GR" sz="1100" dirty="0" smtClean="0"/>
                <a:t>, αιμοπετάλια και ινώδες)</a:t>
              </a:r>
              <a:endParaRPr lang="el-GR" sz="1100" dirty="0"/>
            </a:p>
          </p:txBody>
        </p:sp>
        <p:sp>
          <p:nvSpPr>
            <p:cNvPr id="10" name="Ορθογώνιο 9"/>
            <p:cNvSpPr/>
            <p:nvPr/>
          </p:nvSpPr>
          <p:spPr>
            <a:xfrm>
              <a:off x="2274341" y="4150241"/>
              <a:ext cx="1217539" cy="430887"/>
            </a:xfrm>
            <a:prstGeom prst="rect">
              <a:avLst/>
            </a:prstGeom>
            <a:solidFill>
              <a:schemeClr val="bg1"/>
            </a:solidFill>
          </p:spPr>
          <p:txBody>
            <a:bodyPr wrap="square">
              <a:spAutoFit/>
            </a:bodyPr>
            <a:lstStyle/>
            <a:p>
              <a:r>
                <a:rPr lang="el-GR" sz="1100" dirty="0" smtClean="0"/>
                <a:t>εκτεθειμένες </a:t>
              </a:r>
              <a:r>
                <a:rPr lang="el-GR" sz="1100" dirty="0"/>
                <a:t>ίνες </a:t>
              </a:r>
              <a:r>
                <a:rPr lang="el-GR" sz="1100" dirty="0" smtClean="0"/>
                <a:t>κολλαγόνου</a:t>
              </a:r>
              <a:endParaRPr lang="el-GR" sz="1100" dirty="0"/>
            </a:p>
          </p:txBody>
        </p:sp>
      </p:grpSp>
      <p:sp>
        <p:nvSpPr>
          <p:cNvPr id="4" name="Ορθογώνιο 3"/>
          <p:cNvSpPr/>
          <p:nvPr/>
        </p:nvSpPr>
        <p:spPr>
          <a:xfrm rot="20922056">
            <a:off x="251520" y="704885"/>
            <a:ext cx="2448272" cy="1200329"/>
          </a:xfrm>
          <a:prstGeom prst="rect">
            <a:avLst/>
          </a:prstGeom>
          <a:solidFill>
            <a:schemeClr val="bg2">
              <a:lumMod val="75000"/>
            </a:schemeClr>
          </a:solidFill>
        </p:spPr>
        <p:txBody>
          <a:bodyPr wrap="square">
            <a:spAutoFit/>
          </a:bodyPr>
          <a:lstStyle/>
          <a:p>
            <a:r>
              <a:rPr lang="el-GR" dirty="0" smtClean="0"/>
              <a:t>Σχηματισμός </a:t>
            </a:r>
            <a:r>
              <a:rPr lang="el-GR" dirty="0"/>
              <a:t>θρόμβων σε ένα </a:t>
            </a:r>
            <a:r>
              <a:rPr lang="el-GR" dirty="0" smtClean="0"/>
              <a:t>άνοιγμα </a:t>
            </a:r>
            <a:r>
              <a:rPr lang="el-GR" dirty="0"/>
              <a:t>στο τοίχωμα </a:t>
            </a:r>
            <a:r>
              <a:rPr lang="el-GR" dirty="0" smtClean="0"/>
              <a:t>αιμοφόρου </a:t>
            </a:r>
            <a:r>
              <a:rPr lang="el-GR" dirty="0"/>
              <a:t>αγγείου </a:t>
            </a:r>
          </a:p>
        </p:txBody>
      </p:sp>
    </p:spTree>
    <p:extLst>
      <p:ext uri="{BB962C8B-B14F-4D97-AF65-F5344CB8AC3E}">
        <p14:creationId xmlns:p14="http://schemas.microsoft.com/office/powerpoint/2010/main" xmlns="" val="183144167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680012" y="807477"/>
            <a:ext cx="3852428" cy="4093428"/>
          </a:xfrm>
          <a:prstGeom prst="rect">
            <a:avLst/>
          </a:prstGeom>
        </p:spPr>
        <p:txBody>
          <a:bodyPr wrap="square">
            <a:spAutoFit/>
          </a:bodyPr>
          <a:lstStyle/>
          <a:p>
            <a:r>
              <a:rPr lang="el-GR" sz="2000" dirty="0" smtClean="0"/>
              <a:t>Ορισμένοι </a:t>
            </a:r>
            <a:r>
              <a:rPr lang="el-GR" sz="2000" dirty="0"/>
              <a:t>άνθρωποι γεννιούνται </a:t>
            </a:r>
            <a:r>
              <a:rPr lang="el-GR" sz="2000" dirty="0" smtClean="0"/>
              <a:t>χωρίς να </a:t>
            </a:r>
            <a:r>
              <a:rPr lang="el-GR" sz="2000" dirty="0"/>
              <a:t>διαθέτουν κάποιον από τους </a:t>
            </a:r>
            <a:r>
              <a:rPr lang="el-GR" sz="2000" dirty="0" smtClean="0"/>
              <a:t>παράγοντες πήξης </a:t>
            </a:r>
            <a:r>
              <a:rPr lang="el-GR" sz="2000" dirty="0"/>
              <a:t>του αίματος, με αποτέλεσμα η </a:t>
            </a:r>
            <a:r>
              <a:rPr lang="el-GR" sz="2000" dirty="0" smtClean="0"/>
              <a:t>διαδικασία </a:t>
            </a:r>
            <a:r>
              <a:rPr lang="el-GR" sz="2000" dirty="0"/>
              <a:t>της πήξης να καθυστερεί σημαντικά</a:t>
            </a:r>
            <a:r>
              <a:rPr lang="el-GR" sz="2000" dirty="0" smtClean="0"/>
              <a:t>, γεγονός </a:t>
            </a:r>
            <a:r>
              <a:rPr lang="el-GR" sz="2000" dirty="0"/>
              <a:t>που έχει ως συνέπεια τη μεγάλη </a:t>
            </a:r>
            <a:r>
              <a:rPr lang="el-GR" sz="2000" dirty="0" smtClean="0"/>
              <a:t>απώλεια </a:t>
            </a:r>
            <a:r>
              <a:rPr lang="el-GR" sz="2000" dirty="0"/>
              <a:t>αίματος σε περιπτώσεις </a:t>
            </a:r>
            <a:r>
              <a:rPr lang="el-GR" sz="2000" dirty="0" smtClean="0"/>
              <a:t>τραυματισμού</a:t>
            </a:r>
            <a:r>
              <a:rPr lang="el-GR" sz="2000" dirty="0"/>
              <a:t>. </a:t>
            </a:r>
            <a:endParaRPr lang="el-GR" sz="2000" dirty="0" smtClean="0"/>
          </a:p>
          <a:p>
            <a:endParaRPr lang="el-GR" sz="2000" dirty="0"/>
          </a:p>
          <a:p>
            <a:r>
              <a:rPr lang="el-GR" sz="2000" dirty="0" smtClean="0"/>
              <a:t>Η </a:t>
            </a:r>
            <a:r>
              <a:rPr lang="el-GR" sz="2000" dirty="0"/>
              <a:t>ασθένεια αυτή </a:t>
            </a:r>
            <a:r>
              <a:rPr lang="el-GR" sz="2000" dirty="0" smtClean="0"/>
              <a:t>ονομάζεται </a:t>
            </a:r>
            <a:r>
              <a:rPr lang="el-GR" sz="2000" b="1" dirty="0" smtClean="0"/>
              <a:t>αιμορροφιλία </a:t>
            </a:r>
            <a:r>
              <a:rPr lang="el-GR" sz="2000" dirty="0"/>
              <a:t>ή </a:t>
            </a:r>
            <a:r>
              <a:rPr lang="el-GR" sz="2000" b="1" dirty="0"/>
              <a:t>αιμοφιλία </a:t>
            </a:r>
            <a:r>
              <a:rPr lang="el-GR" sz="2000" dirty="0"/>
              <a:t>και </a:t>
            </a:r>
            <a:r>
              <a:rPr lang="el-GR" sz="2000" dirty="0" smtClean="0"/>
              <a:t>είναι κληρονομική</a:t>
            </a:r>
            <a:r>
              <a:rPr lang="el-GR" sz="2000" dirty="0"/>
              <a:t>.</a:t>
            </a:r>
          </a:p>
        </p:txBody>
      </p:sp>
      <p:pic>
        <p:nvPicPr>
          <p:cNvPr id="13316" name="Picture 4" descr="http://elobot.com/img/i116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7544" y="1555262"/>
            <a:ext cx="3810000" cy="286702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Ορθογώνιο 3"/>
          <p:cNvSpPr/>
          <p:nvPr/>
        </p:nvSpPr>
        <p:spPr>
          <a:xfrm>
            <a:off x="334994" y="5642992"/>
            <a:ext cx="8550620" cy="830997"/>
          </a:xfrm>
          <a:prstGeom prst="rect">
            <a:avLst/>
          </a:prstGeom>
        </p:spPr>
        <p:txBody>
          <a:bodyPr wrap="square">
            <a:spAutoFit/>
          </a:bodyPr>
          <a:lstStyle/>
          <a:p>
            <a:pPr fontAlgn="base"/>
            <a:r>
              <a:rPr lang="el-GR" sz="1600" dirty="0" smtClean="0"/>
              <a:t>Άτομα </a:t>
            </a:r>
            <a:r>
              <a:rPr lang="el-GR" sz="1600" dirty="0"/>
              <a:t>που πάσχουν από αυτή είναι δυνατό, αν τραυματιστούν και να πεθάνουν ακόμα εξαιτίας συνεχούς αιμορραγίας.</a:t>
            </a:r>
          </a:p>
          <a:p>
            <a:pPr fontAlgn="base"/>
            <a:r>
              <a:rPr lang="el-GR" sz="1600" dirty="0"/>
              <a:t>Η αιμοφιλία μεταδίνεται κληρονομικά απ’ τη μήτρα (που φαινομενικά είναι υγιής) μόνο στα αγόρια.</a:t>
            </a:r>
          </a:p>
        </p:txBody>
      </p:sp>
      <p:sp>
        <p:nvSpPr>
          <p:cNvPr id="3" name="TextBox 2"/>
          <p:cNvSpPr txBox="1"/>
          <p:nvPr/>
        </p:nvSpPr>
        <p:spPr>
          <a:xfrm>
            <a:off x="473569" y="438145"/>
            <a:ext cx="2769797" cy="369332"/>
          </a:xfrm>
          <a:prstGeom prst="rect">
            <a:avLst/>
          </a:prstGeom>
          <a:noFill/>
        </p:spPr>
        <p:txBody>
          <a:bodyPr wrap="none" rtlCol="0">
            <a:spAutoFit/>
          </a:bodyPr>
          <a:lstStyle/>
          <a:p>
            <a:r>
              <a:rPr lang="el-GR" b="1" dirty="0" smtClean="0">
                <a:solidFill>
                  <a:srgbClr val="C00000"/>
                </a:solidFill>
              </a:rPr>
              <a:t>Προβλήματα πηκτικότητας</a:t>
            </a:r>
            <a:endParaRPr lang="el-GR" b="1" dirty="0">
              <a:solidFill>
                <a:srgbClr val="C00000"/>
              </a:solidFill>
            </a:endParaRPr>
          </a:p>
        </p:txBody>
      </p:sp>
    </p:spTree>
    <p:extLst>
      <p:ext uri="{BB962C8B-B14F-4D97-AF65-F5344CB8AC3E}">
        <p14:creationId xmlns:p14="http://schemas.microsoft.com/office/powerpoint/2010/main" xmlns="" val="297388862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95536" y="764704"/>
            <a:ext cx="8280920" cy="4247317"/>
          </a:xfrm>
          <a:prstGeom prst="rect">
            <a:avLst/>
          </a:prstGeom>
        </p:spPr>
        <p:txBody>
          <a:bodyPr wrap="square">
            <a:spAutoFit/>
          </a:bodyPr>
          <a:lstStyle/>
          <a:p>
            <a:r>
              <a:rPr lang="el-GR" b="1" i="1" dirty="0"/>
              <a:t>Γιατί το αίμα πρέπει να διατηρείται </a:t>
            </a:r>
            <a:r>
              <a:rPr lang="el-GR" b="1" i="1" dirty="0" smtClean="0"/>
              <a:t>υγρό</a:t>
            </a:r>
          </a:p>
          <a:p>
            <a:endParaRPr lang="el-GR" b="1" i="1" dirty="0"/>
          </a:p>
          <a:p>
            <a:r>
              <a:rPr lang="el-GR" i="1" dirty="0"/>
              <a:t>Το αίμα περιέχει αντιπηκτικές ή αντιθρομβωτικές ουσίες, που εμποδίζουν την</a:t>
            </a:r>
          </a:p>
          <a:p>
            <a:r>
              <a:rPr lang="el-GR" i="1" dirty="0"/>
              <a:t>πήξη του και το διατηρούν υγρό. Σε ορισμένες περιπτώσεις, όμως, η μη ομαλή</a:t>
            </a:r>
          </a:p>
          <a:p>
            <a:r>
              <a:rPr lang="el-GR" i="1" dirty="0"/>
              <a:t>εσωτερική επιφάνεια των αιμοφόρων αγγείων, που μπορεί να είναι</a:t>
            </a:r>
          </a:p>
          <a:p>
            <a:r>
              <a:rPr lang="el-GR" i="1" dirty="0"/>
              <a:t>αποτέλεσμα αρτηριοσκλήρυνσης, τραυματισμού ή μόλυνσης, ενδέχεται να</a:t>
            </a:r>
          </a:p>
          <a:p>
            <a:r>
              <a:rPr lang="el-GR" i="1" dirty="0"/>
              <a:t>προκαλέσει το σχηματισμό </a:t>
            </a:r>
            <a:r>
              <a:rPr lang="el-GR" b="1" i="1" dirty="0"/>
              <a:t>θρόμβου. </a:t>
            </a:r>
            <a:endParaRPr lang="el-GR" b="1" i="1" dirty="0" smtClean="0"/>
          </a:p>
          <a:p>
            <a:r>
              <a:rPr lang="el-GR" i="1" dirty="0" smtClean="0"/>
              <a:t>Αν </a:t>
            </a:r>
            <a:r>
              <a:rPr lang="el-GR" i="1" dirty="0"/>
              <a:t>ο θρόμβος αυτός (έμβολο</a:t>
            </a:r>
            <a:r>
              <a:rPr lang="el-GR" i="1" dirty="0" smtClean="0"/>
              <a:t>) παρασυρθεί </a:t>
            </a:r>
            <a:r>
              <a:rPr lang="el-GR" i="1" dirty="0"/>
              <a:t>με την κυκλοφορία, μπορεί να αποφράξει κάποιο αγγείο. </a:t>
            </a:r>
            <a:endParaRPr lang="el-GR" i="1" dirty="0" smtClean="0"/>
          </a:p>
          <a:p>
            <a:pPr marL="285750" indent="-285750">
              <a:buFont typeface="Arial" pitchFamily="34" charset="0"/>
              <a:buChar char="•"/>
            </a:pPr>
            <a:r>
              <a:rPr lang="el-GR" i="1" dirty="0" smtClean="0"/>
              <a:t>Εάν αποφράξει </a:t>
            </a:r>
            <a:r>
              <a:rPr lang="el-GR" i="1" dirty="0"/>
              <a:t>ένα αγγείο των πνευμόνων, μπορεί να προκαλέσει </a:t>
            </a:r>
            <a:r>
              <a:rPr lang="el-GR" b="1" i="1" dirty="0" smtClean="0"/>
              <a:t>πνευμονική εμβολή</a:t>
            </a:r>
            <a:r>
              <a:rPr lang="el-GR" b="1" i="1" dirty="0"/>
              <a:t>. </a:t>
            </a:r>
            <a:endParaRPr lang="el-GR" b="1" i="1" dirty="0" smtClean="0"/>
          </a:p>
          <a:p>
            <a:pPr marL="285750" indent="-285750">
              <a:buFont typeface="Arial" pitchFamily="34" charset="0"/>
              <a:buChar char="•"/>
            </a:pPr>
            <a:r>
              <a:rPr lang="el-GR" i="1" dirty="0" smtClean="0"/>
              <a:t>Αν </a:t>
            </a:r>
            <a:r>
              <a:rPr lang="el-GR" i="1" dirty="0"/>
              <a:t>πάλι ο θρόμβος αποφράξει ένα αγγείο που εξυπηρετεί </a:t>
            </a:r>
            <a:r>
              <a:rPr lang="el-GR" i="1" dirty="0" smtClean="0"/>
              <a:t>τη στεφανιαία </a:t>
            </a:r>
            <a:r>
              <a:rPr lang="el-GR" i="1" dirty="0"/>
              <a:t>κυκλοφορία, μπορεί να προκληθεί </a:t>
            </a:r>
            <a:r>
              <a:rPr lang="el-GR" b="1" i="1" dirty="0"/>
              <a:t>καρδιακό επεισόδιο. </a:t>
            </a:r>
            <a:endParaRPr lang="el-GR" b="1" i="1" dirty="0" smtClean="0"/>
          </a:p>
          <a:p>
            <a:pPr marL="285750" indent="-285750">
              <a:buFont typeface="Arial" pitchFamily="34" charset="0"/>
              <a:buChar char="•"/>
            </a:pPr>
            <a:r>
              <a:rPr lang="el-GR" i="1" dirty="0" smtClean="0"/>
              <a:t>Θρόμβος μπορεί </a:t>
            </a:r>
            <a:r>
              <a:rPr lang="el-GR" i="1" dirty="0"/>
              <a:t>να σχηματιστεί και σε αγγεία του εγκεφάλου και να </a:t>
            </a:r>
            <a:r>
              <a:rPr lang="el-GR" i="1" dirty="0" smtClean="0"/>
              <a:t>προκαλέσει </a:t>
            </a:r>
            <a:r>
              <a:rPr lang="el-GR" b="1" i="1" dirty="0" smtClean="0"/>
              <a:t>συμφόρηση </a:t>
            </a:r>
            <a:r>
              <a:rPr lang="el-GR" i="1" dirty="0"/>
              <a:t>ή </a:t>
            </a:r>
            <a:r>
              <a:rPr lang="el-GR" b="1" i="1" dirty="0"/>
              <a:t>εγκεφαλικό επεισόδιο.</a:t>
            </a:r>
            <a:endParaRPr lang="el-GR" dirty="0"/>
          </a:p>
        </p:txBody>
      </p:sp>
    </p:spTree>
    <p:extLst>
      <p:ext uri="{BB962C8B-B14F-4D97-AF65-F5344CB8AC3E}">
        <p14:creationId xmlns:p14="http://schemas.microsoft.com/office/powerpoint/2010/main" xmlns="" val="32734881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3.bp.blogspot.com/-6TDTrTC37FI/UnkaB3u9FFI/AAAAAAAA4Qs/-q24bz8_I7U/s640/omades+aimatos.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87624" y="804898"/>
            <a:ext cx="6264696" cy="50430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068037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58607" y="332656"/>
            <a:ext cx="1753622" cy="369332"/>
          </a:xfrm>
          <a:prstGeom prst="rect">
            <a:avLst/>
          </a:prstGeom>
        </p:spPr>
        <p:txBody>
          <a:bodyPr wrap="none">
            <a:spAutoFit/>
          </a:bodyPr>
          <a:lstStyle/>
          <a:p>
            <a:r>
              <a:rPr lang="el-GR" b="1" dirty="0"/>
              <a:t>Ομάδες αίματος</a:t>
            </a:r>
            <a:endParaRPr lang="el-GR" dirty="0"/>
          </a:p>
        </p:txBody>
      </p:sp>
      <p:sp>
        <p:nvSpPr>
          <p:cNvPr id="5" name="Ορθογώνιο 4"/>
          <p:cNvSpPr/>
          <p:nvPr/>
        </p:nvSpPr>
        <p:spPr>
          <a:xfrm>
            <a:off x="395535" y="836712"/>
            <a:ext cx="8202193" cy="646331"/>
          </a:xfrm>
          <a:prstGeom prst="rect">
            <a:avLst/>
          </a:prstGeom>
          <a:solidFill>
            <a:schemeClr val="bg2">
              <a:lumMod val="90000"/>
            </a:schemeClr>
          </a:solidFill>
        </p:spPr>
        <p:txBody>
          <a:bodyPr wrap="square">
            <a:spAutoFit/>
          </a:bodyPr>
          <a:lstStyle/>
          <a:p>
            <a:r>
              <a:rPr lang="el-GR" dirty="0"/>
              <a:t>Ομάδα αίματος είναι ο συνδυασμός αντιγόνων που φέρουν στην επιφάνειά τους τα </a:t>
            </a:r>
            <a:r>
              <a:rPr lang="el-GR" dirty="0" err="1"/>
              <a:t>ερυθροκύτταρα</a:t>
            </a:r>
            <a:r>
              <a:rPr lang="el-GR" dirty="0"/>
              <a:t>.</a:t>
            </a:r>
          </a:p>
        </p:txBody>
      </p:sp>
      <p:sp>
        <p:nvSpPr>
          <p:cNvPr id="6" name="Ορθογώνιο 5"/>
          <p:cNvSpPr/>
          <p:nvPr/>
        </p:nvSpPr>
        <p:spPr>
          <a:xfrm>
            <a:off x="467544" y="3080953"/>
            <a:ext cx="1507207" cy="369332"/>
          </a:xfrm>
          <a:prstGeom prst="rect">
            <a:avLst/>
          </a:prstGeom>
        </p:spPr>
        <p:txBody>
          <a:bodyPr wrap="none">
            <a:spAutoFit/>
          </a:bodyPr>
          <a:lstStyle/>
          <a:p>
            <a:pPr lvl="0"/>
            <a:r>
              <a:rPr lang="el-GR" b="1" dirty="0">
                <a:solidFill>
                  <a:srgbClr val="C00000"/>
                </a:solidFill>
              </a:rPr>
              <a:t>Σύστημα ΑΒΟ</a:t>
            </a:r>
          </a:p>
        </p:txBody>
      </p:sp>
      <p:sp>
        <p:nvSpPr>
          <p:cNvPr id="7" name="Ορθογώνιο 6"/>
          <p:cNvSpPr/>
          <p:nvPr/>
        </p:nvSpPr>
        <p:spPr>
          <a:xfrm>
            <a:off x="395535" y="3501008"/>
            <a:ext cx="8266650" cy="923330"/>
          </a:xfrm>
          <a:prstGeom prst="rect">
            <a:avLst/>
          </a:prstGeom>
        </p:spPr>
        <p:txBody>
          <a:bodyPr wrap="square">
            <a:spAutoFit/>
          </a:bodyPr>
          <a:lstStyle/>
          <a:p>
            <a:r>
              <a:rPr lang="el-GR" dirty="0"/>
              <a:t>Οι ομάδες αίματος καθορίζονται από την παρουσία ή μη ειδικών αντιγόνων στην επιφάνεια των </a:t>
            </a:r>
            <a:r>
              <a:rPr lang="el-GR" dirty="0" err="1"/>
              <a:t>ερυθροκυττάρων</a:t>
            </a:r>
            <a:r>
              <a:rPr lang="el-GR" dirty="0"/>
              <a:t>. Με βάση τα αντιγόνα αυτά, έχουν προσδιοριστεί τέσσερις ομάδες αίματος, οι Α, Β, ΑΒ, Ο (σύστημα ΑΒΟ). </a:t>
            </a:r>
          </a:p>
        </p:txBody>
      </p:sp>
      <p:sp>
        <p:nvSpPr>
          <p:cNvPr id="11" name="Ορθογώνιο 10"/>
          <p:cNvSpPr/>
          <p:nvPr/>
        </p:nvSpPr>
        <p:spPr>
          <a:xfrm>
            <a:off x="2112228" y="1714359"/>
            <a:ext cx="6496333" cy="830997"/>
          </a:xfrm>
          <a:prstGeom prst="rect">
            <a:avLst/>
          </a:prstGeom>
        </p:spPr>
        <p:txBody>
          <a:bodyPr wrap="square">
            <a:spAutoFit/>
          </a:bodyPr>
          <a:lstStyle/>
          <a:p>
            <a:pPr marL="285750" indent="-285750">
              <a:buFont typeface="Wingdings" pitchFamily="2" charset="2"/>
              <a:buChar char="ü"/>
            </a:pPr>
            <a:r>
              <a:rPr lang="el-GR" sz="1600" dirty="0"/>
              <a:t>Οι </a:t>
            </a:r>
            <a:r>
              <a:rPr lang="el-GR" sz="1600" dirty="0" err="1"/>
              <a:t>οµάδες</a:t>
            </a:r>
            <a:r>
              <a:rPr lang="el-GR" sz="1600" dirty="0"/>
              <a:t> </a:t>
            </a:r>
            <a:r>
              <a:rPr lang="el-GR" sz="1600" dirty="0" err="1"/>
              <a:t>αίµατος</a:t>
            </a:r>
            <a:r>
              <a:rPr lang="el-GR" sz="1600" dirty="0"/>
              <a:t> </a:t>
            </a:r>
            <a:r>
              <a:rPr lang="el-GR" sz="1600" dirty="0" err="1"/>
              <a:t>κληρονοµούνται</a:t>
            </a:r>
            <a:r>
              <a:rPr lang="el-GR" sz="1600" dirty="0"/>
              <a:t> και </a:t>
            </a:r>
            <a:r>
              <a:rPr lang="el-GR" sz="1600" dirty="0" smtClean="0"/>
              <a:t>από </a:t>
            </a:r>
            <a:r>
              <a:rPr lang="el-GR" sz="1600" dirty="0"/>
              <a:t>τους δύο γονείς. </a:t>
            </a:r>
            <a:endParaRPr lang="el-GR" sz="1600" dirty="0" smtClean="0"/>
          </a:p>
          <a:p>
            <a:pPr marL="285750" indent="-285750">
              <a:buFont typeface="Wingdings" pitchFamily="2" charset="2"/>
              <a:buChar char="ü"/>
            </a:pPr>
            <a:r>
              <a:rPr lang="el-GR" sz="1600" dirty="0" smtClean="0"/>
              <a:t>Όλοι </a:t>
            </a:r>
            <a:r>
              <a:rPr lang="el-GR" sz="1600" dirty="0"/>
              <a:t>µας </a:t>
            </a:r>
            <a:r>
              <a:rPr lang="el-GR" sz="1600" dirty="0" err="1"/>
              <a:t>ανήκουµε</a:t>
            </a:r>
            <a:r>
              <a:rPr lang="el-GR" sz="1600" dirty="0"/>
              <a:t> σε πολλές </a:t>
            </a:r>
            <a:r>
              <a:rPr lang="el-GR" sz="1600" dirty="0" err="1"/>
              <a:t>οµάδες</a:t>
            </a:r>
            <a:r>
              <a:rPr lang="el-GR" sz="1600" dirty="0"/>
              <a:t> </a:t>
            </a:r>
            <a:r>
              <a:rPr lang="el-GR" sz="1600" dirty="0" err="1"/>
              <a:t>αίµατος</a:t>
            </a:r>
            <a:r>
              <a:rPr lang="el-GR" sz="1600" dirty="0"/>
              <a:t> αλλά</a:t>
            </a:r>
            <a:r>
              <a:rPr lang="el-GR" sz="1600" dirty="0" smtClean="0"/>
              <a:t>, πολύ </a:t>
            </a:r>
            <a:r>
              <a:rPr lang="el-GR" sz="1600" dirty="0"/>
              <a:t>λίγες είναι </a:t>
            </a:r>
            <a:r>
              <a:rPr lang="el-GR" sz="1600" dirty="0" err="1"/>
              <a:t>σηµαντικές</a:t>
            </a:r>
            <a:r>
              <a:rPr lang="el-GR" sz="1600" dirty="0"/>
              <a:t>. </a:t>
            </a:r>
          </a:p>
        </p:txBody>
      </p:sp>
      <p:sp>
        <p:nvSpPr>
          <p:cNvPr id="12" name="Ορθογώνιο 11"/>
          <p:cNvSpPr/>
          <p:nvPr/>
        </p:nvSpPr>
        <p:spPr>
          <a:xfrm>
            <a:off x="457043" y="5157192"/>
            <a:ext cx="8280920" cy="1323439"/>
          </a:xfrm>
          <a:prstGeom prst="rect">
            <a:avLst/>
          </a:prstGeom>
        </p:spPr>
        <p:txBody>
          <a:bodyPr wrap="square">
            <a:spAutoFit/>
          </a:bodyPr>
          <a:lstStyle/>
          <a:p>
            <a:r>
              <a:rPr lang="el-GR" sz="1600" dirty="0"/>
              <a:t>Ως </a:t>
            </a:r>
            <a:r>
              <a:rPr lang="el-GR" sz="1600" b="1" dirty="0" smtClean="0"/>
              <a:t>αντιγόνο</a:t>
            </a:r>
            <a:r>
              <a:rPr lang="el-GR" sz="1600" dirty="0" smtClean="0"/>
              <a:t>, </a:t>
            </a:r>
            <a:r>
              <a:rPr lang="el-GR" sz="1600" dirty="0"/>
              <a:t>χαρακτηρίζεται γενικά ένα σύνθετο μόριο (πρωτεΐνη, πολυσακχαρίτης, λιπίδιο και </a:t>
            </a:r>
            <a:r>
              <a:rPr lang="el-GR" sz="1600" dirty="0" err="1"/>
              <a:t>νουκλεΐνικό</a:t>
            </a:r>
            <a:r>
              <a:rPr lang="el-GR" sz="1600" dirty="0"/>
              <a:t> οξύ) που μπορεί να αντιδράσει με ένα </a:t>
            </a:r>
            <a:r>
              <a:rPr lang="el-GR" sz="1600" dirty="0" smtClean="0"/>
              <a:t>αντίσωμα. </a:t>
            </a:r>
          </a:p>
          <a:p>
            <a:r>
              <a:rPr lang="el-GR" sz="1600" dirty="0" smtClean="0"/>
              <a:t>Σήμερα </a:t>
            </a:r>
            <a:r>
              <a:rPr lang="el-GR" sz="1600" dirty="0"/>
              <a:t>με τον όρο </a:t>
            </a:r>
            <a:r>
              <a:rPr lang="el-GR" sz="1600" i="1" dirty="0"/>
              <a:t>αντιγόνο</a:t>
            </a:r>
            <a:r>
              <a:rPr lang="el-GR" sz="1600" dirty="0"/>
              <a:t> νοείται κάθε ξένη ουσία που όταν εισέρχεται σε έναν οργανισμό (π.χ. θηλαστικά) αναγνωρίζεται από τα B-λεμφοκύτταρα και/ή Τ-λεμφοκύτταρα και μπορεί να προκαλέσει την ανάπτυξη </a:t>
            </a:r>
            <a:r>
              <a:rPr lang="el-GR" sz="1600" dirty="0" smtClean="0"/>
              <a:t>της ειδικής </a:t>
            </a:r>
            <a:r>
              <a:rPr lang="el-GR" sz="1600" dirty="0"/>
              <a:t>ή επίκτητης </a:t>
            </a:r>
            <a:r>
              <a:rPr lang="el-GR" sz="1600" dirty="0" smtClean="0"/>
              <a:t>ανοσίας.</a:t>
            </a:r>
            <a:endParaRPr lang="el-GR" sz="1600" dirty="0"/>
          </a:p>
        </p:txBody>
      </p:sp>
    </p:spTree>
    <p:extLst>
      <p:ext uri="{BB962C8B-B14F-4D97-AF65-F5344CB8AC3E}">
        <p14:creationId xmlns:p14="http://schemas.microsoft.com/office/powerpoint/2010/main" xmlns="" val="8013869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upload.wikimedia.org/wikipedia/commons/thumb/2/2a/ABO_blood_group_diagram-el.svg/802px-ABO_blood_group_diagram-el.svg.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31640" y="764704"/>
            <a:ext cx="5920856" cy="446648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Ορθογώνιο 1"/>
          <p:cNvSpPr/>
          <p:nvPr/>
        </p:nvSpPr>
        <p:spPr>
          <a:xfrm>
            <a:off x="1331640" y="144833"/>
            <a:ext cx="5511713" cy="400110"/>
          </a:xfrm>
          <a:prstGeom prst="rect">
            <a:avLst/>
          </a:prstGeom>
          <a:solidFill>
            <a:schemeClr val="bg2">
              <a:lumMod val="90000"/>
            </a:schemeClr>
          </a:solidFill>
        </p:spPr>
        <p:txBody>
          <a:bodyPr wrap="square">
            <a:spAutoFit/>
          </a:bodyPr>
          <a:lstStyle/>
          <a:p>
            <a:r>
              <a:rPr lang="el-GR" sz="2000" dirty="0"/>
              <a:t>Τα αντιγόνα αυτά ονομάζονται </a:t>
            </a:r>
            <a:r>
              <a:rPr lang="el-GR" sz="2000" b="1" dirty="0" err="1"/>
              <a:t>συγκολλητινογόνα</a:t>
            </a:r>
            <a:r>
              <a:rPr lang="el-GR" sz="2000" b="1" dirty="0"/>
              <a:t>.</a:t>
            </a:r>
          </a:p>
        </p:txBody>
      </p:sp>
      <p:sp>
        <p:nvSpPr>
          <p:cNvPr id="4" name="Ορθογώνιο 3"/>
          <p:cNvSpPr/>
          <p:nvPr/>
        </p:nvSpPr>
        <p:spPr>
          <a:xfrm>
            <a:off x="251520" y="5242019"/>
            <a:ext cx="8496944" cy="1477328"/>
          </a:xfrm>
          <a:prstGeom prst="rect">
            <a:avLst/>
          </a:prstGeom>
        </p:spPr>
        <p:txBody>
          <a:bodyPr wrap="square">
            <a:spAutoFit/>
          </a:bodyPr>
          <a:lstStyle/>
          <a:p>
            <a:r>
              <a:rPr lang="el-GR" dirty="0"/>
              <a:t>Ένα άτομο ανήκει </a:t>
            </a:r>
            <a:endParaRPr lang="el-GR" dirty="0" smtClean="0"/>
          </a:p>
          <a:p>
            <a:pPr marL="285750" indent="-285750">
              <a:buFont typeface="Arial" pitchFamily="34" charset="0"/>
              <a:buChar char="•"/>
            </a:pPr>
            <a:r>
              <a:rPr lang="el-GR" dirty="0" smtClean="0"/>
              <a:t>στην </a:t>
            </a:r>
            <a:r>
              <a:rPr lang="el-GR" dirty="0"/>
              <a:t>ομάδα Α, όταν στην επιφάνεια των </a:t>
            </a:r>
            <a:r>
              <a:rPr lang="el-GR" dirty="0" err="1"/>
              <a:t>ερυθροκυττάρων</a:t>
            </a:r>
            <a:r>
              <a:rPr lang="el-GR" dirty="0"/>
              <a:t> του υπάρχει το αντιγόνο </a:t>
            </a:r>
            <a:r>
              <a:rPr lang="el-GR" dirty="0" smtClean="0"/>
              <a:t>Α</a:t>
            </a:r>
          </a:p>
          <a:p>
            <a:pPr marL="285750" indent="-285750">
              <a:buFont typeface="Arial" pitchFamily="34" charset="0"/>
              <a:buChar char="•"/>
            </a:pPr>
            <a:r>
              <a:rPr lang="el-GR" dirty="0" smtClean="0"/>
              <a:t>στην </a:t>
            </a:r>
            <a:r>
              <a:rPr lang="el-GR" dirty="0"/>
              <a:t>ομάδα Β, όταν υπάρχει το αντιγόνο </a:t>
            </a:r>
            <a:r>
              <a:rPr lang="el-GR" dirty="0" smtClean="0"/>
              <a:t>Β</a:t>
            </a:r>
          </a:p>
          <a:p>
            <a:pPr marL="285750" indent="-285750">
              <a:buFont typeface="Arial" pitchFamily="34" charset="0"/>
              <a:buChar char="•"/>
            </a:pPr>
            <a:r>
              <a:rPr lang="el-GR" dirty="0" smtClean="0"/>
              <a:t>στην </a:t>
            </a:r>
            <a:r>
              <a:rPr lang="el-GR" dirty="0"/>
              <a:t>ομάδα ΑΒ, όταν υπάρχουν και τα δύο αντιγόνα και </a:t>
            </a:r>
            <a:endParaRPr lang="el-GR" dirty="0" smtClean="0"/>
          </a:p>
          <a:p>
            <a:pPr marL="285750" indent="-285750">
              <a:buFont typeface="Arial" pitchFamily="34" charset="0"/>
              <a:buChar char="•"/>
            </a:pPr>
            <a:r>
              <a:rPr lang="el-GR" dirty="0" smtClean="0"/>
              <a:t>στην </a:t>
            </a:r>
            <a:r>
              <a:rPr lang="el-GR" dirty="0"/>
              <a:t>ομάδα Ο, όταν δεν υπάρχει κανένα. </a:t>
            </a:r>
          </a:p>
        </p:txBody>
      </p:sp>
    </p:spTree>
    <p:extLst>
      <p:ext uri="{BB962C8B-B14F-4D97-AF65-F5344CB8AC3E}">
        <p14:creationId xmlns:p14="http://schemas.microsoft.com/office/powerpoint/2010/main" xmlns="" val="2520021079"/>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6578</TotalTime>
  <Words>6726</Words>
  <Application>Microsoft Office PowerPoint</Application>
  <PresentationFormat>Προβολή στην οθόνη (4:3)</PresentationFormat>
  <Paragraphs>585</Paragraphs>
  <Slides>113</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113</vt:i4>
      </vt:variant>
    </vt:vector>
  </HeadingPairs>
  <TitlesOfParts>
    <vt:vector size="114" baseType="lpstr">
      <vt:lpstr>Θέμα του Office</vt:lpstr>
      <vt:lpstr>Κεφ. 3. </vt:lpstr>
      <vt:lpstr>Διαφάνεια 2</vt:lpstr>
      <vt:lpstr>Διαφάνεια 3</vt:lpstr>
      <vt:lpstr>Το κυκλοφορικό σύστημα</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Διαφάνεια 71</vt:lpstr>
      <vt:lpstr>Διαφάνεια 72</vt:lpstr>
      <vt:lpstr>Διαφάνεια 73</vt:lpstr>
      <vt:lpstr>Διαφάνεια 74</vt:lpstr>
      <vt:lpstr>Διαφάνεια 75</vt:lpstr>
      <vt:lpstr>Διαφάνεια 76</vt:lpstr>
      <vt:lpstr>Διαφάνεια 77</vt:lpstr>
      <vt:lpstr>Διαφάνεια 78</vt:lpstr>
      <vt:lpstr>Διαφάνεια 79</vt:lpstr>
      <vt:lpstr>Διαφάνεια 80</vt:lpstr>
      <vt:lpstr>Διαφάνεια 81</vt:lpstr>
      <vt:lpstr>Διαφάνεια 82</vt:lpstr>
      <vt:lpstr>Διαφάνεια 83</vt:lpstr>
      <vt:lpstr>Διαφάνεια 84</vt:lpstr>
      <vt:lpstr>Διαφάνεια 85</vt:lpstr>
      <vt:lpstr>Διαφάνεια 86</vt:lpstr>
      <vt:lpstr>Διαφάνεια 87</vt:lpstr>
      <vt:lpstr>Διαφάνεια 88</vt:lpstr>
      <vt:lpstr>Διαφάνεια 89</vt:lpstr>
      <vt:lpstr>Διαφάνεια 90</vt:lpstr>
      <vt:lpstr>Διαφάνεια 91</vt:lpstr>
      <vt:lpstr>Διαφάνεια 92</vt:lpstr>
      <vt:lpstr>Διαφάνεια 93</vt:lpstr>
      <vt:lpstr>Διαφάνεια 94</vt:lpstr>
      <vt:lpstr>Διαφάνεια 95</vt:lpstr>
      <vt:lpstr>Διαφάνεια 96</vt:lpstr>
      <vt:lpstr>Διαφάνεια 97</vt:lpstr>
      <vt:lpstr>Διαφάνεια 98</vt:lpstr>
      <vt:lpstr>Διαφάνεια 99</vt:lpstr>
      <vt:lpstr>Διαφάνεια 100</vt:lpstr>
      <vt:lpstr>Διαφάνεια 101</vt:lpstr>
      <vt:lpstr>Διαφάνεια 102</vt:lpstr>
      <vt:lpstr>Διαφάνεια 103</vt:lpstr>
      <vt:lpstr>Διαφάνεια 104</vt:lpstr>
      <vt:lpstr>Διαφάνεια 105</vt:lpstr>
      <vt:lpstr>Διαφάνεια 106</vt:lpstr>
      <vt:lpstr>Διαφάνεια 107</vt:lpstr>
      <vt:lpstr>Διαφάνεια 108</vt:lpstr>
      <vt:lpstr>Διαφάνεια 109</vt:lpstr>
      <vt:lpstr>Διαφάνεια 110</vt:lpstr>
      <vt:lpstr>Διαφάνεια 111</vt:lpstr>
      <vt:lpstr>Διαφάνεια 112</vt:lpstr>
      <vt:lpstr>Διαφάνεια 113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Jony</dc:creator>
  <cp:lastModifiedBy>Melina Kyzeridi</cp:lastModifiedBy>
  <cp:revision>161</cp:revision>
  <dcterms:created xsi:type="dcterms:W3CDTF">2011-03-23T11:12:38Z</dcterms:created>
  <dcterms:modified xsi:type="dcterms:W3CDTF">2018-05-20T18:42:57Z</dcterms:modified>
</cp:coreProperties>
</file>