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8" r:id="rId3"/>
    <p:sldId id="267" r:id="rId4"/>
    <p:sldId id="268" r:id="rId5"/>
    <p:sldId id="259" r:id="rId6"/>
    <p:sldId id="261" r:id="rId7"/>
    <p:sldId id="263" r:id="rId8"/>
    <p:sldId id="269" r:id="rId9"/>
    <p:sldId id="266" r:id="rId10"/>
  </p:sldIdLst>
  <p:sldSz cx="9144000" cy="5143500" type="screen16x9"/>
  <p:notesSz cx="6858000" cy="9144000"/>
  <p:embeddedFontLst>
    <p:embeddedFont>
      <p:font typeface="Comic Sans MS" pitchFamily="66" charset="0"/>
      <p:regular r:id="rId12"/>
      <p:bold r:id="rId13"/>
      <p:italic r:id="rId14"/>
      <p:boldItalic r:id="rId15"/>
    </p:embeddedFont>
    <p:embeddedFont>
      <p:font typeface="Merriweather" charset="0"/>
      <p:regular r:id="rId16"/>
      <p:bold r:id="rId17"/>
      <p:italic r:id="rId18"/>
      <p:boldItalic r:id="rId19"/>
    </p:embeddedFont>
    <p:embeddedFont>
      <p:font typeface="Roboto"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47" d="100"/>
          <a:sy n="147" d="100"/>
        </p:scale>
        <p:origin x="-59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69c0db9f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69c0db9f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748cc8d95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748cc8d9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69c0db9f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69c0db9f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748cc8d95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748cc8d9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758fa0c7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758fa0c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tetartopress.gr/to-megalo-mas-tsirko-mia-politiki-dilosi-tou-iakovou-ka%C2%B5panelli/"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tO-XCIyPjEk" TargetMode="External"/><Relationship Id="rId2" Type="http://schemas.openxmlformats.org/officeDocument/2006/relationships/hyperlink" Target="https://youtu.be/XDR5sO6XJm0?t=25"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eFhLb0r_kC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youtube.com/watch?v=OD9BZn-ix8U" TargetMode="External"/><Relationship Id="rId5" Type="http://schemas.openxmlformats.org/officeDocument/2006/relationships/hyperlink" Target="https://www.youtube.com/watch?v=_akgFjrvkBo&amp;t=24s" TargetMode="External"/><Relationship Id="rId4" Type="http://schemas.openxmlformats.org/officeDocument/2006/relationships/hyperlink" Target="https://www.youtube.com/watch?v=2Tsopg-Pj-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277350" y="560325"/>
            <a:ext cx="8520600" cy="144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3000">
                <a:latin typeface="Comic Sans MS"/>
                <a:ea typeface="Comic Sans MS"/>
                <a:cs typeface="Comic Sans MS"/>
                <a:sym typeface="Comic Sans MS"/>
              </a:rPr>
              <a:t>ΣΧΟΛΙΚΟ ΕΤΟΣ 2017-18  </a:t>
            </a:r>
            <a:endParaRPr sz="3000">
              <a:latin typeface="Comic Sans MS"/>
              <a:ea typeface="Comic Sans MS"/>
              <a:cs typeface="Comic Sans MS"/>
              <a:sym typeface="Comic Sans MS"/>
            </a:endParaRPr>
          </a:p>
          <a:p>
            <a:pPr marL="0" lvl="0" indent="0" algn="l" rtl="0">
              <a:spcBef>
                <a:spcPts val="0"/>
              </a:spcBef>
              <a:spcAft>
                <a:spcPts val="0"/>
              </a:spcAft>
              <a:buNone/>
            </a:pPr>
            <a:r>
              <a:rPr lang="el" sz="3000">
                <a:latin typeface="Comic Sans MS"/>
                <a:ea typeface="Comic Sans MS"/>
                <a:cs typeface="Comic Sans MS"/>
                <a:sym typeface="Comic Sans MS"/>
              </a:rPr>
              <a:t>3ο ΓΕΛ ΛΑΜΙΑΣ Τάξη Α3 </a:t>
            </a:r>
            <a:endParaRPr sz="3000">
              <a:latin typeface="Comic Sans MS"/>
              <a:ea typeface="Comic Sans MS"/>
              <a:cs typeface="Comic Sans MS"/>
              <a:sym typeface="Comic Sans MS"/>
            </a:endParaRPr>
          </a:p>
          <a:p>
            <a:pPr marL="0" lvl="0" indent="0" algn="l" rtl="0">
              <a:spcBef>
                <a:spcPts val="0"/>
              </a:spcBef>
              <a:spcAft>
                <a:spcPts val="0"/>
              </a:spcAft>
              <a:buNone/>
            </a:pPr>
            <a:r>
              <a:rPr lang="el" sz="3000">
                <a:latin typeface="Comic Sans MS"/>
                <a:ea typeface="Comic Sans MS"/>
                <a:cs typeface="Comic Sans MS"/>
                <a:sym typeface="Comic Sans MS"/>
              </a:rPr>
              <a:t>Δημιουργική Εργασία 2ου τετραμήνου</a:t>
            </a:r>
            <a:endParaRPr sz="3000">
              <a:latin typeface="Comic Sans MS"/>
              <a:ea typeface="Comic Sans MS"/>
              <a:cs typeface="Comic Sans MS"/>
              <a:sym typeface="Comic Sans MS"/>
            </a:endParaRPr>
          </a:p>
        </p:txBody>
      </p:sp>
      <p:sp>
        <p:nvSpPr>
          <p:cNvPr id="65" name="Google Shape;65;p13"/>
          <p:cNvSpPr txBox="1">
            <a:spLocks noGrp="1"/>
          </p:cNvSpPr>
          <p:nvPr>
            <p:ph type="subTitle" idx="1"/>
          </p:nvPr>
        </p:nvSpPr>
        <p:spPr>
          <a:xfrm>
            <a:off x="85075" y="2273026"/>
            <a:ext cx="4242600" cy="164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400">
                <a:latin typeface="Comic Sans MS"/>
                <a:ea typeface="Comic Sans MS"/>
                <a:cs typeface="Comic Sans MS"/>
                <a:sym typeface="Comic Sans MS"/>
              </a:rPr>
              <a:t>Μελέτη Θεατρικού Έργου</a:t>
            </a:r>
            <a:endParaRPr sz="2400">
              <a:latin typeface="Comic Sans MS"/>
              <a:ea typeface="Comic Sans MS"/>
              <a:cs typeface="Comic Sans MS"/>
              <a:sym typeface="Comic Sans MS"/>
            </a:endParaRPr>
          </a:p>
          <a:p>
            <a:pPr marL="0" lvl="0" indent="0" algn="l" rtl="0">
              <a:spcBef>
                <a:spcPts val="0"/>
              </a:spcBef>
              <a:spcAft>
                <a:spcPts val="0"/>
              </a:spcAft>
              <a:buNone/>
            </a:pPr>
            <a:r>
              <a:rPr lang="el" sz="2400">
                <a:latin typeface="Comic Sans MS"/>
                <a:ea typeface="Comic Sans MS"/>
                <a:cs typeface="Comic Sans MS"/>
                <a:sym typeface="Comic Sans MS"/>
              </a:rPr>
              <a:t>&lt;&lt;ΤΟ ΜΕΓΑΛΟ ΜΑΣ ΤΣΙΡΚΟ&gt;&gt;</a:t>
            </a:r>
            <a:endParaRPr sz="2400">
              <a:latin typeface="Comic Sans MS"/>
              <a:ea typeface="Comic Sans MS"/>
              <a:cs typeface="Comic Sans MS"/>
              <a:sym typeface="Comic Sans MS"/>
            </a:endParaRPr>
          </a:p>
          <a:p>
            <a:pPr marL="0" lvl="0" indent="0" algn="l" rtl="0">
              <a:spcBef>
                <a:spcPts val="0"/>
              </a:spcBef>
              <a:spcAft>
                <a:spcPts val="0"/>
              </a:spcAft>
              <a:buNone/>
            </a:pPr>
            <a:r>
              <a:rPr lang="el" sz="1200">
                <a:latin typeface="Comic Sans MS"/>
                <a:ea typeface="Comic Sans MS"/>
                <a:cs typeface="Comic Sans MS"/>
                <a:sym typeface="Comic Sans MS"/>
              </a:rPr>
              <a:t>Υπεύθυνη Καθηγήτρια; Μουτάφη Μαρία</a:t>
            </a:r>
            <a:endParaRPr sz="1200">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276100" y="835750"/>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Comic Sans MS"/>
                <a:ea typeface="Comic Sans MS"/>
                <a:cs typeface="Comic Sans MS"/>
                <a:sym typeface="Comic Sans MS"/>
              </a:rPr>
              <a:t>Λίγα λόγια για τον Συγγραφέα</a:t>
            </a:r>
            <a:endParaRPr>
              <a:latin typeface="Comic Sans MS"/>
              <a:ea typeface="Comic Sans MS"/>
              <a:cs typeface="Comic Sans MS"/>
              <a:sym typeface="Comic Sans MS"/>
            </a:endParaRPr>
          </a:p>
        </p:txBody>
      </p:sp>
      <p:sp>
        <p:nvSpPr>
          <p:cNvPr id="78" name="Google Shape;78;p15"/>
          <p:cNvSpPr txBox="1">
            <a:spLocks noGrp="1"/>
          </p:cNvSpPr>
          <p:nvPr>
            <p:ph type="body" idx="1"/>
          </p:nvPr>
        </p:nvSpPr>
        <p:spPr>
          <a:xfrm>
            <a:off x="4672150" y="157950"/>
            <a:ext cx="4166400" cy="5054400"/>
          </a:xfrm>
          <a:prstGeom prst="rect">
            <a:avLst/>
          </a:prstGeom>
        </p:spPr>
        <p:txBody>
          <a:bodyPr spcFirstLastPara="1" wrap="square" lIns="91425" tIns="91425" rIns="91425" bIns="91425" anchor="t" anchorCtr="0">
            <a:noAutofit/>
          </a:bodyPr>
          <a:lstStyle/>
          <a:p>
            <a:pPr marL="0" lvl="0" indent="0" algn="just" rtl="0">
              <a:lnSpc>
                <a:spcPct val="143181"/>
              </a:lnSpc>
              <a:spcBef>
                <a:spcPts val="0"/>
              </a:spcBef>
              <a:spcAft>
                <a:spcPts val="0"/>
              </a:spcAft>
              <a:buNone/>
            </a:pPr>
            <a:r>
              <a:rPr lang="el" sz="700">
                <a:solidFill>
                  <a:srgbClr val="222222"/>
                </a:solidFill>
                <a:latin typeface="Comic Sans MS"/>
                <a:ea typeface="Comic Sans MS"/>
                <a:cs typeface="Comic Sans MS"/>
                <a:sym typeface="Comic Sans MS"/>
              </a:rPr>
              <a:t>Έχοντας γράψει ένα τόσο υπέροχα υπαινικτικό κείμενο, ήταν επόμενο ότι ο Καµπανέλλης θα έβρισκε κι έναν εξίσου ευφάνταστο τρόπο για να το διασώσει από τη λογοκρισία. </a:t>
            </a:r>
            <a:r>
              <a:rPr lang="el" sz="700" i="1">
                <a:solidFill>
                  <a:srgbClr val="222222"/>
                </a:solidFill>
                <a:latin typeface="Comic Sans MS"/>
                <a:ea typeface="Comic Sans MS"/>
                <a:cs typeface="Comic Sans MS"/>
                <a:sym typeface="Comic Sans MS"/>
              </a:rPr>
              <a:t>«Κάθε µέρα ο Καµπανέλλης έπρεπε να υποβάλλει το κείμενο της παράστασης προς έγκριση από την επιτροπή της λογοκρισίας. Έγραφε λοιπόν επιπλέον κείμενα που περιείχαν φράσεις ξεκάθαρα ενάντια στο καθεστώς (π.χ. «Κάτω η Χούντα» κ.τ.λ.), η λογοκρισία όπως αναμενόταν τα έκοβε κι έτσι έμενε κάθε φορά το κείμενο του έργου που πραγματικά ήθελε να παιχτεί…». </a:t>
            </a:r>
            <a:r>
              <a:rPr lang="el" sz="700">
                <a:solidFill>
                  <a:srgbClr val="222222"/>
                </a:solidFill>
                <a:latin typeface="Comic Sans MS"/>
                <a:ea typeface="Comic Sans MS"/>
                <a:cs typeface="Comic Sans MS"/>
                <a:sym typeface="Comic Sans MS"/>
              </a:rPr>
              <a:t>Κάθε µέρα έξω από το θέατρο γινόταν αληθινή διαδήλωση. Ούτε οι πολύ συχνές επεμβάσεις των αρχών, ούτε οι συλλήψεις των πρωταγωνιστών και άλλων συντελεστών κατάφεραν να µειώσουν την επιρροή του. Το «Μεγάλο µας τσίρκο» είχε πετύχει το στόχο του να γίνει µια «κωμωδία» που θα άναβε τη σπίθα. </a:t>
            </a:r>
            <a:r>
              <a:rPr lang="el" sz="700" i="1">
                <a:solidFill>
                  <a:srgbClr val="222222"/>
                </a:solidFill>
                <a:latin typeface="Comic Sans MS"/>
                <a:ea typeface="Comic Sans MS"/>
                <a:cs typeface="Comic Sans MS"/>
                <a:sym typeface="Comic Sans MS"/>
              </a:rPr>
              <a:t>«Ο κόσμος ένιωθε πως έκανε αντίσταση παρακολουθώντας και στηρίζοντας την παράσταση. Είναι χαρακτηριστικό πως όταν ήθελε να προµηθευτεί εισιτήρια, τα έλεγε ψήφους κι όχι εισιτήρια. Είχε τεράστια επίδραση στην ψυχολογία του κοινού κι επηρέασε αρκετούς ανθρώπους να ενεργοποιηθούν ενάντια στη χούντα». </a:t>
            </a:r>
            <a:r>
              <a:rPr lang="el" sz="700">
                <a:solidFill>
                  <a:srgbClr val="222222"/>
                </a:solidFill>
                <a:latin typeface="Comic Sans MS"/>
                <a:ea typeface="Comic Sans MS"/>
                <a:cs typeface="Comic Sans MS"/>
                <a:sym typeface="Comic Sans MS"/>
              </a:rPr>
              <a:t>Αυτό ήταν το «Μεγάλο µας τσίρκο»: Μια εξαιρετική αφορμή διαµαρτυρίας µέσω της τέχνης και ένα «Ξύπνημα» από αυτά που πάντα έχει ανάγκη ο κόσμος σε δύσκολες στιγμές ή σε αντιδημοκρατικές συνθήκες. &lt;&lt;Το µεγάλο µας τσίρκο» του Ιάκωβου Καµπανέλλη (3/12/1922 – 29/3/2011) που επέζησε από το καθεστώς της χούντας χάρη στην ευφυΐα του συγγραφέα του και την ενθουσιώδη υποδοχή του κοινού, συγκρίθηκε µε «πολιτική συγκέντρωση διαµαρτυρίας» και χαρακτήρισε την εποχή του. Όπως θα µπορούσε να χαρακτηρίζει κάθε εποχή που διακρίνεται από εκπτώσεις στη δηµοκρατία, τεράστιες κοινωνικές ανισότητες και αναζήτηση ουσιαστικής ελευθερίας.</a:t>
            </a:r>
            <a:endParaRPr sz="700">
              <a:solidFill>
                <a:srgbClr val="222222"/>
              </a:solidFill>
              <a:latin typeface="Comic Sans MS"/>
              <a:ea typeface="Comic Sans MS"/>
              <a:cs typeface="Comic Sans MS"/>
              <a:sym typeface="Comic Sans MS"/>
            </a:endParaRPr>
          </a:p>
          <a:p>
            <a:pPr marL="0" lvl="0" indent="0" algn="just" rtl="0">
              <a:lnSpc>
                <a:spcPct val="143181"/>
              </a:lnSpc>
              <a:spcBef>
                <a:spcPts val="800"/>
              </a:spcBef>
              <a:spcAft>
                <a:spcPts val="0"/>
              </a:spcAft>
              <a:buNone/>
            </a:pPr>
            <a:r>
              <a:rPr lang="el" sz="700">
                <a:solidFill>
                  <a:srgbClr val="222222"/>
                </a:solidFill>
                <a:latin typeface="Comic Sans MS"/>
                <a:ea typeface="Comic Sans MS"/>
                <a:cs typeface="Comic Sans MS"/>
                <a:sym typeface="Comic Sans MS"/>
              </a:rPr>
              <a:t>Ένα σημαδιακό έργο για την περίοδο της χούντας, σύμβολο για το νεοελληνικό θέατρο και σταθμός για την ελληνική θεατρική µουσική με την ανεπανάληπτη φωνή του Νίκου Ξυλούρη να τραγουδάει το «Φίλοι κι αδέλφια» και τα άλλα τραγούδια του Ξαρχάκου. Η Νίκη Μαυραγάνη, εγγονή του Ιάκωβου Καµπανέλλη, µιλά για το «Μεγάλο µας τσίρκο» στον Ανδρέα Τσιλίρα στο αφιέρωμα του «Τέταρτο» με αφορμή την συμπλήρωση σαράντα χρόνων από την πρώτη παράσταση (22/6/1973).</a:t>
            </a:r>
            <a:endParaRPr sz="700">
              <a:solidFill>
                <a:srgbClr val="222222"/>
              </a:solidFill>
              <a:latin typeface="Comic Sans MS"/>
              <a:ea typeface="Comic Sans MS"/>
              <a:cs typeface="Comic Sans MS"/>
              <a:sym typeface="Comic Sans MS"/>
            </a:endParaRPr>
          </a:p>
          <a:p>
            <a:pPr marL="0" lvl="0" indent="0" algn="just" rtl="0">
              <a:lnSpc>
                <a:spcPct val="143181"/>
              </a:lnSpc>
              <a:spcBef>
                <a:spcPts val="800"/>
              </a:spcBef>
              <a:spcAft>
                <a:spcPts val="0"/>
              </a:spcAft>
              <a:buNone/>
            </a:pPr>
            <a:r>
              <a:rPr lang="el" sz="700" i="1">
                <a:solidFill>
                  <a:srgbClr val="222222"/>
                </a:solidFill>
                <a:latin typeface="Comic Sans MS"/>
                <a:ea typeface="Comic Sans MS"/>
                <a:cs typeface="Comic Sans MS"/>
                <a:sym typeface="Comic Sans MS"/>
              </a:rPr>
              <a:t>«∆εν ήταν µόνο µια παράσταση – σταθμός, ήταν µια πολιτική δήλωση του παππού µου…»</a:t>
            </a:r>
            <a:r>
              <a:rPr lang="el" sz="700">
                <a:solidFill>
                  <a:srgbClr val="222222"/>
                </a:solidFill>
                <a:latin typeface="Comic Sans MS"/>
                <a:ea typeface="Comic Sans MS"/>
                <a:cs typeface="Comic Sans MS"/>
                <a:sym typeface="Comic Sans MS"/>
              </a:rPr>
              <a:t>. Η Νίκη Μαυραγάνη, εγγονή του Ιάκωβου Καµπανέλλη, δεν έζησε φυσικά την πρώτη ιστορική παράσταση του 1973, παρακολούθησε όμως όλη την πορεία του πρόσφατου ανεβάσματός της από το Κρατικό Θέατρο Βορείου Ελλάδας (2012). Έτσι απέκτησε µια επιπλέον ειδική σχέση µε το «Μεγάλο µας τσίρκο», πέρα από τη συγγενική της σχέση µε το συγγραφέα του[.</a:t>
            </a:r>
            <a:r>
              <a:rPr lang="el" sz="700" u="sng">
                <a:solidFill>
                  <a:schemeClr val="hlink"/>
                </a:solidFill>
                <a:latin typeface="Comic Sans MS"/>
                <a:ea typeface="Comic Sans MS"/>
                <a:cs typeface="Comic Sans MS"/>
                <a:sym typeface="Comic Sans MS"/>
                <a:hlinkClick r:id="rId3"/>
              </a:rPr>
              <a:t>http://tetartopress.gr/to-megalo-mas-tsirko-mia-politiki-dilosi-tou-iakovou-ka%C2%B5panelli/</a:t>
            </a:r>
            <a:r>
              <a:rPr lang="el" sz="700">
                <a:solidFill>
                  <a:srgbClr val="222222"/>
                </a:solidFill>
                <a:latin typeface="Comic Sans MS"/>
                <a:ea typeface="Comic Sans MS"/>
                <a:cs typeface="Comic Sans MS"/>
                <a:sym typeface="Comic Sans MS"/>
              </a:rPr>
              <a:t> ]</a:t>
            </a:r>
            <a:endParaRPr sz="700">
              <a:solidFill>
                <a:srgbClr val="222222"/>
              </a:solidFill>
              <a:latin typeface="Comic Sans MS"/>
              <a:ea typeface="Comic Sans MS"/>
              <a:cs typeface="Comic Sans MS"/>
              <a:sym typeface="Comic Sans MS"/>
            </a:endParaRPr>
          </a:p>
          <a:p>
            <a:pPr marL="0" lvl="0" indent="0" algn="just" rtl="0">
              <a:lnSpc>
                <a:spcPct val="143181"/>
              </a:lnSpc>
              <a:spcBef>
                <a:spcPts val="800"/>
              </a:spcBef>
              <a:spcAft>
                <a:spcPts val="0"/>
              </a:spcAft>
              <a:buNone/>
            </a:pPr>
            <a:endParaRPr sz="700">
              <a:solidFill>
                <a:srgbClr val="222222"/>
              </a:solidFill>
              <a:latin typeface="Comic Sans MS"/>
              <a:ea typeface="Comic Sans MS"/>
              <a:cs typeface="Comic Sans MS"/>
              <a:sym typeface="Comic Sans MS"/>
            </a:endParaRPr>
          </a:p>
          <a:p>
            <a:pPr marL="0" lvl="0" indent="0" algn="just" rtl="0">
              <a:lnSpc>
                <a:spcPct val="143181"/>
              </a:lnSpc>
              <a:spcBef>
                <a:spcPts val="800"/>
              </a:spcBef>
              <a:spcAft>
                <a:spcPts val="0"/>
              </a:spcAft>
              <a:buNone/>
            </a:pPr>
            <a:endParaRPr sz="700">
              <a:solidFill>
                <a:srgbClr val="222222"/>
              </a:solidFill>
              <a:latin typeface="Comic Sans MS"/>
              <a:ea typeface="Comic Sans MS"/>
              <a:cs typeface="Comic Sans MS"/>
              <a:sym typeface="Comic Sans MS"/>
            </a:endParaRPr>
          </a:p>
          <a:p>
            <a:pPr marL="0" lvl="0" indent="0" algn="l" rtl="0">
              <a:spcBef>
                <a:spcPts val="800"/>
              </a:spcBef>
              <a:spcAft>
                <a:spcPts val="1600"/>
              </a:spcAft>
              <a:buNone/>
            </a:pPr>
            <a:endParaRPr/>
          </a:p>
        </p:txBody>
      </p:sp>
      <p:pic>
        <p:nvPicPr>
          <p:cNvPr id="79" name="Google Shape;79;p15"/>
          <p:cNvPicPr preferRelativeResize="0"/>
          <p:nvPr/>
        </p:nvPicPr>
        <p:blipFill>
          <a:blip r:embed="rId4">
            <a:alphaModFix/>
          </a:blip>
          <a:stretch>
            <a:fillRect/>
          </a:stretch>
        </p:blipFill>
        <p:spPr>
          <a:xfrm>
            <a:off x="145275" y="1936925"/>
            <a:ext cx="2719516" cy="1828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11725" y="500925"/>
            <a:ext cx="3706500" cy="1856511"/>
          </a:xfrm>
        </p:spPr>
        <p:txBody>
          <a:bodyPr/>
          <a:lstStyle/>
          <a:p>
            <a:r>
              <a:rPr lang="el-GR" dirty="0" smtClean="0"/>
              <a:t>Ο Ρωμιός και το </a:t>
            </a:r>
            <a:r>
              <a:rPr lang="el-GR" dirty="0" err="1" smtClean="0"/>
              <a:t>Ρωμιάκι</a:t>
            </a:r>
            <a:r>
              <a:rPr lang="el-GR" dirty="0" smtClean="0"/>
              <a:t> και ο ρόλος του Τραγουδιστή</a:t>
            </a:r>
            <a:br>
              <a:rPr lang="el-GR" dirty="0" smtClean="0"/>
            </a:br>
            <a:r>
              <a:rPr lang="el-GR" dirty="0" smtClean="0"/>
              <a:t/>
            </a:r>
            <a:br>
              <a:rPr lang="el-GR" dirty="0" smtClean="0"/>
            </a:br>
            <a:endParaRPr lang="el-GR" dirty="0"/>
          </a:p>
        </p:txBody>
      </p:sp>
      <p:sp>
        <p:nvSpPr>
          <p:cNvPr id="3" name="2 - Θέση κειμένου"/>
          <p:cNvSpPr>
            <a:spLocks noGrp="1"/>
          </p:cNvSpPr>
          <p:nvPr>
            <p:ph type="body" idx="1"/>
          </p:nvPr>
        </p:nvSpPr>
        <p:spPr/>
        <p:txBody>
          <a:bodyPr/>
          <a:lstStyle/>
          <a:p>
            <a:r>
              <a:rPr lang="el-GR" dirty="0" smtClean="0"/>
              <a:t>Ο Ρωμιός και το </a:t>
            </a:r>
            <a:r>
              <a:rPr lang="el-GR" dirty="0" err="1" smtClean="0"/>
              <a:t>Ρωμιάκι</a:t>
            </a:r>
            <a:r>
              <a:rPr lang="el-GR" dirty="0" smtClean="0"/>
              <a:t> είναι οι δύο ήρωες που διατρέχουν όλο το έργο. Άλλοτε έχουν το ρόλο &lt;&lt;ξεναγού&gt;&gt; και μας πληροφορούν για το χώρο και το χρόνο που εξελίσσεται η εκάστοτε σκηνή του έργου.</a:t>
            </a:r>
          </a:p>
          <a:p>
            <a:r>
              <a:rPr lang="el-GR" dirty="0" smtClean="0"/>
              <a:t>Άλλοτε πάλι </a:t>
            </a:r>
            <a:r>
              <a:rPr lang="el-GR" dirty="0" err="1" smtClean="0"/>
              <a:t>δρούν</a:t>
            </a:r>
            <a:r>
              <a:rPr lang="el-GR" dirty="0" smtClean="0"/>
              <a:t> σαν ένα χαλαρωτικό χάδι, για να κατευνάσουν λίγο τα σημεία ιδιαίτερης έντασης ή συγκινησιακής  φόρτισης του έργου με το χιούμορ τους. Αποτελούν, επίσης, τον συνδετικό κρίκο ανάμεσα στις σκηνές του έργου και βοηθούν στην ομαλή μετάβαση των θεατών από τη μία ιστορική-χρονική στιγμή στην άλλη.</a:t>
            </a:r>
          </a:p>
          <a:p>
            <a:r>
              <a:rPr lang="el-GR" dirty="0" smtClean="0"/>
              <a:t>Ο Τραγουδιστής, πάντα εμφανίζεται σε στιγμές κορύφωσης, γίνεται ένα με το Λαό και μαζί του τραγουδά την άποψη και επιθυμία της κοινής γνώμης, όπως ο Χορός στο Αρχαίο Δράμα.</a:t>
            </a:r>
          </a:p>
          <a:p>
            <a:r>
              <a:rPr lang="el-GR" dirty="0" smtClean="0"/>
              <a:t/>
            </a:r>
            <a:br>
              <a:rPr lang="el-GR" dirty="0" smtClean="0"/>
            </a:b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σκηνές &amp; πρωταγωνιστές.</a:t>
            </a:r>
            <a:br>
              <a:rPr lang="el-GR" dirty="0" smtClean="0"/>
            </a:br>
            <a:r>
              <a:rPr lang="el-GR" dirty="0" smtClean="0"/>
              <a:t>Από τον Κρόνο, στον Κολοκοτρώνη και μετά στον Καραγκιόζη!</a:t>
            </a:r>
            <a:br>
              <a:rPr lang="el-GR" dirty="0" smtClean="0"/>
            </a:br>
            <a:r>
              <a:rPr lang="el-GR" dirty="0" smtClean="0"/>
              <a:t/>
            </a:r>
            <a:br>
              <a:rPr lang="el-GR" dirty="0" smtClean="0"/>
            </a:br>
            <a:endParaRPr lang="el-GR" dirty="0"/>
          </a:p>
        </p:txBody>
      </p:sp>
      <p:sp>
        <p:nvSpPr>
          <p:cNvPr id="3" name="2 - Θέση κειμένου"/>
          <p:cNvSpPr>
            <a:spLocks noGrp="1"/>
          </p:cNvSpPr>
          <p:nvPr>
            <p:ph type="body" idx="1"/>
          </p:nvPr>
        </p:nvSpPr>
        <p:spPr/>
        <p:txBody>
          <a:bodyPr/>
          <a:lstStyle/>
          <a:p>
            <a:r>
              <a:rPr lang="el-GR" sz="900" dirty="0" smtClean="0"/>
              <a:t>Από την πρώτη σκηνή του έργου, παρατηρούμε την εναλλαγή μυθικών, παραδοσιακών και ιστορικών προσώπων που συνδέονται άρρηκτα με την πλοκή του έργου και με την τύχης της χώρας.</a:t>
            </a:r>
          </a:p>
          <a:p>
            <a:r>
              <a:rPr lang="el-GR" sz="900" dirty="0" smtClean="0"/>
              <a:t>Τα πρόσωπα αυτά είτε συμβολίζουν τους εγωκεντρικούς, ματαιόδοξους, πλεονέκτες &amp; αδηφάγους ηγέτες, που κατά καιρούς κυβέρνησαν τη χώρα [Κρόνος ,Ανδρόνικος] ή παίρνουν τη μορφή ηρώων, όπως ο Κολοκοτρώνης, που αποκαθίσταται στη συνείδηση όλων μας, διότι εκφράζει διαχρονικά το παράπονο του αγνού, αλτρουιστή, ανυπότακτου αγωνιστή- επαναστάτη, θέτοντας το ερώτημα:&lt;&lt; Γι’ αυτή την Ελλάδα αγωνιστήκαμε?..&gt;&gt; και δείχνει το δρόμο του αγώνα &amp; της διεκδίκησης στους νεότερους.</a:t>
            </a:r>
          </a:p>
          <a:p>
            <a:r>
              <a:rPr lang="el-GR" sz="900" dirty="0" smtClean="0"/>
              <a:t>Ο Καραγκιόζης από την άλλη αποτελεί το κλασσικό αρχέτυπο Έλληνα, με όλες της αρετές[φιλότιμο, εφευρετικότητα, καλοσύνη, μεγαλοψυχία, ετοιμότητα, ειλικρίνεια], αλλά και τα ελαττώματά του [καπατσοσύνη, προχειρότητα, </a:t>
            </a:r>
            <a:r>
              <a:rPr lang="el-GR" sz="900" dirty="0" err="1" smtClean="0"/>
              <a:t>αναβλητικότητα,τεμπελιά</a:t>
            </a:r>
            <a:r>
              <a:rPr lang="el-GR" sz="900" dirty="0" smtClean="0"/>
              <a:t>, κουτοπονηριά, ματαιοδοξία]. Ο θεατής μέσα από τα κωμικά στοιχεία του έργου ταυτίζεται, αλλά και  διδάσκεται. </a:t>
            </a:r>
          </a:p>
          <a:p>
            <a:r>
              <a:rPr lang="el-GR" sz="900" dirty="0" smtClean="0"/>
              <a:t>Προβληματίζεται &amp; διδάσκεται και από τις χρονικές στιγμές και ιστορικές αναφορές του έργου, που διατρέχουν όλη τη σύγχρονη Ιστορία με τρόπο άλλοτε σατυρικό, μα πάντα δεικτικό. </a:t>
            </a:r>
          </a:p>
          <a:p>
            <a:r>
              <a:rPr lang="el-GR" sz="900" dirty="0" smtClean="0"/>
              <a:t/>
            </a:r>
            <a:br>
              <a:rPr lang="el-GR" sz="900" dirty="0" smtClean="0"/>
            </a:br>
            <a:endParaRPr lang="el-GR"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1400">
                <a:latin typeface="Comic Sans MS"/>
                <a:ea typeface="Comic Sans MS"/>
                <a:cs typeface="Comic Sans MS"/>
                <a:sym typeface="Comic Sans MS"/>
              </a:rPr>
              <a:t>ΟΙ ΕΝΤΥΠΩΣΕΙΣ ΜΑΣ</a:t>
            </a:r>
            <a:endParaRPr sz="1400">
              <a:latin typeface="Comic Sans MS"/>
              <a:ea typeface="Comic Sans MS"/>
              <a:cs typeface="Comic Sans MS"/>
              <a:sym typeface="Comic Sans MS"/>
            </a:endParaRPr>
          </a:p>
        </p:txBody>
      </p:sp>
      <p:sp>
        <p:nvSpPr>
          <p:cNvPr id="85" name="Google Shape;85;p16"/>
          <p:cNvSpPr txBox="1">
            <a:spLocks noGrp="1"/>
          </p:cNvSpPr>
          <p:nvPr>
            <p:ph type="body" idx="1"/>
          </p:nvPr>
        </p:nvSpPr>
        <p:spPr>
          <a:xfrm>
            <a:off x="311700" y="837800"/>
            <a:ext cx="8520600" cy="42027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l" sz="1400">
                <a:latin typeface="Comic Sans MS"/>
                <a:ea typeface="Comic Sans MS"/>
                <a:cs typeface="Comic Sans MS"/>
                <a:sym typeface="Comic Sans MS"/>
              </a:rPr>
              <a:t>Η μελέτη του έργου, τόσο από την ανάγνωση του κειμένου, όσο και από την παρακολούθηση αποσπασμάτων επαγγελματικών, αλλά και ερασιτεχνικών[σχολικών] παραστάσεων, μας έδωσε τη δυνατότητα να ταξιδέψουμε μέσα σε στιγμές της ελληνικής μυθολογίας, ιστορίας και παράδοσης, με τρόπο καλλιτεχνικό, εναλλακτικό, ρομαντικό, μα ταυτόχρονα ρεαλιστικό και δεικτικό. Είδαμε την ελληνική πραγματικότητα διαχρονικά, κάναμε συγκρίσεις στο χθες και στο σήμερα και καταλήξαμε ότι οι παθογένειες  της φυλής μας ,δυστυχώς, μας ακολουθούν και θα τις κληροδοτήσουμε και στους απογόνους μας εάν εμείς δεν αλλάξουμε και αποφασίσουμε να βάλουμε ένα τέλος στον κακό μας εαυτό συνειδητά και θελήσουμε να αναλάβουμε τις ευθύνες μας αναγνωρίζοντας και διορθώνοντας τα κακώς κείμενα. </a:t>
            </a:r>
            <a:r>
              <a:rPr lang="el" sz="1400" b="1">
                <a:latin typeface="Comic Sans MS"/>
                <a:ea typeface="Comic Sans MS"/>
                <a:cs typeface="Comic Sans MS"/>
                <a:sym typeface="Comic Sans MS"/>
              </a:rPr>
              <a:t>Αυτοκριτική- σύνεση- αυτογνωσία- αλληλεγγύη</a:t>
            </a:r>
            <a:r>
              <a:rPr lang="el" sz="1400">
                <a:latin typeface="Comic Sans MS"/>
                <a:ea typeface="Comic Sans MS"/>
                <a:cs typeface="Comic Sans MS"/>
                <a:sym typeface="Comic Sans MS"/>
              </a:rPr>
              <a:t>. </a:t>
            </a:r>
            <a:r>
              <a:rPr lang="el" sz="1400" b="1">
                <a:latin typeface="Comic Sans MS"/>
                <a:ea typeface="Comic Sans MS"/>
                <a:cs typeface="Comic Sans MS"/>
                <a:sym typeface="Comic Sans MS"/>
              </a:rPr>
              <a:t>Πρώτα το ΕΜΕΙΣ,</a:t>
            </a:r>
            <a:r>
              <a:rPr lang="el" sz="1400">
                <a:latin typeface="Comic Sans MS"/>
                <a:ea typeface="Comic Sans MS"/>
                <a:cs typeface="Comic Sans MS"/>
                <a:sym typeface="Comic Sans MS"/>
              </a:rPr>
              <a:t> όχι το στείρο, αδηφάγο, υστερόβουλο </a:t>
            </a:r>
            <a:r>
              <a:rPr lang="el" sz="900">
                <a:latin typeface="Comic Sans MS"/>
                <a:ea typeface="Comic Sans MS"/>
                <a:cs typeface="Comic Sans MS"/>
                <a:sym typeface="Comic Sans MS"/>
              </a:rPr>
              <a:t>ΕΓΩ.</a:t>
            </a:r>
            <a:r>
              <a:rPr lang="el">
                <a:latin typeface="Comic Sans MS"/>
                <a:ea typeface="Comic Sans MS"/>
                <a:cs typeface="Comic Sans MS"/>
                <a:sym typeface="Comic Sans MS"/>
              </a:rPr>
              <a:t>  </a:t>
            </a:r>
            <a:endParaRPr>
              <a:latin typeface="Comic Sans MS"/>
              <a:ea typeface="Comic Sans MS"/>
              <a:cs typeface="Comic Sans MS"/>
              <a:sym typeface="Comic Sans MS"/>
            </a:endParaRPr>
          </a:p>
        </p:txBody>
      </p:sp>
      <p:pic>
        <p:nvPicPr>
          <p:cNvPr id="86" name="Google Shape;86;p16"/>
          <p:cNvPicPr preferRelativeResize="0"/>
          <p:nvPr/>
        </p:nvPicPr>
        <p:blipFill>
          <a:blip r:embed="rId3">
            <a:alphaModFix/>
          </a:blip>
          <a:stretch>
            <a:fillRect/>
          </a:stretch>
        </p:blipFill>
        <p:spPr>
          <a:xfrm>
            <a:off x="2224950" y="3282500"/>
            <a:ext cx="4429325" cy="1806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400">
                <a:latin typeface="Comic Sans MS"/>
                <a:ea typeface="Comic Sans MS"/>
                <a:cs typeface="Comic Sans MS"/>
                <a:sym typeface="Comic Sans MS"/>
              </a:rPr>
              <a:t>Ο Ρόλος των Μεγάλων &lt;&lt;Προστάτιδων&gt;&gt; Δυνάμεων. </a:t>
            </a:r>
            <a:endParaRPr sz="2400">
              <a:latin typeface="Comic Sans MS"/>
              <a:ea typeface="Comic Sans MS"/>
              <a:cs typeface="Comic Sans MS"/>
              <a:sym typeface="Comic Sans MS"/>
            </a:endParaRPr>
          </a:p>
          <a:p>
            <a:pPr marL="0" lvl="0" indent="0" algn="l" rtl="0">
              <a:spcBef>
                <a:spcPts val="0"/>
              </a:spcBef>
              <a:spcAft>
                <a:spcPts val="0"/>
              </a:spcAft>
              <a:buNone/>
            </a:pPr>
            <a:r>
              <a:rPr lang="el" sz="2400">
                <a:latin typeface="Comic Sans MS"/>
                <a:ea typeface="Comic Sans MS"/>
                <a:cs typeface="Comic Sans MS"/>
                <a:sym typeface="Comic Sans MS"/>
              </a:rPr>
              <a:t>Οι Αριστοκράτες και ο Λαός.</a:t>
            </a:r>
            <a:endParaRPr sz="2400">
              <a:latin typeface="Comic Sans MS"/>
              <a:ea typeface="Comic Sans MS"/>
              <a:cs typeface="Comic Sans MS"/>
              <a:sym typeface="Comic Sans MS"/>
            </a:endParaRPr>
          </a:p>
        </p:txBody>
      </p:sp>
      <p:sp>
        <p:nvSpPr>
          <p:cNvPr id="98" name="Google Shape;98;p18"/>
          <p:cNvSpPr txBox="1">
            <a:spLocks noGrp="1"/>
          </p:cNvSpPr>
          <p:nvPr>
            <p:ph type="body" idx="1"/>
          </p:nvPr>
        </p:nvSpPr>
        <p:spPr>
          <a:xfrm>
            <a:off x="4644675" y="500925"/>
            <a:ext cx="4166400" cy="421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Comic Sans MS"/>
                <a:ea typeface="Comic Sans MS"/>
                <a:cs typeface="Comic Sans MS"/>
                <a:sym typeface="Comic Sans MS"/>
              </a:rPr>
              <a:t>Η παρουσία των Μεγάλων Δυνάμεων, σατιρίζεται με τρόπο έξυπνο και αφήνει στο θεατή μια γεύση πικρή, εφόσον είναι αδύνατο να μην κάνει συνειρμούς και συγκρίσεις με την εποχή που γράφτηκε το έργο, αλλά και με τη σημερινή εποχή[Ευρωπαϊκή Ένωση, τρόικα ή θεσμοί, σύμμαχοι και γείτονες], καταδεικνύοντας τη διαχρονικότητα του έργου. </a:t>
            </a:r>
            <a:endParaRPr>
              <a:latin typeface="Comic Sans MS"/>
              <a:ea typeface="Comic Sans MS"/>
              <a:cs typeface="Comic Sans MS"/>
              <a:sym typeface="Comic Sans MS"/>
            </a:endParaRPr>
          </a:p>
          <a:p>
            <a:pPr marL="0" lvl="0" indent="0" algn="l" rtl="0">
              <a:spcBef>
                <a:spcPts val="1600"/>
              </a:spcBef>
              <a:spcAft>
                <a:spcPts val="1600"/>
              </a:spcAft>
              <a:buNone/>
            </a:pPr>
            <a:r>
              <a:rPr lang="el">
                <a:latin typeface="Comic Sans MS"/>
                <a:ea typeface="Comic Sans MS"/>
                <a:cs typeface="Comic Sans MS"/>
                <a:sym typeface="Comic Sans MS"/>
              </a:rPr>
              <a:t>Σε πολλές σκηνές του έργου υποβόσκει η σύγκρουση των τάξεων. Αριστοκράτες και Νεόπλουτοι κοιτούν και αντιμετωπίζουν τον Λαό με υπεροψία και χλεύη, μα όταν τα πράγματα δυσκολεύουν[πχ σε περίοδο πολέμου] πάντα σε αυτόν προσβλέπουν να βγάλει τα ...κάστανα απ’ τη φωτιά και να τους σώσει. Πάντα,μετά, για λίγο τον επαινούν, μα ταυτόχρονα του….θυμίζουν τη &lt;&lt;θέση&gt;&gt; του, επιδεικνύοντάς του τι είναι &lt;&lt; πρέπον&gt;&gt; και καθοδηγώντας τον. [Οι απείθαρχοι αφανίζονται].      </a:t>
            </a:r>
            <a:endParaRPr>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DDDDD"/>
            </a:gs>
            <a:gs pos="100000">
              <a:srgbClr val="919191"/>
            </a:gs>
          </a:gsLst>
          <a:lin ang="5400012" scaled="0"/>
        </a:gradFill>
        <a:effectLst/>
      </p:bgPr>
    </p:bg>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414725" y="507800"/>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1400">
                <a:latin typeface="Comic Sans MS"/>
                <a:ea typeface="Comic Sans MS"/>
                <a:cs typeface="Comic Sans MS"/>
                <a:sym typeface="Comic Sans MS"/>
              </a:rPr>
              <a:t>ΦΩΤΟΓΡΑΦΙΕΣ ΑΠΟ ΤΗ ΘΡΥΛΙΚΗ ΠΑΡΑΣΤΑΣΗ ΤΟΥ 1973 [1]</a:t>
            </a:r>
            <a:endParaRPr sz="1400">
              <a:latin typeface="Comic Sans MS"/>
              <a:ea typeface="Comic Sans MS"/>
              <a:cs typeface="Comic Sans MS"/>
              <a:sym typeface="Comic Sans MS"/>
            </a:endParaRPr>
          </a:p>
        </p:txBody>
      </p:sp>
      <p:sp>
        <p:nvSpPr>
          <p:cNvPr id="111" name="Google Shape;111;p20"/>
          <p:cNvSpPr txBox="1">
            <a:spLocks noGrp="1"/>
          </p:cNvSpPr>
          <p:nvPr>
            <p:ph type="body" idx="1"/>
          </p:nvPr>
        </p:nvSpPr>
        <p:spPr>
          <a:xfrm>
            <a:off x="762225" y="1240150"/>
            <a:ext cx="8234700" cy="3502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2" name="Google Shape;112;p20"/>
          <p:cNvPicPr preferRelativeResize="0"/>
          <p:nvPr/>
        </p:nvPicPr>
        <p:blipFill>
          <a:blip r:embed="rId3">
            <a:alphaModFix/>
          </a:blip>
          <a:stretch>
            <a:fillRect/>
          </a:stretch>
        </p:blipFill>
        <p:spPr>
          <a:xfrm>
            <a:off x="968250" y="1179950"/>
            <a:ext cx="6925974" cy="3562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σκηνές που μας συγκίνησαν</a:t>
            </a:r>
            <a:br>
              <a:rPr lang="el-GR" dirty="0" smtClean="0"/>
            </a:br>
            <a:r>
              <a:rPr lang="el-GR" dirty="0" smtClean="0"/>
              <a:t/>
            </a:r>
            <a:br>
              <a:rPr lang="el-GR" dirty="0" smtClean="0"/>
            </a:br>
            <a:endParaRPr lang="el-GR" dirty="0"/>
          </a:p>
        </p:txBody>
      </p:sp>
      <p:sp>
        <p:nvSpPr>
          <p:cNvPr id="3" name="2 - Θέση κειμένου"/>
          <p:cNvSpPr>
            <a:spLocks noGrp="1"/>
          </p:cNvSpPr>
          <p:nvPr>
            <p:ph type="body" idx="1"/>
          </p:nvPr>
        </p:nvSpPr>
        <p:spPr/>
        <p:txBody>
          <a:bodyPr/>
          <a:lstStyle/>
          <a:p>
            <a:r>
              <a:rPr lang="el-GR" u="sng" dirty="0" smtClean="0">
                <a:hlinkClick r:id="rId2"/>
              </a:rPr>
              <a:t>https://youtu.be/XDR5sO6XJm0?t=25</a:t>
            </a:r>
            <a:r>
              <a:rPr lang="el-GR" dirty="0" smtClean="0"/>
              <a:t> [το </a:t>
            </a:r>
            <a:r>
              <a:rPr lang="el-GR" dirty="0" err="1" smtClean="0"/>
              <a:t>σπανιο</a:t>
            </a:r>
            <a:r>
              <a:rPr lang="el-GR" dirty="0" smtClean="0"/>
              <a:t> απόσπασμα]</a:t>
            </a:r>
          </a:p>
          <a:p>
            <a:r>
              <a:rPr lang="el-GR" u="sng" dirty="0" smtClean="0">
                <a:hlinkClick r:id="rId3"/>
              </a:rPr>
              <a:t>https://youtu.be/tO-XCIyPjEk</a:t>
            </a:r>
            <a:r>
              <a:rPr lang="el-GR" dirty="0" smtClean="0"/>
              <a:t> [η σκηνή με το Κολοκοτρώνη- παράσταση του 2012 Κρατικό Θέατρο Βορείου Ελλάδος, Θέατρο </a:t>
            </a:r>
            <a:r>
              <a:rPr lang="el-GR" dirty="0" err="1" smtClean="0"/>
              <a:t>Ακροπόλ</a:t>
            </a:r>
            <a:r>
              <a:rPr lang="el-GR" dirty="0" smtClean="0"/>
              <a:t>)</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Comic Sans MS"/>
                <a:ea typeface="Comic Sans MS"/>
                <a:cs typeface="Comic Sans MS"/>
                <a:sym typeface="Comic Sans MS"/>
              </a:rPr>
              <a:t>Μουσική &amp; Τραγούδια</a:t>
            </a:r>
            <a:endParaRPr>
              <a:latin typeface="Comic Sans MS"/>
              <a:ea typeface="Comic Sans MS"/>
              <a:cs typeface="Comic Sans MS"/>
              <a:sym typeface="Comic Sans MS"/>
            </a:endParaRPr>
          </a:p>
          <a:p>
            <a:pPr marL="0" lvl="0" indent="0" algn="l" rtl="0">
              <a:spcBef>
                <a:spcPts val="0"/>
              </a:spcBef>
              <a:spcAft>
                <a:spcPts val="0"/>
              </a:spcAft>
              <a:buNone/>
            </a:pPr>
            <a:r>
              <a:rPr lang="el">
                <a:latin typeface="Comic Sans MS"/>
                <a:ea typeface="Comic Sans MS"/>
                <a:cs typeface="Comic Sans MS"/>
                <a:sym typeface="Comic Sans MS"/>
              </a:rPr>
              <a:t>εμβληματικά σε μουσική Σταύρου Ξαρχάκου &amp; στίχους Ι. Καμπανέλλη</a:t>
            </a:r>
            <a:endParaRPr>
              <a:latin typeface="Comic Sans MS"/>
              <a:ea typeface="Comic Sans MS"/>
              <a:cs typeface="Comic Sans MS"/>
              <a:sym typeface="Comic Sans MS"/>
            </a:endParaRPr>
          </a:p>
        </p:txBody>
      </p:sp>
      <p:sp>
        <p:nvSpPr>
          <p:cNvPr id="132" name="Google Shape;132;p23"/>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Comic Sans MS"/>
                <a:ea typeface="Comic Sans MS"/>
                <a:cs typeface="Comic Sans MS"/>
                <a:sym typeface="Comic Sans MS"/>
              </a:rPr>
              <a:t>Δείγμα τραγουδιών που μας συγκίνησαν</a:t>
            </a:r>
            <a:endParaRPr>
              <a:latin typeface="Comic Sans MS"/>
              <a:ea typeface="Comic Sans MS"/>
              <a:cs typeface="Comic Sans MS"/>
              <a:sym typeface="Comic Sans MS"/>
            </a:endParaRPr>
          </a:p>
          <a:p>
            <a:pPr marL="0" lvl="0" indent="0" algn="l" rtl="0">
              <a:spcBef>
                <a:spcPts val="1600"/>
              </a:spcBef>
              <a:spcAft>
                <a:spcPts val="0"/>
              </a:spcAft>
              <a:buNone/>
            </a:pPr>
            <a:r>
              <a:rPr lang="el" u="sng">
                <a:solidFill>
                  <a:schemeClr val="hlink"/>
                </a:solidFill>
                <a:latin typeface="Comic Sans MS"/>
                <a:ea typeface="Comic Sans MS"/>
                <a:cs typeface="Comic Sans MS"/>
                <a:sym typeface="Comic Sans MS"/>
                <a:hlinkClick r:id="rId3"/>
              </a:rPr>
              <a:t>https://www.youtube.com/watch?v=eFhLb0r_kCg</a:t>
            </a:r>
            <a:r>
              <a:rPr lang="el">
                <a:latin typeface="Comic Sans MS"/>
                <a:ea typeface="Comic Sans MS"/>
                <a:cs typeface="Comic Sans MS"/>
                <a:sym typeface="Comic Sans MS"/>
              </a:rPr>
              <a:t> </a:t>
            </a:r>
            <a:endParaRPr>
              <a:latin typeface="Comic Sans MS"/>
              <a:ea typeface="Comic Sans MS"/>
              <a:cs typeface="Comic Sans MS"/>
              <a:sym typeface="Comic Sans MS"/>
            </a:endParaRPr>
          </a:p>
          <a:p>
            <a:pPr marL="0" lvl="0" indent="0" algn="l" rtl="0">
              <a:spcBef>
                <a:spcPts val="1600"/>
              </a:spcBef>
              <a:spcAft>
                <a:spcPts val="0"/>
              </a:spcAft>
              <a:buNone/>
            </a:pPr>
            <a:r>
              <a:rPr lang="el" u="sng">
                <a:solidFill>
                  <a:schemeClr val="hlink"/>
                </a:solidFill>
                <a:latin typeface="Comic Sans MS"/>
                <a:ea typeface="Comic Sans MS"/>
                <a:cs typeface="Comic Sans MS"/>
                <a:sym typeface="Comic Sans MS"/>
                <a:hlinkClick r:id="rId4"/>
              </a:rPr>
              <a:t>https://www.youtube.com/watch?v=2Tsopg-Pj-w</a:t>
            </a:r>
            <a:r>
              <a:rPr lang="el">
                <a:latin typeface="Comic Sans MS"/>
                <a:ea typeface="Comic Sans MS"/>
                <a:cs typeface="Comic Sans MS"/>
                <a:sym typeface="Comic Sans MS"/>
              </a:rPr>
              <a:t> </a:t>
            </a:r>
            <a:endParaRPr>
              <a:latin typeface="Comic Sans MS"/>
              <a:ea typeface="Comic Sans MS"/>
              <a:cs typeface="Comic Sans MS"/>
              <a:sym typeface="Comic Sans MS"/>
            </a:endParaRPr>
          </a:p>
          <a:p>
            <a:pPr marL="0" lvl="0" indent="0" algn="l" rtl="0">
              <a:spcBef>
                <a:spcPts val="1600"/>
              </a:spcBef>
              <a:spcAft>
                <a:spcPts val="0"/>
              </a:spcAft>
              <a:buNone/>
            </a:pPr>
            <a:r>
              <a:rPr lang="el" u="sng">
                <a:solidFill>
                  <a:schemeClr val="hlink"/>
                </a:solidFill>
                <a:latin typeface="Comic Sans MS"/>
                <a:ea typeface="Comic Sans MS"/>
                <a:cs typeface="Comic Sans MS"/>
                <a:sym typeface="Comic Sans MS"/>
                <a:hlinkClick r:id="rId5"/>
              </a:rPr>
              <a:t>https://www.youtube.com/watch?v=_akgFjrvkBo&amp;t=24s</a:t>
            </a:r>
            <a:r>
              <a:rPr lang="el">
                <a:latin typeface="Comic Sans MS"/>
                <a:ea typeface="Comic Sans MS"/>
                <a:cs typeface="Comic Sans MS"/>
                <a:sym typeface="Comic Sans MS"/>
              </a:rPr>
              <a:t> </a:t>
            </a:r>
            <a:endParaRPr>
              <a:latin typeface="Comic Sans MS"/>
              <a:ea typeface="Comic Sans MS"/>
              <a:cs typeface="Comic Sans MS"/>
              <a:sym typeface="Comic Sans MS"/>
            </a:endParaRPr>
          </a:p>
          <a:p>
            <a:pPr marL="0" lvl="0" indent="0" algn="l" rtl="0">
              <a:spcBef>
                <a:spcPts val="1600"/>
              </a:spcBef>
              <a:spcAft>
                <a:spcPts val="1600"/>
              </a:spcAft>
              <a:buNone/>
            </a:pPr>
            <a:r>
              <a:rPr lang="el" u="sng">
                <a:solidFill>
                  <a:schemeClr val="hlink"/>
                </a:solidFill>
                <a:latin typeface="Comic Sans MS"/>
                <a:ea typeface="Comic Sans MS"/>
                <a:cs typeface="Comic Sans MS"/>
                <a:sym typeface="Comic Sans MS"/>
                <a:hlinkClick r:id="rId6"/>
              </a:rPr>
              <a:t>https://www.youtube.com/watch?v=OD9BZn-ix8U</a:t>
            </a:r>
            <a:r>
              <a:rPr lang="el">
                <a:latin typeface="Comic Sans MS"/>
                <a:ea typeface="Comic Sans MS"/>
                <a:cs typeface="Comic Sans MS"/>
                <a:sym typeface="Comic Sans MS"/>
              </a:rPr>
              <a:t> </a:t>
            </a:r>
            <a:endParaRPr>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1104</Words>
  <PresentationFormat>Προβολή στην οθόνη (16:9)</PresentationFormat>
  <Paragraphs>39</Paragraphs>
  <Slides>9</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Arial</vt:lpstr>
      <vt:lpstr>Comic Sans MS</vt:lpstr>
      <vt:lpstr>Merriweather</vt:lpstr>
      <vt:lpstr>Roboto</vt:lpstr>
      <vt:lpstr>Paradigm</vt:lpstr>
      <vt:lpstr>ΣΧΟΛΙΚΟ ΕΤΟΣ 2017-18   3ο ΓΕΛ ΛΑΜΙΑΣ Τάξη Α3  Δημιουργική Εργασία 2ου τετραμήνου</vt:lpstr>
      <vt:lpstr>Λίγα λόγια για τον Συγγραφέα</vt:lpstr>
      <vt:lpstr>Ο Ρωμιός και το Ρωμιάκι και ο ρόλος του Τραγουδιστή  </vt:lpstr>
      <vt:lpstr>σκηνές &amp; πρωταγωνιστές. Από τον Κρόνο, στον Κολοκοτρώνη και μετά στον Καραγκιόζη!  </vt:lpstr>
      <vt:lpstr>ΟΙ ΕΝΤΥΠΩΣΕΙΣ ΜΑΣ</vt:lpstr>
      <vt:lpstr>Ο Ρόλος των Μεγάλων &lt;&lt;Προστάτιδων&gt;&gt; Δυνάμεων.  Οι Αριστοκράτες και ο Λαός.</vt:lpstr>
      <vt:lpstr>ΦΩΤΟΓΡΑΦΙΕΣ ΑΠΟ ΤΗ ΘΡΥΛΙΚΗ ΠΑΡΑΣΤΑΣΗ ΤΟΥ 1973 [1]</vt:lpstr>
      <vt:lpstr>Οι σκηνές που μας συγκίνησαν  </vt:lpstr>
      <vt:lpstr>Μουσική &amp; Τραγούδια εμβληματικά σε μουσική Σταύρου Ξαρχάκου &amp; στίχους Ι. Καμπανέλλη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ΣΧΟΛΙΚΟ ΕΤΟΣ 2017-18   3ο ΓΕΛ ΛΑΜΙΑΣ Τάξη Α3  Δημιουργική Εργασία 2ου τετραμήνου</dc:title>
  <cp:lastModifiedBy>lampros1234</cp:lastModifiedBy>
  <cp:revision>1</cp:revision>
  <dcterms:modified xsi:type="dcterms:W3CDTF">2022-03-20T13:32:16Z</dcterms:modified>
</cp:coreProperties>
</file>