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C0ED3-D37B-411B-81F9-E80B482F8545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2C856D5-782E-432B-A118-62F38C7E925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C0ED3-D37B-411B-81F9-E80B482F8545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856D5-782E-432B-A118-62F38C7E92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C0ED3-D37B-411B-81F9-E80B482F8545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856D5-782E-432B-A118-62F38C7E92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C0ED3-D37B-411B-81F9-E80B482F8545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856D5-782E-432B-A118-62F38C7E925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C0ED3-D37B-411B-81F9-E80B482F8545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2C856D5-782E-432B-A118-62F38C7E92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C0ED3-D37B-411B-81F9-E80B482F8545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856D5-782E-432B-A118-62F38C7E925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C0ED3-D37B-411B-81F9-E80B482F8545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856D5-782E-432B-A118-62F38C7E925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C0ED3-D37B-411B-81F9-E80B482F8545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856D5-782E-432B-A118-62F38C7E92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C0ED3-D37B-411B-81F9-E80B482F8545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856D5-782E-432B-A118-62F38C7E92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C0ED3-D37B-411B-81F9-E80B482F8545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856D5-782E-432B-A118-62F38C7E925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C0ED3-D37B-411B-81F9-E80B482F8545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2C856D5-782E-432B-A118-62F38C7E925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EFC0ED3-D37B-411B-81F9-E80B482F8545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2C856D5-782E-432B-A118-62F38C7E925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english.britishcouncil.org/grammar/beginner-to-pre-intermediate/countable-and-uncountable-nouns-1" TargetMode="External"/><Relationship Id="rId2" Type="http://schemas.openxmlformats.org/officeDocument/2006/relationships/hyperlink" Target="https://dictionary.cambridge.org/grammar/british-grammar/nouns-countable-and-uncountabl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yenglishpages.com/site_php_files/grammar-exercise-countable-uncountable-nouns.php" TargetMode="External"/><Relationship Id="rId5" Type="http://schemas.openxmlformats.org/officeDocument/2006/relationships/hyperlink" Target="https://www.englishexercises.org/makeagame/viewgame.asp?id=3246" TargetMode="External"/><Relationship Id="rId4" Type="http://schemas.openxmlformats.org/officeDocument/2006/relationships/hyperlink" Target="https://www.englishpage.com/minitutorials/countable-uncountable-nouns-exercise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Rules &amp; Examples</a:t>
            </a:r>
          </a:p>
          <a:p>
            <a:r>
              <a:rPr lang="en-US" dirty="0" smtClean="0"/>
              <a:t>Level </a:t>
            </a:r>
            <a:r>
              <a:rPr lang="en-US" dirty="0" smtClean="0"/>
              <a:t>A2/B1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Countable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Uncounable</a:t>
            </a:r>
            <a:r>
              <a:rPr lang="en-US" dirty="0" smtClean="0"/>
              <a:t> Nouns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Countable nouns</a:t>
            </a:r>
            <a:br>
              <a:rPr lang="en-US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Some </a:t>
            </a:r>
            <a:r>
              <a:rPr lang="en-US" dirty="0"/>
              <a:t>nouns refer to things which, in English, are treated as separate items which can be counted. These are called countable nouns. Here are some examples:</a:t>
            </a:r>
          </a:p>
          <a:p>
            <a:r>
              <a:rPr lang="en-US" i="1" dirty="0" smtClean="0"/>
              <a:t>a </a:t>
            </a:r>
            <a:r>
              <a:rPr lang="en-US" b="1" i="1" dirty="0" smtClean="0"/>
              <a:t>car</a:t>
            </a:r>
            <a:r>
              <a:rPr lang="en-US" i="1" dirty="0" smtClean="0"/>
              <a:t>, three </a:t>
            </a:r>
            <a:r>
              <a:rPr lang="en-US" b="1" i="1" dirty="0" smtClean="0"/>
              <a:t>cars</a:t>
            </a:r>
            <a:endParaRPr lang="en-US" dirty="0" smtClean="0"/>
          </a:p>
          <a:p>
            <a:r>
              <a:rPr lang="en-US" i="1" dirty="0" smtClean="0"/>
              <a:t>my </a:t>
            </a:r>
            <a:r>
              <a:rPr lang="en-US" b="1" i="1" dirty="0" smtClean="0"/>
              <a:t>cousin</a:t>
            </a:r>
            <a:r>
              <a:rPr lang="en-US" i="1" dirty="0" smtClean="0"/>
              <a:t>, my two </a:t>
            </a:r>
            <a:r>
              <a:rPr lang="en-US" b="1" i="1" dirty="0" smtClean="0"/>
              <a:t>cousins</a:t>
            </a:r>
            <a:endParaRPr lang="en-US" dirty="0" smtClean="0"/>
          </a:p>
          <a:p>
            <a:r>
              <a:rPr lang="en-US" i="1" dirty="0" smtClean="0"/>
              <a:t>a </a:t>
            </a:r>
            <a:r>
              <a:rPr lang="en-US" b="1" i="1" dirty="0" smtClean="0"/>
              <a:t>book</a:t>
            </a:r>
            <a:r>
              <a:rPr lang="en-US" i="1" dirty="0" smtClean="0"/>
              <a:t>, a box full of </a:t>
            </a:r>
            <a:r>
              <a:rPr lang="en-US" b="1" i="1" dirty="0" smtClean="0"/>
              <a:t>books</a:t>
            </a:r>
            <a:endParaRPr lang="en-US" dirty="0" smtClean="0"/>
          </a:p>
          <a:p>
            <a:r>
              <a:rPr lang="en-US" i="1" dirty="0" smtClean="0"/>
              <a:t>a </a:t>
            </a:r>
            <a:r>
              <a:rPr lang="en-US" b="1" i="1" dirty="0" smtClean="0"/>
              <a:t>city</a:t>
            </a:r>
            <a:r>
              <a:rPr lang="en-US" i="1" dirty="0" smtClean="0"/>
              <a:t>, several big </a:t>
            </a:r>
            <a:r>
              <a:rPr lang="en-US" b="1" i="1" dirty="0" smtClean="0"/>
              <a:t>cities</a:t>
            </a:r>
            <a:endParaRPr lang="en-US" dirty="0" smtClean="0"/>
          </a:p>
          <a:p>
            <a:r>
              <a:rPr lang="en-US" dirty="0"/>
              <a:t>Singular and plural</a:t>
            </a:r>
          </a:p>
          <a:p>
            <a:r>
              <a:rPr lang="en-US" dirty="0"/>
              <a:t>Countable nouns can be singular or plural. They can be used with </a:t>
            </a:r>
            <a:r>
              <a:rPr lang="en-US" i="1" dirty="0"/>
              <a:t>a/an</a:t>
            </a:r>
            <a:r>
              <a:rPr lang="en-US" dirty="0"/>
              <a:t> and with numbers and many other determiners (e.g. </a:t>
            </a:r>
            <a:r>
              <a:rPr lang="en-US" i="1" dirty="0"/>
              <a:t>these, a few</a:t>
            </a:r>
            <a:r>
              <a:rPr lang="en-US" dirty="0"/>
              <a:t>):</a:t>
            </a:r>
          </a:p>
          <a:p>
            <a:r>
              <a:rPr lang="en-US" i="1" dirty="0"/>
              <a:t>She’s got </a:t>
            </a:r>
            <a:r>
              <a:rPr lang="en-US" b="1" i="1" dirty="0"/>
              <a:t>two</a:t>
            </a:r>
            <a:r>
              <a:rPr lang="en-US" i="1" dirty="0"/>
              <a:t> </a:t>
            </a:r>
            <a:r>
              <a:rPr lang="en-US" b="1" i="1" dirty="0"/>
              <a:t>sisters</a:t>
            </a:r>
            <a:r>
              <a:rPr lang="en-US" i="1" dirty="0"/>
              <a:t> and </a:t>
            </a:r>
            <a:r>
              <a:rPr lang="en-US" b="1" i="1" dirty="0"/>
              <a:t>a</a:t>
            </a:r>
            <a:r>
              <a:rPr lang="en-US" i="1" dirty="0"/>
              <a:t> younger </a:t>
            </a:r>
            <a:r>
              <a:rPr lang="en-US" b="1" i="1" dirty="0"/>
              <a:t>brother</a:t>
            </a:r>
            <a:r>
              <a:rPr lang="en-US" i="1" dirty="0"/>
              <a:t>.</a:t>
            </a:r>
            <a:endParaRPr lang="en-US" dirty="0"/>
          </a:p>
          <a:p>
            <a:r>
              <a:rPr lang="en-US" i="1" dirty="0"/>
              <a:t>Most people buy </a:t>
            </a:r>
            <a:r>
              <a:rPr lang="en-US" b="1" i="1" dirty="0"/>
              <a:t>things</a:t>
            </a:r>
            <a:r>
              <a:rPr lang="en-US" i="1" dirty="0"/>
              <a:t> like </a:t>
            </a:r>
            <a:r>
              <a:rPr lang="en-US" b="1" i="1" dirty="0"/>
              <a:t>cameras</a:t>
            </a:r>
            <a:r>
              <a:rPr lang="en-US" i="1" dirty="0"/>
              <a:t> and </a:t>
            </a:r>
            <a:r>
              <a:rPr lang="en-US" b="1" i="1" dirty="0"/>
              <a:t>MP3-players</a:t>
            </a:r>
            <a:r>
              <a:rPr lang="en-US" i="1" dirty="0"/>
              <a:t> online </a:t>
            </a:r>
            <a:r>
              <a:rPr lang="en-US" b="1" i="1" dirty="0"/>
              <a:t>these</a:t>
            </a:r>
            <a:r>
              <a:rPr lang="en-US" i="1" dirty="0"/>
              <a:t> </a:t>
            </a:r>
            <a:r>
              <a:rPr lang="en-US" b="1" i="1" dirty="0"/>
              <a:t>days</a:t>
            </a:r>
            <a:r>
              <a:rPr lang="en-US" i="1" dirty="0"/>
              <a:t>.</a:t>
            </a:r>
            <a:endParaRPr lang="en-US" dirty="0"/>
          </a:p>
          <a:p>
            <a:r>
              <a:rPr lang="en-US" b="1" i="1" dirty="0"/>
              <a:t>These</a:t>
            </a:r>
            <a:r>
              <a:rPr lang="en-US" i="1" dirty="0"/>
              <a:t> </a:t>
            </a:r>
            <a:r>
              <a:rPr lang="en-US" b="1" i="1" dirty="0"/>
              <a:t>shoes</a:t>
            </a:r>
            <a:r>
              <a:rPr lang="en-US" i="1" dirty="0"/>
              <a:t> look old now.</a:t>
            </a:r>
            <a:endParaRPr lang="en-US" dirty="0"/>
          </a:p>
          <a:p>
            <a:r>
              <a:rPr lang="en-US" i="1" dirty="0"/>
              <a:t>I’ll take </a:t>
            </a:r>
            <a:r>
              <a:rPr lang="en-US" b="1" i="1" dirty="0"/>
              <a:t>a few magazines</a:t>
            </a:r>
            <a:r>
              <a:rPr lang="en-US" i="1" dirty="0"/>
              <a:t> with me for </a:t>
            </a:r>
            <a:r>
              <a:rPr lang="en-US" b="1" i="1" dirty="0"/>
              <a:t>the flight</a:t>
            </a:r>
            <a:r>
              <a:rPr lang="en-US" i="1" dirty="0"/>
              <a:t>.</a:t>
            </a:r>
            <a:endParaRPr lang="en-US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Uncountable nouns 1</a:t>
            </a:r>
            <a:endParaRPr lang="en-US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</a:t>
            </a:r>
            <a:r>
              <a:rPr lang="en-US" dirty="0"/>
              <a:t>English grammar, some things are seen as a whole or mass. These are called uncountable nouns, because they cannot be separated or counted.</a:t>
            </a:r>
          </a:p>
          <a:p>
            <a:r>
              <a:rPr lang="en-US" dirty="0"/>
              <a:t>Some examples of uncountable nouns are:</a:t>
            </a:r>
          </a:p>
          <a:p>
            <a:r>
              <a:rPr lang="en-US" u="sng" dirty="0"/>
              <a:t>Ideas and experiences</a:t>
            </a:r>
            <a:r>
              <a:rPr lang="en-US" dirty="0"/>
              <a:t>: </a:t>
            </a:r>
            <a:r>
              <a:rPr lang="en-US" i="1" dirty="0"/>
              <a:t>advice, information, progress, news, luck, fun, work</a:t>
            </a:r>
            <a:endParaRPr lang="en-US" dirty="0"/>
          </a:p>
          <a:p>
            <a:r>
              <a:rPr lang="en-US" u="sng" dirty="0"/>
              <a:t>Materials and substances</a:t>
            </a:r>
            <a:r>
              <a:rPr lang="en-US" dirty="0"/>
              <a:t>: </a:t>
            </a:r>
            <a:r>
              <a:rPr lang="en-US" i="1" dirty="0"/>
              <a:t>water, rice, cement, gold, milk</a:t>
            </a:r>
            <a:endParaRPr lang="en-US" dirty="0"/>
          </a:p>
          <a:p>
            <a:r>
              <a:rPr lang="en-US" u="sng" dirty="0"/>
              <a:t>Weather words</a:t>
            </a:r>
            <a:r>
              <a:rPr lang="en-US" dirty="0"/>
              <a:t>: </a:t>
            </a:r>
            <a:r>
              <a:rPr lang="en-US" i="1" dirty="0"/>
              <a:t>weather, thunder, lightning, rain, snow</a:t>
            </a:r>
            <a:endParaRPr lang="en-US" dirty="0"/>
          </a:p>
          <a:p>
            <a:r>
              <a:rPr lang="en-US" u="sng" dirty="0"/>
              <a:t>Names for groups or collections of things</a:t>
            </a:r>
            <a:r>
              <a:rPr lang="en-US" dirty="0"/>
              <a:t>: </a:t>
            </a:r>
            <a:r>
              <a:rPr lang="en-US" i="1" dirty="0"/>
              <a:t>furniture, equipment, rubbish, </a:t>
            </a:r>
            <a:r>
              <a:rPr lang="en-US" i="1" dirty="0" smtClean="0"/>
              <a:t>luggage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Uncountable nouns 2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Other common uncountable nouns include: </a:t>
            </a:r>
            <a:r>
              <a:rPr lang="en-US" i="1" dirty="0" smtClean="0"/>
              <a:t>accommodation, baggage, homework, knowledge, money, permission, research, traffic, travel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These nouns are not used with </a:t>
            </a:r>
            <a:r>
              <a:rPr lang="en-US" i="1" dirty="0" smtClean="0"/>
              <a:t>a/an</a:t>
            </a:r>
            <a:r>
              <a:rPr lang="en-US" dirty="0" smtClean="0"/>
              <a:t> or numbers and are not used in the plural.</a:t>
            </a:r>
          </a:p>
          <a:p>
            <a:r>
              <a:rPr lang="en-US" i="1" dirty="0" smtClean="0"/>
              <a:t>We’re going to get new </a:t>
            </a:r>
            <a:r>
              <a:rPr lang="en-US" b="1" i="1" dirty="0" smtClean="0"/>
              <a:t>furniture</a:t>
            </a:r>
            <a:r>
              <a:rPr lang="en-US" i="1" dirty="0" smtClean="0"/>
              <a:t> for the living room.</a:t>
            </a:r>
            <a:endParaRPr lang="en-US" dirty="0" smtClean="0"/>
          </a:p>
          <a:p>
            <a:r>
              <a:rPr lang="en-US" dirty="0" smtClean="0"/>
              <a:t>Not: </a:t>
            </a:r>
            <a:r>
              <a:rPr lang="en-US" strike="sngStrike" dirty="0" smtClean="0"/>
              <a:t>We’re going to get a new furniture for the living room</a:t>
            </a:r>
            <a:r>
              <a:rPr lang="en-US" dirty="0" smtClean="0"/>
              <a:t>. or </a:t>
            </a:r>
            <a:r>
              <a:rPr lang="en-US" strike="sngStrike" dirty="0" smtClean="0"/>
              <a:t>We’re going to get new </a:t>
            </a:r>
            <a:r>
              <a:rPr lang="en-US" strike="sngStrike" dirty="0" err="1" smtClean="0"/>
              <a:t>furnitures</a:t>
            </a:r>
            <a:r>
              <a:rPr lang="en-US" strike="sngStrike" dirty="0" smtClean="0"/>
              <a:t> for the living room</a:t>
            </a:r>
            <a:r>
              <a:rPr lang="en-US" dirty="0" smtClean="0"/>
              <a:t>.</a:t>
            </a:r>
          </a:p>
          <a:p>
            <a:r>
              <a:rPr lang="en-US" i="1" dirty="0" smtClean="0"/>
              <a:t>We had terrible </a:t>
            </a:r>
            <a:r>
              <a:rPr lang="en-US" b="1" i="1" dirty="0" smtClean="0"/>
              <a:t>weather</a:t>
            </a:r>
            <a:r>
              <a:rPr lang="en-US" i="1" dirty="0" smtClean="0"/>
              <a:t> last week.</a:t>
            </a:r>
            <a:endParaRPr lang="en-US" dirty="0" smtClean="0"/>
          </a:p>
          <a:p>
            <a:r>
              <a:rPr lang="en-US" dirty="0" smtClean="0"/>
              <a:t>Not: </a:t>
            </a:r>
            <a:r>
              <a:rPr lang="en-US" strike="sngStrike" dirty="0" smtClean="0"/>
              <a:t>We had a terrible weather last week</a:t>
            </a:r>
            <a:r>
              <a:rPr lang="en-US" dirty="0" smtClean="0"/>
              <a:t>.</a:t>
            </a:r>
          </a:p>
          <a:p>
            <a:r>
              <a:rPr lang="en-US" i="1" dirty="0" smtClean="0"/>
              <a:t>We need </a:t>
            </a:r>
            <a:r>
              <a:rPr lang="en-US" b="1" i="1" dirty="0" smtClean="0"/>
              <a:t>rice</a:t>
            </a:r>
            <a:r>
              <a:rPr lang="en-US" i="1" dirty="0" smtClean="0"/>
              <a:t> next time we go shopping.</a:t>
            </a:r>
            <a:endParaRPr lang="en-US" dirty="0" smtClean="0"/>
          </a:p>
          <a:p>
            <a:r>
              <a:rPr lang="en-US" dirty="0" smtClean="0"/>
              <a:t>Some nouns always have plural form but they are uncountable because we cannot use numbers with them.</a:t>
            </a:r>
          </a:p>
          <a:p>
            <a:r>
              <a:rPr lang="en-US" i="1" dirty="0" smtClean="0"/>
              <a:t>I bought </a:t>
            </a:r>
            <a:r>
              <a:rPr lang="en-US" b="1" i="1" dirty="0" smtClean="0"/>
              <a:t>two pairs of trousers</a:t>
            </a:r>
            <a:r>
              <a:rPr lang="en-US" i="1" dirty="0" smtClean="0"/>
              <a:t>.</a:t>
            </a:r>
            <a:endParaRPr lang="en-US" dirty="0" smtClean="0"/>
          </a:p>
          <a:p>
            <a:r>
              <a:rPr lang="en-US" dirty="0" smtClean="0"/>
              <a:t>Not: </a:t>
            </a:r>
            <a:r>
              <a:rPr lang="en-US" strike="sngStrike" dirty="0" smtClean="0"/>
              <a:t>I bought two trousers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Other nouns of this type are: </a:t>
            </a:r>
            <a:r>
              <a:rPr lang="en-US" i="1" dirty="0" smtClean="0"/>
              <a:t>shorts, pants, </a:t>
            </a:r>
            <a:r>
              <a:rPr lang="en-US" i="1" dirty="0" err="1" smtClean="0"/>
              <a:t>pyjamas</a:t>
            </a:r>
            <a:r>
              <a:rPr lang="en-US" i="1" dirty="0" smtClean="0"/>
              <a:t>, glasses</a:t>
            </a:r>
            <a:r>
              <a:rPr lang="en-US" dirty="0" smtClean="0"/>
              <a:t> (for the eyes), </a:t>
            </a:r>
            <a:r>
              <a:rPr lang="en-US" i="1" dirty="0" smtClean="0"/>
              <a:t>binoculars, scissors</a:t>
            </a:r>
            <a:r>
              <a:rPr lang="en-US" dirty="0" smtClean="0"/>
              <a:t>.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Warning:</a:t>
            </a:r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Some </a:t>
            </a:r>
            <a:r>
              <a:rPr lang="en-US" dirty="0"/>
              <a:t>nouns which are uncountable in English are countable in other languages (e.g. </a:t>
            </a:r>
            <a:r>
              <a:rPr lang="en-US" i="1" dirty="0"/>
              <a:t>accommodation, advice, furniture, information</a:t>
            </a:r>
            <a:r>
              <a:rPr lang="en-US" dirty="0"/>
              <a:t>):</a:t>
            </a:r>
          </a:p>
          <a:p>
            <a:r>
              <a:rPr lang="en-US" i="1" dirty="0"/>
              <a:t>They can give you some </a:t>
            </a:r>
            <a:r>
              <a:rPr lang="en-US" b="1" i="1" dirty="0"/>
              <a:t>information</a:t>
            </a:r>
            <a:r>
              <a:rPr lang="en-US" i="1" dirty="0"/>
              <a:t> about </a:t>
            </a:r>
            <a:r>
              <a:rPr lang="en-US" b="1" i="1" dirty="0"/>
              <a:t>accommodation</a:t>
            </a:r>
            <a:r>
              <a:rPr lang="en-US" i="1" dirty="0"/>
              <a:t> at the tourist office.</a:t>
            </a:r>
            <a:endParaRPr lang="en-US" dirty="0"/>
          </a:p>
          <a:p>
            <a:r>
              <a:rPr lang="en-US" dirty="0"/>
              <a:t>Not: </a:t>
            </a:r>
            <a:r>
              <a:rPr lang="en-US" strike="sngStrike" dirty="0"/>
              <a:t>They can give you some </a:t>
            </a:r>
            <a:r>
              <a:rPr lang="en-US" strike="sngStrike" dirty="0" err="1"/>
              <a:t>informations</a:t>
            </a:r>
            <a:r>
              <a:rPr lang="en-US" strike="sngStrike" dirty="0"/>
              <a:t> about accommodations at the tourist office</a:t>
            </a:r>
            <a:r>
              <a:rPr lang="en-US" dirty="0"/>
              <a:t>.</a:t>
            </a:r>
          </a:p>
          <a:p>
            <a:r>
              <a:rPr lang="en-US" i="1" dirty="0"/>
              <a:t>Can you give me some </a:t>
            </a:r>
            <a:r>
              <a:rPr lang="en-US" b="1" i="1" dirty="0"/>
              <a:t>advice</a:t>
            </a:r>
            <a:r>
              <a:rPr lang="en-US" i="1" dirty="0"/>
              <a:t> about buying a second-hand car?</a:t>
            </a:r>
            <a:endParaRPr lang="en-US" dirty="0"/>
          </a:p>
          <a:p>
            <a:r>
              <a:rPr lang="en-US" dirty="0"/>
              <a:t>Not: </a:t>
            </a:r>
            <a:r>
              <a:rPr lang="en-US" strike="sngStrike" dirty="0"/>
              <a:t>Can you give me some advices about buying a second-hand car?</a:t>
            </a:r>
            <a:endParaRPr lang="en-US" dirty="0"/>
          </a:p>
          <a:p>
            <a:r>
              <a:rPr lang="en-US" dirty="0"/>
              <a:t>A good learner’s dictionary will tell you whether a noun is countable or uncountable.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Quantity expressions (</a:t>
            </a:r>
            <a:r>
              <a:rPr lang="en-US" b="1" i="1" dirty="0" smtClean="0"/>
              <a:t>a bit/piece</a:t>
            </a:r>
            <a:r>
              <a:rPr lang="en-US" b="1" dirty="0" smtClean="0"/>
              <a:t>)</a:t>
            </a:r>
            <a:br>
              <a:rPr lang="en-US" b="1" dirty="0" smtClean="0"/>
            </a:b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</a:t>
            </a:r>
            <a:r>
              <a:rPr lang="en-US" dirty="0"/>
              <a:t>refer to one or more quantities of an uncountable noun, expressions such as </a:t>
            </a:r>
            <a:r>
              <a:rPr lang="en-US" i="1" dirty="0"/>
              <a:t>a bit of, a piece of</a:t>
            </a:r>
            <a:r>
              <a:rPr lang="en-US" dirty="0"/>
              <a:t>, </a:t>
            </a:r>
            <a:r>
              <a:rPr lang="en-US" i="1" dirty="0"/>
              <a:t>an item of</a:t>
            </a:r>
            <a:r>
              <a:rPr lang="en-US" dirty="0"/>
              <a:t> or words for containers and measures must be used:</a:t>
            </a:r>
          </a:p>
          <a:p>
            <a:r>
              <a:rPr lang="en-US" i="1" dirty="0" smtClean="0"/>
              <a:t>He bought </a:t>
            </a:r>
            <a:r>
              <a:rPr lang="en-US" b="1" i="1" dirty="0" smtClean="0"/>
              <a:t>a</a:t>
            </a:r>
            <a:r>
              <a:rPr lang="en-US" i="1" dirty="0" smtClean="0"/>
              <a:t> very expensive </a:t>
            </a:r>
            <a:r>
              <a:rPr lang="en-US" b="1" i="1" dirty="0" smtClean="0"/>
              <a:t>piece of furniture</a:t>
            </a:r>
            <a:r>
              <a:rPr lang="en-US" i="1" dirty="0" smtClean="0"/>
              <a:t> for his new apartment.</a:t>
            </a:r>
            <a:endParaRPr lang="en-US" dirty="0" smtClean="0"/>
          </a:p>
          <a:p>
            <a:r>
              <a:rPr lang="en-US" i="1" dirty="0" smtClean="0"/>
              <a:t>Maggie always has some exciting </a:t>
            </a:r>
            <a:r>
              <a:rPr lang="en-US" b="1" i="1" dirty="0" smtClean="0"/>
              <a:t>bits of news</a:t>
            </a:r>
            <a:r>
              <a:rPr lang="en-US" i="1" dirty="0" smtClean="0"/>
              <a:t> when she comes to see us.</a:t>
            </a:r>
            <a:endParaRPr lang="en-US" dirty="0" smtClean="0"/>
          </a:p>
          <a:p>
            <a:r>
              <a:rPr lang="en-US" i="1" dirty="0" smtClean="0"/>
              <a:t>I think we’ll need </a:t>
            </a:r>
            <a:r>
              <a:rPr lang="en-US" b="1" i="1" dirty="0" smtClean="0"/>
              <a:t>five bags of cement</a:t>
            </a:r>
            <a:r>
              <a:rPr lang="en-US" i="1" dirty="0" smtClean="0"/>
              <a:t> for the patio.</a:t>
            </a:r>
            <a:endParaRPr lang="en-US" dirty="0" smtClean="0"/>
          </a:p>
          <a:p>
            <a:r>
              <a:rPr lang="en-US" i="1" dirty="0" smtClean="0"/>
              <a:t>There’s </a:t>
            </a:r>
            <a:r>
              <a:rPr lang="en-US" b="1" i="1" dirty="0" smtClean="0"/>
              <a:t>a </a:t>
            </a:r>
            <a:r>
              <a:rPr lang="en-US" b="1" i="1" dirty="0" err="1" smtClean="0"/>
              <a:t>litre</a:t>
            </a:r>
            <a:r>
              <a:rPr lang="en-US" b="1" i="1" dirty="0" smtClean="0"/>
              <a:t> of milk</a:t>
            </a:r>
            <a:r>
              <a:rPr lang="en-US" i="1" dirty="0" smtClean="0"/>
              <a:t> in the fridge for you. And I bought you </a:t>
            </a:r>
            <a:r>
              <a:rPr lang="en-US" b="1" i="1" dirty="0" smtClean="0"/>
              <a:t>a bar of chocolate</a:t>
            </a:r>
            <a:r>
              <a:rPr lang="en-US" i="1" dirty="0" smtClean="0"/>
              <a:t>.</a:t>
            </a:r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Determiners (</a:t>
            </a:r>
            <a:r>
              <a:rPr lang="en-US" b="1" i="1" dirty="0" smtClean="0"/>
              <a:t>my, some, the</a:t>
            </a:r>
            <a:r>
              <a:rPr lang="en-US" b="1" dirty="0" smtClean="0"/>
              <a:t>)</a:t>
            </a:r>
            <a:br>
              <a:rPr lang="en-US" b="1" dirty="0" smtClean="0"/>
            </a:b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Uncountable </a:t>
            </a:r>
            <a:r>
              <a:rPr lang="en-US" dirty="0"/>
              <a:t>nouns can be used with certain determiners (e.g. </a:t>
            </a:r>
            <a:r>
              <a:rPr lang="en-US" i="1" dirty="0"/>
              <a:t>my, her</a:t>
            </a:r>
            <a:r>
              <a:rPr lang="en-US" dirty="0"/>
              <a:t>, </a:t>
            </a:r>
            <a:r>
              <a:rPr lang="en-US" i="1" dirty="0"/>
              <a:t>some, any</a:t>
            </a:r>
            <a:r>
              <a:rPr lang="en-US" dirty="0"/>
              <a:t>, </a:t>
            </a:r>
            <a:r>
              <a:rPr lang="en-US" i="1" dirty="0"/>
              <a:t>no</a:t>
            </a:r>
            <a:r>
              <a:rPr lang="en-US" dirty="0"/>
              <a:t>, </a:t>
            </a:r>
            <a:r>
              <a:rPr lang="en-US" i="1" dirty="0"/>
              <a:t>the, this, that</a:t>
            </a:r>
            <a:r>
              <a:rPr lang="en-US" dirty="0"/>
              <a:t>) and expressions of quantity (e.g. </a:t>
            </a:r>
            <a:r>
              <a:rPr lang="en-US" i="1" dirty="0"/>
              <a:t>a lot of, (a) little</a:t>
            </a:r>
            <a:r>
              <a:rPr lang="en-US" dirty="0"/>
              <a:t>):</a:t>
            </a:r>
          </a:p>
          <a:p>
            <a:r>
              <a:rPr lang="en-US" i="1" dirty="0" smtClean="0"/>
              <a:t>They gave me </a:t>
            </a:r>
            <a:r>
              <a:rPr lang="en-US" b="1" i="1" dirty="0" smtClean="0"/>
              <a:t>some information</a:t>
            </a:r>
            <a:r>
              <a:rPr lang="en-US" i="1" dirty="0" smtClean="0"/>
              <a:t> about courses and scholarships and things.</a:t>
            </a:r>
            <a:endParaRPr lang="en-US" dirty="0" smtClean="0"/>
          </a:p>
          <a:p>
            <a:r>
              <a:rPr lang="en-US" i="1" dirty="0" smtClean="0"/>
              <a:t>Have you heard </a:t>
            </a:r>
            <a:r>
              <a:rPr lang="en-US" b="1" i="1" dirty="0" smtClean="0"/>
              <a:t>the news</a:t>
            </a:r>
            <a:r>
              <a:rPr lang="en-US" i="1" dirty="0" smtClean="0"/>
              <a:t>? Fran’s getting engaged.</a:t>
            </a:r>
            <a:endParaRPr lang="en-US" dirty="0" smtClean="0"/>
          </a:p>
          <a:p>
            <a:r>
              <a:rPr lang="en-US" i="1" dirty="0" smtClean="0"/>
              <a:t>She’s been studying hard and has made </a:t>
            </a:r>
            <a:r>
              <a:rPr lang="en-US" b="1" i="1" dirty="0" smtClean="0"/>
              <a:t>a lot of progress</a:t>
            </a:r>
            <a:r>
              <a:rPr lang="en-US" i="1" dirty="0" smtClean="0"/>
              <a:t>.</a:t>
            </a:r>
            <a:endParaRPr lang="en-US" dirty="0" smtClean="0"/>
          </a:p>
          <a:p>
            <a:r>
              <a:rPr lang="en-US" i="1" dirty="0" smtClean="0"/>
              <a:t>There’s </a:t>
            </a:r>
            <a:r>
              <a:rPr lang="en-US" b="1" i="1" dirty="0" smtClean="0"/>
              <a:t>no work</a:t>
            </a:r>
            <a:r>
              <a:rPr lang="en-US" i="1" dirty="0" smtClean="0"/>
              <a:t> to do here, so you can go home if you like.</a:t>
            </a:r>
            <a:endParaRPr lang="en-US" dirty="0" smtClean="0"/>
          </a:p>
          <a:p>
            <a:r>
              <a:rPr lang="en-US" b="1" i="1" dirty="0" smtClean="0"/>
              <a:t>This milk</a:t>
            </a:r>
            <a:r>
              <a:rPr lang="en-US" i="1" dirty="0" smtClean="0"/>
              <a:t>’s a bit old, I’m afraid.</a:t>
            </a:r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Useful sites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https://dictionary.cambridge.org/grammar/british-grammar/nouns-countable-and-uncountable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https://learnenglish.britishcouncil.org/grammar/beginner-to-pre-intermediate/countable-and-uncountable-nouns-1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https://www.englishpage.com/minitutorials/countable-uncountable-nouns-exercise.htm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https://www.englishexercises.org/makeagame/viewgame.asp?id=3246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https://www.myenglishpages.com/site_php_files/grammar-exercise-countable-uncountable-nouns.php</a:t>
            </a:r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</TotalTime>
  <Words>150</Words>
  <Application>Microsoft Office PowerPoint</Application>
  <PresentationFormat>Προβολή στην οθόνη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Δικαιοσύνη</vt:lpstr>
      <vt:lpstr>Countable vs Uncounable Nouns</vt:lpstr>
      <vt:lpstr> Countable nouns </vt:lpstr>
      <vt:lpstr>Uncountable nouns 1</vt:lpstr>
      <vt:lpstr>Uncountable nouns 2</vt:lpstr>
      <vt:lpstr> Warning: </vt:lpstr>
      <vt:lpstr> Quantity expressions (a bit/piece) </vt:lpstr>
      <vt:lpstr> Determiners (my, some, the) </vt:lpstr>
      <vt:lpstr>Useful sites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Countable vs Uncounable Nouns</dc:title>
  <dc:creator>lampros1234</dc:creator>
  <cp:lastModifiedBy>lampros1234</cp:lastModifiedBy>
  <cp:revision>6</cp:revision>
  <dcterms:created xsi:type="dcterms:W3CDTF">2020-05-12T20:18:44Z</dcterms:created>
  <dcterms:modified xsi:type="dcterms:W3CDTF">2020-12-01T19:58:00Z</dcterms:modified>
</cp:coreProperties>
</file>