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B26D4B-9CEF-4295-A5E0-60A746D97726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3E8C0B-EA75-46C1-9429-9FB50E39AF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page.com/verbpage/simplepresent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4u.com/en/cram-up/grammar/future-mix/exercises" TargetMode="External"/><Relationship Id="rId2" Type="http://schemas.openxmlformats.org/officeDocument/2006/relationships/hyperlink" Target="https://www.english-4u.de/en/tenses-exercises/future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GcXggbeLH8" TargetMode="External"/><Relationship Id="rId4" Type="http://schemas.openxmlformats.org/officeDocument/2006/relationships/hyperlink" Target="https://www.englisch-hilfen.de/en/exercises/tenses/futur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Talking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b="1" dirty="0" smtClean="0"/>
              <a:t>Future simple </a:t>
            </a:r>
          </a:p>
          <a:p>
            <a:r>
              <a:rPr lang="en-US" b="1" dirty="0" smtClean="0"/>
              <a:t>V S </a:t>
            </a:r>
          </a:p>
          <a:p>
            <a:r>
              <a:rPr lang="en-US" b="1" dirty="0" smtClean="0"/>
              <a:t>Be going to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about the Future in English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future has two different forms in English: </a:t>
            </a:r>
            <a:r>
              <a:rPr lang="en-US" b="1" dirty="0"/>
              <a:t>"will" and "be going to." </a:t>
            </a:r>
            <a:endParaRPr lang="en-US" b="1" dirty="0" smtClean="0"/>
          </a:p>
          <a:p>
            <a:r>
              <a:rPr lang="en-US" dirty="0" smtClean="0"/>
              <a:t>Although </a:t>
            </a:r>
            <a:r>
              <a:rPr lang="en-US" dirty="0"/>
              <a:t>the two forms can sometimes be used interchangeably, they often </a:t>
            </a:r>
            <a:r>
              <a:rPr lang="en-US" i="1" dirty="0"/>
              <a:t>express two very different meanings</a:t>
            </a:r>
            <a:r>
              <a:rPr lang="en-US" dirty="0"/>
              <a:t>. These different meanings might seem too abstract at first, but with time and practice, the differences will become clear. Both "will" and "be going to" refer to a specific time in the future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1800" b="1" dirty="0" smtClean="0"/>
              <a:t>FORM Will</a:t>
            </a:r>
            <a:br>
              <a:rPr lang="en-US" sz="1800" b="1" dirty="0" smtClean="0"/>
            </a:br>
            <a:r>
              <a:rPr lang="en-US" sz="1800" b="1" dirty="0" smtClean="0"/>
              <a:t>FORM Be Going To</a:t>
            </a:r>
            <a:br>
              <a:rPr lang="en-US" sz="1800" b="1" dirty="0" smtClean="0"/>
            </a:br>
            <a:endParaRPr lang="el-GR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FORM Will</a:t>
            </a:r>
          </a:p>
          <a:p>
            <a:r>
              <a:rPr lang="en-US" dirty="0"/>
              <a:t>[will + VERB]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You </a:t>
            </a:r>
            <a:r>
              <a:rPr lang="en-US" b="1" dirty="0"/>
              <a:t>will help</a:t>
            </a:r>
            <a:r>
              <a:rPr lang="en-US" dirty="0"/>
              <a:t> him later.</a:t>
            </a:r>
          </a:p>
          <a:p>
            <a:r>
              <a:rPr lang="en-US" b="1" dirty="0"/>
              <a:t>Will</a:t>
            </a:r>
            <a:r>
              <a:rPr lang="en-US" dirty="0"/>
              <a:t> you </a:t>
            </a:r>
            <a:r>
              <a:rPr lang="en-US" b="1" dirty="0"/>
              <a:t>help</a:t>
            </a:r>
            <a:r>
              <a:rPr lang="en-US" dirty="0"/>
              <a:t> him later?</a:t>
            </a:r>
          </a:p>
          <a:p>
            <a:r>
              <a:rPr lang="en-US" dirty="0"/>
              <a:t>You </a:t>
            </a:r>
            <a:r>
              <a:rPr lang="en-US" b="1" dirty="0"/>
              <a:t>will not help</a:t>
            </a:r>
            <a:r>
              <a:rPr lang="en-US" dirty="0"/>
              <a:t> him later.</a:t>
            </a:r>
          </a:p>
          <a:p>
            <a:r>
              <a:rPr lang="en-US" b="1" dirty="0"/>
              <a:t>FORM Be Going To</a:t>
            </a:r>
          </a:p>
          <a:p>
            <a:r>
              <a:rPr lang="en-US" dirty="0"/>
              <a:t>[am/is/are + going to + VERB]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You </a:t>
            </a:r>
            <a:r>
              <a:rPr lang="en-US" b="1" dirty="0"/>
              <a:t>are going to meet</a:t>
            </a:r>
            <a:r>
              <a:rPr lang="en-US" dirty="0"/>
              <a:t> Jane tonight.</a:t>
            </a:r>
          </a:p>
          <a:p>
            <a:r>
              <a:rPr lang="en-US" b="1" dirty="0"/>
              <a:t>Are</a:t>
            </a:r>
            <a:r>
              <a:rPr lang="en-US" dirty="0"/>
              <a:t> you </a:t>
            </a:r>
            <a:r>
              <a:rPr lang="en-US" b="1" dirty="0"/>
              <a:t>going to meet</a:t>
            </a:r>
            <a:r>
              <a:rPr lang="en-US" dirty="0"/>
              <a:t> Jane tonight?</a:t>
            </a:r>
          </a:p>
          <a:p>
            <a:r>
              <a:rPr lang="en-US" dirty="0"/>
              <a:t>You </a:t>
            </a:r>
            <a:r>
              <a:rPr lang="en-US" b="1" dirty="0"/>
              <a:t>are not going to meet</a:t>
            </a:r>
            <a:r>
              <a:rPr lang="en-US" dirty="0"/>
              <a:t> Jane tonight.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&lt;&lt;will&gt;&gt;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b="1" dirty="0"/>
              <a:t>USE 1 "Will" to Express a Voluntary Action</a:t>
            </a:r>
          </a:p>
          <a:p>
            <a:r>
              <a:rPr lang="en-US" sz="1400" dirty="0"/>
              <a:t>"Will" often suggests that </a:t>
            </a:r>
            <a:r>
              <a:rPr lang="en-US" sz="1400" u="sng" dirty="0"/>
              <a:t>a speaker will do something voluntarily</a:t>
            </a:r>
            <a:r>
              <a:rPr lang="en-US" sz="1400" dirty="0"/>
              <a:t>. A voluntary action is one the speaker </a:t>
            </a:r>
            <a:r>
              <a:rPr lang="en-US" sz="1400" u="sng" dirty="0"/>
              <a:t>offers to do </a:t>
            </a:r>
            <a:r>
              <a:rPr lang="en-US" sz="1400" dirty="0"/>
              <a:t>for someone else. Often, we use </a:t>
            </a:r>
            <a:r>
              <a:rPr lang="en-US" sz="1400" u="sng" dirty="0"/>
              <a:t>"will" to respond to someone else's complaint or request </a:t>
            </a:r>
            <a:r>
              <a:rPr lang="en-US" sz="1400" dirty="0"/>
              <a:t>for help. We also use "will" when we request that someone help us or volunteer to do something for us. Similarly, we use "will not" or "won't" when </a:t>
            </a:r>
            <a:r>
              <a:rPr lang="en-US" sz="1400" u="sng" dirty="0"/>
              <a:t>we refuse to voluntarily do </a:t>
            </a:r>
            <a:r>
              <a:rPr lang="en-US" sz="1400" u="sng" dirty="0" smtClean="0"/>
              <a:t>something, or when we warn or threat someone;</a:t>
            </a:r>
            <a:endParaRPr lang="en-US" sz="1400" dirty="0"/>
          </a:p>
          <a:p>
            <a:r>
              <a:rPr lang="en-US" sz="1400" dirty="0"/>
              <a:t>Examples:</a:t>
            </a:r>
          </a:p>
          <a:p>
            <a:r>
              <a:rPr lang="en-US" sz="1400" dirty="0"/>
              <a:t>I </a:t>
            </a:r>
            <a:r>
              <a:rPr lang="en-US" sz="1400" b="1" dirty="0"/>
              <a:t>will send </a:t>
            </a:r>
            <a:r>
              <a:rPr lang="en-US" sz="1400" dirty="0"/>
              <a:t>you the information when I get it</a:t>
            </a:r>
            <a:r>
              <a:rPr lang="en-US" sz="1400" dirty="0" smtClean="0"/>
              <a:t>. </a:t>
            </a:r>
            <a:r>
              <a:rPr lang="en-US" sz="1400" b="1" dirty="0" smtClean="0"/>
              <a:t>[offer]</a:t>
            </a:r>
            <a:endParaRPr lang="en-US" sz="1400" dirty="0"/>
          </a:p>
          <a:p>
            <a:r>
              <a:rPr lang="en-US" sz="1400" dirty="0"/>
              <a:t>I </a:t>
            </a:r>
            <a:r>
              <a:rPr lang="en-US" sz="1400" b="1" dirty="0"/>
              <a:t>will translate</a:t>
            </a:r>
            <a:r>
              <a:rPr lang="en-US" sz="1400" dirty="0"/>
              <a:t> the email, so Mr. Smith can read it</a:t>
            </a:r>
            <a:r>
              <a:rPr lang="en-US" sz="1400" dirty="0" smtClean="0"/>
              <a:t>. </a:t>
            </a:r>
            <a:endParaRPr lang="en-US" sz="1400" dirty="0"/>
          </a:p>
          <a:p>
            <a:r>
              <a:rPr lang="en-US" sz="1400" b="1" dirty="0"/>
              <a:t>Will</a:t>
            </a:r>
            <a:r>
              <a:rPr lang="en-US" sz="1400" dirty="0"/>
              <a:t> you </a:t>
            </a:r>
            <a:r>
              <a:rPr lang="en-US" sz="1400" b="1" dirty="0"/>
              <a:t>help</a:t>
            </a:r>
            <a:r>
              <a:rPr lang="en-US" sz="1400" dirty="0"/>
              <a:t> me move this heavy table</a:t>
            </a:r>
            <a:r>
              <a:rPr lang="en-US" sz="1400" dirty="0" smtClean="0"/>
              <a:t>? </a:t>
            </a:r>
            <a:r>
              <a:rPr lang="en-US" sz="1400" b="1" dirty="0" smtClean="0"/>
              <a:t>[request]</a:t>
            </a:r>
            <a:endParaRPr lang="en-US" sz="1400" dirty="0"/>
          </a:p>
          <a:p>
            <a:r>
              <a:rPr lang="en-US" sz="1400" b="1" dirty="0"/>
              <a:t>Will</a:t>
            </a:r>
            <a:r>
              <a:rPr lang="en-US" sz="1400" dirty="0"/>
              <a:t> you </a:t>
            </a:r>
            <a:r>
              <a:rPr lang="en-US" sz="1400" b="1" dirty="0"/>
              <a:t>make</a:t>
            </a:r>
            <a:r>
              <a:rPr lang="en-US" sz="1400" dirty="0"/>
              <a:t> dinner</a:t>
            </a:r>
            <a:r>
              <a:rPr lang="en-US" sz="1400" dirty="0" smtClean="0"/>
              <a:t>?</a:t>
            </a:r>
            <a:r>
              <a:rPr lang="en-US" sz="1400" b="1" dirty="0" smtClean="0"/>
              <a:t> [request]</a:t>
            </a:r>
            <a:endParaRPr lang="en-US" sz="1400" dirty="0"/>
          </a:p>
          <a:p>
            <a:r>
              <a:rPr lang="en-US" sz="1400" dirty="0"/>
              <a:t>I </a:t>
            </a:r>
            <a:r>
              <a:rPr lang="en-US" sz="1400" b="1" dirty="0"/>
              <a:t>will not do</a:t>
            </a:r>
            <a:r>
              <a:rPr lang="en-US" sz="1400" dirty="0"/>
              <a:t> your homework for you</a:t>
            </a:r>
            <a:r>
              <a:rPr lang="en-US" sz="1400" dirty="0" smtClean="0"/>
              <a:t>. </a:t>
            </a:r>
            <a:r>
              <a:rPr lang="en-US" sz="1400" b="1" dirty="0" smtClean="0"/>
              <a:t>[</a:t>
            </a:r>
            <a:r>
              <a:rPr lang="en-US" sz="1400" b="1" dirty="0" err="1" smtClean="0"/>
              <a:t>Refusion</a:t>
            </a:r>
            <a:r>
              <a:rPr lang="en-US" sz="1400" b="1" dirty="0" smtClean="0"/>
              <a:t> /warning]</a:t>
            </a:r>
            <a:endParaRPr lang="en-US" sz="1400" b="1" dirty="0"/>
          </a:p>
          <a:p>
            <a:r>
              <a:rPr lang="en-US" sz="1400" dirty="0"/>
              <a:t>I </a:t>
            </a:r>
            <a:r>
              <a:rPr lang="en-US" sz="1400" b="1" dirty="0"/>
              <a:t>won't do</a:t>
            </a:r>
            <a:r>
              <a:rPr lang="en-US" sz="1400" dirty="0"/>
              <a:t> all the housework myself</a:t>
            </a:r>
            <a:r>
              <a:rPr lang="en-US" sz="1400" dirty="0" smtClean="0"/>
              <a:t>!</a:t>
            </a:r>
            <a:r>
              <a:rPr lang="en-US" sz="1400" b="1" dirty="0" smtClean="0"/>
              <a:t> [</a:t>
            </a:r>
            <a:r>
              <a:rPr lang="en-US" sz="1400" b="1" dirty="0" err="1" smtClean="0"/>
              <a:t>Refusion</a:t>
            </a:r>
            <a:r>
              <a:rPr lang="en-US" sz="1400" b="1" dirty="0" smtClean="0"/>
              <a:t> /warning]</a:t>
            </a:r>
            <a:endParaRPr lang="en-US" sz="1400" dirty="0"/>
          </a:p>
          <a:p>
            <a:r>
              <a:rPr lang="en-US" sz="1400" dirty="0"/>
              <a:t>A: I'm really </a:t>
            </a:r>
            <a:r>
              <a:rPr lang="en-US" sz="1400" dirty="0" smtClean="0"/>
              <a:t>hungry. </a:t>
            </a:r>
            <a:r>
              <a:rPr lang="en-US" sz="1400" dirty="0"/>
              <a:t>I</a:t>
            </a:r>
            <a:r>
              <a:rPr lang="en-US" sz="1400" b="1" dirty="0"/>
              <a:t>'ll make</a:t>
            </a:r>
            <a:r>
              <a:rPr lang="en-US" sz="1400" dirty="0"/>
              <a:t> some sandwiches</a:t>
            </a:r>
            <a:r>
              <a:rPr lang="en-US" sz="1400" dirty="0" smtClean="0"/>
              <a:t>. </a:t>
            </a:r>
            <a:r>
              <a:rPr lang="en-US" sz="1400" b="1" dirty="0" smtClean="0"/>
              <a:t>[decision at the moment of speaking]</a:t>
            </a:r>
            <a:endParaRPr lang="en-US" sz="1400" dirty="0"/>
          </a:p>
          <a:p>
            <a:r>
              <a:rPr lang="en-US" sz="1400" dirty="0"/>
              <a:t>A: I'm so tired. I'm about to fall asleep.</a:t>
            </a:r>
            <a:br>
              <a:rPr lang="en-US" sz="1400" dirty="0"/>
            </a:br>
            <a:r>
              <a:rPr lang="en-US" sz="1400" dirty="0"/>
              <a:t>B: I</a:t>
            </a:r>
            <a:r>
              <a:rPr lang="en-US" sz="1400" b="1" dirty="0"/>
              <a:t>'ll get</a:t>
            </a:r>
            <a:r>
              <a:rPr lang="en-US" sz="1400" dirty="0"/>
              <a:t> you some coffee.</a:t>
            </a:r>
          </a:p>
          <a:p>
            <a:r>
              <a:rPr lang="en-US" sz="1400" dirty="0" smtClean="0"/>
              <a:t>The next time you speak to me like that, </a:t>
            </a:r>
            <a:r>
              <a:rPr lang="en-US" sz="1400" b="1" dirty="0" smtClean="0"/>
              <a:t>I will </a:t>
            </a:r>
            <a:r>
              <a:rPr lang="en-US" sz="1400" dirty="0" smtClean="0"/>
              <a:t>punch your nose! </a:t>
            </a:r>
            <a:r>
              <a:rPr lang="en-US" sz="1400" b="1" dirty="0" smtClean="0"/>
              <a:t>[threat]</a:t>
            </a:r>
            <a:endParaRPr lang="en-US" sz="1400" dirty="0"/>
          </a:p>
          <a:p>
            <a:endParaRPr lang="el-G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USE 2 "Will" to Express a Promise</a:t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"Will" is usually used </a:t>
            </a:r>
            <a:r>
              <a:rPr lang="en-US" u="sng" dirty="0" smtClean="0"/>
              <a:t>in promises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will call</a:t>
            </a:r>
            <a:r>
              <a:rPr lang="en-US" dirty="0" smtClean="0"/>
              <a:t> you when I arrive.</a:t>
            </a:r>
          </a:p>
          <a:p>
            <a:r>
              <a:rPr lang="en-US" dirty="0" smtClean="0"/>
              <a:t>If I am elected President of the United States, I </a:t>
            </a:r>
            <a:r>
              <a:rPr lang="en-US" b="1" dirty="0" smtClean="0"/>
              <a:t>will make</a:t>
            </a:r>
            <a:r>
              <a:rPr lang="en-US" dirty="0" smtClean="0"/>
              <a:t> sure everyone has access to inexpensive health insurance.</a:t>
            </a:r>
          </a:p>
          <a:p>
            <a:r>
              <a:rPr lang="en-US" dirty="0" smtClean="0"/>
              <a:t>I promise I </a:t>
            </a:r>
            <a:r>
              <a:rPr lang="en-US" b="1" dirty="0" smtClean="0"/>
              <a:t>will not tell</a:t>
            </a:r>
            <a:r>
              <a:rPr lang="en-US" dirty="0" smtClean="0"/>
              <a:t> him about the surprise party.</a:t>
            </a:r>
          </a:p>
          <a:p>
            <a:r>
              <a:rPr lang="en-US" dirty="0" smtClean="0"/>
              <a:t>Don't worry, I</a:t>
            </a:r>
            <a:r>
              <a:rPr lang="en-US" b="1" dirty="0" smtClean="0"/>
              <a:t>'ll be</a:t>
            </a:r>
            <a:r>
              <a:rPr lang="en-US" dirty="0" smtClean="0"/>
              <a:t> careful.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won't tell</a:t>
            </a:r>
            <a:r>
              <a:rPr lang="en-US" dirty="0" smtClean="0"/>
              <a:t> anyone your secret.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/>
              <a:t>"Be going to" to Express a Plan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"</a:t>
            </a:r>
            <a:r>
              <a:rPr lang="en-US" sz="1800" dirty="0"/>
              <a:t>Be going to" expresses that something is a plan. It expresses the idea that a person intends to do something in the future. It does not matter whether the plan is realistic or not.</a:t>
            </a:r>
          </a:p>
          <a:p>
            <a:r>
              <a:rPr lang="en-US" sz="1800" dirty="0"/>
              <a:t>Examples:</a:t>
            </a:r>
          </a:p>
          <a:p>
            <a:r>
              <a:rPr lang="en-US" sz="1800" dirty="0"/>
              <a:t>He </a:t>
            </a:r>
            <a:r>
              <a:rPr lang="en-US" sz="1800" b="1" dirty="0"/>
              <a:t>is going to spend</a:t>
            </a:r>
            <a:r>
              <a:rPr lang="en-US" sz="1800" dirty="0"/>
              <a:t> his vacation in Hawaii.</a:t>
            </a:r>
          </a:p>
          <a:p>
            <a:r>
              <a:rPr lang="en-US" sz="1800" dirty="0"/>
              <a:t>She </a:t>
            </a:r>
            <a:r>
              <a:rPr lang="en-US" sz="1800" b="1" dirty="0"/>
              <a:t>is not going to spend</a:t>
            </a:r>
            <a:r>
              <a:rPr lang="en-US" sz="1800" dirty="0"/>
              <a:t> her vacation in Hawaii.</a:t>
            </a:r>
          </a:p>
          <a:p>
            <a:r>
              <a:rPr lang="en-US" sz="1800" dirty="0"/>
              <a:t>A: When </a:t>
            </a:r>
            <a:r>
              <a:rPr lang="en-US" sz="1800" b="1" dirty="0"/>
              <a:t>are</a:t>
            </a:r>
            <a:r>
              <a:rPr lang="en-US" sz="1800" dirty="0"/>
              <a:t> we </a:t>
            </a:r>
            <a:r>
              <a:rPr lang="en-US" sz="1800" b="1" dirty="0"/>
              <a:t>going to meet</a:t>
            </a:r>
            <a:r>
              <a:rPr lang="en-US" sz="1800" dirty="0"/>
              <a:t> each other tonight?</a:t>
            </a:r>
            <a:br>
              <a:rPr lang="en-US" sz="1800" dirty="0"/>
            </a:br>
            <a:r>
              <a:rPr lang="en-US" sz="1800" dirty="0"/>
              <a:t>B: We </a:t>
            </a:r>
            <a:r>
              <a:rPr lang="en-US" sz="1800" b="1" dirty="0"/>
              <a:t>are going to meet</a:t>
            </a:r>
            <a:r>
              <a:rPr lang="en-US" sz="1800" dirty="0"/>
              <a:t> at 6 PM.</a:t>
            </a:r>
          </a:p>
          <a:p>
            <a:r>
              <a:rPr lang="en-US" sz="1800" dirty="0"/>
              <a:t>I</a:t>
            </a:r>
            <a:r>
              <a:rPr lang="en-US" sz="1800" b="1" dirty="0"/>
              <a:t>'m going to be</a:t>
            </a:r>
            <a:r>
              <a:rPr lang="en-US" sz="1800" dirty="0"/>
              <a:t> an actor when I grow up.</a:t>
            </a:r>
          </a:p>
          <a:p>
            <a:r>
              <a:rPr lang="en-US" sz="1800" dirty="0"/>
              <a:t>Michelle </a:t>
            </a:r>
            <a:r>
              <a:rPr lang="en-US" sz="1800" b="1" dirty="0"/>
              <a:t>is going to begin</a:t>
            </a:r>
            <a:r>
              <a:rPr lang="en-US" sz="1800" dirty="0"/>
              <a:t> medical school next year.</a:t>
            </a:r>
          </a:p>
          <a:p>
            <a:r>
              <a:rPr lang="en-US" sz="1800" dirty="0"/>
              <a:t>They </a:t>
            </a:r>
            <a:r>
              <a:rPr lang="en-US" sz="1800" b="1" dirty="0"/>
              <a:t>are going to drive</a:t>
            </a:r>
            <a:r>
              <a:rPr lang="en-US" sz="1800" dirty="0"/>
              <a:t> all the way to Alaska.</a:t>
            </a:r>
          </a:p>
          <a:p>
            <a:r>
              <a:rPr lang="en-US" sz="1800" dirty="0"/>
              <a:t>Who </a:t>
            </a:r>
            <a:r>
              <a:rPr lang="en-US" sz="1800" b="1" dirty="0"/>
              <a:t>are</a:t>
            </a:r>
            <a:r>
              <a:rPr lang="en-US" sz="1800" dirty="0"/>
              <a:t> you </a:t>
            </a:r>
            <a:r>
              <a:rPr lang="en-US" sz="1800" b="1" dirty="0"/>
              <a:t>going to invite</a:t>
            </a:r>
            <a:r>
              <a:rPr lang="en-US" sz="1800" dirty="0"/>
              <a:t> to the party?</a:t>
            </a:r>
          </a:p>
          <a:p>
            <a:r>
              <a:rPr lang="en-US" sz="1800" dirty="0"/>
              <a:t>A: Who </a:t>
            </a:r>
            <a:r>
              <a:rPr lang="en-US" sz="1800" b="1" dirty="0"/>
              <a:t>is going to make</a:t>
            </a:r>
            <a:r>
              <a:rPr lang="en-US" sz="1800" dirty="0"/>
              <a:t> John's birthday cake?</a:t>
            </a:r>
            <a:br>
              <a:rPr lang="en-US" sz="1800" dirty="0"/>
            </a:br>
            <a:r>
              <a:rPr lang="en-US" sz="1800" dirty="0"/>
              <a:t>B: Sue </a:t>
            </a:r>
            <a:r>
              <a:rPr lang="en-US" sz="1800" b="1" dirty="0"/>
              <a:t>is going to make</a:t>
            </a:r>
            <a:r>
              <a:rPr lang="en-US" sz="1800" dirty="0"/>
              <a:t> John's birthday cake</a:t>
            </a:r>
          </a:p>
          <a:p>
            <a:endParaRPr lang="el-G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000" b="1" dirty="0" smtClean="0"/>
              <a:t>"</a:t>
            </a:r>
            <a:r>
              <a:rPr lang="en-US" sz="2000" b="1" dirty="0"/>
              <a:t>Will" or "Be Going to" to Express a </a:t>
            </a:r>
            <a:r>
              <a:rPr lang="en-US" sz="2000" b="1" dirty="0" smtClean="0"/>
              <a:t>Prediction?</a:t>
            </a:r>
            <a:r>
              <a:rPr lang="en-US" b="1" dirty="0"/>
              <a:t/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Both "will" and "be going to" can express the idea of a general prediction about the future. </a:t>
            </a:r>
            <a:r>
              <a:rPr lang="en-US" i="1" dirty="0"/>
              <a:t>Predictions are guesses about what might happen in the future</a:t>
            </a:r>
            <a:r>
              <a:rPr lang="en-US" dirty="0"/>
              <a:t>. In "prediction" sentences, the subject usually has little control over the </a:t>
            </a:r>
            <a:r>
              <a:rPr lang="en-US" dirty="0" smtClean="0"/>
              <a:t>future. In </a:t>
            </a:r>
            <a:r>
              <a:rPr lang="en-US" dirty="0"/>
              <a:t>the following examples, there is no difference in meaning.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The year 2222 </a:t>
            </a:r>
            <a:r>
              <a:rPr lang="en-US" b="1" dirty="0"/>
              <a:t>will be</a:t>
            </a:r>
            <a:r>
              <a:rPr lang="en-US" dirty="0"/>
              <a:t> a very interesting year.</a:t>
            </a:r>
          </a:p>
          <a:p>
            <a:r>
              <a:rPr lang="en-US" dirty="0"/>
              <a:t>The year 2222 </a:t>
            </a:r>
            <a:r>
              <a:rPr lang="en-US" b="1" dirty="0"/>
              <a:t>is going to be</a:t>
            </a:r>
            <a:r>
              <a:rPr lang="en-US" dirty="0"/>
              <a:t> a very interesting year.</a:t>
            </a:r>
          </a:p>
          <a:p>
            <a:r>
              <a:rPr lang="en-US" dirty="0"/>
              <a:t>John Smith </a:t>
            </a:r>
            <a:r>
              <a:rPr lang="en-US" b="1" dirty="0"/>
              <a:t>will be</a:t>
            </a:r>
            <a:r>
              <a:rPr lang="en-US" dirty="0"/>
              <a:t> the next President.</a:t>
            </a:r>
          </a:p>
          <a:p>
            <a:r>
              <a:rPr lang="en-US" dirty="0"/>
              <a:t>John Smith </a:t>
            </a:r>
            <a:r>
              <a:rPr lang="en-US" b="1" dirty="0"/>
              <a:t>is going to be</a:t>
            </a:r>
            <a:r>
              <a:rPr lang="en-US" dirty="0"/>
              <a:t> the next President.</a:t>
            </a:r>
          </a:p>
          <a:p>
            <a:r>
              <a:rPr lang="en-US" dirty="0"/>
              <a:t>The movie "Zenith" </a:t>
            </a:r>
            <a:r>
              <a:rPr lang="en-US" b="1" dirty="0"/>
              <a:t>will win</a:t>
            </a:r>
            <a:r>
              <a:rPr lang="en-US" dirty="0"/>
              <a:t> several Academy Awards.</a:t>
            </a:r>
          </a:p>
          <a:p>
            <a:r>
              <a:rPr lang="en-US" dirty="0"/>
              <a:t>The movie "Zenith" </a:t>
            </a:r>
            <a:r>
              <a:rPr lang="en-US" b="1" dirty="0"/>
              <a:t>is going to win</a:t>
            </a:r>
            <a:r>
              <a:rPr lang="en-US" dirty="0"/>
              <a:t> several Academy Awards.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notes!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In the simple future, it is not always clear which USE the speaker has in mind. Often, there is more than one way to interpret a sentence's meaning.</a:t>
            </a:r>
          </a:p>
          <a:p>
            <a:r>
              <a:rPr lang="en-US" b="1" dirty="0"/>
              <a:t>No Future in Time Clauses</a:t>
            </a:r>
          </a:p>
          <a:p>
            <a:r>
              <a:rPr lang="en-US" dirty="0"/>
              <a:t>Like all future forms, the simple future cannot be used in clauses beginning with time expressions such as: when, while, before, after, by the time, as soon as, if, unless, etc. Instead of simple future, </a:t>
            </a:r>
            <a:r>
              <a:rPr lang="en-US" dirty="0">
                <a:hlinkClick r:id="rId2"/>
              </a:rPr>
              <a:t>simple present</a:t>
            </a:r>
            <a:r>
              <a:rPr lang="en-US" dirty="0"/>
              <a:t> is used.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When you </a:t>
            </a:r>
            <a:r>
              <a:rPr lang="en-US" b="1" dirty="0"/>
              <a:t>will arrive</a:t>
            </a:r>
            <a:r>
              <a:rPr lang="en-US" dirty="0"/>
              <a:t> tonight, we will go out for dinner. </a:t>
            </a:r>
            <a:r>
              <a:rPr lang="en-US" b="1" i="1" dirty="0"/>
              <a:t>Not Correct</a:t>
            </a:r>
            <a:endParaRPr lang="en-US" dirty="0"/>
          </a:p>
          <a:p>
            <a:r>
              <a:rPr lang="en-US" dirty="0"/>
              <a:t>When you </a:t>
            </a:r>
            <a:r>
              <a:rPr lang="en-US" b="1" dirty="0"/>
              <a:t>arrive</a:t>
            </a:r>
            <a:r>
              <a:rPr lang="en-US" dirty="0"/>
              <a:t> tonight, we will go out for dinner. </a:t>
            </a:r>
            <a:r>
              <a:rPr lang="en-US" b="1" i="1" dirty="0"/>
              <a:t>Correct</a:t>
            </a:r>
            <a:endParaRPr lang="en-US" dirty="0"/>
          </a:p>
          <a:p>
            <a:r>
              <a:rPr lang="en-US" b="1" dirty="0"/>
              <a:t>ADVERB PLACEMENT</a:t>
            </a:r>
          </a:p>
          <a:p>
            <a:r>
              <a:rPr lang="en-US" dirty="0"/>
              <a:t>The examples below show the placement for grammar adverbs such as: always, only, never, ever, still, just, etc.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You will </a:t>
            </a:r>
            <a:r>
              <a:rPr lang="en-US" b="1" dirty="0"/>
              <a:t>never</a:t>
            </a:r>
            <a:r>
              <a:rPr lang="en-US" dirty="0"/>
              <a:t> help him.</a:t>
            </a:r>
          </a:p>
          <a:p>
            <a:r>
              <a:rPr lang="en-US" dirty="0"/>
              <a:t>Will you </a:t>
            </a:r>
            <a:r>
              <a:rPr lang="en-US" b="1" dirty="0"/>
              <a:t>ever</a:t>
            </a:r>
            <a:r>
              <a:rPr lang="en-US" dirty="0"/>
              <a:t> help him?</a:t>
            </a:r>
          </a:p>
          <a:p>
            <a:r>
              <a:rPr lang="en-US" dirty="0"/>
              <a:t>You are </a:t>
            </a:r>
            <a:r>
              <a:rPr lang="en-US" b="1" dirty="0"/>
              <a:t>never</a:t>
            </a:r>
            <a:r>
              <a:rPr lang="en-US" dirty="0"/>
              <a:t> going to meet Jane.</a:t>
            </a:r>
          </a:p>
          <a:p>
            <a:r>
              <a:rPr lang="en-US" dirty="0"/>
              <a:t>Are you </a:t>
            </a:r>
            <a:r>
              <a:rPr lang="en-US" b="1" dirty="0"/>
              <a:t>ever</a:t>
            </a:r>
            <a:r>
              <a:rPr lang="en-US" dirty="0"/>
              <a:t> going to meet Jane?</a:t>
            </a:r>
          </a:p>
          <a:p>
            <a:r>
              <a:rPr lang="en-US" b="1" dirty="0"/>
              <a:t>ACTIVE / PASSIVE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John </a:t>
            </a:r>
            <a:r>
              <a:rPr lang="en-US" b="1" dirty="0"/>
              <a:t>will finish</a:t>
            </a:r>
            <a:r>
              <a:rPr lang="en-US" dirty="0"/>
              <a:t> the work by 5:00 PM. </a:t>
            </a:r>
            <a:r>
              <a:rPr lang="en-US" i="1" dirty="0"/>
              <a:t>Active</a:t>
            </a:r>
            <a:endParaRPr lang="en-US" dirty="0"/>
          </a:p>
          <a:p>
            <a:r>
              <a:rPr lang="en-US" dirty="0"/>
              <a:t>The work </a:t>
            </a:r>
            <a:r>
              <a:rPr lang="en-US" b="1" dirty="0"/>
              <a:t>will be finished</a:t>
            </a:r>
            <a:r>
              <a:rPr lang="en-US" dirty="0"/>
              <a:t> by 5:00 PM. </a:t>
            </a:r>
            <a:r>
              <a:rPr lang="en-US" i="1" dirty="0"/>
              <a:t>Passive</a:t>
            </a:r>
            <a:endParaRPr lang="en-US" dirty="0"/>
          </a:p>
          <a:p>
            <a:r>
              <a:rPr lang="en-US" dirty="0"/>
              <a:t>Sally </a:t>
            </a:r>
            <a:r>
              <a:rPr lang="en-US" b="1" dirty="0"/>
              <a:t>is going to make</a:t>
            </a:r>
            <a:r>
              <a:rPr lang="en-US" dirty="0"/>
              <a:t> a beautiful dinner tonight. </a:t>
            </a:r>
            <a:r>
              <a:rPr lang="en-US" i="1" dirty="0"/>
              <a:t>Active</a:t>
            </a:r>
            <a:endParaRPr lang="en-US" dirty="0"/>
          </a:p>
          <a:p>
            <a:r>
              <a:rPr lang="en-US" dirty="0"/>
              <a:t>A beautiful dinner </a:t>
            </a:r>
            <a:r>
              <a:rPr lang="en-US" b="1" dirty="0"/>
              <a:t>is going to be made</a:t>
            </a:r>
            <a:r>
              <a:rPr lang="en-US" dirty="0"/>
              <a:t> by Sally tonight. </a:t>
            </a:r>
            <a:r>
              <a:rPr lang="en-US" i="1" dirty="0"/>
              <a:t>Passive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EXTRA PRACTICE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learnenglish.britishcouncil.org/english-grammar-reference/talking-about-the-future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https://www.englishgrammar.org/future-tenses-exercise/</a:t>
            </a:r>
          </a:p>
          <a:p>
            <a:r>
              <a:rPr lang="en-US" dirty="0" smtClean="0">
                <a:hlinkClick r:id="rId2"/>
              </a:rPr>
              <a:t>https://www.english-4u.de/en/tenses-exercises/future.htm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https://www.ego4u.com/en/cram-up/grammar/future-mix/exercises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https://www.englisch-hilfen.de/en/exercises/tenses/future.htm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https://www.youtube.com/watch?v=lGcXggbeLH8</a:t>
            </a:r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77</TotalTime>
  <Words>461</Words>
  <Application>Microsoft Office PowerPoint</Application>
  <PresentationFormat>Προβολή στην οθόνη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Ρίζες</vt:lpstr>
      <vt:lpstr>Future Talking </vt:lpstr>
      <vt:lpstr>Talking about the Future in English</vt:lpstr>
      <vt:lpstr> FORM Will FORM Be Going To </vt:lpstr>
      <vt:lpstr>Uses of &lt;&lt;will&gt;&gt;</vt:lpstr>
      <vt:lpstr>USE 2 "Will" to Express a Promise </vt:lpstr>
      <vt:lpstr> "Be going to" to Express a Plan </vt:lpstr>
      <vt:lpstr>   "Will" or "Be Going to" to Express a Prediction? </vt:lpstr>
      <vt:lpstr>Important notes!</vt:lpstr>
      <vt:lpstr>EXTRA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lampros1234</dc:creator>
  <cp:lastModifiedBy>lampros1234</cp:lastModifiedBy>
  <cp:revision>7</cp:revision>
  <dcterms:created xsi:type="dcterms:W3CDTF">2020-04-15T14:33:19Z</dcterms:created>
  <dcterms:modified xsi:type="dcterms:W3CDTF">2021-01-14T10:34:18Z</dcterms:modified>
</cp:coreProperties>
</file>