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9C864DB-AFF1-45DE-B93E-075C7A1243F4}" type="datetimeFigureOut">
              <a:rPr lang="el-GR" smtClean="0"/>
              <a:pPr/>
              <a:t>7/11/2020</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6EB3620-C818-4DEB-BF3A-0330657741FC}"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A9C864DB-AFF1-45DE-B93E-075C7A1243F4}" type="datetimeFigureOut">
              <a:rPr lang="el-GR" smtClean="0"/>
              <a:pPr/>
              <a:t>7/11/2020</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6EB3620-C818-4DEB-BF3A-0330657741F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9C864DB-AFF1-45DE-B93E-075C7A1243F4}" type="datetimeFigureOut">
              <a:rPr lang="el-GR" smtClean="0"/>
              <a:pPr/>
              <a:t>7/11/2020</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76EB3620-C818-4DEB-BF3A-0330657741FC}"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A9C864DB-AFF1-45DE-B93E-075C7A1243F4}" type="datetimeFigureOut">
              <a:rPr lang="el-GR" smtClean="0"/>
              <a:pPr/>
              <a:t>7/11/2020</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A9C864DB-AFF1-45DE-B93E-075C7A1243F4}" type="datetimeFigureOut">
              <a:rPr lang="el-GR" smtClean="0"/>
              <a:pPr/>
              <a:t>7/11/2020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6EB3620-C818-4DEB-BF3A-0330657741FC}"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9C864DB-AFF1-45DE-B93E-075C7A1243F4}" type="datetimeFigureOut">
              <a:rPr lang="el-GR" smtClean="0"/>
              <a:pPr/>
              <a:t>7/11/2020</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6EB3620-C818-4DEB-BF3A-0330657741F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englishpage.com/verbpage/verbtenseintro.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englishpage.com/verbpage/types.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nglishpage.com/verbpage/verbs5.htm" TargetMode="External"/><Relationship Id="rId2" Type="http://schemas.openxmlformats.org/officeDocument/2006/relationships/hyperlink" Target="https://www.youtube.com/watch?v=Dkln8PfE1xE&amp;list=PL2XQdNsomjWh96G1JBt3ku9UHVx4jHhSN&amp;index=6" TargetMode="External"/><Relationship Id="rId1" Type="http://schemas.openxmlformats.org/officeDocument/2006/relationships/slideLayout" Target="../slideLayouts/slideLayout2.xml"/><Relationship Id="rId4" Type="http://schemas.openxmlformats.org/officeDocument/2006/relationships/hyperlink" Target="https://www.englishpage.com/verbpage/verbs6.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Present perfect simple</a:t>
            </a:r>
            <a:endParaRPr lang="el-GR" dirty="0"/>
          </a:p>
        </p:txBody>
      </p:sp>
      <p:sp>
        <p:nvSpPr>
          <p:cNvPr id="3" name="2 - Υπότιτλος"/>
          <p:cNvSpPr>
            <a:spLocks noGrp="1"/>
          </p:cNvSpPr>
          <p:nvPr>
            <p:ph type="subTitle" idx="1"/>
          </p:nvPr>
        </p:nvSpPr>
        <p:spPr/>
        <p:txBody>
          <a:bodyPr/>
          <a:lstStyle/>
          <a:p>
            <a:r>
              <a:rPr lang="en-US" dirty="0" smtClean="0"/>
              <a:t>Form- use- function</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The present perfect</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n-US" dirty="0"/>
              <a:t>The present perfect is a </a:t>
            </a:r>
            <a:r>
              <a:rPr lang="en-US" dirty="0">
                <a:hlinkClick r:id="rId2"/>
              </a:rPr>
              <a:t>verb tense</a:t>
            </a:r>
            <a:r>
              <a:rPr lang="en-US" dirty="0"/>
              <a:t> which is used to show that an action has taken place once or many times before now. The present perfect is most frequently used to talk about experiences or changes that have taken place, but there are other less common uses as well. Read on for detailed descriptions, examples, and present perfect exercises.</a:t>
            </a:r>
          </a:p>
          <a:p>
            <a:r>
              <a:rPr lang="en-US" b="1" dirty="0"/>
              <a:t>Present Perfect Forms</a:t>
            </a:r>
          </a:p>
          <a:p>
            <a:r>
              <a:rPr lang="en-US" dirty="0"/>
              <a:t>The present perfect is formed using </a:t>
            </a:r>
            <a:r>
              <a:rPr lang="en-US" b="1" i="1" dirty="0"/>
              <a:t>has/have</a:t>
            </a:r>
            <a:r>
              <a:rPr lang="en-US" b="1" dirty="0"/>
              <a:t> + past participle</a:t>
            </a:r>
            <a:r>
              <a:rPr lang="en-US" dirty="0"/>
              <a:t>. Questions are indicated by inverting the subject and </a:t>
            </a:r>
            <a:r>
              <a:rPr lang="en-US" i="1" dirty="0"/>
              <a:t>has/have</a:t>
            </a:r>
            <a:r>
              <a:rPr lang="en-US" dirty="0"/>
              <a:t>. Negatives are made with </a:t>
            </a:r>
            <a:r>
              <a:rPr lang="en-US" i="1" dirty="0"/>
              <a:t>not</a:t>
            </a:r>
            <a:r>
              <a:rPr lang="en-US" dirty="0"/>
              <a:t>.</a:t>
            </a:r>
          </a:p>
          <a:p>
            <a:r>
              <a:rPr lang="en-US" dirty="0"/>
              <a:t>Statement: You </a:t>
            </a:r>
            <a:r>
              <a:rPr lang="en-US" b="1" dirty="0"/>
              <a:t>have seen</a:t>
            </a:r>
            <a:r>
              <a:rPr lang="en-US" dirty="0"/>
              <a:t> that movie many times.</a:t>
            </a:r>
          </a:p>
          <a:p>
            <a:r>
              <a:rPr lang="en-US" dirty="0"/>
              <a:t>Question: </a:t>
            </a:r>
            <a:r>
              <a:rPr lang="en-US" b="1" dirty="0"/>
              <a:t>Have</a:t>
            </a:r>
            <a:r>
              <a:rPr lang="en-US" dirty="0"/>
              <a:t> you </a:t>
            </a:r>
            <a:r>
              <a:rPr lang="en-US" b="1" dirty="0"/>
              <a:t>seen</a:t>
            </a:r>
            <a:r>
              <a:rPr lang="en-US" dirty="0"/>
              <a:t> that movie many times?</a:t>
            </a:r>
          </a:p>
          <a:p>
            <a:r>
              <a:rPr lang="en-US" dirty="0"/>
              <a:t>Negative: You </a:t>
            </a:r>
            <a:r>
              <a:rPr lang="en-US" b="1" dirty="0"/>
              <a:t>have not seen</a:t>
            </a:r>
            <a:r>
              <a:rPr lang="en-US" dirty="0"/>
              <a:t> that movie many times.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t>USE 1 Unspecified Time Before Now</a:t>
            </a:r>
          </a:p>
        </p:txBody>
      </p:sp>
      <p:sp>
        <p:nvSpPr>
          <p:cNvPr id="3" name="2 - Θέση περιεχομένου"/>
          <p:cNvSpPr>
            <a:spLocks noGrp="1"/>
          </p:cNvSpPr>
          <p:nvPr>
            <p:ph idx="1"/>
          </p:nvPr>
        </p:nvSpPr>
        <p:spPr/>
        <p:txBody>
          <a:bodyPr>
            <a:normAutofit/>
          </a:bodyPr>
          <a:lstStyle/>
          <a:p>
            <a:r>
              <a:rPr lang="en-US" sz="1200" dirty="0" smtClean="0"/>
              <a:t>We </a:t>
            </a:r>
            <a:r>
              <a:rPr lang="en-US" sz="1200" dirty="0"/>
              <a:t>use the present perfect to say that </a:t>
            </a:r>
            <a:r>
              <a:rPr lang="en-US" sz="1200" b="1" dirty="0"/>
              <a:t>an action happened at an unspecified time before now</a:t>
            </a:r>
            <a:r>
              <a:rPr lang="en-US" sz="1200" dirty="0"/>
              <a:t>. The exact time is not important. You </a:t>
            </a:r>
            <a:r>
              <a:rPr lang="en-US" sz="1200" b="1" u="sng" dirty="0"/>
              <a:t>CANNOT use </a:t>
            </a:r>
            <a:r>
              <a:rPr lang="en-US" sz="1200" dirty="0"/>
              <a:t>the present perfect with specific time expressions such as: yesterday, one year ago, last week, when I was a child, when I lived in Japan, at that moment, that day, one day, etc. </a:t>
            </a:r>
            <a:r>
              <a:rPr lang="en-US" sz="1200" b="1" u="sng" dirty="0"/>
              <a:t>We CAN use the present perfect with unspecific expressions such as: ever, never, once, many times, several times, before, so far, already, yet</a:t>
            </a:r>
            <a:r>
              <a:rPr lang="en-US" sz="1200" dirty="0"/>
              <a:t>, etc.</a:t>
            </a:r>
          </a:p>
          <a:p>
            <a:r>
              <a:rPr lang="en-US" sz="1200" dirty="0"/>
              <a:t>Examples:</a:t>
            </a:r>
          </a:p>
          <a:p>
            <a:r>
              <a:rPr lang="en-US" sz="1200" dirty="0"/>
              <a:t>I </a:t>
            </a:r>
            <a:r>
              <a:rPr lang="en-US" sz="1200" b="1" dirty="0"/>
              <a:t>have seen</a:t>
            </a:r>
            <a:r>
              <a:rPr lang="en-US" sz="1200" dirty="0"/>
              <a:t> that movie twenty times.</a:t>
            </a:r>
          </a:p>
          <a:p>
            <a:r>
              <a:rPr lang="en-US" sz="1200" dirty="0"/>
              <a:t>I think I </a:t>
            </a:r>
            <a:r>
              <a:rPr lang="en-US" sz="1200" b="1" dirty="0"/>
              <a:t>have met</a:t>
            </a:r>
            <a:r>
              <a:rPr lang="en-US" sz="1200" dirty="0"/>
              <a:t> him once before.</a:t>
            </a:r>
          </a:p>
          <a:p>
            <a:r>
              <a:rPr lang="en-US" sz="1200" dirty="0"/>
              <a:t>There </a:t>
            </a:r>
            <a:r>
              <a:rPr lang="en-US" sz="1200" b="1" dirty="0"/>
              <a:t>have been</a:t>
            </a:r>
            <a:r>
              <a:rPr lang="en-US" sz="1200" dirty="0"/>
              <a:t> many earthquakes in California.</a:t>
            </a:r>
          </a:p>
          <a:p>
            <a:r>
              <a:rPr lang="en-US" sz="1200" dirty="0"/>
              <a:t>People </a:t>
            </a:r>
            <a:r>
              <a:rPr lang="en-US" sz="1200" b="1" dirty="0"/>
              <a:t>have traveled</a:t>
            </a:r>
            <a:r>
              <a:rPr lang="en-US" sz="1200" dirty="0"/>
              <a:t> to the Moon.</a:t>
            </a:r>
          </a:p>
          <a:p>
            <a:r>
              <a:rPr lang="en-US" sz="1200" dirty="0"/>
              <a:t>People </a:t>
            </a:r>
            <a:r>
              <a:rPr lang="en-US" sz="1200" b="1" dirty="0"/>
              <a:t>have not traveled</a:t>
            </a:r>
            <a:r>
              <a:rPr lang="en-US" sz="1200" dirty="0"/>
              <a:t> to Mars.</a:t>
            </a:r>
          </a:p>
          <a:p>
            <a:r>
              <a:rPr lang="en-US" sz="1200" b="1" dirty="0"/>
              <a:t>Have</a:t>
            </a:r>
            <a:r>
              <a:rPr lang="en-US" sz="1200" dirty="0"/>
              <a:t> you </a:t>
            </a:r>
            <a:r>
              <a:rPr lang="en-US" sz="1200" b="1" dirty="0"/>
              <a:t>read</a:t>
            </a:r>
            <a:r>
              <a:rPr lang="en-US" sz="1200" dirty="0"/>
              <a:t> the book yet?</a:t>
            </a:r>
          </a:p>
          <a:p>
            <a:r>
              <a:rPr lang="en-US" sz="1200" dirty="0"/>
              <a:t>Nobody </a:t>
            </a:r>
            <a:r>
              <a:rPr lang="en-US" sz="1200" b="1" dirty="0"/>
              <a:t>has</a:t>
            </a:r>
            <a:r>
              <a:rPr lang="en-US" sz="1200" dirty="0"/>
              <a:t> ever </a:t>
            </a:r>
            <a:r>
              <a:rPr lang="en-US" sz="1200" b="1" dirty="0"/>
              <a:t>climbed</a:t>
            </a:r>
            <a:r>
              <a:rPr lang="en-US" sz="1200" dirty="0"/>
              <a:t> that mountain.</a:t>
            </a:r>
          </a:p>
          <a:p>
            <a:r>
              <a:rPr lang="en-US" sz="1200" dirty="0"/>
              <a:t>A: </a:t>
            </a:r>
            <a:r>
              <a:rPr lang="en-US" sz="1200" b="1" dirty="0"/>
              <a:t>Has</a:t>
            </a:r>
            <a:r>
              <a:rPr lang="en-US" sz="1200" dirty="0"/>
              <a:t> there ever </a:t>
            </a:r>
            <a:r>
              <a:rPr lang="en-US" sz="1200" b="1" dirty="0"/>
              <a:t>been</a:t>
            </a:r>
            <a:r>
              <a:rPr lang="en-US" sz="1200" dirty="0"/>
              <a:t> a war in the United States?</a:t>
            </a:r>
            <a:br>
              <a:rPr lang="en-US" sz="1200" dirty="0"/>
            </a:br>
            <a:r>
              <a:rPr lang="en-US" sz="1200" dirty="0"/>
              <a:t>B: Yes, there </a:t>
            </a:r>
            <a:r>
              <a:rPr lang="en-US" sz="1200" b="1" dirty="0"/>
              <a:t>has been</a:t>
            </a:r>
            <a:r>
              <a:rPr lang="en-US" sz="1200" dirty="0"/>
              <a:t> a war in the United States.</a:t>
            </a:r>
          </a:p>
          <a:p>
            <a:r>
              <a:rPr lang="en-US" sz="1200" b="1" dirty="0"/>
              <a:t>How Do You Actually Use the Present Perfect?</a:t>
            </a:r>
          </a:p>
          <a:p>
            <a:endParaRPr lang="en-US" sz="1200" dirty="0" smtClean="0"/>
          </a:p>
          <a:p>
            <a:r>
              <a:rPr lang="en-US" sz="1200" dirty="0" smtClean="0"/>
              <a:t>The </a:t>
            </a:r>
            <a:r>
              <a:rPr lang="en-US" sz="1200" dirty="0"/>
              <a:t>concept of "unspecified time" can be very confusing to English learners. It is best to associate present perfect with the </a:t>
            </a:r>
            <a:r>
              <a:rPr lang="en-US" sz="1400" b="1" dirty="0"/>
              <a:t>following topics:</a:t>
            </a:r>
          </a:p>
          <a:p>
            <a:endParaRPr lang="el-GR"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TOPIC 1 Experience</a:t>
            </a:r>
          </a:p>
        </p:txBody>
      </p:sp>
      <p:sp>
        <p:nvSpPr>
          <p:cNvPr id="3" name="2 - Θέση περιεχομένου"/>
          <p:cNvSpPr>
            <a:spLocks noGrp="1"/>
          </p:cNvSpPr>
          <p:nvPr>
            <p:ph idx="1"/>
          </p:nvPr>
        </p:nvSpPr>
        <p:spPr/>
        <p:txBody>
          <a:bodyPr>
            <a:normAutofit fontScale="70000" lnSpcReduction="20000"/>
          </a:bodyPr>
          <a:lstStyle/>
          <a:p>
            <a:r>
              <a:rPr lang="en-US" dirty="0" smtClean="0"/>
              <a:t>You can use the present perfect </a:t>
            </a:r>
            <a:r>
              <a:rPr lang="en-US" b="1" dirty="0" smtClean="0"/>
              <a:t>to describe your experience</a:t>
            </a:r>
            <a:r>
              <a:rPr lang="en-US" dirty="0" smtClean="0"/>
              <a:t>. It is like saying, "I have the experience of..." You can also use this tense to say that you have never had a certain experience. The present perfect is NOT used to describe a specific event.</a:t>
            </a:r>
          </a:p>
          <a:p>
            <a:r>
              <a:rPr lang="en-US" dirty="0" smtClean="0"/>
              <a:t>Examples:</a:t>
            </a:r>
          </a:p>
          <a:p>
            <a:r>
              <a:rPr lang="en-US" dirty="0" smtClean="0"/>
              <a:t>I </a:t>
            </a:r>
            <a:r>
              <a:rPr lang="en-US" b="1" dirty="0" smtClean="0"/>
              <a:t>have been</a:t>
            </a:r>
            <a:r>
              <a:rPr lang="en-US" dirty="0" smtClean="0"/>
              <a:t> to France.</a:t>
            </a:r>
            <a:br>
              <a:rPr lang="en-US" dirty="0" smtClean="0"/>
            </a:br>
            <a:r>
              <a:rPr lang="en-US" i="1" dirty="0" smtClean="0"/>
              <a:t>This sentence means that you have had the experience of being in France. Maybe you have been there once, or several times.</a:t>
            </a:r>
            <a:endParaRPr lang="en-US" dirty="0" smtClean="0"/>
          </a:p>
          <a:p>
            <a:r>
              <a:rPr lang="en-US" dirty="0" smtClean="0"/>
              <a:t>I </a:t>
            </a:r>
            <a:r>
              <a:rPr lang="en-US" b="1" dirty="0" smtClean="0"/>
              <a:t>have been</a:t>
            </a:r>
            <a:r>
              <a:rPr lang="en-US" dirty="0" smtClean="0"/>
              <a:t> to France three times.</a:t>
            </a:r>
            <a:br>
              <a:rPr lang="en-US" dirty="0" smtClean="0"/>
            </a:br>
            <a:r>
              <a:rPr lang="en-US" i="1" dirty="0" smtClean="0"/>
              <a:t>You can add the number of times at the end of the sentence.</a:t>
            </a:r>
            <a:endParaRPr lang="en-US" dirty="0" smtClean="0"/>
          </a:p>
          <a:p>
            <a:r>
              <a:rPr lang="en-US" dirty="0" smtClean="0"/>
              <a:t>I </a:t>
            </a:r>
            <a:r>
              <a:rPr lang="en-US" b="1" dirty="0" smtClean="0"/>
              <a:t>have</a:t>
            </a:r>
            <a:r>
              <a:rPr lang="en-US" dirty="0" smtClean="0"/>
              <a:t> never </a:t>
            </a:r>
            <a:r>
              <a:rPr lang="en-US" b="1" dirty="0" smtClean="0"/>
              <a:t>been</a:t>
            </a:r>
            <a:r>
              <a:rPr lang="en-US" dirty="0" smtClean="0"/>
              <a:t> to France.</a:t>
            </a:r>
            <a:br>
              <a:rPr lang="en-US" dirty="0" smtClean="0"/>
            </a:br>
            <a:r>
              <a:rPr lang="en-US" i="1" dirty="0" smtClean="0"/>
              <a:t>This sentence means that you have not had the experience of going to France.</a:t>
            </a:r>
            <a:endParaRPr lang="en-US" dirty="0" smtClean="0"/>
          </a:p>
          <a:p>
            <a:r>
              <a:rPr lang="en-US" dirty="0" smtClean="0"/>
              <a:t>I think I </a:t>
            </a:r>
            <a:r>
              <a:rPr lang="en-US" b="1" dirty="0" smtClean="0"/>
              <a:t>have seen</a:t>
            </a:r>
            <a:r>
              <a:rPr lang="en-US" dirty="0" smtClean="0"/>
              <a:t> that movie before.</a:t>
            </a:r>
          </a:p>
          <a:p>
            <a:r>
              <a:rPr lang="en-US" dirty="0" smtClean="0"/>
              <a:t>He </a:t>
            </a:r>
            <a:r>
              <a:rPr lang="en-US" b="1" dirty="0" smtClean="0"/>
              <a:t>has</a:t>
            </a:r>
            <a:r>
              <a:rPr lang="en-US" dirty="0" smtClean="0"/>
              <a:t> never </a:t>
            </a:r>
            <a:r>
              <a:rPr lang="en-US" b="1" dirty="0" smtClean="0"/>
              <a:t>traveled</a:t>
            </a:r>
            <a:r>
              <a:rPr lang="en-US" dirty="0" smtClean="0"/>
              <a:t> by train.</a:t>
            </a:r>
          </a:p>
          <a:p>
            <a:r>
              <a:rPr lang="en-US" dirty="0" smtClean="0"/>
              <a:t>Joan </a:t>
            </a:r>
            <a:r>
              <a:rPr lang="en-US" b="1" dirty="0" smtClean="0"/>
              <a:t>has studied</a:t>
            </a:r>
            <a:r>
              <a:rPr lang="en-US" dirty="0" smtClean="0"/>
              <a:t> two foreign languages.</a:t>
            </a:r>
          </a:p>
          <a:p>
            <a:r>
              <a:rPr lang="en-US" dirty="0" smtClean="0"/>
              <a:t>A: </a:t>
            </a:r>
            <a:r>
              <a:rPr lang="en-US" b="1" dirty="0" smtClean="0"/>
              <a:t>Have</a:t>
            </a:r>
            <a:r>
              <a:rPr lang="en-US" dirty="0" smtClean="0"/>
              <a:t> you ever </a:t>
            </a:r>
            <a:r>
              <a:rPr lang="en-US" b="1" dirty="0" smtClean="0"/>
              <a:t>met</a:t>
            </a:r>
            <a:r>
              <a:rPr lang="en-US" dirty="0" smtClean="0"/>
              <a:t> him?</a:t>
            </a:r>
            <a:br>
              <a:rPr lang="en-US" dirty="0" smtClean="0"/>
            </a:br>
            <a:r>
              <a:rPr lang="en-US" dirty="0" smtClean="0"/>
              <a:t>B: No, I </a:t>
            </a:r>
            <a:r>
              <a:rPr lang="en-US" b="1" dirty="0" smtClean="0"/>
              <a:t>have</a:t>
            </a:r>
            <a:r>
              <a:rPr lang="en-US" dirty="0" smtClean="0"/>
              <a:t> not </a:t>
            </a:r>
            <a:r>
              <a:rPr lang="en-US" b="1" dirty="0" smtClean="0"/>
              <a:t>met</a:t>
            </a:r>
            <a:r>
              <a:rPr lang="en-US" dirty="0" smtClean="0"/>
              <a:t> him.</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TOPIC 2 Change Over Time</a:t>
            </a:r>
            <a:br>
              <a:rPr lang="en-US" b="1" dirty="0" smtClean="0"/>
            </a:br>
            <a:r>
              <a:rPr lang="en-US" b="1" dirty="0" smtClean="0"/>
              <a:t>TOPIC 3 Accomplishments</a:t>
            </a:r>
            <a:endParaRPr lang="en-US" b="1" dirty="0"/>
          </a:p>
        </p:txBody>
      </p:sp>
      <p:sp>
        <p:nvSpPr>
          <p:cNvPr id="3" name="2 - Θέση περιεχομένου"/>
          <p:cNvSpPr>
            <a:spLocks noGrp="1"/>
          </p:cNvSpPr>
          <p:nvPr>
            <p:ph idx="1"/>
          </p:nvPr>
        </p:nvSpPr>
        <p:spPr/>
        <p:txBody>
          <a:bodyPr>
            <a:normAutofit fontScale="70000" lnSpcReduction="20000"/>
          </a:bodyPr>
          <a:lstStyle/>
          <a:p>
            <a:r>
              <a:rPr lang="en-US" dirty="0" smtClean="0"/>
              <a:t>We </a:t>
            </a:r>
            <a:r>
              <a:rPr lang="en-US" dirty="0"/>
              <a:t>often use the present </a:t>
            </a:r>
            <a:r>
              <a:rPr lang="en-US" b="1" dirty="0"/>
              <a:t>perfect to talk about change that has happened over a period of time.</a:t>
            </a:r>
          </a:p>
          <a:p>
            <a:r>
              <a:rPr lang="en-US" dirty="0"/>
              <a:t>Examples:</a:t>
            </a:r>
          </a:p>
          <a:p>
            <a:r>
              <a:rPr lang="en-US" dirty="0"/>
              <a:t>You </a:t>
            </a:r>
            <a:r>
              <a:rPr lang="en-US" b="1" dirty="0"/>
              <a:t>have grown</a:t>
            </a:r>
            <a:r>
              <a:rPr lang="en-US" dirty="0"/>
              <a:t> since the last time I saw you.</a:t>
            </a:r>
          </a:p>
          <a:p>
            <a:r>
              <a:rPr lang="en-US" dirty="0"/>
              <a:t>The government </a:t>
            </a:r>
            <a:r>
              <a:rPr lang="en-US" b="1" dirty="0"/>
              <a:t>has become</a:t>
            </a:r>
            <a:r>
              <a:rPr lang="en-US" dirty="0"/>
              <a:t> more interested in arts education.</a:t>
            </a:r>
          </a:p>
          <a:p>
            <a:r>
              <a:rPr lang="en-US" dirty="0"/>
              <a:t>Japanese </a:t>
            </a:r>
            <a:r>
              <a:rPr lang="en-US" b="1" dirty="0"/>
              <a:t>has become</a:t>
            </a:r>
            <a:r>
              <a:rPr lang="en-US" dirty="0"/>
              <a:t> one of the most popular courses at the university since the Asian studies program was established.</a:t>
            </a:r>
          </a:p>
          <a:p>
            <a:r>
              <a:rPr lang="en-US" dirty="0"/>
              <a:t>My English </a:t>
            </a:r>
            <a:r>
              <a:rPr lang="en-US" b="1" dirty="0"/>
              <a:t>has</a:t>
            </a:r>
            <a:r>
              <a:rPr lang="en-US" dirty="0"/>
              <a:t> really </a:t>
            </a:r>
            <a:r>
              <a:rPr lang="en-US" b="1" dirty="0"/>
              <a:t>improved</a:t>
            </a:r>
            <a:r>
              <a:rPr lang="en-US" dirty="0"/>
              <a:t> since I moved to Australia.</a:t>
            </a:r>
          </a:p>
          <a:p>
            <a:endParaRPr lang="en-US" dirty="0" smtClean="0"/>
          </a:p>
          <a:p>
            <a:r>
              <a:rPr lang="en-US" dirty="0" smtClean="0"/>
              <a:t>We </a:t>
            </a:r>
            <a:r>
              <a:rPr lang="en-US" dirty="0"/>
              <a:t>often use the present perfect to </a:t>
            </a:r>
            <a:r>
              <a:rPr lang="en-US" b="1" dirty="0"/>
              <a:t>list the accomplishments </a:t>
            </a:r>
            <a:r>
              <a:rPr lang="en-US" dirty="0"/>
              <a:t>of individuals and humanity. You cannot mention a specific time.</a:t>
            </a:r>
          </a:p>
          <a:p>
            <a:r>
              <a:rPr lang="en-US" dirty="0"/>
              <a:t>Examples:</a:t>
            </a:r>
          </a:p>
          <a:p>
            <a:r>
              <a:rPr lang="en-US" dirty="0"/>
              <a:t>Man </a:t>
            </a:r>
            <a:r>
              <a:rPr lang="en-US" b="1" dirty="0"/>
              <a:t>has walked</a:t>
            </a:r>
            <a:r>
              <a:rPr lang="en-US" dirty="0"/>
              <a:t> on the Moon.</a:t>
            </a:r>
          </a:p>
          <a:p>
            <a:r>
              <a:rPr lang="en-US" dirty="0"/>
              <a:t>Our son </a:t>
            </a:r>
            <a:r>
              <a:rPr lang="en-US" b="1" dirty="0"/>
              <a:t>has learned</a:t>
            </a:r>
            <a:r>
              <a:rPr lang="en-US" dirty="0"/>
              <a:t> how to read.</a:t>
            </a:r>
          </a:p>
          <a:p>
            <a:r>
              <a:rPr lang="en-US" dirty="0"/>
              <a:t>Doctors </a:t>
            </a:r>
            <a:r>
              <a:rPr lang="en-US" b="1" dirty="0"/>
              <a:t>have cured</a:t>
            </a:r>
            <a:r>
              <a:rPr lang="en-US" dirty="0"/>
              <a:t> many deadly diseases.</a:t>
            </a:r>
          </a:p>
          <a:p>
            <a:r>
              <a:rPr lang="en-US" dirty="0"/>
              <a:t>Scientists </a:t>
            </a:r>
            <a:r>
              <a:rPr lang="en-US" b="1" dirty="0"/>
              <a:t>have split</a:t>
            </a:r>
            <a:r>
              <a:rPr lang="en-US" dirty="0"/>
              <a:t> the atom.</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2700" b="1" dirty="0" smtClean="0"/>
              <a:t/>
            </a:r>
            <a:br>
              <a:rPr lang="en-US" sz="2700" b="1" dirty="0" smtClean="0"/>
            </a:br>
            <a:r>
              <a:rPr lang="en-US" sz="2700" b="1" dirty="0"/>
              <a:t/>
            </a:r>
            <a:br>
              <a:rPr lang="en-US" sz="2700" b="1" dirty="0"/>
            </a:br>
            <a:r>
              <a:rPr lang="en-US" sz="2000" b="1" dirty="0" smtClean="0"/>
              <a:t>TOPIC 4 An Uncompleted Action You Are Expecting</a:t>
            </a:r>
            <a:br>
              <a:rPr lang="en-US" sz="2000" b="1" dirty="0" smtClean="0"/>
            </a:br>
            <a:r>
              <a:rPr lang="en-US" sz="2000" b="1" dirty="0" smtClean="0"/>
              <a:t>TOPIC 5 Multiple Actions at Different Times</a:t>
            </a:r>
            <a:br>
              <a:rPr lang="en-US" sz="2000" b="1" dirty="0" smtClean="0"/>
            </a:br>
            <a:endParaRPr lang="el-GR" sz="2000" dirty="0"/>
          </a:p>
        </p:txBody>
      </p:sp>
      <p:sp>
        <p:nvSpPr>
          <p:cNvPr id="3" name="2 - Θέση περιεχομένου"/>
          <p:cNvSpPr>
            <a:spLocks noGrp="1"/>
          </p:cNvSpPr>
          <p:nvPr>
            <p:ph idx="1"/>
          </p:nvPr>
        </p:nvSpPr>
        <p:spPr>
          <a:xfrm>
            <a:off x="500034" y="1571612"/>
            <a:ext cx="8229600" cy="4525963"/>
          </a:xfrm>
        </p:spPr>
        <p:txBody>
          <a:bodyPr>
            <a:normAutofit fontScale="62500" lnSpcReduction="20000"/>
          </a:bodyPr>
          <a:lstStyle/>
          <a:p>
            <a:r>
              <a:rPr lang="en-US" dirty="0" smtClean="0"/>
              <a:t>We </a:t>
            </a:r>
            <a:r>
              <a:rPr lang="en-US" dirty="0"/>
              <a:t>often use the present perfect to say that </a:t>
            </a:r>
            <a:r>
              <a:rPr lang="en-US" b="1" dirty="0"/>
              <a:t>an action which we expected has not happened</a:t>
            </a:r>
            <a:r>
              <a:rPr lang="en-US" dirty="0"/>
              <a:t>. Using </a:t>
            </a:r>
            <a:r>
              <a:rPr lang="en-US" u="sng" dirty="0"/>
              <a:t>the present perfect suggests that we are still waiting for the action to happen</a:t>
            </a:r>
            <a:r>
              <a:rPr lang="en-US" dirty="0"/>
              <a:t>.</a:t>
            </a:r>
          </a:p>
          <a:p>
            <a:r>
              <a:rPr lang="en-US" dirty="0"/>
              <a:t>Examples:</a:t>
            </a:r>
          </a:p>
          <a:p>
            <a:r>
              <a:rPr lang="en-US" dirty="0"/>
              <a:t>James </a:t>
            </a:r>
            <a:r>
              <a:rPr lang="en-US" b="1" dirty="0"/>
              <a:t>has not finished</a:t>
            </a:r>
            <a:r>
              <a:rPr lang="en-US" dirty="0"/>
              <a:t> his homework yet.</a:t>
            </a:r>
          </a:p>
          <a:p>
            <a:r>
              <a:rPr lang="en-US" dirty="0"/>
              <a:t>Susan </a:t>
            </a:r>
            <a:r>
              <a:rPr lang="en-US" b="1" dirty="0"/>
              <a:t>hasn't mastered</a:t>
            </a:r>
            <a:r>
              <a:rPr lang="en-US" dirty="0"/>
              <a:t> Japanese, but she can communicate.</a:t>
            </a:r>
          </a:p>
          <a:p>
            <a:r>
              <a:rPr lang="en-US" dirty="0"/>
              <a:t>Bill </a:t>
            </a:r>
            <a:r>
              <a:rPr lang="en-US" b="1" dirty="0"/>
              <a:t>has</a:t>
            </a:r>
            <a:r>
              <a:rPr lang="en-US" dirty="0"/>
              <a:t> still </a:t>
            </a:r>
            <a:r>
              <a:rPr lang="en-US" b="1" dirty="0"/>
              <a:t>not arrived</a:t>
            </a:r>
            <a:r>
              <a:rPr lang="en-US" dirty="0"/>
              <a:t>.</a:t>
            </a:r>
          </a:p>
          <a:p>
            <a:r>
              <a:rPr lang="en-US" dirty="0"/>
              <a:t>The rain </a:t>
            </a:r>
            <a:r>
              <a:rPr lang="en-US" b="1" dirty="0"/>
              <a:t>hasn't stopped</a:t>
            </a:r>
            <a:r>
              <a:rPr lang="en-US" dirty="0"/>
              <a:t>.</a:t>
            </a:r>
          </a:p>
          <a:p>
            <a:endParaRPr lang="en-US" dirty="0" smtClean="0"/>
          </a:p>
          <a:p>
            <a:r>
              <a:rPr lang="en-US" dirty="0" smtClean="0"/>
              <a:t>We </a:t>
            </a:r>
            <a:r>
              <a:rPr lang="en-US" dirty="0"/>
              <a:t>also use the present perfect </a:t>
            </a:r>
            <a:r>
              <a:rPr lang="en-US" b="1" dirty="0"/>
              <a:t>to talk about several different actions which have occurred in the past at different times</a:t>
            </a:r>
            <a:r>
              <a:rPr lang="en-US" dirty="0"/>
              <a:t>. Present perfect </a:t>
            </a:r>
            <a:r>
              <a:rPr lang="en-US" u="sng" dirty="0"/>
              <a:t>suggests the process is not complete and more actions are possible.</a:t>
            </a:r>
          </a:p>
          <a:p>
            <a:r>
              <a:rPr lang="en-US" dirty="0"/>
              <a:t>Examples:</a:t>
            </a:r>
          </a:p>
          <a:p>
            <a:r>
              <a:rPr lang="en-US" dirty="0"/>
              <a:t>The army </a:t>
            </a:r>
            <a:r>
              <a:rPr lang="en-US" b="1" dirty="0"/>
              <a:t>has attacked</a:t>
            </a:r>
            <a:r>
              <a:rPr lang="en-US" dirty="0"/>
              <a:t> that city five times.</a:t>
            </a:r>
          </a:p>
          <a:p>
            <a:r>
              <a:rPr lang="en-US" dirty="0"/>
              <a:t>I </a:t>
            </a:r>
            <a:r>
              <a:rPr lang="en-US" b="1" dirty="0"/>
              <a:t>have had</a:t>
            </a:r>
            <a:r>
              <a:rPr lang="en-US" dirty="0"/>
              <a:t> four quizzes and five tests so far this semester.</a:t>
            </a:r>
          </a:p>
          <a:p>
            <a:r>
              <a:rPr lang="en-US" dirty="0"/>
              <a:t>We </a:t>
            </a:r>
            <a:r>
              <a:rPr lang="en-US" b="1" dirty="0"/>
              <a:t>have had</a:t>
            </a:r>
            <a:r>
              <a:rPr lang="en-US" dirty="0"/>
              <a:t> many major problems while working on this project.</a:t>
            </a:r>
          </a:p>
          <a:p>
            <a:r>
              <a:rPr lang="en-US" dirty="0"/>
              <a:t>She </a:t>
            </a:r>
            <a:r>
              <a:rPr lang="en-US" b="1" dirty="0"/>
              <a:t>has talked</a:t>
            </a:r>
            <a:r>
              <a:rPr lang="en-US" dirty="0"/>
              <a:t> to several specialists about her problem, but nobody knows why she is sick.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
            </a:r>
            <a:br>
              <a:rPr lang="en-US" b="1" dirty="0" smtClean="0"/>
            </a:br>
            <a:r>
              <a:rPr lang="en-US" sz="2000" b="1" dirty="0" smtClean="0"/>
              <a:t>USE 2 Duration From the Past Until Now (Non-Continuous Verbs)</a:t>
            </a:r>
            <a:br>
              <a:rPr lang="en-US" sz="2000" b="1" dirty="0" smtClean="0"/>
            </a:br>
            <a:endParaRPr lang="el-GR" sz="2000" dirty="0"/>
          </a:p>
        </p:txBody>
      </p:sp>
      <p:sp>
        <p:nvSpPr>
          <p:cNvPr id="3" name="2 - Θέση περιεχομένου"/>
          <p:cNvSpPr>
            <a:spLocks noGrp="1"/>
          </p:cNvSpPr>
          <p:nvPr>
            <p:ph idx="1"/>
          </p:nvPr>
        </p:nvSpPr>
        <p:spPr/>
        <p:txBody>
          <a:bodyPr>
            <a:normAutofit fontScale="62500" lnSpcReduction="20000"/>
          </a:bodyPr>
          <a:lstStyle/>
          <a:p>
            <a:r>
              <a:rPr lang="en-US" dirty="0" smtClean="0"/>
              <a:t>With</a:t>
            </a:r>
            <a:r>
              <a:rPr lang="en-US" dirty="0"/>
              <a:t> </a:t>
            </a:r>
            <a:r>
              <a:rPr lang="en-US" dirty="0">
                <a:hlinkClick r:id="rId2"/>
              </a:rPr>
              <a:t>non-continuous verbs</a:t>
            </a:r>
            <a:r>
              <a:rPr lang="en-US" dirty="0"/>
              <a:t> and non-continuous uses of </a:t>
            </a:r>
            <a:r>
              <a:rPr lang="en-US" dirty="0">
                <a:hlinkClick r:id="rId2"/>
              </a:rPr>
              <a:t>mixed verbs</a:t>
            </a:r>
            <a:r>
              <a:rPr lang="en-US" dirty="0"/>
              <a:t>, we use the present perfect to show that something started in the past and has continued up until now. "For five minutes," "for two weeks," and "since Tuesday" are all durations which can be used with the present perfect.</a:t>
            </a:r>
          </a:p>
          <a:p>
            <a:r>
              <a:rPr lang="en-US" dirty="0"/>
              <a:t>Examples:</a:t>
            </a:r>
          </a:p>
          <a:p>
            <a:r>
              <a:rPr lang="en-US" dirty="0"/>
              <a:t>I </a:t>
            </a:r>
            <a:r>
              <a:rPr lang="en-US" b="1" dirty="0"/>
              <a:t>have had</a:t>
            </a:r>
            <a:r>
              <a:rPr lang="en-US" dirty="0"/>
              <a:t> a cold for two weeks.</a:t>
            </a:r>
          </a:p>
          <a:p>
            <a:r>
              <a:rPr lang="en-US" dirty="0"/>
              <a:t>She </a:t>
            </a:r>
            <a:r>
              <a:rPr lang="en-US" b="1" dirty="0"/>
              <a:t>has been</a:t>
            </a:r>
            <a:r>
              <a:rPr lang="en-US" dirty="0"/>
              <a:t> in England for six months.</a:t>
            </a:r>
          </a:p>
          <a:p>
            <a:r>
              <a:rPr lang="en-US" dirty="0"/>
              <a:t>Mary </a:t>
            </a:r>
            <a:r>
              <a:rPr lang="en-US" b="1" dirty="0"/>
              <a:t>has loved</a:t>
            </a:r>
            <a:r>
              <a:rPr lang="en-US" dirty="0"/>
              <a:t> chocolate since she was a little girl.</a:t>
            </a:r>
          </a:p>
          <a:p>
            <a:r>
              <a:rPr lang="en-US" dirty="0"/>
              <a:t>Although the above use of present perfect is normally limited to non-continuous verbs and non-continuous uses of mixed verbs, the words "live," "work," "teach," and "study" are sometimes used in this way even though they are NOT non-continuous verbs.</a:t>
            </a:r>
          </a:p>
          <a:p>
            <a:endParaRPr lang="en-US" b="1" dirty="0" smtClean="0"/>
          </a:p>
          <a:p>
            <a:r>
              <a:rPr lang="en-US" b="1" dirty="0" smtClean="0"/>
              <a:t>ADVERB </a:t>
            </a:r>
            <a:r>
              <a:rPr lang="en-US" b="1" dirty="0"/>
              <a:t>PLACEMENT</a:t>
            </a:r>
          </a:p>
          <a:p>
            <a:r>
              <a:rPr lang="en-US" dirty="0"/>
              <a:t>The examples below show the placement for grammar adverbs such as: always, only, never, ever, still, just, etc.</a:t>
            </a:r>
          </a:p>
          <a:p>
            <a:r>
              <a:rPr lang="en-US" dirty="0"/>
              <a:t>Examples:</a:t>
            </a:r>
          </a:p>
          <a:p>
            <a:r>
              <a:rPr lang="en-US" dirty="0"/>
              <a:t>You have </a:t>
            </a:r>
            <a:r>
              <a:rPr lang="en-US" b="1" dirty="0"/>
              <a:t>only</a:t>
            </a:r>
            <a:r>
              <a:rPr lang="en-US" dirty="0"/>
              <a:t> seen that movie one time.</a:t>
            </a:r>
          </a:p>
          <a:p>
            <a:r>
              <a:rPr lang="en-US" dirty="0"/>
              <a:t>Have you </a:t>
            </a:r>
            <a:r>
              <a:rPr lang="en-US" b="1" dirty="0"/>
              <a:t>only</a:t>
            </a:r>
            <a:r>
              <a:rPr lang="en-US" dirty="0"/>
              <a:t> seen that movie one time?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n-US" dirty="0" smtClean="0"/>
              <a:t>Extra tasks</a:t>
            </a:r>
            <a:endParaRPr lang="el-GR" dirty="0"/>
          </a:p>
        </p:txBody>
      </p:sp>
      <p:sp>
        <p:nvSpPr>
          <p:cNvPr id="3" name="2 - Θέση περιεχομένου"/>
          <p:cNvSpPr>
            <a:spLocks noGrp="1"/>
          </p:cNvSpPr>
          <p:nvPr>
            <p:ph idx="1"/>
          </p:nvPr>
        </p:nvSpPr>
        <p:spPr/>
        <p:txBody>
          <a:bodyPr/>
          <a:lstStyle/>
          <a:p>
            <a:r>
              <a:rPr lang="en-US" dirty="0" smtClean="0">
                <a:hlinkClick r:id="rId2"/>
              </a:rPr>
              <a:t>https://</a:t>
            </a:r>
            <a:r>
              <a:rPr lang="en-US" dirty="0" smtClean="0">
                <a:hlinkClick r:id="rId2"/>
              </a:rPr>
              <a:t>www.youtube.com/watch?v=Dkln8PfE1xE&amp;list=PL2XQdNsomjWh96G1JBt3ku9UHVx4jHhSN&amp;index=6</a:t>
            </a:r>
            <a:endParaRPr lang="en-US" dirty="0" smtClean="0"/>
          </a:p>
          <a:p>
            <a:r>
              <a:rPr lang="en-US" dirty="0" smtClean="0">
                <a:hlinkClick r:id="rId3"/>
              </a:rPr>
              <a:t>https://</a:t>
            </a:r>
            <a:r>
              <a:rPr lang="en-US" dirty="0" smtClean="0">
                <a:hlinkClick r:id="rId3"/>
              </a:rPr>
              <a:t>www.englishpage.com/verbpage/verbs5.htm</a:t>
            </a:r>
            <a:endParaRPr lang="en-US" dirty="0" smtClean="0"/>
          </a:p>
          <a:p>
            <a:r>
              <a:rPr lang="en-US" smtClean="0">
                <a:hlinkClick r:id="rId4"/>
              </a:rPr>
              <a:t>https</a:t>
            </a:r>
            <a:r>
              <a:rPr lang="en-US" smtClean="0">
                <a:hlinkClick r:id="rId4"/>
              </a:rPr>
              <a:t>://</a:t>
            </a:r>
            <a:r>
              <a:rPr lang="en-US" smtClean="0">
                <a:hlinkClick r:id="rId4"/>
              </a:rPr>
              <a:t>www.englishpage.com/verbpage/verbs6.htm</a:t>
            </a:r>
            <a:endParaRPr lang="en-US" smtClean="0"/>
          </a:p>
          <a:p>
            <a:endParaRPr lang="en-US" dirty="0" smtClean="0"/>
          </a:p>
          <a:p>
            <a:endParaRPr lang="en-US" dirty="0" smtClean="0"/>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TotalTime>
  <Words>263</Words>
  <Application>Microsoft Office PowerPoint</Application>
  <PresentationFormat>Προβολή στην οθόνη (4:3)</PresentationFormat>
  <Paragraphs>79</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Αφθονία</vt:lpstr>
      <vt:lpstr>Present perfect simple</vt:lpstr>
      <vt:lpstr>The present perfect</vt:lpstr>
      <vt:lpstr>USE 1 Unspecified Time Before Now</vt:lpstr>
      <vt:lpstr>TOPIC 1 Experience</vt:lpstr>
      <vt:lpstr>TOPIC 2 Change Over Time TOPIC 3 Accomplishments</vt:lpstr>
      <vt:lpstr>  TOPIC 4 An Uncompleted Action You Are Expecting TOPIC 5 Multiple Actions at Different Times </vt:lpstr>
      <vt:lpstr> USE 2 Duration From the Past Until Now (Non-Continuous Verbs) </vt:lpstr>
      <vt:lpstr>Extra tasks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 perfect simple</dc:title>
  <dc:creator>lampros1234</dc:creator>
  <cp:lastModifiedBy>lampros1234</cp:lastModifiedBy>
  <cp:revision>4</cp:revision>
  <dcterms:created xsi:type="dcterms:W3CDTF">2020-04-14T15:44:31Z</dcterms:created>
  <dcterms:modified xsi:type="dcterms:W3CDTF">2020-11-07T16:02:12Z</dcterms:modified>
</cp:coreProperties>
</file>