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897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74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9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5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58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189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41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28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2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314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421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pPr/>
              <a:t>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1D45B6D-1AE9-4C4D-AC38-C455C96DF3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41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kastikon.gr/zografiki/fasianos.html" TargetMode="External"/><Relationship Id="rId3" Type="http://schemas.openxmlformats.org/officeDocument/2006/relationships/hyperlink" Target="http://magazen.gr/2014/11/09/kallitechnes-tis-makronisou/" TargetMode="External"/><Relationship Id="rId7" Type="http://schemas.openxmlformats.org/officeDocument/2006/relationships/hyperlink" Target="http://www.tsarouchis.gr/" TargetMode="External"/><Relationship Id="rId12" Type="http://schemas.openxmlformats.org/officeDocument/2006/relationships/hyperlink" Target="https://www.getgreekmusic.gr/entexno-tragoudi-istoria-afieroma/" TargetMode="External"/><Relationship Id="rId2" Type="http://schemas.openxmlformats.org/officeDocument/2006/relationships/hyperlink" Target="https://odysseas-elitis.weebly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itannica.com/biography/Federico-Garcia-Lorca" TargetMode="External"/><Relationship Id="rId11" Type="http://schemas.openxmlformats.org/officeDocument/2006/relationships/hyperlink" Target="http://delicieuses.forumotion.net/t1106-topic" TargetMode="External"/><Relationship Id="rId5" Type="http://schemas.openxmlformats.org/officeDocument/2006/relationships/hyperlink" Target="https://www.poetryfoundation.org/poets/pablo-neruda" TargetMode="External"/><Relationship Id="rId10" Type="http://schemas.openxmlformats.org/officeDocument/2006/relationships/hyperlink" Target="http://www.musicportal.gr/art_song_music/?lang=el" TargetMode="External"/><Relationship Id="rId4" Type="http://schemas.openxmlformats.org/officeDocument/2006/relationships/hyperlink" Target="https://www.pablopicasso.org/picasso-paintings.jsp" TargetMode="External"/><Relationship Id="rId9" Type="http://schemas.openxmlformats.org/officeDocument/2006/relationships/hyperlink" Target="https://en.wikipedia.org/wiki/Vincent_van_Gog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martblog.com/2014/05/12/manos-gatso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musicpaper.gr/documents/item/3294" TargetMode="External"/><Relationship Id="rId4" Type="http://schemas.openxmlformats.org/officeDocument/2006/relationships/hyperlink" Target="http://www.mixgrill.gr/ar12692el-dromoi-koinoi-paralliloi-manos-xatzidakis-nikos-gkatso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youtube.com/watch?v=bBZ_95tcmGM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5%CF%80%CE%B9%CF%84%CE%AC%CF%86%CE%B9%CE%BF%CF%82_(%CE%93%CE%B9%CE%AC%CE%BD%CE%BD%CE%B7%CF%82_%CE%A1%CE%AF%CF%84%CF%83%CE%BF%CF%82)" TargetMode="External"/><Relationship Id="rId5" Type="http://schemas.openxmlformats.org/officeDocument/2006/relationships/hyperlink" Target="https://www.youtube.com/watch?v=z09lrXbbEnU" TargetMode="External"/><Relationship Id="rId4" Type="http://schemas.openxmlformats.org/officeDocument/2006/relationships/hyperlink" Target="https://www.discogs.com/Mikis-Theodorakis-Pablo-Neruda-Canto-General/release/42855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Calibri Light"/>
              </a:rPr>
              <a:t>3ο ΓΕΛ ΛΑΜΙΑΣ </a:t>
            </a:r>
            <a:r>
              <a:rPr lang="el-GR" dirty="0" smtClean="0">
                <a:cs typeface="Calibri Light"/>
              </a:rPr>
              <a:t/>
            </a:r>
            <a:br>
              <a:rPr lang="el-GR" dirty="0" smtClean="0">
                <a:cs typeface="Calibri Light"/>
              </a:rPr>
            </a:br>
            <a:r>
              <a:rPr lang="el-GR" dirty="0" smtClean="0">
                <a:cs typeface="Calibri Light"/>
              </a:rPr>
              <a:t>Τάξη </a:t>
            </a:r>
            <a:r>
              <a:rPr lang="el-GR" dirty="0">
                <a:cs typeface="Calibri Light"/>
              </a:rPr>
              <a:t>Α3 </a:t>
            </a:r>
            <a:r>
              <a:rPr lang="el-GR" dirty="0" smtClean="0">
                <a:cs typeface="Calibri Light"/>
              </a:rPr>
              <a:t/>
            </a:r>
            <a:br>
              <a:rPr lang="el-GR" dirty="0" smtClean="0">
                <a:cs typeface="Calibri Light"/>
              </a:rPr>
            </a:br>
            <a:r>
              <a:rPr lang="el-GR" dirty="0" smtClean="0">
                <a:cs typeface="Calibri Light"/>
              </a:rPr>
              <a:t>Σχολικό </a:t>
            </a:r>
            <a:r>
              <a:rPr lang="el-GR" dirty="0">
                <a:cs typeface="Calibri Light"/>
              </a:rPr>
              <a:t>Έτος 2017-18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l-GR" dirty="0">
                <a:cs typeface="Calibri"/>
              </a:rPr>
              <a:t>Δημιουργική Εργασία</a:t>
            </a:r>
          </a:p>
          <a:p>
            <a:r>
              <a:rPr lang="el-GR" dirty="0">
                <a:cs typeface="Calibri"/>
              </a:rPr>
              <a:t>Τίτλος: ΠΟΛΙΤΙΣΜΟΣ &amp; ΔΡΑΣΤΗΡΙΟΤΗΤΕΣ ΤΕΧΝΗΣ</a:t>
            </a:r>
          </a:p>
          <a:p>
            <a:r>
              <a:rPr lang="el-GR" dirty="0">
                <a:cs typeface="Calibri"/>
              </a:rPr>
              <a:t>[Υπεύθυνη καθηγήτρια: </a:t>
            </a:r>
            <a:r>
              <a:rPr lang="el-GR" dirty="0" err="1">
                <a:cs typeface="Calibri"/>
              </a:rPr>
              <a:t>Μουτάφη</a:t>
            </a:r>
            <a:r>
              <a:rPr lang="el-GR" dirty="0">
                <a:cs typeface="Calibri"/>
              </a:rPr>
              <a:t> Μαρία ΠΕ 06]</a:t>
            </a:r>
          </a:p>
        </p:txBody>
      </p:sp>
    </p:spTree>
    <p:extLst>
      <p:ext uri="{BB962C8B-B14F-4D97-AF65-F5344CB8AC3E}">
        <p14:creationId xmlns:p14="http://schemas.microsoft.com/office/powerpoint/2010/main" xmlns="" val="2325122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l-GR" dirty="0" smtClean="0"/>
              <a:t>ΠΗΓΕΣ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 dirty="0" smtClean="0"/>
              <a:t>ΠΗΓΕΣ:[ενδεικτικά]</a:t>
            </a:r>
            <a:endParaRPr lang="en-US" dirty="0" smtClean="0"/>
          </a:p>
          <a:p>
            <a:r>
              <a:rPr lang="en-US" sz="900" dirty="0" smtClean="0"/>
              <a:t> </a:t>
            </a:r>
            <a:r>
              <a:rPr lang="en-US" sz="900" dirty="0" smtClean="0">
                <a:hlinkClick r:id="rId2"/>
              </a:rPr>
              <a:t>https://odysseas-elitis.weebly.com/</a:t>
            </a:r>
            <a:r>
              <a:rPr lang="en-US" sz="900" dirty="0" smtClean="0"/>
              <a:t>   </a:t>
            </a:r>
            <a:endParaRPr lang="el-GR" sz="900" dirty="0" smtClean="0"/>
          </a:p>
          <a:p>
            <a:r>
              <a:rPr lang="el-GR" sz="900" dirty="0" smtClean="0"/>
              <a:t>   </a:t>
            </a:r>
            <a:r>
              <a:rPr lang="en-US" sz="900" dirty="0" smtClean="0">
                <a:hlinkClick r:id="rId3"/>
              </a:rPr>
              <a:t>http://magazen.gr/2014/11/09/kallitechnes-tis-makronisou/</a:t>
            </a:r>
            <a:r>
              <a:rPr lang="el-GR" sz="900" dirty="0" smtClean="0"/>
              <a:t> </a:t>
            </a:r>
          </a:p>
          <a:p>
            <a:r>
              <a:rPr lang="en-US" sz="900" dirty="0" smtClean="0">
                <a:hlinkClick r:id="rId4"/>
              </a:rPr>
              <a:t>https://www.pablopicasso.org/picasso-paintings.jsp</a:t>
            </a:r>
            <a:endParaRPr lang="en-US" sz="900" dirty="0" smtClean="0"/>
          </a:p>
          <a:p>
            <a:r>
              <a:rPr lang="en-US" sz="900" dirty="0" smtClean="0">
                <a:hlinkClick r:id="rId5"/>
              </a:rPr>
              <a:t>https://www.poetryfoundation.org/poets/pablo-neruda</a:t>
            </a:r>
            <a:r>
              <a:rPr lang="en-US" sz="900" dirty="0" smtClean="0"/>
              <a:t> </a:t>
            </a:r>
          </a:p>
          <a:p>
            <a:r>
              <a:rPr lang="en-US" sz="900" dirty="0" smtClean="0">
                <a:hlinkClick r:id="rId6"/>
              </a:rPr>
              <a:t>https://www.britannica.com/biography/Federico-Garcia-Lorca</a:t>
            </a:r>
            <a:r>
              <a:rPr lang="en-US" sz="900" dirty="0" smtClean="0"/>
              <a:t> </a:t>
            </a:r>
          </a:p>
          <a:p>
            <a:r>
              <a:rPr lang="en-US" sz="900" dirty="0" smtClean="0">
                <a:hlinkClick r:id="rId7"/>
              </a:rPr>
              <a:t>http://www.tsarouchis.gr/</a:t>
            </a:r>
            <a:r>
              <a:rPr lang="el-GR" sz="900" dirty="0" smtClean="0"/>
              <a:t> </a:t>
            </a:r>
          </a:p>
          <a:p>
            <a:r>
              <a:rPr lang="en-US" sz="900" dirty="0" smtClean="0">
                <a:hlinkClick r:id="rId8"/>
              </a:rPr>
              <a:t>http://www.eikastikon.gr/zografiki/fasianos.html</a:t>
            </a:r>
            <a:r>
              <a:rPr lang="el-GR" sz="900" dirty="0" smtClean="0"/>
              <a:t> </a:t>
            </a:r>
          </a:p>
          <a:p>
            <a:r>
              <a:rPr lang="en-US" sz="900" dirty="0" smtClean="0">
                <a:hlinkClick r:id="rId9"/>
              </a:rPr>
              <a:t>https://en.wikipedia.org/wiki/Vincent_van_Gogh</a:t>
            </a:r>
            <a:r>
              <a:rPr lang="en-US" sz="900" dirty="0" smtClean="0"/>
              <a:t> </a:t>
            </a:r>
          </a:p>
          <a:p>
            <a:r>
              <a:rPr lang="en-US" sz="900" dirty="0" smtClean="0">
                <a:hlinkClick r:id="rId10"/>
              </a:rPr>
              <a:t>http://www.musicportal.gr/art_song_music/?lang=el</a:t>
            </a:r>
            <a:r>
              <a:rPr lang="el-GR" sz="900" dirty="0" smtClean="0"/>
              <a:t> </a:t>
            </a:r>
          </a:p>
          <a:p>
            <a:r>
              <a:rPr lang="en-US" sz="900" dirty="0" smtClean="0">
                <a:hlinkClick r:id="rId11"/>
              </a:rPr>
              <a:t>http://delicieuses.forumotion.net/t1106-topic</a:t>
            </a:r>
            <a:r>
              <a:rPr lang="el-GR" sz="900" dirty="0" smtClean="0"/>
              <a:t> </a:t>
            </a:r>
          </a:p>
          <a:p>
            <a:r>
              <a:rPr lang="en-US" sz="900" dirty="0" smtClean="0">
                <a:hlinkClick r:id="rId12"/>
              </a:rPr>
              <a:t>https://www.getgreekmusic.gr/entexno-tragoudi-istoria-afieroma/</a:t>
            </a:r>
            <a:r>
              <a:rPr lang="el-GR" sz="900" dirty="0" smtClean="0"/>
              <a:t> </a:t>
            </a:r>
          </a:p>
          <a:p>
            <a:endParaRPr lang="el-GR" sz="9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advTm="6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58A26-7BBC-4896-9556-8D013CE5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Α</a:t>
            </a:r>
            <a:r>
              <a:rPr lang="el-GR" sz="3200" dirty="0" smtClean="0"/>
              <a:t>’ </a:t>
            </a:r>
            <a:r>
              <a:rPr lang="en-US" sz="3200" dirty="0" err="1" smtClean="0"/>
              <a:t>Τετράμηνο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ποίηση</a:t>
            </a:r>
            <a:r>
              <a:rPr lang="en-US" dirty="0"/>
              <a:t>, </a:t>
            </a:r>
            <a:r>
              <a:rPr lang="en-US" dirty="0" err="1"/>
              <a:t>ζωγραφική</a:t>
            </a:r>
            <a:r>
              <a:rPr lang="en-US" dirty="0"/>
              <a:t>, </a:t>
            </a:r>
            <a:r>
              <a:rPr lang="en-US" dirty="0" err="1"/>
              <a:t>μουσική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B5BE2F-7538-45F9-80CF-89B897BC4E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l-GR" sz="1600" b="1" u="sng" kern="1200" dirty="0">
                <a:solidFill>
                  <a:schemeClr val="tx1"/>
                </a:solidFill>
                <a:latin typeface="Book Antiqua"/>
              </a:rPr>
              <a:t>Σκοπός :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Βασική προτεραιότητα η </a:t>
            </a:r>
            <a:r>
              <a:rPr lang="el-GR" sz="1600" u="sng" kern="1200" dirty="0">
                <a:solidFill>
                  <a:schemeClr val="tx1"/>
                </a:solidFill>
                <a:latin typeface="Book Antiqua"/>
              </a:rPr>
              <a:t>επαφή </a:t>
            </a:r>
            <a:r>
              <a:rPr lang="el-GR" sz="1600" u="sng" kern="1200" dirty="0" smtClean="0">
                <a:solidFill>
                  <a:schemeClr val="tx1"/>
                </a:solidFill>
                <a:latin typeface="Book Antiqua"/>
              </a:rPr>
              <a:t>μας </a:t>
            </a:r>
            <a:r>
              <a:rPr lang="el-GR" sz="1600" u="sng" kern="1200" dirty="0">
                <a:solidFill>
                  <a:schemeClr val="tx1"/>
                </a:solidFill>
                <a:latin typeface="Book Antiqua"/>
              </a:rPr>
              <a:t>με διαφορετικά είδη τέχνης </a:t>
            </a:r>
            <a:r>
              <a:rPr lang="el-GR" sz="1600" u="sng" kern="1200" dirty="0" smtClean="0">
                <a:solidFill>
                  <a:schemeClr val="tx1"/>
                </a:solidFill>
                <a:latin typeface="Book Antiqua"/>
              </a:rPr>
              <a:t> [</a:t>
            </a:r>
            <a:r>
              <a:rPr lang="el-GR" sz="1600" u="sng" kern="1200" dirty="0" err="1" smtClean="0">
                <a:solidFill>
                  <a:schemeClr val="tx1"/>
                </a:solidFill>
                <a:latin typeface="Book Antiqua"/>
              </a:rPr>
              <a:t>μουσική,λογοτεχνία,</a:t>
            </a:r>
            <a:r>
              <a:rPr lang="el-GR" sz="1600" dirty="0" err="1" smtClean="0">
                <a:solidFill>
                  <a:schemeClr val="tx1"/>
                </a:solidFill>
                <a:latin typeface="Book Antiqua"/>
              </a:rPr>
              <a:t>έντεχνη</a:t>
            </a:r>
            <a:r>
              <a:rPr lang="el-GR" sz="1600" dirty="0" smtClean="0">
                <a:solidFill>
                  <a:schemeClr val="tx1"/>
                </a:solidFill>
                <a:latin typeface="Book Antiqua"/>
              </a:rPr>
              <a:t> μουσική</a:t>
            </a:r>
            <a:r>
              <a:rPr lang="el-GR" sz="1600" u="sng" kern="1200" dirty="0" smtClean="0">
                <a:solidFill>
                  <a:schemeClr val="tx1"/>
                </a:solidFill>
                <a:latin typeface="Book Antiqua"/>
              </a:rPr>
              <a:t>].</a:t>
            </a:r>
            <a:r>
              <a:rPr lang="el-GR" sz="1600" dirty="0">
                <a:solidFill>
                  <a:schemeClr val="tx1"/>
                </a:solidFill>
                <a:latin typeface="Book Antiqua"/>
              </a:rPr>
              <a:t> </a:t>
            </a:r>
            <a:endParaRPr lang="el-GR" sz="1600" kern="1200" dirty="0">
              <a:solidFill>
                <a:schemeClr val="tx1"/>
              </a:solidFill>
              <a:latin typeface="Book Antiqua"/>
            </a:endParaRPr>
          </a:p>
          <a:p>
            <a:pPr algn="r"/>
            <a:r>
              <a:rPr lang="el-GR" sz="1600" b="1" u="sng" kern="1200" dirty="0">
                <a:solidFill>
                  <a:schemeClr val="tx1"/>
                </a:solidFill>
                <a:latin typeface="Book Antiqua"/>
              </a:rPr>
              <a:t>Στόχος</a:t>
            </a:r>
            <a:r>
              <a:rPr lang="el-GR" sz="1600" dirty="0">
                <a:solidFill>
                  <a:schemeClr val="tx1"/>
                </a:solidFill>
                <a:latin typeface="Book Antiqua"/>
              </a:rPr>
              <a:t> 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 :</a:t>
            </a:r>
            <a:endParaRPr lang="el-GR" sz="1600" kern="1200" dirty="0">
              <a:solidFill>
                <a:schemeClr val="tx1"/>
              </a:solidFill>
              <a:latin typeface="Book Antiqua"/>
              <a:ea typeface="Verdana"/>
              <a:cs typeface="Verdana"/>
            </a:endParaRPr>
          </a:p>
          <a:p>
            <a:pPr algn="r"/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Η &lt;</a:t>
            </a:r>
            <a:r>
              <a:rPr lang="el-GR" sz="1600" b="1" kern="1200" dirty="0" smtClean="0">
                <a:solidFill>
                  <a:schemeClr val="tx1"/>
                </a:solidFill>
                <a:latin typeface="Book Antiqua"/>
              </a:rPr>
              <a:t>συνάντησή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&gt; μας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με μορφές τέχνης και πολιτισμού</a:t>
            </a:r>
            <a:r>
              <a:rPr lang="el-GR" sz="1600" dirty="0">
                <a:solidFill>
                  <a:schemeClr val="tx1"/>
                </a:solidFill>
                <a:latin typeface="Book Antiqua"/>
              </a:rPr>
              <a:t>,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που είτε δεν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είχαμε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γνωρίσει ή λαθεμένα , από προκατάληψη ,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θεωρούσαμε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&lt;βαρετές&gt; , &lt;παλαιομοδίτικες&gt;, και &lt;ξένες&gt; σε σχέση με τα ενδιαφέροντα και τις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προτιμήσεις μας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.</a:t>
            </a:r>
            <a:endParaRPr lang="el-GR" sz="1600" kern="1200" dirty="0">
              <a:solidFill>
                <a:schemeClr val="tx1"/>
              </a:solidFill>
              <a:latin typeface="Book Antiqua"/>
              <a:ea typeface="Verdana"/>
              <a:cs typeface="Verdana"/>
            </a:endParaRPr>
          </a:p>
          <a:p>
            <a:pPr algn="r"/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Η </a:t>
            </a:r>
            <a:r>
              <a:rPr lang="el-GR" sz="1600" b="1" kern="1200" dirty="0" smtClean="0">
                <a:solidFill>
                  <a:schemeClr val="tx1"/>
                </a:solidFill>
                <a:latin typeface="Book Antiqua"/>
              </a:rPr>
              <a:t>ευαισθητοποίησή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 μας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σε σχέση με θέματα τέχνης και πολιτισμού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 και η </a:t>
            </a:r>
            <a:r>
              <a:rPr lang="el-GR" sz="1600" u="sng" kern="1200" dirty="0" smtClean="0">
                <a:solidFill>
                  <a:schemeClr val="tx1"/>
                </a:solidFill>
                <a:latin typeface="Book Antiqua"/>
              </a:rPr>
              <a:t>αφύπνιση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και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η ενασχόλησή μας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με αντικείμενα ποικίλου ενδιαφέροντος, νέα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ακούσματα, ώστε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να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αποκτήσουμε</a:t>
            </a:r>
            <a:r>
              <a:rPr lang="el-GR" sz="1600" dirty="0">
                <a:solidFill>
                  <a:schemeClr val="tx1"/>
                </a:solidFill>
                <a:latin typeface="Book Antiqua"/>
              </a:rPr>
              <a:t> 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 καινούργιες πνευματικές και γνωστικές εμπειρίες.</a:t>
            </a:r>
            <a:r>
              <a:rPr lang="el-GR" sz="1600" dirty="0">
                <a:solidFill>
                  <a:schemeClr val="tx1"/>
                </a:solidFill>
                <a:latin typeface="Book Antiqua"/>
              </a:rPr>
              <a:t> </a:t>
            </a:r>
            <a:endParaRPr lang="el-GR" sz="1600" kern="1200" dirty="0">
              <a:solidFill>
                <a:schemeClr val="tx1"/>
              </a:solidFill>
              <a:latin typeface="Book Antiqua"/>
              <a:ea typeface="Verdana"/>
              <a:cs typeface="Verdana"/>
            </a:endParaRPr>
          </a:p>
          <a:p>
            <a:pPr algn="r" rtl="0"/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Η </a:t>
            </a:r>
            <a:r>
              <a:rPr lang="el-GR" sz="1600" b="1" kern="1200" dirty="0">
                <a:solidFill>
                  <a:schemeClr val="tx1"/>
                </a:solidFill>
                <a:latin typeface="Book Antiqua"/>
              </a:rPr>
              <a:t>διεύρυνση του </a:t>
            </a:r>
            <a:r>
              <a:rPr lang="el-GR" sz="1600" b="1" kern="1200" dirty="0" smtClean="0">
                <a:solidFill>
                  <a:schemeClr val="tx1"/>
                </a:solidFill>
                <a:latin typeface="Book Antiqua"/>
              </a:rPr>
              <a:t>πνευματικού μας </a:t>
            </a:r>
            <a:r>
              <a:rPr lang="el-GR" sz="1600" b="1" kern="1200" dirty="0">
                <a:solidFill>
                  <a:schemeClr val="tx1"/>
                </a:solidFill>
                <a:latin typeface="Book Antiqua"/>
              </a:rPr>
              <a:t>ορίζοντα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 </a:t>
            </a:r>
            <a:r>
              <a:rPr lang="el-GR" sz="1600" kern="1200" dirty="0">
                <a:solidFill>
                  <a:schemeClr val="tx1"/>
                </a:solidFill>
                <a:latin typeface="Book Antiqua"/>
              </a:rPr>
              <a:t>και η </a:t>
            </a:r>
            <a:r>
              <a:rPr lang="el-GR" sz="1600" b="1" kern="1200" dirty="0">
                <a:solidFill>
                  <a:schemeClr val="tx1"/>
                </a:solidFill>
                <a:latin typeface="Book Antiqua"/>
              </a:rPr>
              <a:t>ψυχική </a:t>
            </a:r>
            <a:r>
              <a:rPr lang="el-GR" sz="1600" b="1" kern="1200" dirty="0" smtClean="0">
                <a:solidFill>
                  <a:schemeClr val="tx1"/>
                </a:solidFill>
                <a:latin typeface="Book Antiqua"/>
              </a:rPr>
              <a:t>μας </a:t>
            </a:r>
            <a:r>
              <a:rPr lang="el-GR" sz="1600" b="1" kern="1200" dirty="0">
                <a:solidFill>
                  <a:schemeClr val="tx1"/>
                </a:solidFill>
                <a:latin typeface="Book Antiqua"/>
              </a:rPr>
              <a:t>καλλιέργεια </a:t>
            </a:r>
            <a:r>
              <a:rPr lang="el-GR" sz="1600" b="1" kern="1200" dirty="0" smtClean="0">
                <a:solidFill>
                  <a:schemeClr val="tx1"/>
                </a:solidFill>
                <a:latin typeface="Book Antiqua"/>
              </a:rPr>
              <a:t>για να γίνουμε ενεργοί </a:t>
            </a:r>
            <a:r>
              <a:rPr lang="el-GR" sz="1600" kern="1200" dirty="0" smtClean="0">
                <a:solidFill>
                  <a:schemeClr val="tx1"/>
                </a:solidFill>
                <a:latin typeface="Book Antiqua"/>
              </a:rPr>
              <a:t>πολίτες.</a:t>
            </a:r>
          </a:p>
          <a:p>
            <a:pPr algn="r" rtl="0"/>
            <a:r>
              <a:rPr lang="el-GR" sz="1600" dirty="0" smtClean="0">
                <a:solidFill>
                  <a:schemeClr val="tx1"/>
                </a:solidFill>
                <a:latin typeface="Book Antiqua"/>
              </a:rPr>
              <a:t>Οι μαθητές της Α3 Τάξης του 3</a:t>
            </a:r>
            <a:r>
              <a:rPr lang="el-GR" sz="1600" baseline="30000" dirty="0" smtClean="0">
                <a:solidFill>
                  <a:schemeClr val="tx1"/>
                </a:solidFill>
                <a:latin typeface="Book Antiqua"/>
              </a:rPr>
              <a:t>ου</a:t>
            </a:r>
            <a:r>
              <a:rPr lang="el-GR" sz="1600" dirty="0" smtClean="0">
                <a:solidFill>
                  <a:schemeClr val="tx1"/>
                </a:solidFill>
                <a:latin typeface="Book Antiqua"/>
              </a:rPr>
              <a:t> ΓΕΛ Λαμίας</a:t>
            </a:r>
          </a:p>
          <a:p>
            <a:pPr rtl="0"/>
            <a:r>
              <a:rPr lang="el-GR" sz="1600" dirty="0" smtClean="0">
                <a:solidFill>
                  <a:schemeClr val="tx1"/>
                </a:solidFill>
                <a:latin typeface="Book Antiqua"/>
              </a:rPr>
              <a:t>[Ακολουθεί ένα μικρό δείγμα του όμορφου ταξιδιού μας στον κόσμο της Τέχνης  στο Α’  Τετράμηνο του τρέχοντος σχολικού έτους.]</a:t>
            </a:r>
            <a:endParaRPr lang="en-US" sz="1600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584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7FF7D-BB39-4FB7-A31F-DE8EA144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Γνωρίσαμε </a:t>
            </a:r>
            <a:r>
              <a:rPr lang="en-US" dirty="0" err="1" smtClean="0"/>
              <a:t>Μεγάλο</a:t>
            </a:r>
            <a:r>
              <a:rPr lang="el-GR" dirty="0" err="1" smtClean="0"/>
              <a:t>υς</a:t>
            </a:r>
            <a:r>
              <a:rPr lang="en-US" dirty="0" smtClean="0"/>
              <a:t> </a:t>
            </a:r>
            <a:r>
              <a:rPr lang="en-US" dirty="0" err="1"/>
              <a:t>Έλληνες</a:t>
            </a:r>
            <a:r>
              <a:rPr lang="en-US" dirty="0"/>
              <a:t> </a:t>
            </a:r>
            <a:r>
              <a:rPr lang="en-US" dirty="0" err="1"/>
              <a:t>ποιητές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2569A9-10DF-43B2-B388-62738F839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A vintage photo of a person&#10;&#10;Description generated with very high confidence">
            <a:extLst>
              <a:ext uri="{FF2B5EF4-FFF2-40B4-BE49-F238E27FC236}">
                <a16:creationId xmlns:a16="http://schemas.microsoft.com/office/drawing/2014/main" xmlns="" id="{021FB905-B286-4058-9F93-E6DC7F314A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619" t="-978" r="12996" b="17604"/>
          <a:stretch/>
        </p:blipFill>
        <p:spPr>
          <a:xfrm>
            <a:off x="3753524" y="147659"/>
            <a:ext cx="6788322" cy="3462018"/>
          </a:xfrm>
          <a:prstGeom prst="rect">
            <a:avLst/>
          </a:prstGeom>
        </p:spPr>
      </p:pic>
      <p:pic>
        <p:nvPicPr>
          <p:cNvPr id="3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xmlns="" id="{976CE8DA-3184-4B12-9444-62CA61CD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24" y="3520440"/>
            <a:ext cx="6918960" cy="23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3954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FEF27-43A3-460C-BCA6-49279EFA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Μελετήσαμε επιλεγμένα έργα </a:t>
            </a:r>
            <a:r>
              <a:rPr lang="en-US" dirty="0" err="1" smtClean="0"/>
              <a:t>Ξέν</a:t>
            </a:r>
            <a:r>
              <a:rPr lang="el-GR" dirty="0" smtClean="0"/>
              <a:t>ων</a:t>
            </a:r>
            <a:r>
              <a:rPr lang="en-US" dirty="0" smtClean="0"/>
              <a:t> </a:t>
            </a:r>
            <a:r>
              <a:rPr lang="en-US" dirty="0" err="1" smtClean="0"/>
              <a:t>μεγάλ</a:t>
            </a:r>
            <a:r>
              <a:rPr lang="el-GR" dirty="0" smtClean="0"/>
              <a:t>ων</a:t>
            </a:r>
            <a:r>
              <a:rPr lang="en-US" dirty="0" smtClean="0"/>
              <a:t> </a:t>
            </a:r>
            <a:r>
              <a:rPr lang="en-US" dirty="0" err="1" smtClean="0"/>
              <a:t>ποιητ</a:t>
            </a:r>
            <a:r>
              <a:rPr lang="el-GR" dirty="0" err="1" smtClean="0"/>
              <a:t>ών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8BF6A2-1E53-4C91-9D28-3CEF522D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068" y="864757"/>
            <a:ext cx="7315200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l-GR" sz="1000" b="1" dirty="0">
              <a:solidFill>
                <a:srgbClr val="333333"/>
              </a:solidFill>
              <a:latin typeface="Book Antiqua"/>
            </a:endParaRPr>
          </a:p>
          <a:p>
            <a:pPr algn="ctr"/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Kιθάρα</a:t>
            </a:r>
            <a:endParaRPr lang="el-GR" sz="1000" i="1" dirty="0" err="1">
              <a:solidFill>
                <a:srgbClr val="333333"/>
              </a:solidFill>
              <a:latin typeface="Book Antiqua"/>
            </a:endParaRPr>
          </a:p>
          <a:p>
            <a:pPr marL="0" algn="ctr"/>
            <a:r>
              <a:rPr lang="el-GR" sz="1000" b="1" dirty="0">
                <a:solidFill>
                  <a:srgbClr val="333333"/>
                </a:solidFill>
                <a:latin typeface="Book Antiqua"/>
              </a:rPr>
              <a:t>Αρχίζει ο θρήνος της κιθάρας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σπάζουν οι κούπες της αυγής.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Αρχίζει ο θρήνος της κιθάρας.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Δεν ωφελεί κι αν πεις να πάψει.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Δεν το μπορείς να πεις να πάψει.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Κλαίει, κλαίει μονότονα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όπως κλαίει το νερό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όπως κλαίει ο άνεμος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πάνω απ’ το χιόνι.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</a:t>
            </a:r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Άϊ</a:t>
            </a: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κιθάρα, </a:t>
            </a:r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άϊ</a:t>
            </a: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καρδιά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πληγωμένη,</a:t>
            </a:r>
            <a:br>
              <a:rPr lang="el-GR" sz="1000" b="1" dirty="0">
                <a:solidFill>
                  <a:srgbClr val="333333"/>
                </a:solidFill>
                <a:latin typeface="Book Antiqua"/>
              </a:rPr>
            </a:b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πληγωμένη από πέντε λόγχες.</a:t>
            </a:r>
            <a:endParaRPr lang="el-GR" sz="1000" dirty="0">
              <a:solidFill>
                <a:schemeClr val="tx1"/>
              </a:solidFill>
              <a:latin typeface="Book Antiqua"/>
            </a:endParaRPr>
          </a:p>
          <a:p>
            <a:pPr marL="0" algn="ctr"/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Federico</a:t>
            </a: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</a:t>
            </a:r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Garcia</a:t>
            </a:r>
            <a:r>
              <a:rPr lang="el-GR" sz="1000" b="1" dirty="0">
                <a:solidFill>
                  <a:srgbClr val="333333"/>
                </a:solidFill>
                <a:latin typeface="Book Antiqua"/>
              </a:rPr>
              <a:t> </a:t>
            </a:r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Lorca</a:t>
            </a:r>
            <a:endParaRPr lang="el-GR" sz="1000" dirty="0">
              <a:solidFill>
                <a:schemeClr val="tx1"/>
              </a:solidFill>
              <a:latin typeface="Book Antiqua"/>
            </a:endParaRPr>
          </a:p>
          <a:p>
            <a:pPr marL="0" algn="ctr"/>
            <a:r>
              <a:rPr lang="el-GR" sz="1000" b="1" dirty="0">
                <a:solidFill>
                  <a:srgbClr val="333333"/>
                </a:solidFill>
                <a:latin typeface="Book Antiqua"/>
              </a:rPr>
              <a:t>Απόδοση στα ελληνικά </a:t>
            </a:r>
            <a:r>
              <a:rPr lang="el-GR" sz="1000" b="1" dirty="0" err="1">
                <a:solidFill>
                  <a:srgbClr val="333333"/>
                </a:solidFill>
                <a:latin typeface="Book Antiqua"/>
              </a:rPr>
              <a:t>Β.Πετρή</a:t>
            </a:r>
            <a:endParaRPr lang="el-GR" sz="1000" dirty="0">
              <a:solidFill>
                <a:schemeClr val="tx1"/>
              </a:solidFill>
              <a:latin typeface="Book Antiqua"/>
            </a:endParaRPr>
          </a:p>
          <a:p>
            <a:r>
              <a:rPr lang="el-GR" sz="1000" b="1" i="1" dirty="0" smtClean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Εγώ </a:t>
            </a: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θα μείνω με τους εργάτες να τραγουδ</a:t>
            </a:r>
            <a:r>
              <a:rPr lang="el-GR" sz="1000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ήσω</a:t>
            </a:r>
            <a:br>
              <a:rPr lang="el-GR" sz="1000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(…) για των ψαράδων τον ωκεανό,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για το ψωμί των παιδικών μας αηδονιών,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και για την αγροτιά και για τ’ αλεύρι μας,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τη θάλασσα, το ρόδο και το στάχυ,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τους σπουδαστές, τους ναύτες, τους φαντάρους,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για όλους τους λαούς σ’ όλους τους τόπους,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για τη λυτρωτική τη θέληση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των πορφυρών λαβάρων της αυγής.</a:t>
            </a:r>
            <a:b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</a:br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Πάλεψε πλάι μου, κι εγώ θα σου χαρίσω τα όπλα όλα της ποίησής μου…</a:t>
            </a:r>
            <a:endParaRPr lang="el-GR" sz="1000" b="1" dirty="0">
              <a:solidFill>
                <a:schemeClr val="tx1"/>
              </a:solidFill>
              <a:latin typeface="Book Antiqua"/>
            </a:endParaRPr>
          </a:p>
          <a:p>
            <a:r>
              <a:rPr lang="el-GR" sz="1000" b="1" i="1" dirty="0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Πάμπλο Νερούδα</a:t>
            </a:r>
            <a:endParaRPr lang="en-US" sz="1000" b="1" dirty="0">
              <a:latin typeface="Book Antiqua"/>
            </a:endParaRPr>
          </a:p>
        </p:txBody>
      </p:sp>
      <p:pic>
        <p:nvPicPr>
          <p:cNvPr id="4" name="3 - Εικόνα" descr="bullfight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55" y="2137031"/>
            <a:ext cx="1727200" cy="1727200"/>
          </a:xfrm>
          <a:prstGeom prst="rect">
            <a:avLst/>
          </a:prstGeom>
        </p:spPr>
      </p:pic>
      <p:pic>
        <p:nvPicPr>
          <p:cNvPr id="5" name="4 - Εικόνα" descr="guer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19" y="2932670"/>
            <a:ext cx="2784389" cy="2710250"/>
          </a:xfrm>
          <a:prstGeom prst="rect">
            <a:avLst/>
          </a:prstGeom>
        </p:spPr>
      </p:pic>
      <p:pic>
        <p:nvPicPr>
          <p:cNvPr id="8" name="Picture 11" descr="A close up of a person&#10;&#10;Description generated with very high confidence">
            <a:extLst>
              <a:ext uri="{FF2B5EF4-FFF2-40B4-BE49-F238E27FC236}">
                <a16:creationId xmlns:a16="http://schemas.microsoft.com/office/drawing/2014/main" xmlns="" id="{F61E0B40-4F86-4460-81EF-5C602A73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13" y="444842"/>
            <a:ext cx="1927287" cy="1541358"/>
          </a:xfrm>
          <a:prstGeom prst="rect">
            <a:avLst/>
          </a:prstGeom>
        </p:spPr>
      </p:pic>
      <p:pic>
        <p:nvPicPr>
          <p:cNvPr id="9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53B4D165-FF86-4847-A305-231B98168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82" y="609600"/>
            <a:ext cx="2372496" cy="2232454"/>
          </a:xfrm>
          <a:prstGeom prst="rect">
            <a:avLst/>
          </a:prstGeom>
        </p:spPr>
      </p:pic>
      <p:pic>
        <p:nvPicPr>
          <p:cNvPr id="10" name="Picture 9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xmlns="" id="{8EB48192-8379-48E0-AC75-240CA88F1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570" y="394145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5862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7060" y="1132075"/>
            <a:ext cx="2947482" cy="460118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Αναφερθήκαμε στους δύο μεγάλους Έλληνες συνθέτες και σε ένα μικρό δείγμα του έργου τους</a:t>
            </a:r>
            <a:endParaRPr lang="el-GR" sz="2800" dirty="0"/>
          </a:p>
        </p:txBody>
      </p:sp>
      <p:pic>
        <p:nvPicPr>
          <p:cNvPr id="1026" name="Picture 2" descr="C:\Users\lampros1234\Pictures\1vivlio-thumb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7460" y="1026400"/>
            <a:ext cx="3173926" cy="205004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8328453" y="1556951"/>
            <a:ext cx="4020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https://dimartblog.com/2014/05/12/manos-gatsos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8526162" y="2421925"/>
            <a:ext cx="2537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www.mixgrill.gr/ar12692el-dromoi-koinoi-paralliloi-manos-xatzidakis-nikos-gkatsos.html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8377880" y="4275437"/>
            <a:ext cx="3698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www.musicpaper.gr/documents/item/3294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7" name="Picture 3" descr="C:\Users\lampros1234\Pictures\fcd467d7b3349b271327a32de878da3c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7677" y="3393991"/>
            <a:ext cx="3428312" cy="257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Γνωρίσαμε την σπουδαία ποίηση &lt;&lt;ντυμένη&gt;&gt; με υπέροχες μελωδίες του Μ. Θεοδωράκη</a:t>
            </a:r>
            <a:endParaRPr lang="el-GR" sz="2000" dirty="0"/>
          </a:p>
        </p:txBody>
      </p:sp>
      <p:pic>
        <p:nvPicPr>
          <p:cNvPr id="2051" name="Picture 3" descr="C:\Users\lampros1234\Pictures\pablo_neruda_mikis_theodoraki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9622" y="140386"/>
            <a:ext cx="2454534" cy="245453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7239699" y="796954"/>
            <a:ext cx="4672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www.youtube.com/watch?v=bBZ_95tcmGM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189366" y="1711354"/>
            <a:ext cx="4454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www.discogs.com/Mikis-Theodorakis-Pablo-Neruda-Canto-General/release/4285581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447005" y="2800867"/>
            <a:ext cx="3781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www.youtube.com/watch?v=z09lrXbbEnU</a:t>
            </a:r>
            <a:r>
              <a:rPr lang="en-US" dirty="0" smtClean="0"/>
              <a:t> </a:t>
            </a:r>
          </a:p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603524" y="3402226"/>
            <a:ext cx="3756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https://el.wikipedia.org/wiki/%CE%95%CF%80%CE%B9%CF%84%CE%AC%CF%86%CE%B9%CE%BF%CF%82_(%CE%93%CE%B9%CE%AC%CE%BD%CE%BD%CE%B7%CF%82_%CE%A1%CE%AF%CF%84%CF%83%CE%BF%CF%82</a:t>
            </a:r>
            <a:r>
              <a:rPr lang="en-US" dirty="0" smtClean="0">
                <a:hlinkClick r:id="rId6"/>
              </a:rPr>
              <a:t>)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2052" name="Picture 4" descr="C:\Users\lampros1234\Pictures\αρχείο λήψης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2410" y="2756844"/>
            <a:ext cx="2762250" cy="1657350"/>
          </a:xfrm>
          <a:prstGeom prst="rect">
            <a:avLst/>
          </a:prstGeom>
          <a:noFill/>
        </p:spPr>
      </p:pic>
      <p:pic>
        <p:nvPicPr>
          <p:cNvPr id="2053" name="Picture 5" descr="C:\Users\lampros1234\Pictures\Επιτάφιο_Γιάννη_Ρίτσου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5515" y="4485502"/>
            <a:ext cx="1933575" cy="208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DBCC5-70B3-4D2A-9381-DE3C10B9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Θαυμάσαμε </a:t>
            </a:r>
            <a:r>
              <a:rPr lang="en-US" dirty="0" err="1" smtClean="0"/>
              <a:t>Έργα</a:t>
            </a:r>
            <a:r>
              <a:rPr lang="en-US" dirty="0" smtClean="0"/>
              <a:t> </a:t>
            </a:r>
            <a:r>
              <a:rPr lang="en-US" dirty="0" err="1"/>
              <a:t>σπουδαίων</a:t>
            </a:r>
            <a:r>
              <a:rPr lang="en-US" dirty="0"/>
              <a:t> </a:t>
            </a:r>
            <a:r>
              <a:rPr lang="en-US" dirty="0" err="1"/>
              <a:t>Ελλήνων</a:t>
            </a:r>
            <a:r>
              <a:rPr lang="en-US" dirty="0"/>
              <a:t> &amp; </a:t>
            </a:r>
            <a:r>
              <a:rPr lang="en-US" dirty="0" err="1"/>
              <a:t>ξένων</a:t>
            </a:r>
            <a:r>
              <a:rPr lang="en-US" dirty="0"/>
              <a:t> </a:t>
            </a:r>
            <a:r>
              <a:rPr lang="en-US" dirty="0" err="1" smtClean="0"/>
              <a:t>ζωγράφων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dirty="0" smtClean="0"/>
              <a:t>[</a:t>
            </a:r>
            <a:r>
              <a:rPr lang="en-US" sz="1800" dirty="0" smtClean="0"/>
              <a:t>Picasso, Van Gogh, </a:t>
            </a:r>
            <a:r>
              <a:rPr lang="el-GR" sz="1800" dirty="0" smtClean="0"/>
              <a:t>Τσαρούχης, Μυταράς, Φασιανός και άλλοι]</a:t>
            </a:r>
            <a:endParaRPr lang="en-US" sz="1800" dirty="0"/>
          </a:p>
        </p:txBody>
      </p:sp>
      <p:pic>
        <p:nvPicPr>
          <p:cNvPr id="7" name="Picture 7" descr="A picture containing indoor, text&#10;&#10;Description generated with high confidence">
            <a:extLst>
              <a:ext uri="{FF2B5EF4-FFF2-40B4-BE49-F238E27FC236}">
                <a16:creationId xmlns:a16="http://schemas.microsoft.com/office/drawing/2014/main" xmlns="" id="{AB701571-9314-444A-B3CD-47194D12D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68497" y="1214438"/>
            <a:ext cx="2825296" cy="4429125"/>
          </a:xfrm>
          <a:prstGeom prst="rect">
            <a:avLst/>
          </a:prstGeom>
        </p:spPr>
      </p:pic>
      <p:pic>
        <p:nvPicPr>
          <p:cNvPr id="13" name="Picture 13" descr="A person sitting on a table&#10;&#10;Description generated with high confidence">
            <a:extLst>
              <a:ext uri="{FF2B5EF4-FFF2-40B4-BE49-F238E27FC236}">
                <a16:creationId xmlns:a16="http://schemas.microsoft.com/office/drawing/2014/main" xmlns="" id="{293BEF7A-58C0-4018-826D-6DD9F517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60" y="3706709"/>
            <a:ext cx="2419350" cy="3038475"/>
          </a:xfrm>
          <a:prstGeom prst="rect">
            <a:avLst/>
          </a:prstGeom>
        </p:spPr>
      </p:pic>
      <p:pic>
        <p:nvPicPr>
          <p:cNvPr id="15" name="Picture 15" descr="A school photo of a person&#10;&#10;Description generated with high confidence">
            <a:extLst>
              <a:ext uri="{FF2B5EF4-FFF2-40B4-BE49-F238E27FC236}">
                <a16:creationId xmlns:a16="http://schemas.microsoft.com/office/drawing/2014/main" xmlns="" id="{1A7A0785-E0CA-4A82-B29F-337E4AED8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662" y="1251559"/>
            <a:ext cx="1304925" cy="1962150"/>
          </a:xfrm>
          <a:prstGeom prst="rect">
            <a:avLst/>
          </a:prstGeom>
        </p:spPr>
      </p:pic>
      <p:pic>
        <p:nvPicPr>
          <p:cNvPr id="17" name="Picture 17" descr="A picture containing text, person&#10;&#10;Description generated with high confidence">
            <a:extLst>
              <a:ext uri="{FF2B5EF4-FFF2-40B4-BE49-F238E27FC236}">
                <a16:creationId xmlns:a16="http://schemas.microsoft.com/office/drawing/2014/main" xmlns="" id="{650B5160-665E-4BB4-AC60-5FA7C1A1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936" y="3146537"/>
            <a:ext cx="2497754" cy="3495675"/>
          </a:xfrm>
          <a:prstGeom prst="rect">
            <a:avLst/>
          </a:prstGeom>
        </p:spPr>
      </p:pic>
      <p:pic>
        <p:nvPicPr>
          <p:cNvPr id="19" name="Picture 19" descr="A close up of a flower&#10;&#10;Description generated with very high confidence">
            <a:extLst>
              <a:ext uri="{FF2B5EF4-FFF2-40B4-BE49-F238E27FC236}">
                <a16:creationId xmlns:a16="http://schemas.microsoft.com/office/drawing/2014/main" xmlns="" id="{35124A7E-6D0F-43A3-BCF1-556DEC5E6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207" y="840259"/>
            <a:ext cx="1391285" cy="2281882"/>
          </a:xfrm>
          <a:prstGeom prst="rect">
            <a:avLst/>
          </a:prstGeom>
        </p:spPr>
      </p:pic>
      <p:pic>
        <p:nvPicPr>
          <p:cNvPr id="12" name="11 - Εικόνα" descr="Αποτέλεσμα εικόνας για φωτης κοντογλου πινακες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1329" y="732779"/>
            <a:ext cx="2224217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 flipV="1">
            <a:off x="3694259" y="700216"/>
            <a:ext cx="45719" cy="1565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02248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7C460-54BF-4880-9C1D-18050768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Ήρθαμε σε ε</a:t>
            </a:r>
            <a:r>
              <a:rPr lang="en-US" dirty="0" err="1" smtClean="0"/>
              <a:t>παφή</a:t>
            </a:r>
            <a:r>
              <a:rPr lang="en-US" dirty="0" smtClean="0"/>
              <a:t> </a:t>
            </a:r>
            <a:r>
              <a:rPr lang="en-US" dirty="0" err="1"/>
              <a:t>με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σύγχρονο</a:t>
            </a:r>
            <a:r>
              <a:rPr lang="en-US" dirty="0"/>
              <a:t> </a:t>
            </a:r>
            <a:r>
              <a:rPr lang="en-US" dirty="0" err="1"/>
              <a:t>έντεχνο</a:t>
            </a:r>
            <a:r>
              <a:rPr lang="en-US" dirty="0"/>
              <a:t> </a:t>
            </a:r>
            <a:r>
              <a:rPr lang="en-US" dirty="0" err="1"/>
              <a:t>ελληνικό</a:t>
            </a:r>
            <a:r>
              <a:rPr lang="en-US" dirty="0"/>
              <a:t> </a:t>
            </a:r>
            <a:r>
              <a:rPr lang="en-US" dirty="0" err="1"/>
              <a:t>τραγούδι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2F96D-670B-4D0C-B7D9-9830D821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>
                <a:latin typeface="Calibri"/>
                <a:ea typeface="Calibri"/>
                <a:cs typeface="Calibri"/>
              </a:rPr>
              <a:t>ΣΥΓΧΡΟΝΟΙ ΕΛΛΗΝΕΣ ΤΡΑΓΟΥΔΟΠΟΙΟΙ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1.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ΚΟΥΡΣΑΡΟΣ  - ΠΑΠΑΚΩΝΣΤΑΝΙΝΟΥ  Μουσική Λάκης Παπαδόπουλος  ΣτΊχοι Παύλος Μάτεσης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2.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Η  ΜΠΑΛΑΝΤΑ ΤΟΥ ΦΑΝΗ  Μουσική- Στίχοι Χάρης &amp; Πάνος Κατσιμίχας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3.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ΚΙ  ΑΝ ΤΑ ΜΑΤΙΑ ΣΟΥ ΔΕ ΚΛΑΙΝΕ  Μουσική Μάνος Λοίζος Στίχοι Άκος Δασκαλόπουλος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4.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ΒΑΒΕΛ  -  ΝΑΤ.ΜΠΟΦΙΛΙΟΥ  Μουσική Θέμης Καραμουρατίδης  Στίχοι Γεράσιμος Ευαγγελάτος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5.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ΠΕΡΣΕΙΔΕΣ  Στίχοι- Μουσική Μίλτος Πασχαλίδης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6.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ΔΥΟ ΜΑΥΡΑ ΒΟΤΣΑΛΑ – Στίχοι- Μουσική Παντελής Θαλασσινός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7.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ΧΕΙΜΩΝΑΝΘΟΣ –Γ. ΧΑΡΟΥΛΗΣ Μουσική Γιώργος Καζαντζής  Στίχοι Ελένη Φωτάκη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8.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ΜΕΛΙΣΣΕΣ –Φ. ΒΕΛΕΣΙΩΤΟΥ Μουσική Γιώργος Καζαντζής  Στίχοι Ελένη Φωτάκη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9.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     </a:t>
            </a:r>
            <a:r>
              <a:rPr lang="el-GR">
                <a:latin typeface="Calibri"/>
                <a:ea typeface="Calibri"/>
                <a:cs typeface="Calibri"/>
              </a:rPr>
              <a:t>ΝΑ Μ’ΑΓΑΠΑΣ – Π. ΣΙΔΗΡΟΠΟΥΛΟΣ Στίχοι -Μουσική Ανδρέας Θωμόπουλος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10.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 </a:t>
            </a:r>
            <a:r>
              <a:rPr lang="el-GR">
                <a:latin typeface="Calibri"/>
                <a:ea typeface="Calibri"/>
                <a:cs typeface="Calibri"/>
              </a:rPr>
              <a:t>ΥΠΝΟΒΑΤΗΣ- Μουσική Λ. Μαχαιρίτσας  Στίχοι Λ. Νικολακοπούλου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11.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 </a:t>
            </a:r>
            <a:r>
              <a:rPr lang="el-GR">
                <a:latin typeface="Calibri"/>
                <a:ea typeface="Calibri"/>
                <a:cs typeface="Calibri"/>
              </a:rPr>
              <a:t>ΤΟ  ΠΑΤΩΜΑ  -  ΤΑΝΙΑ ΤΣΑΝΑΚΛΙΔΟΥ  Μουσική  Στ. Κραουνάκης  Στίχοι Λ. Νικολακοπούλου</a:t>
            </a:r>
          </a:p>
          <a:p>
            <a:r>
              <a:rPr lang="el-GR">
                <a:latin typeface="Calibri"/>
                <a:ea typeface="Calibri"/>
                <a:cs typeface="Calibri"/>
              </a:rPr>
              <a:t>12.</a:t>
            </a:r>
            <a:r>
              <a:rPr lang="el-GR" sz="700">
                <a:latin typeface="Times New Roman"/>
                <a:ea typeface="Times New Roman"/>
                <a:cs typeface="Times New Roman"/>
              </a:rPr>
              <a:t>   </a:t>
            </a:r>
            <a:r>
              <a:rPr lang="el-GR">
                <a:latin typeface="Calibri"/>
                <a:ea typeface="Calibri"/>
                <a:cs typeface="Calibri"/>
              </a:rPr>
              <a:t>ΟΙ ΠΑΛΙΕΣ ΑΓΑΠΕΣ ΠΑΝΕ ΣΤΟΝ ΠΑΡΑΔΕΙΣΟ- ΠΥΞ ΛΑΞ  Μουσική Φ. Πλιάτσικας Στίχοι Μάρω Βαμβουνάκη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117F6-6EF8-437D-B46E-698B6AF8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eros-erotas.gr/wp-content/uploads/2009/11/papakonstantinou-2-180x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2224" y="268759"/>
            <a:ext cx="1714500" cy="1190625"/>
          </a:xfrm>
          <a:prstGeom prst="rect">
            <a:avLst/>
          </a:prstGeom>
          <a:noFill/>
        </p:spPr>
      </p:pic>
      <p:pic>
        <p:nvPicPr>
          <p:cNvPr id="1028" name="Picture 4" descr="https://scontent.fath3-4.fna.fbcdn.net/v/t1.0-1/p200x200/22449984_10156039911344396_8582053617138655193_n.jpg?_nc_cat=0&amp;oh=b38de92dfeae392b9b56314c07723585&amp;oe=5B6980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81234"/>
            <a:ext cx="1136822" cy="1169772"/>
          </a:xfrm>
          <a:prstGeom prst="rect">
            <a:avLst/>
          </a:prstGeom>
          <a:noFill/>
        </p:spPr>
      </p:pic>
      <p:pic>
        <p:nvPicPr>
          <p:cNvPr id="1030" name="Picture 6" descr="https://scontent.fath3-4.fna.fbcdn.net/v/t1.0-1/p200x200/17760122_1345212175522110_7437905170491500170_n.jpg?_nc_cat=0&amp;oh=760ea63c96ea139125d326c4e2458655&amp;oe=5B6AA6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751" y="5436973"/>
            <a:ext cx="1252152" cy="1309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199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Πάντρεμα τραγουδιών</a:t>
            </a:r>
            <a:br>
              <a:rPr lang="el-GR" sz="2000" dirty="0" smtClean="0"/>
            </a:br>
            <a:r>
              <a:rPr lang="el-GR" sz="2000" dirty="0" smtClean="0"/>
              <a:t>[Τραγούδια Ελληνικά που μπορούν να συσχετιστούν κυρίως  από άποψη θεματολογίας με αντίστοιχα ξένα</a:t>
            </a:r>
            <a:r>
              <a:rPr lang="el-GR" dirty="0" smtClean="0"/>
              <a:t>]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4400" b="1" u="sng" dirty="0" smtClean="0"/>
              <a:t>ΑΝΘΡΩΠΟΙ ΜΟΝΑΧΟΙ </a:t>
            </a:r>
          </a:p>
          <a:p>
            <a:r>
              <a:rPr lang="el-GR" sz="4400" b="1" u="sng" dirty="0" smtClean="0"/>
              <a:t>Σ</a:t>
            </a:r>
            <a:r>
              <a:rPr lang="en-US" sz="4400" b="1" u="sng" dirty="0" smtClean="0"/>
              <a:t>TIXOI </a:t>
            </a:r>
            <a:r>
              <a:rPr lang="el-GR" sz="4400" b="1" u="sng" dirty="0" smtClean="0"/>
              <a:t>Γ</a:t>
            </a:r>
            <a:r>
              <a:rPr lang="en-US" sz="4400" b="1" u="sng" dirty="0" smtClean="0"/>
              <a:t>. KA</a:t>
            </a:r>
            <a:r>
              <a:rPr lang="el-GR" sz="4400" b="1" u="sng" dirty="0" smtClean="0"/>
              <a:t>Λ</a:t>
            </a:r>
            <a:r>
              <a:rPr lang="en-US" sz="4400" b="1" u="sng" dirty="0" smtClean="0"/>
              <a:t>AMIT</a:t>
            </a:r>
            <a:r>
              <a:rPr lang="el-GR" sz="4400" b="1" u="sng" dirty="0" smtClean="0"/>
              <a:t>Σ</a:t>
            </a:r>
            <a:r>
              <a:rPr lang="en-US" sz="4400" b="1" u="sng" dirty="0" smtClean="0"/>
              <a:t>H</a:t>
            </a:r>
            <a:r>
              <a:rPr lang="el-GR" sz="4400" b="1" u="sng" dirty="0" smtClean="0"/>
              <a:t>Σ</a:t>
            </a:r>
          </a:p>
          <a:p>
            <a:r>
              <a:rPr lang="el-GR" sz="4400" dirty="0" smtClean="0"/>
              <a:t>ΜΟΥΣΙΚΗ Γ</a:t>
            </a:r>
            <a:r>
              <a:rPr lang="en-US" sz="4400" dirty="0" smtClean="0"/>
              <a:t>. </a:t>
            </a:r>
            <a:r>
              <a:rPr lang="el-GR" sz="4400" dirty="0" smtClean="0"/>
              <a:t>ΣΠΑΝΟΣ</a:t>
            </a:r>
          </a:p>
          <a:p>
            <a:r>
              <a:rPr lang="en-GB" sz="4400" dirty="0" smtClean="0"/>
              <a:t> </a:t>
            </a:r>
            <a:r>
              <a:rPr lang="el-GR" sz="4400" dirty="0" smtClean="0"/>
              <a:t>Υπάρχουν άνθρωποι που ζουν μονάχοι</a:t>
            </a:r>
          </a:p>
          <a:p>
            <a:r>
              <a:rPr lang="el-GR" sz="4400" dirty="0" smtClean="0"/>
              <a:t>σαν το ξεχασμένο στάχυ </a:t>
            </a:r>
            <a:br>
              <a:rPr lang="el-GR" sz="4400" dirty="0" smtClean="0"/>
            </a:br>
            <a:r>
              <a:rPr lang="el-GR" sz="4400" dirty="0" smtClean="0"/>
              <a:t>ο κόσμος γύρω άδειος κάμπος </a:t>
            </a:r>
            <a:br>
              <a:rPr lang="el-GR" sz="4400" dirty="0" smtClean="0"/>
            </a:br>
            <a:r>
              <a:rPr lang="el-GR" sz="4400" dirty="0" smtClean="0"/>
              <a:t>κι αυτοί στης μοναξιάς το θάμπος </a:t>
            </a:r>
            <a:br>
              <a:rPr lang="el-GR" sz="4400" dirty="0" smtClean="0"/>
            </a:br>
            <a:r>
              <a:rPr lang="el-GR" sz="4400" dirty="0" smtClean="0"/>
              <a:t>σαν το ξεχασμένο στάχυ </a:t>
            </a:r>
            <a:br>
              <a:rPr lang="el-GR" sz="4400" dirty="0" smtClean="0"/>
            </a:br>
            <a:r>
              <a:rPr lang="el-GR" sz="4400" dirty="0" smtClean="0"/>
              <a:t>άνθρωποι μονάχοι </a:t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>Υπάρχουν άνθρωποι που ζουν μονάχοι </a:t>
            </a:r>
            <a:br>
              <a:rPr lang="el-GR" sz="4400" dirty="0" smtClean="0"/>
            </a:br>
            <a:r>
              <a:rPr lang="el-GR" sz="4400" dirty="0" smtClean="0"/>
              <a:t>όπως του πελάγου οι βράχοι </a:t>
            </a:r>
            <a:br>
              <a:rPr lang="el-GR" sz="4400" dirty="0" smtClean="0"/>
            </a:br>
            <a:r>
              <a:rPr lang="el-GR" sz="4400" dirty="0" smtClean="0"/>
              <a:t>ο κόσμος θάλασσα που απλώνει </a:t>
            </a:r>
            <a:br>
              <a:rPr lang="el-GR" sz="4400" dirty="0" smtClean="0"/>
            </a:br>
            <a:r>
              <a:rPr lang="el-GR" sz="4400" dirty="0" smtClean="0"/>
              <a:t>κι αυτοί βουβοί σκυφτοί και μόνοι </a:t>
            </a:r>
            <a:br>
              <a:rPr lang="el-GR" sz="4400" dirty="0" smtClean="0"/>
            </a:br>
            <a:r>
              <a:rPr lang="el-GR" sz="4400" dirty="0" smtClean="0"/>
              <a:t>ανεμοδαρμένοι βράχοι </a:t>
            </a:r>
            <a:br>
              <a:rPr lang="el-GR" sz="4400" dirty="0" smtClean="0"/>
            </a:br>
            <a:r>
              <a:rPr lang="el-GR" sz="4400" dirty="0" smtClean="0"/>
              <a:t>άνθρωποι μονάχοι </a:t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>Άνθρωποι μονάχοι σαν </a:t>
            </a:r>
            <a:r>
              <a:rPr lang="el-GR" sz="4400" dirty="0" err="1" smtClean="0"/>
              <a:t>ξερόκλαδα</a:t>
            </a:r>
            <a:r>
              <a:rPr lang="el-GR" sz="4400" dirty="0" smtClean="0"/>
              <a:t> σπασμένα </a:t>
            </a:r>
            <a:br>
              <a:rPr lang="el-GR" sz="4400" dirty="0" smtClean="0"/>
            </a:br>
            <a:r>
              <a:rPr lang="el-GR" sz="4400" dirty="0" smtClean="0"/>
              <a:t>σαν ξωκλήσια ερημωμένα, ξεχασμένα </a:t>
            </a:r>
            <a:br>
              <a:rPr lang="el-GR" sz="4400" dirty="0" smtClean="0"/>
            </a:br>
            <a:r>
              <a:rPr lang="el-GR" sz="4400" dirty="0" smtClean="0"/>
              <a:t>άνθρωποι μονάχοι σαν </a:t>
            </a:r>
            <a:r>
              <a:rPr lang="el-GR" sz="4400" dirty="0" err="1" smtClean="0"/>
              <a:t>ξερόκλαδα</a:t>
            </a:r>
            <a:r>
              <a:rPr lang="el-GR" sz="4400" dirty="0" smtClean="0"/>
              <a:t> σπασμένα </a:t>
            </a:r>
            <a:br>
              <a:rPr lang="el-GR" sz="4400" dirty="0" smtClean="0"/>
            </a:br>
            <a:r>
              <a:rPr lang="el-GR" sz="4400" dirty="0" smtClean="0"/>
              <a:t>σαν ξωκλήσια ερημωμένα, σαν εσένα, σαν εμένα.</a:t>
            </a:r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7818120" y="601362"/>
            <a:ext cx="3474720" cy="5387958"/>
          </a:xfrm>
        </p:spPr>
        <p:txBody>
          <a:bodyPr>
            <a:normAutofit fontScale="25000" lnSpcReduction="20000"/>
          </a:bodyPr>
          <a:lstStyle/>
          <a:p>
            <a:r>
              <a:rPr lang="en-GB" sz="3600" b="1" u="sng" dirty="0" smtClean="0">
                <a:latin typeface="Algerian" pitchFamily="82" charset="0"/>
              </a:rPr>
              <a:t>LONELY PEOPLE [Eleanor Rigby] THE BEATLES</a:t>
            </a:r>
            <a:r>
              <a:rPr lang="en-GB" sz="3600" b="1" i="1" u="sng" dirty="0" smtClean="0">
                <a:latin typeface="Algerian" pitchFamily="82" charset="0"/>
              </a:rPr>
              <a:t/>
            </a:r>
            <a:br>
              <a:rPr lang="en-GB" sz="3600" b="1" i="1" u="sng" dirty="0" smtClean="0">
                <a:latin typeface="Algerian" pitchFamily="82" charset="0"/>
              </a:rPr>
            </a:br>
            <a:r>
              <a:rPr lang="en-GB" sz="3600" b="1" i="1" u="sng" dirty="0" smtClean="0">
                <a:latin typeface="Algerian" pitchFamily="82" charset="0"/>
              </a:rPr>
              <a:t>Ah, look at all the lonely people</a:t>
            </a:r>
            <a:endParaRPr lang="el-GR" sz="3600" b="1" u="sng" dirty="0" smtClean="0"/>
          </a:p>
          <a:p>
            <a:r>
              <a:rPr lang="en-GB" sz="3600" b="1" i="1" dirty="0" smtClean="0"/>
              <a:t>Eleanor Rigby picks up the rice</a:t>
            </a:r>
            <a:br>
              <a:rPr lang="en-GB" sz="3600" b="1" i="1" dirty="0" smtClean="0"/>
            </a:br>
            <a:r>
              <a:rPr lang="en-GB" sz="3600" b="1" i="1" dirty="0" smtClean="0"/>
              <a:t>In the church where a wedding has been</a:t>
            </a:r>
            <a:br>
              <a:rPr lang="en-GB" sz="3600" b="1" i="1" dirty="0" smtClean="0"/>
            </a:br>
            <a:r>
              <a:rPr lang="en-GB" sz="3600" b="1" i="1" dirty="0" smtClean="0"/>
              <a:t>Lives in a dream</a:t>
            </a:r>
            <a:endParaRPr lang="el-GR" sz="3600" dirty="0" smtClean="0"/>
          </a:p>
          <a:p>
            <a:r>
              <a:rPr lang="en-GB" sz="3600" b="1" i="1" dirty="0" smtClean="0"/>
              <a:t>Waits at the window, wearing the face</a:t>
            </a:r>
            <a:br>
              <a:rPr lang="en-GB" sz="3600" b="1" i="1" dirty="0" smtClean="0"/>
            </a:br>
            <a:r>
              <a:rPr lang="en-GB" sz="3600" b="1" i="1" dirty="0" smtClean="0"/>
              <a:t>That she keeps in a jar by the door</a:t>
            </a:r>
            <a:br>
              <a:rPr lang="en-GB" sz="3600" b="1" i="1" dirty="0" smtClean="0"/>
            </a:br>
            <a:r>
              <a:rPr lang="en-GB" sz="3600" b="1" i="1" dirty="0" smtClean="0"/>
              <a:t>Who is it for?</a:t>
            </a:r>
            <a:endParaRPr lang="el-GR" sz="3600" dirty="0" smtClean="0"/>
          </a:p>
          <a:p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come from?</a:t>
            </a:r>
            <a:br>
              <a:rPr lang="en-GB" sz="3600" b="1" i="1" dirty="0" smtClean="0"/>
            </a:br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belong?</a:t>
            </a:r>
            <a:endParaRPr lang="el-GR" sz="3600" dirty="0" smtClean="0"/>
          </a:p>
          <a:p>
            <a:r>
              <a:rPr lang="en-GB" sz="3600" b="1" i="1" dirty="0" smtClean="0"/>
              <a:t>Father McKenzie, writing the words</a:t>
            </a:r>
            <a:br>
              <a:rPr lang="en-GB" sz="3600" b="1" i="1" dirty="0" smtClean="0"/>
            </a:br>
            <a:r>
              <a:rPr lang="en-GB" sz="3600" b="1" i="1" dirty="0" smtClean="0"/>
              <a:t>of a sermon that no one will hear</a:t>
            </a:r>
            <a:br>
              <a:rPr lang="en-GB" sz="3600" b="1" i="1" dirty="0" smtClean="0"/>
            </a:br>
            <a:r>
              <a:rPr lang="en-GB" sz="3600" b="1" i="1" dirty="0" smtClean="0"/>
              <a:t>No one comes near</a:t>
            </a:r>
            <a:endParaRPr lang="el-GR" sz="3600" dirty="0" smtClean="0"/>
          </a:p>
          <a:p>
            <a:r>
              <a:rPr lang="en-GB" sz="3600" b="1" i="1" dirty="0" smtClean="0"/>
              <a:t>Look at him working, darning his socks</a:t>
            </a:r>
            <a:br>
              <a:rPr lang="en-GB" sz="3600" b="1" i="1" dirty="0" smtClean="0"/>
            </a:br>
            <a:r>
              <a:rPr lang="en-GB" sz="3600" b="1" i="1" dirty="0" smtClean="0"/>
              <a:t>In the night when there's nobody there</a:t>
            </a:r>
            <a:br>
              <a:rPr lang="en-GB" sz="3600" b="1" i="1" dirty="0" smtClean="0"/>
            </a:br>
            <a:r>
              <a:rPr lang="en-GB" sz="3600" b="1" i="1" dirty="0" smtClean="0"/>
              <a:t>What does he care?</a:t>
            </a:r>
            <a:endParaRPr lang="el-GR" sz="3600" dirty="0" smtClean="0"/>
          </a:p>
          <a:p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come from?</a:t>
            </a:r>
            <a:br>
              <a:rPr lang="en-GB" sz="3600" b="1" i="1" dirty="0" smtClean="0"/>
            </a:br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belong?</a:t>
            </a:r>
            <a:endParaRPr lang="el-GR" sz="3600" dirty="0" smtClean="0"/>
          </a:p>
          <a:p>
            <a:r>
              <a:rPr lang="en-GB" sz="3600" b="1" i="1" dirty="0" smtClean="0"/>
              <a:t>Ah, look at 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Ah, look at all the lonely people</a:t>
            </a:r>
            <a:endParaRPr lang="el-GR" sz="3600" dirty="0" smtClean="0"/>
          </a:p>
          <a:p>
            <a:r>
              <a:rPr lang="en-GB" sz="3600" b="1" i="1" dirty="0" smtClean="0"/>
              <a:t>Eleanor Rigby died in the church</a:t>
            </a:r>
            <a:br>
              <a:rPr lang="en-GB" sz="3600" b="1" i="1" dirty="0" smtClean="0"/>
            </a:br>
            <a:r>
              <a:rPr lang="en-GB" sz="3600" b="1" i="1" dirty="0" smtClean="0"/>
              <a:t>And was buried along with her name</a:t>
            </a:r>
            <a:br>
              <a:rPr lang="en-GB" sz="3600" b="1" i="1" dirty="0" smtClean="0"/>
            </a:br>
            <a:r>
              <a:rPr lang="en-GB" sz="3600" b="1" i="1" dirty="0" smtClean="0"/>
              <a:t>Nobody came</a:t>
            </a:r>
            <a:endParaRPr lang="el-GR" sz="3600" dirty="0" smtClean="0"/>
          </a:p>
          <a:p>
            <a:r>
              <a:rPr lang="en-GB" sz="3600" b="1" i="1" dirty="0" smtClean="0"/>
              <a:t>Father McKenzie, wiping the dirt</a:t>
            </a:r>
            <a:br>
              <a:rPr lang="en-GB" sz="3600" b="1" i="1" dirty="0" smtClean="0"/>
            </a:br>
            <a:r>
              <a:rPr lang="en-GB" sz="3600" b="1" i="1" dirty="0" smtClean="0"/>
              <a:t>From his hands as he walks from the grave</a:t>
            </a:r>
            <a:br>
              <a:rPr lang="en-GB" sz="3600" b="1" i="1" dirty="0" smtClean="0"/>
            </a:br>
            <a:r>
              <a:rPr lang="en-GB" sz="3600" b="1" i="1" dirty="0" smtClean="0"/>
              <a:t>No one was saved</a:t>
            </a:r>
            <a:endParaRPr lang="el-GR" sz="3600" dirty="0" smtClean="0"/>
          </a:p>
          <a:p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(Ah, look at all the lonely people)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come from?</a:t>
            </a:r>
            <a:br>
              <a:rPr lang="en-GB" sz="3600" b="1" i="1" dirty="0" smtClean="0"/>
            </a:br>
            <a:r>
              <a:rPr lang="en-GB" sz="3600" b="1" i="1" dirty="0" smtClean="0"/>
              <a:t>All the lonely people</a:t>
            </a:r>
            <a:br>
              <a:rPr lang="en-GB" sz="3600" b="1" i="1" dirty="0" smtClean="0"/>
            </a:br>
            <a:r>
              <a:rPr lang="en-GB" sz="3600" b="1" i="1" dirty="0" smtClean="0"/>
              <a:t>(Ah, look at all the lonely people)</a:t>
            </a:r>
            <a:br>
              <a:rPr lang="en-GB" sz="3600" b="1" i="1" dirty="0" smtClean="0"/>
            </a:br>
            <a:r>
              <a:rPr lang="en-GB" sz="3600" b="1" i="1" dirty="0" smtClean="0"/>
              <a:t>Where do they all belong</a:t>
            </a:r>
            <a:r>
              <a:rPr lang="en-GB" sz="3600" dirty="0" smtClean="0"/>
              <a:t>?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204</Words>
  <Application>Microsoft Office PowerPoint</Application>
  <PresentationFormat>Προσαρμογή</PresentationFormat>
  <Paragraphs>75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Frame</vt:lpstr>
      <vt:lpstr>3ο ΓΕΛ ΛΑΜΙΑΣ  Τάξη Α3  Σχολικό Έτος 2017-18</vt:lpstr>
      <vt:lpstr>Α’ Τετράμηνο [ποίηση, ζωγραφική, μουσική]</vt:lpstr>
      <vt:lpstr> Γνωρίσαμε Μεγάλους Έλληνες ποιητές</vt:lpstr>
      <vt:lpstr>Μελετήσαμε επιλεγμένα έργα Ξένων μεγάλων ποιητών</vt:lpstr>
      <vt:lpstr>Αναφερθήκαμε στους δύο μεγάλους Έλληνες συνθέτες και σε ένα μικρό δείγμα του έργου τους</vt:lpstr>
      <vt:lpstr>Γνωρίσαμε την σπουδαία ποίηση &lt;&lt;ντυμένη&gt;&gt; με υπέροχες μελωδίες του Μ. Θεοδωράκη</vt:lpstr>
      <vt:lpstr>Θαυμάσαμε Έργα σπουδαίων Ελλήνων &amp; ξένων ζωγράφων [Picasso, Van Gogh, Τσαρούχης, Μυταράς, Φασιανός και άλλοι]</vt:lpstr>
      <vt:lpstr>Ήρθαμε σε επαφή με το σύγχρονο έντεχνο ελληνικό τραγούδι</vt:lpstr>
      <vt:lpstr>Πάντρεμα τραγουδιών [Τραγούδια Ελληνικά που μπορούν να συσχετιστούν κυρίως  από άποψη θεματολογίας με αντίστοιχα ξένα]</vt:lpstr>
      <vt:lpstr>ΠΗΓΕΣ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ΓΕΛ ΛΑΜΙΑΣ Τάξη Α3 Σχολικό Έτος 2017-18</dc:title>
  <dc:creator/>
  <cp:lastModifiedBy/>
  <cp:revision>3</cp:revision>
  <dcterms:created xsi:type="dcterms:W3CDTF">2012-08-02T13:11:46Z</dcterms:created>
  <dcterms:modified xsi:type="dcterms:W3CDTF">2018-04-06T13:51:40Z</dcterms:modified>
</cp:coreProperties>
</file>