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2" r:id="rId3"/>
    <p:sldId id="263" r:id="rId4"/>
    <p:sldId id="258" r:id="rId5"/>
    <p:sldId id="257" r:id="rId6"/>
    <p:sldId id="259" r:id="rId7"/>
    <p:sldId id="260" r:id="rId8"/>
    <p:sldId id="261" r:id="rId9"/>
    <p:sldId id="265" r:id="rId10"/>
    <p:sldId id="267" r:id="rId11"/>
    <p:sldId id="269" r:id="rId12"/>
    <p:sldId id="271" r:id="rId13"/>
    <p:sldId id="273" r:id="rId14"/>
    <p:sldId id="276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26F00"/>
    <a:srgbClr val="661D75"/>
    <a:srgbClr val="3333CC"/>
    <a:srgbClr val="99FF66"/>
    <a:srgbClr val="FF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8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943A38-3CA6-4F68-923F-33D09F956D07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15FE1429-3930-4329-9D3A-AAA3EF5EAF08}">
      <dgm:prSet/>
      <dgm:spPr/>
      <dgm:t>
        <a:bodyPr/>
        <a:lstStyle/>
        <a:p>
          <a:pPr rtl="0"/>
          <a:r>
            <a:rPr lang="es-ES" dirty="0" err="1" smtClean="0">
              <a:solidFill>
                <a:srgbClr val="002060"/>
              </a:solidFill>
            </a:rPr>
            <a:t>Reported</a:t>
          </a:r>
          <a:r>
            <a:rPr lang="es-ES" dirty="0" smtClean="0">
              <a:solidFill>
                <a:srgbClr val="002060"/>
              </a:solidFill>
            </a:rPr>
            <a:t> </a:t>
          </a:r>
          <a:r>
            <a:rPr lang="es-ES" dirty="0" err="1" smtClean="0">
              <a:solidFill>
                <a:srgbClr val="002060"/>
              </a:solidFill>
            </a:rPr>
            <a:t>questions</a:t>
          </a:r>
          <a:endParaRPr lang="es-ES" dirty="0">
            <a:solidFill>
              <a:srgbClr val="002060"/>
            </a:solidFill>
          </a:endParaRPr>
        </a:p>
      </dgm:t>
    </dgm:pt>
    <dgm:pt modelId="{B880E752-E3C9-4F23-A56A-68D210823243}" type="parTrans" cxnId="{B57FE367-CBE6-41A8-B391-1245EB68131C}">
      <dgm:prSet/>
      <dgm:spPr/>
      <dgm:t>
        <a:bodyPr/>
        <a:lstStyle/>
        <a:p>
          <a:endParaRPr lang="en-GB"/>
        </a:p>
      </dgm:t>
    </dgm:pt>
    <dgm:pt modelId="{C281A8D9-6775-4760-801C-CDF0CCCA7D14}" type="sibTrans" cxnId="{B57FE367-CBE6-41A8-B391-1245EB68131C}">
      <dgm:prSet/>
      <dgm:spPr/>
      <dgm:t>
        <a:bodyPr/>
        <a:lstStyle/>
        <a:p>
          <a:endParaRPr lang="en-GB"/>
        </a:p>
      </dgm:t>
    </dgm:pt>
    <dgm:pt modelId="{C98DC62F-FD1D-43DB-A538-B5A699B28DE2}" type="pres">
      <dgm:prSet presAssocID="{9D943A38-3CA6-4F68-923F-33D09F956D0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5CFBDA2-365C-4491-998B-A87701EFB81F}" type="pres">
      <dgm:prSet presAssocID="{15FE1429-3930-4329-9D3A-AAA3EF5EAF0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57FE367-CBE6-41A8-B391-1245EB68131C}" srcId="{9D943A38-3CA6-4F68-923F-33D09F956D07}" destId="{15FE1429-3930-4329-9D3A-AAA3EF5EAF08}" srcOrd="0" destOrd="0" parTransId="{B880E752-E3C9-4F23-A56A-68D210823243}" sibTransId="{C281A8D9-6775-4760-801C-CDF0CCCA7D14}"/>
    <dgm:cxn modelId="{3D2EE5FC-0802-479B-B662-61B7601BD398}" type="presOf" srcId="{15FE1429-3930-4329-9D3A-AAA3EF5EAF08}" destId="{15CFBDA2-365C-4491-998B-A87701EFB81F}" srcOrd="0" destOrd="0" presId="urn:microsoft.com/office/officeart/2005/8/layout/vList2"/>
    <dgm:cxn modelId="{D75BE91C-6422-4D37-BBF4-3A751C7F2938}" type="presOf" srcId="{9D943A38-3CA6-4F68-923F-33D09F956D07}" destId="{C98DC62F-FD1D-43DB-A538-B5A699B28DE2}" srcOrd="0" destOrd="0" presId="urn:microsoft.com/office/officeart/2005/8/layout/vList2"/>
    <dgm:cxn modelId="{E977311B-3A21-4598-86FC-BA865175631D}" type="presParOf" srcId="{C98DC62F-FD1D-43DB-A538-B5A699B28DE2}" destId="{15CFBDA2-365C-4491-998B-A87701EFB81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E09D52-2E2E-44BA-BE63-7FFA0E6693F8}" type="doc">
      <dgm:prSet loTypeId="urn:microsoft.com/office/officeart/2005/8/layout/ven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6A6BEA1-C5F7-4F19-ADCF-E41A68425716}">
      <dgm:prSet/>
      <dgm:spPr/>
      <dgm:t>
        <a:bodyPr/>
        <a:lstStyle/>
        <a:p>
          <a:pPr rtl="0"/>
          <a:r>
            <a:rPr lang="es-ES" b="1" dirty="0" err="1" smtClean="0"/>
            <a:t>Suggestions</a:t>
          </a:r>
          <a:r>
            <a:rPr lang="es-ES" dirty="0" smtClean="0"/>
            <a:t>:</a:t>
          </a:r>
          <a:endParaRPr lang="en-GB" dirty="0"/>
        </a:p>
      </dgm:t>
    </dgm:pt>
    <dgm:pt modelId="{0E17D518-AC3A-4520-A456-40E004D981C2}" type="parTrans" cxnId="{F287C425-C874-406B-9DCE-AB9D7E94A247}">
      <dgm:prSet/>
      <dgm:spPr/>
      <dgm:t>
        <a:bodyPr/>
        <a:lstStyle/>
        <a:p>
          <a:endParaRPr lang="en-GB"/>
        </a:p>
      </dgm:t>
    </dgm:pt>
    <dgm:pt modelId="{02BABFF0-95C3-4A3B-A1FE-9F92129A5635}" type="sibTrans" cxnId="{F287C425-C874-406B-9DCE-AB9D7E94A247}">
      <dgm:prSet/>
      <dgm:spPr/>
      <dgm:t>
        <a:bodyPr/>
        <a:lstStyle/>
        <a:p>
          <a:endParaRPr lang="en-GB"/>
        </a:p>
      </dgm:t>
    </dgm:pt>
    <dgm:pt modelId="{BC213291-67B5-45EF-83A3-C0DA16D0AF02}" type="pres">
      <dgm:prSet presAssocID="{07E09D52-2E2E-44BA-BE63-7FFA0E6693F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3142F5B-46A3-46F8-996C-9B1431E8230D}" type="pres">
      <dgm:prSet presAssocID="{26A6BEA1-C5F7-4F19-ADCF-E41A68425716}" presName="circ1TxSh" presStyleLbl="vennNode1" presStyleIdx="0" presStyleCnt="1" custScaleX="650000"/>
      <dgm:spPr/>
      <dgm:t>
        <a:bodyPr/>
        <a:lstStyle/>
        <a:p>
          <a:endParaRPr lang="en-GB"/>
        </a:p>
      </dgm:t>
    </dgm:pt>
  </dgm:ptLst>
  <dgm:cxnLst>
    <dgm:cxn modelId="{681A0139-E523-4676-85BB-06450980284A}" type="presOf" srcId="{26A6BEA1-C5F7-4F19-ADCF-E41A68425716}" destId="{13142F5B-46A3-46F8-996C-9B1431E8230D}" srcOrd="0" destOrd="0" presId="urn:microsoft.com/office/officeart/2005/8/layout/venn1"/>
    <dgm:cxn modelId="{F287C425-C874-406B-9DCE-AB9D7E94A247}" srcId="{07E09D52-2E2E-44BA-BE63-7FFA0E6693F8}" destId="{26A6BEA1-C5F7-4F19-ADCF-E41A68425716}" srcOrd="0" destOrd="0" parTransId="{0E17D518-AC3A-4520-A456-40E004D981C2}" sibTransId="{02BABFF0-95C3-4A3B-A1FE-9F92129A5635}"/>
    <dgm:cxn modelId="{12569200-034A-4925-BDDA-9A880CFBA3D6}" type="presOf" srcId="{07E09D52-2E2E-44BA-BE63-7FFA0E6693F8}" destId="{BC213291-67B5-45EF-83A3-C0DA16D0AF02}" srcOrd="0" destOrd="0" presId="urn:microsoft.com/office/officeart/2005/8/layout/venn1"/>
    <dgm:cxn modelId="{0D67ED3F-2B03-446B-9AB1-F7FB196D7387}" type="presParOf" srcId="{BC213291-67B5-45EF-83A3-C0DA16D0AF02}" destId="{13142F5B-46A3-46F8-996C-9B1431E8230D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5B1B35-39AA-457A-9661-2A3A89BA3C8C}" type="doc">
      <dgm:prSet loTypeId="urn:microsoft.com/office/officeart/2005/8/layout/process1" loCatId="process" qsTypeId="urn:microsoft.com/office/officeart/2005/8/quickstyle/3d8" qsCatId="3D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D9C06665-A9E6-41C7-A6FB-33B917C0654F}">
      <dgm:prSet/>
      <dgm:spPr/>
      <dgm:t>
        <a:bodyPr/>
        <a:lstStyle/>
        <a:p>
          <a:pPr rtl="0"/>
          <a:r>
            <a:rPr lang="en-GB" b="1" dirty="0" smtClean="0">
              <a:solidFill>
                <a:srgbClr val="926F00"/>
              </a:solidFill>
            </a:rPr>
            <a:t>HOPES</a:t>
          </a:r>
          <a:r>
            <a:rPr lang="en-GB" b="1" dirty="0" smtClean="0"/>
            <a:t>, </a:t>
          </a:r>
          <a:r>
            <a:rPr lang="en-GB" b="1" dirty="0" smtClean="0">
              <a:solidFill>
                <a:srgbClr val="002060"/>
              </a:solidFill>
            </a:rPr>
            <a:t>INTENTIONS</a:t>
          </a:r>
          <a:r>
            <a:rPr lang="en-GB" b="1" dirty="0" smtClean="0"/>
            <a:t>, </a:t>
          </a:r>
          <a:r>
            <a:rPr lang="en-GB" b="1" dirty="0" smtClean="0">
              <a:solidFill>
                <a:srgbClr val="661D75"/>
              </a:solidFill>
            </a:rPr>
            <a:t>PROMISES</a:t>
          </a:r>
          <a:endParaRPr lang="es-ES" b="1" dirty="0">
            <a:solidFill>
              <a:srgbClr val="661D75"/>
            </a:solidFill>
          </a:endParaRPr>
        </a:p>
      </dgm:t>
    </dgm:pt>
    <dgm:pt modelId="{06963DCF-E00A-46DC-BCD5-4F4B43F2E20B}" type="parTrans" cxnId="{C35762DA-2109-4C46-A4DE-16D0131105A0}">
      <dgm:prSet/>
      <dgm:spPr/>
      <dgm:t>
        <a:bodyPr/>
        <a:lstStyle/>
        <a:p>
          <a:endParaRPr lang="en-GB"/>
        </a:p>
      </dgm:t>
    </dgm:pt>
    <dgm:pt modelId="{36E5F156-873D-46EB-893E-34896EB78D17}" type="sibTrans" cxnId="{C35762DA-2109-4C46-A4DE-16D0131105A0}">
      <dgm:prSet/>
      <dgm:spPr/>
      <dgm:t>
        <a:bodyPr/>
        <a:lstStyle/>
        <a:p>
          <a:endParaRPr lang="en-GB"/>
        </a:p>
      </dgm:t>
    </dgm:pt>
    <dgm:pt modelId="{F6A47050-6F06-4044-8732-6F86A35A6ADC}" type="pres">
      <dgm:prSet presAssocID="{235B1B35-39AA-457A-9661-2A3A89BA3C8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3B8DFE2-5100-48F6-90D3-B35F9087AD61}" type="pres">
      <dgm:prSet presAssocID="{D9C06665-A9E6-41C7-A6FB-33B917C0654F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808BD9-845B-4EF7-B799-B24F67A54E87}" type="presOf" srcId="{D9C06665-A9E6-41C7-A6FB-33B917C0654F}" destId="{43B8DFE2-5100-48F6-90D3-B35F9087AD61}" srcOrd="0" destOrd="0" presId="urn:microsoft.com/office/officeart/2005/8/layout/process1"/>
    <dgm:cxn modelId="{9EBDE7A8-98CD-4059-9F40-46A84F1BA8D5}" type="presOf" srcId="{235B1B35-39AA-457A-9661-2A3A89BA3C8C}" destId="{F6A47050-6F06-4044-8732-6F86A35A6ADC}" srcOrd="0" destOrd="0" presId="urn:microsoft.com/office/officeart/2005/8/layout/process1"/>
    <dgm:cxn modelId="{C35762DA-2109-4C46-A4DE-16D0131105A0}" srcId="{235B1B35-39AA-457A-9661-2A3A89BA3C8C}" destId="{D9C06665-A9E6-41C7-A6FB-33B917C0654F}" srcOrd="0" destOrd="0" parTransId="{06963DCF-E00A-46DC-BCD5-4F4B43F2E20B}" sibTransId="{36E5F156-873D-46EB-893E-34896EB78D17}"/>
    <dgm:cxn modelId="{E09B987F-BC9F-4F4A-8748-F86F65B3A5C9}" type="presParOf" srcId="{F6A47050-6F06-4044-8732-6F86A35A6ADC}" destId="{43B8DFE2-5100-48F6-90D3-B35F9087AD61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CFBDA2-365C-4491-998B-A87701EFB81F}">
      <dsp:nvSpPr>
        <dsp:cNvPr id="0" name=""/>
        <dsp:cNvSpPr/>
      </dsp:nvSpPr>
      <dsp:spPr>
        <a:xfrm>
          <a:off x="0" y="7109"/>
          <a:ext cx="4724399" cy="6715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err="1" smtClean="0">
              <a:solidFill>
                <a:srgbClr val="002060"/>
              </a:solidFill>
            </a:rPr>
            <a:t>Reported</a:t>
          </a:r>
          <a:r>
            <a:rPr lang="es-ES" sz="2800" kern="1200" dirty="0" smtClean="0">
              <a:solidFill>
                <a:srgbClr val="002060"/>
              </a:solidFill>
            </a:rPr>
            <a:t> </a:t>
          </a:r>
          <a:r>
            <a:rPr lang="es-ES" sz="2800" kern="1200" dirty="0" err="1" smtClean="0">
              <a:solidFill>
                <a:srgbClr val="002060"/>
              </a:solidFill>
            </a:rPr>
            <a:t>questions</a:t>
          </a:r>
          <a:endParaRPr lang="es-ES" sz="2800" kern="1200" dirty="0">
            <a:solidFill>
              <a:srgbClr val="002060"/>
            </a:solidFill>
          </a:endParaRPr>
        </a:p>
      </dsp:txBody>
      <dsp:txXfrm>
        <a:off x="32784" y="39893"/>
        <a:ext cx="4658831" cy="6060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42F5B-46A3-46F8-996C-9B1431E8230D}">
      <dsp:nvSpPr>
        <dsp:cNvPr id="0" name=""/>
        <dsp:cNvSpPr/>
      </dsp:nvSpPr>
      <dsp:spPr>
        <a:xfrm>
          <a:off x="0" y="0"/>
          <a:ext cx="4953000" cy="76200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alpha val="5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alpha val="5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b="1" kern="1200" dirty="0" err="1" smtClean="0"/>
            <a:t>Suggestions</a:t>
          </a:r>
          <a:r>
            <a:rPr lang="es-ES" sz="3900" kern="1200" dirty="0" smtClean="0"/>
            <a:t>:</a:t>
          </a:r>
          <a:endParaRPr lang="en-GB" sz="3900" kern="1200" dirty="0"/>
        </a:p>
      </dsp:txBody>
      <dsp:txXfrm>
        <a:off x="725350" y="111592"/>
        <a:ext cx="3502300" cy="5388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8DFE2-5100-48F6-90D3-B35F9087AD61}">
      <dsp:nvSpPr>
        <dsp:cNvPr id="0" name=""/>
        <dsp:cNvSpPr/>
      </dsp:nvSpPr>
      <dsp:spPr>
        <a:xfrm>
          <a:off x="4278" y="0"/>
          <a:ext cx="8754442" cy="990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b="1" kern="1200" dirty="0" smtClean="0">
              <a:solidFill>
                <a:srgbClr val="926F00"/>
              </a:solidFill>
            </a:rPr>
            <a:t>HOPES</a:t>
          </a:r>
          <a:r>
            <a:rPr lang="en-GB" sz="3600" b="1" kern="1200" dirty="0" smtClean="0"/>
            <a:t>, </a:t>
          </a:r>
          <a:r>
            <a:rPr lang="en-GB" sz="3600" b="1" kern="1200" dirty="0" smtClean="0">
              <a:solidFill>
                <a:srgbClr val="002060"/>
              </a:solidFill>
            </a:rPr>
            <a:t>INTENTIONS</a:t>
          </a:r>
          <a:r>
            <a:rPr lang="en-GB" sz="3600" b="1" kern="1200" dirty="0" smtClean="0"/>
            <a:t>, </a:t>
          </a:r>
          <a:r>
            <a:rPr lang="en-GB" sz="3600" b="1" kern="1200" dirty="0" smtClean="0">
              <a:solidFill>
                <a:srgbClr val="661D75"/>
              </a:solidFill>
            </a:rPr>
            <a:t>PROMISES</a:t>
          </a:r>
          <a:endParaRPr lang="es-ES" sz="3600" b="1" kern="1200" dirty="0">
            <a:solidFill>
              <a:srgbClr val="661D75"/>
            </a:solidFill>
          </a:endParaRPr>
        </a:p>
      </dsp:txBody>
      <dsp:txXfrm>
        <a:off x="33292" y="29014"/>
        <a:ext cx="8696414" cy="932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6C84D59-E4D1-4218-8FAB-4E6FE8C5A24B}" type="datetimeFigureOut">
              <a:rPr lang="es-ES"/>
              <a:pPr/>
              <a:t>19/04/2026</a:t>
            </a:fld>
            <a:endParaRPr lang="es-E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A7D6ABE-4374-4596-9B57-6DD0B08F95C7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4963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5DB1DDE-9C49-440F-9DD4-D35043AC8F13}" type="datetimeFigureOut">
              <a:rPr lang="es-ES"/>
              <a:pPr/>
              <a:t>19/04/2026</a:t>
            </a:fld>
            <a:endParaRPr lang="es-E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503D60C-4972-401B-9CC6-B9909B787E61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7290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F5E9C-B10C-4800-9C75-AAA4D70D204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1445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D8423-E889-4761-951F-9AB84364D40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846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95771-1219-4032-AAFE-C4F8AD5DD19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858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B48DF-3CE4-4472-B058-3133C22CA10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268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EB60-E1EC-493A-8B7C-5ABAD515A55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269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9B3A1-9A07-46DC-8558-F8F66517806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54170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DB0B1-BDCD-4F6C-9BB7-4CB547BB0DF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630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27B03-F7B4-447F-90B4-E929DD4735D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041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26384-28F1-4C58-A13B-F7C01096766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1838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00B97-ECD1-4258-9627-FAB9EA9510B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309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EB10A-7EEE-4A46-B926-E40AD812C8B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422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14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15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16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F5009-EC01-4F4C-A07F-8D437458889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3832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83FC60E-E30E-46C2-BD9A-AA39CF39DB4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grpSp>
        <p:nvGrpSpPr>
          <p:cNvPr id="1033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799" r:id="rId2"/>
    <p:sldLayoutId id="2147483801" r:id="rId3"/>
    <p:sldLayoutId id="2147483798" r:id="rId4"/>
    <p:sldLayoutId id="2147483797" r:id="rId5"/>
    <p:sldLayoutId id="2147483796" r:id="rId6"/>
    <p:sldLayoutId id="2147483795" r:id="rId7"/>
    <p:sldLayoutId id="2147483794" r:id="rId8"/>
    <p:sldLayoutId id="2147483802" r:id="rId9"/>
    <p:sldLayoutId id="2147483793" r:id="rId10"/>
    <p:sldLayoutId id="2147483792" r:id="rId11"/>
    <p:sldLayoutId id="21474838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69696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69696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>REPORTED SPEECH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343400"/>
            <a:ext cx="8382000" cy="914400"/>
          </a:xfrm>
        </p:spPr>
        <p:txBody>
          <a:bodyPr/>
          <a:lstStyle/>
          <a:p>
            <a:pPr marR="0" algn="ctr" eaLnBrk="1" hangingPunct="1">
              <a:defRPr/>
            </a:pPr>
            <a:r>
              <a:rPr lang="es-ES" sz="3600" dirty="0" err="1" smtClean="0">
                <a:solidFill>
                  <a:srgbClr val="99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Intermediate</a:t>
            </a:r>
            <a:r>
              <a:rPr lang="es-ES" sz="3600" dirty="0" smtClean="0">
                <a:solidFill>
                  <a:srgbClr val="99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600" dirty="0" err="1" smtClean="0">
                <a:solidFill>
                  <a:srgbClr val="99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</a:t>
            </a:r>
            <a:endParaRPr lang="es-ES" sz="3600" dirty="0" smtClean="0">
              <a:solidFill>
                <a:srgbClr val="99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tmFilter="0,0; .5, 1; 1, 1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6096000" cy="685800"/>
          </a:xfrm>
          <a:ln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400" b="1" dirty="0" err="1">
                <a:solidFill>
                  <a:srgbClr val="661D75"/>
                </a:solidFill>
              </a:rPr>
              <a:t>Reported</a:t>
            </a:r>
            <a:r>
              <a:rPr lang="es-ES" sz="4400" b="1" dirty="0">
                <a:solidFill>
                  <a:srgbClr val="661D75"/>
                </a:solidFill>
              </a:rPr>
              <a:t> </a:t>
            </a:r>
            <a:r>
              <a:rPr lang="es-ES" sz="4400" b="1" dirty="0" err="1">
                <a:solidFill>
                  <a:srgbClr val="661D75"/>
                </a:solidFill>
              </a:rPr>
              <a:t>commands</a:t>
            </a:r>
            <a:endParaRPr lang="es-ES" sz="4400" dirty="0">
              <a:solidFill>
                <a:srgbClr val="661D75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47800"/>
            <a:ext cx="8229600" cy="48768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" sz="2400" dirty="0" err="1" smtClean="0"/>
              <a:t>Same</a:t>
            </a:r>
            <a:r>
              <a:rPr lang="es-ES" sz="2400" dirty="0" smtClean="0"/>
              <a:t> </a:t>
            </a:r>
            <a:r>
              <a:rPr lang="es-ES" sz="2400" dirty="0" err="1" smtClean="0"/>
              <a:t>basic</a:t>
            </a:r>
            <a:r>
              <a:rPr lang="es-ES" sz="2400" dirty="0" smtClean="0"/>
              <a:t> </a:t>
            </a:r>
            <a:r>
              <a:rPr lang="es-ES" sz="2400" dirty="0" err="1" smtClean="0"/>
              <a:t>changes</a:t>
            </a:r>
            <a:r>
              <a:rPr lang="es-ES" sz="2400" dirty="0" smtClean="0"/>
              <a:t> as </a:t>
            </a:r>
            <a:r>
              <a:rPr lang="es-ES" sz="2400" dirty="0" err="1" smtClean="0"/>
              <a:t>statements</a:t>
            </a:r>
            <a:endParaRPr lang="es-ES" sz="2400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s-ES" sz="2400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" sz="2400" dirty="0" smtClean="0"/>
              <a:t>Basic </a:t>
            </a:r>
            <a:r>
              <a:rPr lang="es-ES" sz="2400" dirty="0" err="1" smtClean="0"/>
              <a:t>introductory</a:t>
            </a:r>
            <a:r>
              <a:rPr lang="es-ES" sz="2400" dirty="0" smtClean="0"/>
              <a:t> </a:t>
            </a:r>
            <a:r>
              <a:rPr lang="es-ES" sz="2400" dirty="0" err="1" smtClean="0"/>
              <a:t>verb</a:t>
            </a:r>
            <a:r>
              <a:rPr lang="es-ES" sz="2400" dirty="0" smtClean="0"/>
              <a:t>: TELL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s-ES" sz="2400" dirty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" sz="2400" dirty="0" err="1" smtClean="0"/>
              <a:t>The</a:t>
            </a:r>
            <a:r>
              <a:rPr lang="es-ES" sz="2400" dirty="0" smtClean="0"/>
              <a:t> IMPERATIVE verbal </a:t>
            </a:r>
            <a:r>
              <a:rPr lang="es-ES" sz="2400" dirty="0" err="1" smtClean="0"/>
              <a:t>form</a:t>
            </a:r>
            <a:r>
              <a:rPr lang="es-ES" sz="2400" dirty="0" smtClean="0"/>
              <a:t> </a:t>
            </a:r>
            <a:r>
              <a:rPr lang="es-ES" sz="2400" dirty="0" err="1" smtClean="0"/>
              <a:t>turns</a:t>
            </a:r>
            <a:r>
              <a:rPr lang="es-ES" sz="2400" dirty="0" smtClean="0"/>
              <a:t> </a:t>
            </a:r>
            <a:r>
              <a:rPr lang="es-ES" sz="2400" dirty="0" err="1" smtClean="0"/>
              <a:t>into</a:t>
            </a:r>
            <a:r>
              <a:rPr lang="es-ES" sz="2400" dirty="0" smtClean="0"/>
              <a:t> </a:t>
            </a:r>
          </a:p>
          <a:p>
            <a:pPr marL="641033" lvl="1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" sz="2200" dirty="0" smtClean="0">
                <a:solidFill>
                  <a:srgbClr val="926F00"/>
                </a:solidFill>
              </a:rPr>
              <a:t>TO + “INFINITIVE” (</a:t>
            </a:r>
            <a:r>
              <a:rPr lang="es-ES" sz="2200" dirty="0" err="1" smtClean="0">
                <a:solidFill>
                  <a:srgbClr val="926F00"/>
                </a:solidFill>
              </a:rPr>
              <a:t>Affirmative</a:t>
            </a:r>
            <a:r>
              <a:rPr lang="es-ES" sz="2200" dirty="0" smtClean="0">
                <a:solidFill>
                  <a:srgbClr val="926F00"/>
                </a:solidFill>
              </a:rPr>
              <a:t>) </a:t>
            </a:r>
          </a:p>
          <a:p>
            <a:pPr marL="641033" lvl="1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" sz="2200" dirty="0" smtClean="0">
                <a:solidFill>
                  <a:srgbClr val="00B0F0"/>
                </a:solidFill>
              </a:rPr>
              <a:t>NOT + TO + “INFINITIVE” (</a:t>
            </a:r>
            <a:r>
              <a:rPr lang="es-ES" sz="2200" dirty="0" err="1" smtClean="0">
                <a:solidFill>
                  <a:srgbClr val="00B0F0"/>
                </a:solidFill>
              </a:rPr>
              <a:t>Negative</a:t>
            </a:r>
            <a:r>
              <a:rPr lang="es-ES" sz="2200" dirty="0" smtClean="0">
                <a:solidFill>
                  <a:srgbClr val="00B0F0"/>
                </a:solidFill>
              </a:rPr>
              <a:t>)</a:t>
            </a:r>
          </a:p>
          <a:p>
            <a:pPr marL="641033" lvl="1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s-ES" sz="2200" dirty="0">
              <a:solidFill>
                <a:srgbClr val="00B0F0"/>
              </a:solidFill>
            </a:endParaRPr>
          </a:p>
          <a:p>
            <a:pPr indent="-246888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s-ES" b="1" dirty="0" err="1" smtClean="0">
                <a:solidFill>
                  <a:srgbClr val="3333CC"/>
                </a:solidFill>
              </a:rPr>
              <a:t>Examples</a:t>
            </a:r>
            <a:r>
              <a:rPr lang="es-ES" b="1" dirty="0" smtClean="0">
                <a:solidFill>
                  <a:srgbClr val="3333CC"/>
                </a:solidFill>
              </a:rPr>
              <a:t>.-</a:t>
            </a:r>
          </a:p>
          <a:p>
            <a:pPr lvl="3" indent="-246888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s-ES" b="1" dirty="0" smtClean="0">
                <a:solidFill>
                  <a:srgbClr val="00B050"/>
                </a:solidFill>
              </a:rPr>
              <a:t>“Come </a:t>
            </a:r>
            <a:r>
              <a:rPr lang="es-ES" b="1" dirty="0" err="1" smtClean="0">
                <a:solidFill>
                  <a:srgbClr val="00B050"/>
                </a:solidFill>
              </a:rPr>
              <a:t>here</a:t>
            </a:r>
            <a:r>
              <a:rPr lang="es-ES" b="1" dirty="0" smtClean="0">
                <a:solidFill>
                  <a:srgbClr val="00B050"/>
                </a:solidFill>
              </a:rPr>
              <a:t>” He </a:t>
            </a:r>
            <a:r>
              <a:rPr lang="es-ES" b="1" dirty="0" err="1" smtClean="0">
                <a:solidFill>
                  <a:srgbClr val="00B050"/>
                </a:solidFill>
              </a:rPr>
              <a:t>told</a:t>
            </a:r>
            <a:r>
              <a:rPr lang="es-ES" b="1" dirty="0" smtClean="0">
                <a:solidFill>
                  <a:srgbClr val="00B050"/>
                </a:solidFill>
              </a:rPr>
              <a:t> me </a:t>
            </a:r>
            <a:r>
              <a:rPr lang="es-ES" b="1" dirty="0" smtClean="0">
                <a:solidFill>
                  <a:srgbClr val="00B050"/>
                </a:solidFill>
                <a:sym typeface="Wingdings" pitchFamily="2" charset="2"/>
              </a:rPr>
              <a:t> </a:t>
            </a:r>
            <a:r>
              <a:rPr lang="es-ES" b="1" dirty="0" smtClean="0">
                <a:solidFill>
                  <a:srgbClr val="926F00"/>
                </a:solidFill>
                <a:sym typeface="Wingdings" pitchFamily="2" charset="2"/>
              </a:rPr>
              <a:t>He </a:t>
            </a:r>
            <a:r>
              <a:rPr lang="es-ES" b="1" dirty="0" err="1" smtClean="0">
                <a:solidFill>
                  <a:srgbClr val="926F00"/>
                </a:solidFill>
                <a:sym typeface="Wingdings" pitchFamily="2" charset="2"/>
              </a:rPr>
              <a:t>told</a:t>
            </a:r>
            <a:r>
              <a:rPr lang="es-ES" b="1" dirty="0" smtClean="0">
                <a:solidFill>
                  <a:srgbClr val="926F00"/>
                </a:solidFill>
                <a:sym typeface="Wingdings" pitchFamily="2" charset="2"/>
              </a:rPr>
              <a:t> me </a:t>
            </a:r>
            <a:r>
              <a:rPr lang="es-ES" b="1" dirty="0" err="1" smtClean="0">
                <a:solidFill>
                  <a:srgbClr val="926F00"/>
                </a:solidFill>
              </a:rPr>
              <a:t>to</a:t>
            </a:r>
            <a:r>
              <a:rPr lang="es-ES" b="1" dirty="0" smtClean="0">
                <a:solidFill>
                  <a:srgbClr val="926F00"/>
                </a:solidFill>
              </a:rPr>
              <a:t> </a:t>
            </a:r>
            <a:r>
              <a:rPr lang="es-ES" b="1" dirty="0" err="1" smtClean="0">
                <a:solidFill>
                  <a:srgbClr val="926F00"/>
                </a:solidFill>
              </a:rPr>
              <a:t>go</a:t>
            </a:r>
            <a:r>
              <a:rPr lang="es-ES" b="1" dirty="0" smtClean="0">
                <a:solidFill>
                  <a:srgbClr val="926F00"/>
                </a:solidFill>
              </a:rPr>
              <a:t> </a:t>
            </a:r>
            <a:r>
              <a:rPr lang="es-ES" b="1" dirty="0" err="1" smtClean="0">
                <a:solidFill>
                  <a:srgbClr val="926F00"/>
                </a:solidFill>
              </a:rPr>
              <a:t>there</a:t>
            </a:r>
            <a:endParaRPr lang="es-ES" b="1" dirty="0" smtClean="0">
              <a:solidFill>
                <a:srgbClr val="926F00"/>
              </a:solidFill>
            </a:endParaRPr>
          </a:p>
          <a:p>
            <a:pPr lvl="3" indent="-246888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s-ES" dirty="0" err="1" smtClean="0"/>
              <a:t>Father</a:t>
            </a:r>
            <a:r>
              <a:rPr lang="es-ES" dirty="0" smtClean="0"/>
              <a:t>: "Do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homework</a:t>
            </a:r>
            <a:r>
              <a:rPr lang="es-ES" dirty="0" smtClean="0"/>
              <a:t>!“ </a:t>
            </a:r>
            <a:r>
              <a:rPr lang="es-ES" dirty="0" smtClean="0">
                <a:sym typeface="Wingdings" pitchFamily="2" charset="2"/>
              </a:rPr>
              <a:t> </a:t>
            </a:r>
            <a:r>
              <a:rPr lang="es-ES" dirty="0" err="1" smtClean="0">
                <a:solidFill>
                  <a:srgbClr val="926F00"/>
                </a:solidFill>
              </a:rPr>
              <a:t>Father</a:t>
            </a:r>
            <a:r>
              <a:rPr lang="es-ES" dirty="0" smtClean="0">
                <a:solidFill>
                  <a:srgbClr val="926F00"/>
                </a:solidFill>
              </a:rPr>
              <a:t> </a:t>
            </a:r>
            <a:r>
              <a:rPr lang="es-ES" b="1" dirty="0" err="1" smtClean="0">
                <a:solidFill>
                  <a:srgbClr val="926F00"/>
                </a:solidFill>
              </a:rPr>
              <a:t>told</a:t>
            </a:r>
            <a:r>
              <a:rPr lang="es-ES" dirty="0" smtClean="0">
                <a:solidFill>
                  <a:srgbClr val="926F00"/>
                </a:solidFill>
              </a:rPr>
              <a:t> me </a:t>
            </a:r>
            <a:r>
              <a:rPr lang="es-ES" b="1" dirty="0" err="1" smtClean="0">
                <a:solidFill>
                  <a:srgbClr val="926F00"/>
                </a:solidFill>
              </a:rPr>
              <a:t>to</a:t>
            </a:r>
            <a:r>
              <a:rPr lang="es-ES" b="1" dirty="0" smtClean="0">
                <a:solidFill>
                  <a:srgbClr val="926F00"/>
                </a:solidFill>
              </a:rPr>
              <a:t> do</a:t>
            </a:r>
            <a:r>
              <a:rPr lang="es-ES" dirty="0" smtClean="0">
                <a:solidFill>
                  <a:srgbClr val="926F00"/>
                </a:solidFill>
              </a:rPr>
              <a:t> my </a:t>
            </a:r>
            <a:r>
              <a:rPr lang="es-ES" dirty="0" err="1" smtClean="0">
                <a:solidFill>
                  <a:srgbClr val="926F00"/>
                </a:solidFill>
              </a:rPr>
              <a:t>homework</a:t>
            </a:r>
            <a:r>
              <a:rPr lang="es-ES" dirty="0" smtClean="0">
                <a:solidFill>
                  <a:srgbClr val="926F00"/>
                </a:solidFill>
              </a:rPr>
              <a:t>.</a:t>
            </a:r>
          </a:p>
          <a:p>
            <a:pPr lvl="3" indent="-246888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s-ES" dirty="0" err="1" smtClean="0"/>
              <a:t>Teacher</a:t>
            </a:r>
            <a:r>
              <a:rPr lang="es-ES" dirty="0" smtClean="0"/>
              <a:t>. "</a:t>
            </a:r>
            <a:r>
              <a:rPr lang="es-ES" dirty="0" err="1" smtClean="0"/>
              <a:t>Don't</a:t>
            </a:r>
            <a:r>
              <a:rPr lang="es-ES" dirty="0" smtClean="0"/>
              <a:t> </a:t>
            </a:r>
            <a:r>
              <a:rPr lang="es-ES" dirty="0" err="1" smtClean="0"/>
              <a:t>talk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mate!" </a:t>
            </a:r>
            <a:r>
              <a:rPr lang="es-ES" dirty="0" smtClean="0">
                <a:sym typeface="Wingdings" pitchFamily="2" charset="2"/>
              </a:rPr>
              <a:t> </a:t>
            </a:r>
            <a:r>
              <a:rPr lang="es-ES" dirty="0" err="1" smtClean="0">
                <a:solidFill>
                  <a:srgbClr val="00B0F0"/>
                </a:solidFill>
              </a:rPr>
              <a:t>The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err="1" smtClean="0">
                <a:solidFill>
                  <a:srgbClr val="00B0F0"/>
                </a:solidFill>
              </a:rPr>
              <a:t>teacher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b="1" dirty="0" err="1" smtClean="0">
                <a:solidFill>
                  <a:srgbClr val="00B0F0"/>
                </a:solidFill>
              </a:rPr>
              <a:t>told</a:t>
            </a:r>
            <a:r>
              <a:rPr lang="es-ES" dirty="0" smtClean="0">
                <a:solidFill>
                  <a:srgbClr val="00B0F0"/>
                </a:solidFill>
              </a:rPr>
              <a:t> me </a:t>
            </a:r>
            <a:r>
              <a:rPr lang="es-ES" b="1" dirty="0" err="1" smtClean="0">
                <a:solidFill>
                  <a:srgbClr val="00B0F0"/>
                </a:solidFill>
              </a:rPr>
              <a:t>not</a:t>
            </a:r>
            <a:r>
              <a:rPr lang="es-ES" b="1" dirty="0" smtClean="0">
                <a:solidFill>
                  <a:srgbClr val="00B0F0"/>
                </a:solidFill>
              </a:rPr>
              <a:t> </a:t>
            </a:r>
            <a:r>
              <a:rPr lang="es-ES" b="1" dirty="0" err="1" smtClean="0">
                <a:solidFill>
                  <a:srgbClr val="00B0F0"/>
                </a:solidFill>
              </a:rPr>
              <a:t>to</a:t>
            </a:r>
            <a:r>
              <a:rPr lang="es-ES" b="1" dirty="0" smtClean="0">
                <a:solidFill>
                  <a:srgbClr val="00B0F0"/>
                </a:solidFill>
              </a:rPr>
              <a:t> </a:t>
            </a:r>
            <a:r>
              <a:rPr lang="es-ES" b="1" dirty="0" err="1" smtClean="0">
                <a:solidFill>
                  <a:srgbClr val="00B0F0"/>
                </a:solidFill>
              </a:rPr>
              <a:t>talk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err="1" smtClean="0">
                <a:solidFill>
                  <a:srgbClr val="00B0F0"/>
                </a:solidFill>
              </a:rPr>
              <a:t>to</a:t>
            </a:r>
            <a:r>
              <a:rPr lang="es-ES" dirty="0" smtClean="0">
                <a:solidFill>
                  <a:srgbClr val="00B0F0"/>
                </a:solidFill>
              </a:rPr>
              <a:t> my mate.</a:t>
            </a:r>
            <a:endParaRPr lang="es-ES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609600"/>
          </a:xfrm>
          <a:gradFill flip="none" rotWithShape="1">
            <a:gsLst>
              <a:gs pos="0">
                <a:schemeClr val="lt1">
                  <a:shade val="30000"/>
                  <a:satMod val="115000"/>
                </a:schemeClr>
              </a:gs>
              <a:gs pos="50000">
                <a:schemeClr val="lt1">
                  <a:shade val="67500"/>
                  <a:satMod val="11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s-E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</a:t>
            </a:r>
            <a:r>
              <a:rPr lang="es-E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verbs</a:t>
            </a:r>
            <a:r>
              <a:rPr lang="es-E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used</a:t>
            </a:r>
            <a:r>
              <a:rPr lang="es-E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es-E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s-E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IMPERATIVE</a:t>
            </a:r>
            <a:r>
              <a:rPr lang="es-ES" sz="3600" dirty="0" smtClean="0"/>
              <a:t>:</a:t>
            </a:r>
            <a:endParaRPr lang="es-ES" sz="36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 marL="273367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s-ES" sz="2200" dirty="0" smtClean="0">
                <a:solidFill>
                  <a:srgbClr val="00B0F0"/>
                </a:solidFill>
              </a:rPr>
              <a:t>ORDER</a:t>
            </a:r>
            <a:r>
              <a:rPr lang="es-ES" sz="2200" dirty="0" smtClean="0"/>
              <a:t> </a:t>
            </a:r>
            <a:endParaRPr lang="sk-SK" sz="2200" dirty="0" smtClean="0"/>
          </a:p>
          <a:p>
            <a:pPr marL="273367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s-ES" sz="2000" i="1" dirty="0" smtClean="0"/>
              <a:t> </a:t>
            </a:r>
            <a:r>
              <a:rPr lang="en-GB" sz="2000" i="1" dirty="0"/>
              <a:t>"Get out of the car!" said the policeman. </a:t>
            </a:r>
            <a:endParaRPr lang="en-GB" sz="2000" i="1" dirty="0" smtClean="0"/>
          </a:p>
          <a:p>
            <a:pPr marL="914717" lvl="2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700" dirty="0" smtClean="0"/>
              <a:t>The </a:t>
            </a:r>
            <a:r>
              <a:rPr lang="en-GB" sz="1700" dirty="0"/>
              <a:t>policeman </a:t>
            </a:r>
            <a:r>
              <a:rPr lang="en-GB" sz="1700" b="1" dirty="0"/>
              <a:t>ordered him to get out of the car</a:t>
            </a:r>
            <a:r>
              <a:rPr lang="en-GB" sz="1700" dirty="0" smtClean="0"/>
              <a:t>.</a:t>
            </a:r>
          </a:p>
          <a:p>
            <a:pPr marL="914717" lvl="2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en-GB" sz="1700" dirty="0"/>
          </a:p>
          <a:p>
            <a:pPr marL="273367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200" dirty="0">
                <a:solidFill>
                  <a:srgbClr val="C00000"/>
                </a:solidFill>
              </a:rPr>
              <a:t>ASK</a:t>
            </a:r>
            <a:r>
              <a:rPr lang="en-GB" sz="2200" dirty="0"/>
              <a:t> 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000" i="1" dirty="0"/>
              <a:t>"Could you please be quiet," she said. </a:t>
            </a:r>
            <a:endParaRPr lang="en-GB" sz="2000" i="1" dirty="0" smtClean="0"/>
          </a:p>
          <a:p>
            <a:pPr marL="914717" lvl="2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700" dirty="0" smtClean="0"/>
              <a:t>She </a:t>
            </a:r>
            <a:r>
              <a:rPr lang="en-GB" sz="1700" b="1" dirty="0"/>
              <a:t>asked me to be quiet</a:t>
            </a:r>
            <a:r>
              <a:rPr lang="en-GB" sz="1700" dirty="0" smtClean="0"/>
              <a:t>.</a:t>
            </a:r>
          </a:p>
          <a:p>
            <a:pPr marL="914717" lvl="2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GB" sz="1700" dirty="0"/>
          </a:p>
          <a:p>
            <a:pPr marL="273367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200" dirty="0">
                <a:solidFill>
                  <a:srgbClr val="661D75"/>
                </a:solidFill>
              </a:rPr>
              <a:t>WARN</a:t>
            </a:r>
            <a:r>
              <a:rPr lang="en-GB" sz="2200" dirty="0"/>
              <a:t> 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000" i="1" dirty="0"/>
              <a:t>The man with the gun said to us, "Don't move</a:t>
            </a:r>
            <a:r>
              <a:rPr lang="en-GB" sz="2000" i="1" dirty="0" smtClean="0"/>
              <a:t>!“ </a:t>
            </a:r>
          </a:p>
          <a:p>
            <a:pPr marL="914717" lvl="2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700" dirty="0" smtClean="0"/>
              <a:t>The </a:t>
            </a:r>
            <a:r>
              <a:rPr lang="en-GB" sz="1700" dirty="0"/>
              <a:t>man with the gun </a:t>
            </a:r>
            <a:r>
              <a:rPr lang="en-GB" sz="1700" b="1" dirty="0"/>
              <a:t>warned us not to move</a:t>
            </a:r>
            <a:r>
              <a:rPr lang="en-GB" sz="1700" dirty="0" smtClean="0"/>
              <a:t>.</a:t>
            </a:r>
          </a:p>
          <a:p>
            <a:pPr marL="914717" lvl="2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es-ES" sz="1700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es-ES" sz="1800" dirty="0" err="1" smtClean="0"/>
              <a:t>We</a:t>
            </a:r>
            <a:r>
              <a:rPr lang="es-ES" sz="1800" dirty="0" smtClean="0"/>
              <a:t> can </a:t>
            </a:r>
            <a:r>
              <a:rPr lang="es-ES" sz="1800" dirty="0" err="1" smtClean="0"/>
              <a:t>also</a:t>
            </a:r>
            <a:r>
              <a:rPr lang="es-ES" sz="1800" dirty="0" smtClean="0"/>
              <a:t> use:</a:t>
            </a:r>
            <a:endParaRPr lang="en-GB" sz="1800" dirty="0"/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1800" dirty="0">
                <a:solidFill>
                  <a:srgbClr val="002060"/>
                </a:solidFill>
              </a:rPr>
              <a:t>INVITE</a:t>
            </a:r>
            <a:r>
              <a:rPr lang="en-GB" sz="1800" dirty="0"/>
              <a:t> </a:t>
            </a:r>
            <a:endParaRPr lang="en-GB" sz="1800" dirty="0" smtClean="0"/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BEG</a:t>
            </a:r>
            <a:r>
              <a:rPr lang="en-GB" sz="1800" dirty="0" smtClean="0"/>
              <a:t> 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FORBID</a:t>
            </a:r>
            <a:r>
              <a:rPr lang="en-GB" sz="1800" dirty="0" smtClean="0"/>
              <a:t> </a:t>
            </a:r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6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6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6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6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62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62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s-ES" sz="2400" b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es-ES" b="1" dirty="0" err="1" smtClean="0">
                <a:solidFill>
                  <a:srgbClr val="3333CC"/>
                </a:solidFill>
              </a:rPr>
              <a:t>We</a:t>
            </a:r>
            <a:r>
              <a:rPr lang="es-ES" b="1" dirty="0" smtClean="0">
                <a:solidFill>
                  <a:srgbClr val="3333CC"/>
                </a:solidFill>
              </a:rPr>
              <a:t> use a </a:t>
            </a:r>
            <a:r>
              <a:rPr lang="es-ES" i="1" dirty="0" err="1" smtClean="0">
                <a:solidFill>
                  <a:srgbClr val="3333CC"/>
                </a:solidFill>
              </a:rPr>
              <a:t>that-clause</a:t>
            </a:r>
            <a:r>
              <a:rPr lang="es-ES" i="1" dirty="0" smtClean="0">
                <a:solidFill>
                  <a:srgbClr val="3333CC"/>
                </a:solidFill>
              </a:rPr>
              <a:t> </a:t>
            </a:r>
            <a:r>
              <a:rPr lang="es-ES" i="1" dirty="0" err="1" smtClean="0">
                <a:solidFill>
                  <a:srgbClr val="3333CC"/>
                </a:solidFill>
              </a:rPr>
              <a:t>introduced</a:t>
            </a:r>
            <a:r>
              <a:rPr lang="es-ES" i="1" dirty="0" smtClean="0">
                <a:solidFill>
                  <a:srgbClr val="3333CC"/>
                </a:solidFill>
              </a:rPr>
              <a:t> </a:t>
            </a:r>
            <a:r>
              <a:rPr lang="es-ES" i="1" dirty="0" err="1" smtClean="0">
                <a:solidFill>
                  <a:srgbClr val="3333CC"/>
                </a:solidFill>
              </a:rPr>
              <a:t>by</a:t>
            </a:r>
            <a:r>
              <a:rPr lang="es-ES" i="1" dirty="0" smtClean="0">
                <a:solidFill>
                  <a:srgbClr val="3333CC"/>
                </a:solidFill>
              </a:rPr>
              <a:t> “</a:t>
            </a:r>
            <a:r>
              <a:rPr lang="es-ES" b="1" dirty="0" err="1" smtClean="0">
                <a:solidFill>
                  <a:srgbClr val="3333CC"/>
                </a:solidFill>
              </a:rPr>
              <a:t>suggest</a:t>
            </a:r>
            <a:r>
              <a:rPr lang="es-ES" b="1" dirty="0" smtClean="0">
                <a:solidFill>
                  <a:srgbClr val="3333CC"/>
                </a:solidFill>
              </a:rPr>
              <a:t>”</a:t>
            </a:r>
            <a:r>
              <a:rPr lang="es-ES" i="1" dirty="0" smtClean="0"/>
              <a:t>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es-ES" sz="2400" i="1" dirty="0" smtClean="0"/>
              <a:t>'That</a:t>
            </a:r>
            <a:r>
              <a:rPr lang="es-ES" sz="2400" i="1" dirty="0"/>
              <a:t>' </a:t>
            </a:r>
            <a:r>
              <a:rPr lang="sk-SK" sz="2400" dirty="0" smtClean="0"/>
              <a:t>and</a:t>
            </a:r>
            <a:r>
              <a:rPr lang="es-ES" sz="2400" dirty="0" smtClean="0"/>
              <a:t> </a:t>
            </a:r>
            <a:r>
              <a:rPr lang="es-ES" sz="2400" i="1" dirty="0"/>
              <a:t>'should'</a:t>
            </a:r>
            <a:r>
              <a:rPr lang="es-ES" sz="2400" dirty="0"/>
              <a:t> </a:t>
            </a:r>
            <a:r>
              <a:rPr lang="es-ES" sz="2400" dirty="0" smtClean="0"/>
              <a:t>are optional in these cases:</a:t>
            </a:r>
            <a:endParaRPr lang="en-GB" sz="2400" dirty="0"/>
          </a:p>
          <a:p>
            <a:pPr marL="914717" lvl="2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700" dirty="0"/>
              <a:t>She said: "Why don't you get a mechanic to look at the car?" </a:t>
            </a:r>
          </a:p>
          <a:p>
            <a:pPr marL="1187767" lvl="3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600" i="1" u="sng" dirty="0">
                <a:solidFill>
                  <a:srgbClr val="002060"/>
                </a:solidFill>
              </a:rPr>
              <a:t>She </a:t>
            </a:r>
            <a:r>
              <a:rPr lang="en-GB" sz="1600" b="1" i="1" u="sng" dirty="0">
                <a:solidFill>
                  <a:srgbClr val="002060"/>
                </a:solidFill>
              </a:rPr>
              <a:t>suggested</a:t>
            </a:r>
            <a:r>
              <a:rPr lang="en-GB" sz="1600" i="1" u="sng" dirty="0">
                <a:solidFill>
                  <a:srgbClr val="002060"/>
                </a:solidFill>
              </a:rPr>
              <a:t> that I should get a mechanic to look at the car. </a:t>
            </a:r>
          </a:p>
          <a:p>
            <a:pPr marL="1187767" lvl="3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600" i="1" u="sng" dirty="0">
                <a:solidFill>
                  <a:srgbClr val="002060"/>
                </a:solidFill>
              </a:rPr>
              <a:t>She </a:t>
            </a:r>
            <a:r>
              <a:rPr lang="en-GB" sz="1600" b="1" i="1" u="sng" dirty="0">
                <a:solidFill>
                  <a:srgbClr val="002060"/>
                </a:solidFill>
              </a:rPr>
              <a:t>suggested</a:t>
            </a:r>
            <a:r>
              <a:rPr lang="en-GB" sz="1600" i="1" u="sng" dirty="0">
                <a:solidFill>
                  <a:srgbClr val="002060"/>
                </a:solidFill>
              </a:rPr>
              <a:t> I get a mechanic to look at the </a:t>
            </a:r>
            <a:r>
              <a:rPr lang="en-GB" sz="1600" i="1" u="sng" dirty="0" smtClean="0">
                <a:solidFill>
                  <a:srgbClr val="002060"/>
                </a:solidFill>
              </a:rPr>
              <a:t>car</a:t>
            </a:r>
            <a:r>
              <a:rPr lang="en-GB" sz="1600" dirty="0" smtClean="0"/>
              <a:t>.</a:t>
            </a:r>
          </a:p>
          <a:p>
            <a:pPr marL="1187767" lvl="3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s-ES" sz="1600" dirty="0" smtClean="0"/>
          </a:p>
          <a:p>
            <a:pPr marL="273367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2400" dirty="0" err="1" smtClean="0">
                <a:solidFill>
                  <a:srgbClr val="FFC000"/>
                </a:solidFill>
              </a:rPr>
              <a:t>Other</a:t>
            </a:r>
            <a:r>
              <a:rPr lang="es-ES" sz="2400" dirty="0" smtClean="0">
                <a:solidFill>
                  <a:srgbClr val="FFC000"/>
                </a:solidFill>
              </a:rPr>
              <a:t> </a:t>
            </a:r>
            <a:r>
              <a:rPr lang="es-ES" sz="2400" dirty="0" err="1" smtClean="0">
                <a:solidFill>
                  <a:srgbClr val="FFC000"/>
                </a:solidFill>
              </a:rPr>
              <a:t>verbs</a:t>
            </a:r>
            <a:r>
              <a:rPr lang="es-ES" sz="2400" dirty="0" smtClean="0">
                <a:solidFill>
                  <a:srgbClr val="FFC000"/>
                </a:solidFill>
              </a:rPr>
              <a:t> </a:t>
            </a:r>
            <a:r>
              <a:rPr lang="es-ES" sz="2400" dirty="0" err="1" smtClean="0">
                <a:solidFill>
                  <a:srgbClr val="FFC000"/>
                </a:solidFill>
              </a:rPr>
              <a:t>we</a:t>
            </a:r>
            <a:r>
              <a:rPr lang="es-ES" sz="2400" dirty="0" smtClean="0">
                <a:solidFill>
                  <a:srgbClr val="FFC000"/>
                </a:solidFill>
              </a:rPr>
              <a:t> can use</a:t>
            </a:r>
            <a:r>
              <a:rPr lang="es-ES" sz="3000" dirty="0" smtClean="0"/>
              <a:t>:</a:t>
            </a:r>
            <a:endParaRPr lang="en-GB" sz="3000" b="1" i="1" dirty="0"/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000" b="1" i="1" dirty="0">
                <a:solidFill>
                  <a:srgbClr val="FF0000"/>
                </a:solidFill>
              </a:rPr>
              <a:t>Insist</a:t>
            </a:r>
            <a:endParaRPr lang="en-GB" sz="2000" dirty="0">
              <a:solidFill>
                <a:srgbClr val="FF0000"/>
              </a:solidFill>
            </a:endParaRPr>
          </a:p>
          <a:p>
            <a:pPr lvl="2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000" dirty="0"/>
              <a:t>"It would be a good idea to see the dentist", said my mother. </a:t>
            </a:r>
          </a:p>
          <a:p>
            <a:pPr lvl="2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000" i="1" dirty="0"/>
              <a:t>My mother </a:t>
            </a:r>
            <a:r>
              <a:rPr lang="en-GB" sz="2000" b="1" i="1" dirty="0">
                <a:solidFill>
                  <a:srgbClr val="FF0000"/>
                </a:solidFill>
              </a:rPr>
              <a:t>insisted</a:t>
            </a:r>
            <a:r>
              <a:rPr lang="en-GB" sz="2000" b="1" i="1" dirty="0"/>
              <a:t> that I see</a:t>
            </a:r>
            <a:r>
              <a:rPr lang="en-GB" sz="2000" i="1" dirty="0"/>
              <a:t> the dentist</a:t>
            </a:r>
            <a:endParaRPr lang="en-GB" sz="2000" b="1" i="1" dirty="0"/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000" b="1" i="1" dirty="0">
                <a:solidFill>
                  <a:srgbClr val="FF0000"/>
                </a:solidFill>
              </a:rPr>
              <a:t>Recommend</a:t>
            </a:r>
            <a:r>
              <a:rPr lang="en-GB" sz="2000" dirty="0"/>
              <a:t> </a:t>
            </a:r>
          </a:p>
          <a:p>
            <a:pPr lvl="2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dirty="0"/>
              <a:t>The dentist said, "I think you should use a different toothbrush". </a:t>
            </a:r>
          </a:p>
          <a:p>
            <a:pPr lvl="2"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i="1" dirty="0"/>
              <a:t>The dentist </a:t>
            </a:r>
            <a:r>
              <a:rPr lang="en-GB" sz="1800" b="1" i="1" dirty="0">
                <a:solidFill>
                  <a:srgbClr val="FF0000"/>
                </a:solidFill>
              </a:rPr>
              <a:t>recommended</a:t>
            </a:r>
            <a:r>
              <a:rPr lang="en-GB" sz="1800" b="1" i="1" dirty="0"/>
              <a:t> that I should use</a:t>
            </a:r>
            <a:r>
              <a:rPr lang="en-GB" sz="1800" i="1" dirty="0"/>
              <a:t> a different toothbrush.</a:t>
            </a:r>
            <a:br>
              <a:rPr lang="en-GB" sz="1800" i="1" dirty="0"/>
            </a:br>
            <a:endParaRPr lang="en-GB" sz="1800" i="1" dirty="0"/>
          </a:p>
          <a:p>
            <a:pPr indent="-24688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s-ES" sz="2900" b="1" dirty="0" smtClean="0"/>
              <a:t>Notes</a:t>
            </a:r>
            <a:r>
              <a:rPr lang="es-ES" sz="2900" b="1" dirty="0"/>
              <a:t>:</a:t>
            </a:r>
            <a:endParaRPr lang="es-ES" sz="2900" i="1" dirty="0"/>
          </a:p>
          <a:p>
            <a:pPr marL="641033" lvl="1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s-ES" sz="2200" i="1" dirty="0" err="1"/>
              <a:t>Suggest</a:t>
            </a:r>
            <a:r>
              <a:rPr lang="es-ES" sz="2200" dirty="0"/>
              <a:t> </a:t>
            </a:r>
            <a:r>
              <a:rPr lang="es-ES" sz="2200" dirty="0" smtClean="0"/>
              <a:t>can </a:t>
            </a:r>
            <a:r>
              <a:rPr lang="es-ES" sz="2200" dirty="0" err="1" smtClean="0"/>
              <a:t>be</a:t>
            </a:r>
            <a:r>
              <a:rPr lang="es-ES" sz="2200" dirty="0" smtClean="0"/>
              <a:t> </a:t>
            </a:r>
            <a:r>
              <a:rPr lang="es-ES" sz="2200" dirty="0" err="1" smtClean="0"/>
              <a:t>followed</a:t>
            </a:r>
            <a:r>
              <a:rPr lang="es-ES" sz="2200" dirty="0" smtClean="0"/>
              <a:t> </a:t>
            </a:r>
            <a:r>
              <a:rPr lang="es-ES" sz="2200" dirty="0" err="1" smtClean="0"/>
              <a:t>by</a:t>
            </a:r>
            <a:r>
              <a:rPr lang="es-ES" sz="2200" dirty="0" smtClean="0"/>
              <a:t> V-</a:t>
            </a:r>
            <a:r>
              <a:rPr lang="es-ES" sz="2200" dirty="0" err="1" smtClean="0"/>
              <a:t>ing</a:t>
            </a:r>
            <a:r>
              <a:rPr lang="es-ES" sz="2200" dirty="0" smtClean="0"/>
              <a:t>:</a:t>
            </a:r>
            <a:endParaRPr lang="en-GB" sz="2200" dirty="0"/>
          </a:p>
          <a:p>
            <a:pPr marL="274320" indent="-274320" algn="ctr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GB" sz="2400" dirty="0"/>
              <a:t>I</a:t>
            </a:r>
            <a:r>
              <a:rPr lang="en-GB" sz="2400" i="1" dirty="0"/>
              <a:t> suggested </a:t>
            </a:r>
            <a:r>
              <a:rPr lang="en-GB" sz="2400" dirty="0">
                <a:solidFill>
                  <a:srgbClr val="661D75"/>
                </a:solidFill>
              </a:rPr>
              <a:t>postponing</a:t>
            </a:r>
            <a:r>
              <a:rPr lang="en-GB" sz="2400" dirty="0"/>
              <a:t> the visit to the dentist.</a:t>
            </a:r>
            <a:r>
              <a:rPr lang="es-ES" sz="2400" dirty="0"/>
              <a:t> </a:t>
            </a:r>
          </a:p>
        </p:txBody>
      </p:sp>
      <p:graphicFrame>
        <p:nvGraphicFramePr>
          <p:cNvPr id="4" name="3 Diagrama"/>
          <p:cNvGraphicFramePr/>
          <p:nvPr/>
        </p:nvGraphicFramePr>
        <p:xfrm>
          <a:off x="2057400" y="152400"/>
          <a:ext cx="4953000" cy="76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96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9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96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228600" y="152400"/>
          <a:ext cx="87630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 anchor="ctr"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s-ES" sz="2400" dirty="0" smtClean="0">
                <a:latin typeface="Agency FB" pitchFamily="34" charset="0"/>
              </a:rPr>
              <a:t>In these cases we would use a “reporting verb” related to the meaning, followed by </a:t>
            </a:r>
            <a:r>
              <a:rPr lang="es-ES" sz="2400" b="1" i="1" dirty="0" smtClean="0">
                <a:latin typeface="Agency FB" pitchFamily="34" charset="0"/>
              </a:rPr>
              <a:t>that-clause</a:t>
            </a:r>
            <a:r>
              <a:rPr lang="es-ES" sz="2400" dirty="0" smtClean="0">
                <a:latin typeface="Agency FB" pitchFamily="34" charset="0"/>
              </a:rPr>
              <a:t> o </a:t>
            </a:r>
            <a:r>
              <a:rPr lang="es-ES" sz="2400" b="1" i="1" dirty="0" smtClean="0">
                <a:latin typeface="Agency FB" pitchFamily="34" charset="0"/>
              </a:rPr>
              <a:t>to-infinitive</a:t>
            </a:r>
            <a:r>
              <a:rPr lang="es-ES" sz="2400" i="1" dirty="0" smtClean="0">
                <a:latin typeface="Agency FB" pitchFamily="34" charset="0"/>
              </a:rPr>
              <a:t>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800" dirty="0" smtClean="0"/>
              <a:t>"I'll pay you the money tomorrow.“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600" i="1" dirty="0" smtClean="0"/>
              <a:t>He </a:t>
            </a:r>
            <a:r>
              <a:rPr lang="en-GB" sz="1600" b="1" i="1" dirty="0" smtClean="0">
                <a:solidFill>
                  <a:srgbClr val="661D75"/>
                </a:solidFill>
              </a:rPr>
              <a:t>promised to pay </a:t>
            </a:r>
            <a:r>
              <a:rPr lang="en-GB" sz="1600" i="1" dirty="0" smtClean="0"/>
              <a:t>me the money the next day.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600" i="1" dirty="0" smtClean="0"/>
              <a:t>He </a:t>
            </a:r>
            <a:r>
              <a:rPr lang="en-GB" sz="1600" b="1" i="1" dirty="0" smtClean="0">
                <a:solidFill>
                  <a:srgbClr val="661D75"/>
                </a:solidFill>
              </a:rPr>
              <a:t>promised that he would pay </a:t>
            </a:r>
            <a:r>
              <a:rPr lang="en-GB" sz="1600" i="1" dirty="0" smtClean="0"/>
              <a:t>me the money the next day</a:t>
            </a:r>
            <a:r>
              <a:rPr lang="en-GB" sz="1300" i="1" dirty="0" smtClean="0"/>
              <a:t>.</a:t>
            </a:r>
            <a:endParaRPr lang="en-GB" sz="13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2400" dirty="0" smtClean="0">
                <a:latin typeface="Agency FB" pitchFamily="34" charset="0"/>
              </a:rPr>
              <a:t>Other verbs that follow this structure: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600" b="1" i="1" dirty="0" smtClean="0">
                <a:solidFill>
                  <a:srgbClr val="926F00"/>
                </a:solidFill>
              </a:rPr>
              <a:t>Hope</a:t>
            </a:r>
            <a:r>
              <a:rPr lang="en-GB" sz="1600" b="1" i="1" dirty="0" smtClean="0"/>
              <a:t>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500" b="1" i="1" dirty="0" smtClean="0"/>
              <a:t> </a:t>
            </a:r>
            <a:r>
              <a:rPr lang="en-GB" sz="1500" dirty="0" smtClean="0"/>
              <a:t>"We should arrive in London before nightfall.“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500" i="1" dirty="0" smtClean="0"/>
              <a:t>They </a:t>
            </a:r>
            <a:r>
              <a:rPr lang="en-GB" sz="1500" b="1" i="1" dirty="0" smtClean="0"/>
              <a:t>hoped to arrive</a:t>
            </a:r>
            <a:r>
              <a:rPr lang="en-GB" sz="1500" i="1" dirty="0" smtClean="0"/>
              <a:t> in London before nightfall.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s-ES" sz="1500" i="1" dirty="0" smtClean="0"/>
              <a:t>They </a:t>
            </a:r>
            <a:r>
              <a:rPr lang="es-ES" sz="1500" b="1" i="1" dirty="0" smtClean="0"/>
              <a:t>hoped they would arrive</a:t>
            </a:r>
            <a:r>
              <a:rPr lang="es-ES" sz="1500" i="1" dirty="0" smtClean="0"/>
              <a:t> in London before nightfall.</a:t>
            </a:r>
            <a:r>
              <a:rPr lang="es-ES" sz="1500" dirty="0" smtClean="0"/>
              <a:t> </a:t>
            </a:r>
            <a:endParaRPr lang="en-GB" sz="1500" b="1" i="1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600" b="1" i="1" dirty="0" smtClean="0">
                <a:solidFill>
                  <a:srgbClr val="008000"/>
                </a:solidFill>
              </a:rPr>
              <a:t>Threaten</a:t>
            </a:r>
            <a:r>
              <a:rPr lang="en-GB" sz="1600" b="1" i="1" dirty="0" smtClean="0"/>
              <a:t>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500" dirty="0" smtClean="0"/>
              <a:t>"Give me the keys to the safe or I'll shoot you!”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500" i="1" dirty="0" smtClean="0"/>
              <a:t>He </a:t>
            </a:r>
            <a:r>
              <a:rPr lang="en-GB" sz="1500" b="1" i="1" dirty="0" smtClean="0"/>
              <a:t>threatened to shoot</a:t>
            </a:r>
            <a:r>
              <a:rPr lang="en-GB" sz="1500" i="1" dirty="0" smtClean="0"/>
              <a:t> me if I didn't give him the keys to the safe.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500" i="1" dirty="0" smtClean="0"/>
              <a:t>He </a:t>
            </a:r>
            <a:r>
              <a:rPr lang="en-GB" sz="1500" b="1" i="1" dirty="0" smtClean="0"/>
              <a:t>threatened that he would shoot</a:t>
            </a:r>
            <a:r>
              <a:rPr lang="en-GB" sz="1500" i="1" dirty="0" smtClean="0"/>
              <a:t> me if I didn't give him the keys to the safe.</a:t>
            </a:r>
            <a:r>
              <a:rPr lang="en-GB" sz="1500" dirty="0" smtClean="0"/>
              <a:t> </a:t>
            </a:r>
            <a:endParaRPr lang="en-GB" sz="1500" b="1" i="1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600" b="1" i="1" dirty="0" smtClean="0">
                <a:solidFill>
                  <a:srgbClr val="002060"/>
                </a:solidFill>
              </a:rPr>
              <a:t>Swear </a:t>
            </a:r>
            <a:endParaRPr lang="en-GB" sz="1600" b="1" i="1" dirty="0" smtClean="0"/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500" dirty="0" smtClean="0"/>
              <a:t>"I swear it!  I'll be back by lunchtime.”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500" i="1" dirty="0" smtClean="0"/>
              <a:t>He </a:t>
            </a:r>
            <a:r>
              <a:rPr lang="en-GB" sz="1500" b="1" i="1" dirty="0" err="1" smtClean="0"/>
              <a:t>sweared</a:t>
            </a:r>
            <a:r>
              <a:rPr lang="en-GB" sz="1500" b="1" i="1" dirty="0" smtClean="0"/>
              <a:t> to be back</a:t>
            </a:r>
            <a:r>
              <a:rPr lang="en-GB" sz="1500" i="1" dirty="0" smtClean="0"/>
              <a:t> by lunchtime.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GB" sz="1500" i="1" dirty="0" smtClean="0"/>
              <a:t>He </a:t>
            </a:r>
            <a:r>
              <a:rPr lang="en-GB" sz="1500" b="1" i="1" dirty="0" err="1" smtClean="0"/>
              <a:t>sweared</a:t>
            </a:r>
            <a:r>
              <a:rPr lang="en-GB" sz="1500" b="1" i="1" dirty="0" smtClean="0"/>
              <a:t> that he would be back</a:t>
            </a:r>
            <a:r>
              <a:rPr lang="en-GB" sz="1500" i="1" dirty="0" smtClean="0"/>
              <a:t> by lunchtime.</a:t>
            </a:r>
            <a:r>
              <a:rPr lang="en-GB" sz="1500" dirty="0" smtClean="0"/>
              <a:t> </a:t>
            </a:r>
            <a:endParaRPr lang="es-ES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1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17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17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17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174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6400" y="152400"/>
            <a:ext cx="5486400" cy="762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 smtClean="0">
                <a:solidFill>
                  <a:srgbClr val="FFFF00"/>
                </a:solidFill>
              </a:rPr>
              <a:t>Some reporting verbs.</a:t>
            </a:r>
            <a:endParaRPr lang="en-GB" sz="3600" dirty="0">
              <a:solidFill>
                <a:srgbClr val="FFFF0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078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rgbClr val="00B0F0"/>
                          </a:solidFill>
                          <a:effectLst>
                            <a:outerShdw blurRad="60007" dist="310007" dir="7680000" sy="30000" kx="1300200" algn="ctr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</a:rPr>
                        <a:t>IF / WHETHER + </a:t>
                      </a:r>
                      <a:r>
                        <a:rPr lang="es-ES" sz="1800" b="1" dirty="0" err="1" smtClean="0">
                          <a:solidFill>
                            <a:srgbClr val="00B0F0"/>
                          </a:solidFill>
                          <a:effectLst>
                            <a:outerShdw blurRad="60007" dist="310007" dir="7680000" sy="30000" kx="1300200" algn="ctr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</a:rPr>
                        <a:t>sentence</a:t>
                      </a:r>
                      <a:endParaRPr lang="en-GB" dirty="0">
                        <a:solidFill>
                          <a:srgbClr val="00B0F0"/>
                        </a:solidFill>
                        <a:effectLst>
                          <a:outerShdw blurRad="60007" dist="310007" dir="7680000" sy="30000" kx="1300200" algn="ctr" rotWithShape="0">
                            <a:prstClr val="black">
                              <a:alpha val="32000"/>
                            </a:prst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rgbClr val="C00000"/>
                          </a:solidFill>
                          <a:effectLst>
                            <a:glow rad="1016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THAT + </a:t>
                      </a:r>
                      <a:r>
                        <a:rPr lang="es-ES" sz="1800" b="1" dirty="0" err="1" smtClean="0">
                          <a:solidFill>
                            <a:srgbClr val="C00000"/>
                          </a:solidFill>
                          <a:effectLst>
                            <a:glow rad="1016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sentence</a:t>
                      </a:r>
                      <a:endParaRPr lang="en-GB" dirty="0">
                        <a:solidFill>
                          <a:srgbClr val="C00000"/>
                        </a:solidFill>
                        <a:effectLst>
                          <a:glow rad="1016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rgbClr val="002060"/>
                          </a:solidFill>
                          <a:effectLst>
                            <a:outerShdw blurRad="50800" dist="38100" dir="18900000" algn="b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THAT + </a:t>
                      </a:r>
                      <a:r>
                        <a:rPr lang="es-ES" sz="1800" b="1" dirty="0" err="1" smtClean="0">
                          <a:solidFill>
                            <a:srgbClr val="002060"/>
                          </a:solidFill>
                          <a:effectLst>
                            <a:outerShdw blurRad="50800" dist="38100" dir="18900000" algn="b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sentence</a:t>
                      </a:r>
                      <a:r>
                        <a:rPr lang="es-ES" sz="1800" b="1" dirty="0" smtClean="0">
                          <a:solidFill>
                            <a:srgbClr val="002060"/>
                          </a:solidFill>
                          <a:effectLst>
                            <a:outerShdw blurRad="50800" dist="38100" dir="18900000" algn="b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s-ES" sz="1800" dirty="0" err="1" smtClean="0">
                          <a:solidFill>
                            <a:srgbClr val="002060"/>
                          </a:solidFill>
                          <a:effectLst>
                            <a:outerShdw blurRad="50800" dist="38100" dir="18900000" algn="b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or</a:t>
                      </a:r>
                      <a:r>
                        <a:rPr lang="es-ES" sz="1800" dirty="0" smtClean="0">
                          <a:solidFill>
                            <a:srgbClr val="002060"/>
                          </a:solidFill>
                          <a:effectLst>
                            <a:outerShdw blurRad="50800" dist="38100" dir="18900000" algn="b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s-ES" sz="1800" b="1" dirty="0" err="1" smtClean="0">
                          <a:solidFill>
                            <a:srgbClr val="002060"/>
                          </a:solidFill>
                          <a:effectLst>
                            <a:outerShdw blurRad="50800" dist="38100" dir="18900000" algn="b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infinitive</a:t>
                      </a:r>
                      <a:endParaRPr lang="en-GB" dirty="0">
                        <a:solidFill>
                          <a:srgbClr val="002060"/>
                        </a:solidFill>
                        <a:effectLst>
                          <a:outerShdw blurRad="50800" dist="38100" dir="18900000" algn="b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rgbClr val="926F00"/>
                          </a:solidFill>
                          <a:effectLst>
                            <a:outerShdw blurRad="50800" dist="38100" dir="13500000" algn="b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THAT+ </a:t>
                      </a:r>
                      <a:r>
                        <a:rPr lang="es-ES" sz="1800" b="1" dirty="0" err="1" smtClean="0">
                          <a:solidFill>
                            <a:srgbClr val="926F00"/>
                          </a:solidFill>
                          <a:effectLst>
                            <a:outerShdw blurRad="50800" dist="38100" dir="13500000" algn="b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sentence</a:t>
                      </a:r>
                      <a:r>
                        <a:rPr lang="es-ES" sz="1800" b="1" dirty="0" smtClean="0">
                          <a:solidFill>
                            <a:srgbClr val="926F00"/>
                          </a:solidFill>
                          <a:effectLst>
                            <a:outerShdw blurRad="50800" dist="38100" dir="13500000" algn="b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s-ES" sz="1800" b="1" dirty="0" err="1" smtClean="0">
                          <a:solidFill>
                            <a:srgbClr val="926F00"/>
                          </a:solidFill>
                          <a:effectLst>
                            <a:outerShdw blurRad="50800" dist="38100" dir="13500000" algn="b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or</a:t>
                      </a:r>
                      <a:r>
                        <a:rPr lang="es-ES" sz="1800" b="1" dirty="0" smtClean="0">
                          <a:solidFill>
                            <a:srgbClr val="926F00"/>
                          </a:solidFill>
                          <a:effectLst>
                            <a:outerShdw blurRad="50800" dist="38100" dir="13500000" algn="b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s-ES" sz="1800" b="1" dirty="0" err="1" smtClean="0">
                          <a:solidFill>
                            <a:srgbClr val="926F00"/>
                          </a:solidFill>
                          <a:effectLst>
                            <a:outerShdw blurRad="50800" dist="38100" dir="13500000" algn="b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should</a:t>
                      </a:r>
                      <a:endParaRPr lang="en-GB" dirty="0">
                        <a:solidFill>
                          <a:srgbClr val="926F00"/>
                        </a:solidFill>
                        <a:effectLst>
                          <a:outerShdw blurRad="50800" dist="38100" dir="13500000" algn="b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err="1" smtClean="0">
                          <a:solidFill>
                            <a:srgbClr val="008000"/>
                          </a:solidFill>
                          <a:effectLst>
                            <a:outerShdw blurRad="75057" dist="38100" dir="5400000" sy="-20000" rotWithShape="0">
                              <a:prstClr val="black">
                                <a:alpha val="25000"/>
                              </a:prstClr>
                            </a:outerShdw>
                          </a:effectLst>
                        </a:rPr>
                        <a:t>Object</a:t>
                      </a:r>
                      <a:r>
                        <a:rPr lang="es-ES" sz="1800" b="1" baseline="0" dirty="0" smtClean="0">
                          <a:solidFill>
                            <a:srgbClr val="008000"/>
                          </a:solidFill>
                          <a:effectLst>
                            <a:outerShdw blurRad="75057" dist="38100" dir="5400000" sy="-20000" rotWithShape="0">
                              <a:prstClr val="black">
                                <a:alpha val="25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s-ES" sz="1800" b="1" dirty="0" smtClean="0">
                          <a:solidFill>
                            <a:srgbClr val="008000"/>
                          </a:solidFill>
                          <a:effectLst>
                            <a:outerShdw blurRad="75057" dist="38100" dir="5400000" sy="-20000" rotWithShape="0">
                              <a:prstClr val="black">
                                <a:alpha val="25000"/>
                              </a:prstClr>
                            </a:outerShdw>
                          </a:effectLst>
                        </a:rPr>
                        <a:t>+ </a:t>
                      </a:r>
                      <a:r>
                        <a:rPr lang="es-ES" sz="1800" b="1" dirty="0" err="1" smtClean="0">
                          <a:solidFill>
                            <a:srgbClr val="008000"/>
                          </a:solidFill>
                          <a:effectLst>
                            <a:outerShdw blurRad="75057" dist="38100" dir="5400000" sy="-20000" rotWithShape="0">
                              <a:prstClr val="black">
                                <a:alpha val="25000"/>
                              </a:prstClr>
                            </a:outerShdw>
                          </a:effectLst>
                        </a:rPr>
                        <a:t>infinitive</a:t>
                      </a:r>
                      <a:endParaRPr lang="en-GB" dirty="0">
                        <a:solidFill>
                          <a:srgbClr val="008000"/>
                        </a:solidFill>
                        <a:effectLst>
                          <a:outerShdw blurRad="75057" dist="38100" dir="5400000" sy="-20000" rotWithShape="0">
                            <a:prstClr val="black">
                              <a:alpha val="25000"/>
                            </a:prst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s-ES" sz="2800" b="0" dirty="0" smtClean="0">
                          <a:latin typeface="Agency FB" pitchFamily="34" charset="0"/>
                        </a:rPr>
                        <a:t>ASK </a:t>
                      </a:r>
                    </a:p>
                    <a:p>
                      <a:pPr lvl="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s-ES" sz="2800" b="0" dirty="0" smtClean="0">
                          <a:latin typeface="Agency FB" pitchFamily="34" charset="0"/>
                        </a:rPr>
                        <a:t>REMEMBER   </a:t>
                      </a:r>
                    </a:p>
                    <a:p>
                      <a:pPr lvl="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s-ES" sz="2800" b="0" dirty="0" smtClean="0">
                          <a:latin typeface="Agency FB" pitchFamily="34" charset="0"/>
                        </a:rPr>
                        <a:t>SAY 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endParaRPr lang="en-GB" sz="2800" b="0" dirty="0">
                        <a:latin typeface="Agency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ANSWER</a:t>
                      </a:r>
                    </a:p>
                    <a:p>
                      <a:pPr lvl="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BOAST   COMPLAIN   </a:t>
                      </a:r>
                    </a:p>
                    <a:p>
                      <a:pPr lvl="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DENY</a:t>
                      </a:r>
                    </a:p>
                    <a:p>
                      <a:pPr lvl="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REPLY</a:t>
                      </a:r>
                    </a:p>
                    <a:p>
                      <a:pPr lvl="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SAY</a:t>
                      </a:r>
                    </a:p>
                    <a:p>
                      <a:pPr lvl="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SUGGEST   </a:t>
                      </a:r>
                    </a:p>
                    <a:p>
                      <a:pPr lvl="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TELL</a:t>
                      </a:r>
                    </a:p>
                    <a:p>
                      <a:pPr lvl="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WARN</a:t>
                      </a:r>
                      <a:endParaRPr lang="en-GB" sz="2800" b="0" dirty="0">
                        <a:latin typeface="Agency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33400" lvl="0" indent="-533400" algn="ctr" eaLnBrk="1" hangingPunct="1">
                        <a:lnSpc>
                          <a:spcPct val="80000"/>
                        </a:lnSpc>
                        <a:buFont typeface="Wingdings" pitchFamily="2" charset="2"/>
                        <a:buNone/>
                      </a:pPr>
                      <a:r>
                        <a:rPr lang="es-ES" sz="2800" b="0" dirty="0" smtClean="0">
                          <a:latin typeface="Agency FB" pitchFamily="34" charset="0"/>
                        </a:rPr>
                        <a:t>CLAIM   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s-ES" sz="2800" b="0" dirty="0" smtClean="0">
                          <a:latin typeface="Agency FB" pitchFamily="34" charset="0"/>
                        </a:rPr>
                        <a:t>PROMISE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s-ES" sz="2800" b="0" dirty="0" smtClean="0">
                          <a:latin typeface="Agency FB" pitchFamily="34" charset="0"/>
                        </a:rPr>
                        <a:t>THREATEN</a:t>
                      </a:r>
                      <a:endParaRPr lang="en-GB" sz="2800" b="0" dirty="0">
                        <a:latin typeface="Agency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33400" lvl="0" indent="-533400" algn="ctr" eaLnBrk="1" hangingPunct="1">
                        <a:lnSpc>
                          <a:spcPct val="80000"/>
                        </a:lnSpc>
                      </a:pPr>
                      <a:r>
                        <a:rPr lang="es-ES" sz="2800" b="0" dirty="0" smtClean="0">
                          <a:latin typeface="Agency FB" pitchFamily="34" charset="0"/>
                        </a:rPr>
                        <a:t>ADVISE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</a:pPr>
                      <a:r>
                        <a:rPr lang="es-ES" sz="2800" b="0" dirty="0" smtClean="0">
                          <a:latin typeface="Agency FB" pitchFamily="34" charset="0"/>
                        </a:rPr>
                        <a:t>BEG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</a:pPr>
                      <a:r>
                        <a:rPr lang="es-ES" sz="2800" b="0" dirty="0" smtClean="0">
                          <a:latin typeface="Agency FB" pitchFamily="34" charset="0"/>
                        </a:rPr>
                        <a:t>DEMAND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</a:pPr>
                      <a:r>
                        <a:rPr lang="es-ES" sz="2800" b="0" dirty="0" smtClean="0">
                          <a:latin typeface="Agency FB" pitchFamily="34" charset="0"/>
                        </a:rPr>
                        <a:t>RECOMMEND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</a:pPr>
                      <a:r>
                        <a:rPr lang="es-ES" sz="2800" b="0" dirty="0" smtClean="0">
                          <a:latin typeface="Agency FB" pitchFamily="34" charset="0"/>
                        </a:rPr>
                        <a:t>SUGGEST</a:t>
                      </a:r>
                    </a:p>
                    <a:p>
                      <a:pPr algn="ctr"/>
                      <a:endParaRPr lang="en-GB" sz="2800" b="0" dirty="0">
                        <a:latin typeface="Agency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33400" lvl="0" indent="-53340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ADVISE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ASK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BEG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INVITE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ORDER 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SHOUT </a:t>
                      </a:r>
                    </a:p>
                    <a:p>
                      <a:pPr marL="533400" lvl="0" indent="-533400" algn="ctr" eaLnBrk="1" hangingPunct="1"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r>
                        <a:rPr lang="en-GB" sz="2800" b="0" dirty="0" smtClean="0">
                          <a:latin typeface="Agency FB" pitchFamily="34" charset="0"/>
                        </a:rPr>
                        <a:t>WARN</a:t>
                      </a:r>
                      <a:endParaRPr lang="es-ES" sz="2800" b="0" dirty="0" smtClean="0">
                        <a:latin typeface="Agency FB" pitchFamily="34" charset="0"/>
                      </a:endParaRPr>
                    </a:p>
                    <a:p>
                      <a:pPr algn="ctr"/>
                      <a:endParaRPr lang="en-GB" sz="2800" b="0" dirty="0">
                        <a:latin typeface="Agency FB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990600"/>
          </a:xfrm>
        </p:spPr>
        <p:txBody>
          <a:bodyPr/>
          <a:lstStyle/>
          <a:p>
            <a:pPr algn="ctr" eaLnBrk="1" hangingPunct="1"/>
            <a:r>
              <a:rPr lang="es-ES" smtClean="0">
                <a:solidFill>
                  <a:srgbClr val="FF0000"/>
                </a:solidFill>
              </a:rPr>
              <a:t>When do we use it?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8686800" cy="3886200"/>
          </a:xfrm>
        </p:spPr>
        <p:txBody>
          <a:bodyPr/>
          <a:lstStyle/>
          <a:p>
            <a:pPr eaLnBrk="1" hangingPunct="1"/>
            <a:r>
              <a:rPr lang="es-ES" sz="2800" smtClean="0">
                <a:solidFill>
                  <a:srgbClr val="3333CC"/>
                </a:solidFill>
              </a:rPr>
              <a:t>REPORTED SPEECH is used to tell what someone said. Yet, we do not repeat all the words exactly.</a:t>
            </a:r>
          </a:p>
          <a:p>
            <a:pPr lvl="2" eaLnBrk="1" hangingPunct="1"/>
            <a:r>
              <a:rPr lang="es-ES" smtClean="0">
                <a:solidFill>
                  <a:srgbClr val="00B050"/>
                </a:solidFill>
              </a:rPr>
              <a:t>REAL WORDS (direct speech): 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s-ES" sz="2200" i="1" smtClean="0">
                <a:solidFill>
                  <a:srgbClr val="00B050"/>
                </a:solidFill>
              </a:rPr>
              <a:t>Tom said: “We are going to the cinema this afternoon.”</a:t>
            </a:r>
          </a:p>
          <a:p>
            <a:pPr lvl="2" eaLnBrk="1" hangingPunct="1">
              <a:buFont typeface="Wingdings" pitchFamily="2" charset="2"/>
              <a:buNone/>
            </a:pPr>
            <a:endParaRPr lang="es-ES" sz="2200" i="1" smtClean="0"/>
          </a:p>
          <a:p>
            <a:pPr lvl="2" eaLnBrk="1" hangingPunct="1"/>
            <a:r>
              <a:rPr lang="es-ES" smtClean="0">
                <a:solidFill>
                  <a:srgbClr val="7030A0"/>
                </a:solidFill>
              </a:rPr>
              <a:t>REPORTED SPEECH: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s-ES" sz="2200" i="1" smtClean="0">
                <a:solidFill>
                  <a:srgbClr val="7030A0"/>
                </a:solidFill>
              </a:rPr>
              <a:t>Tom said that they were going to the cinema that afternoon.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Changes</a:t>
            </a:r>
            <a:endParaRPr lang="es-ES" sz="40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s-ES" sz="2800" dirty="0" err="1" smtClean="0"/>
              <a:t>Types</a:t>
            </a:r>
            <a:r>
              <a:rPr lang="es-ES" sz="2800" dirty="0" smtClean="0"/>
              <a:t> of </a:t>
            </a:r>
            <a:r>
              <a:rPr lang="es-ES" sz="2800" dirty="0" err="1" smtClean="0"/>
              <a:t>changes</a:t>
            </a:r>
            <a:r>
              <a:rPr lang="es-ES" sz="2800" dirty="0" smtClean="0"/>
              <a:t>:</a:t>
            </a:r>
          </a:p>
          <a:p>
            <a:pPr marL="1096963" lvl="1" indent="-457200" eaLnBrk="1" hangingPunct="1">
              <a:buFont typeface="Wingdings" pitchFamily="2" charset="2"/>
              <a:buAutoNum type="arabicPeriod"/>
              <a:defRPr/>
            </a:pPr>
            <a:r>
              <a:rPr lang="es-ES" b="1" dirty="0" err="1" smtClean="0">
                <a:solidFill>
                  <a:srgbClr val="33CC33"/>
                </a:solidFill>
              </a:rPr>
              <a:t>Verb</a:t>
            </a:r>
            <a:r>
              <a:rPr lang="es-ES" b="1" dirty="0" smtClean="0">
                <a:solidFill>
                  <a:srgbClr val="33CC33"/>
                </a:solidFill>
              </a:rPr>
              <a:t> Tenses</a:t>
            </a:r>
          </a:p>
          <a:p>
            <a:pPr marL="1096963" lvl="1" indent="-457200" eaLnBrk="1" hangingPunct="1">
              <a:buFont typeface="Wingdings" pitchFamily="2" charset="2"/>
              <a:buAutoNum type="arabicPeriod"/>
              <a:defRPr/>
            </a:pPr>
            <a:r>
              <a:rPr lang="es-ES" b="1" dirty="0" smtClean="0">
                <a:solidFill>
                  <a:srgbClr val="3333CC"/>
                </a:solidFill>
              </a:rPr>
              <a:t>Time and place adverbial </a:t>
            </a:r>
            <a:r>
              <a:rPr lang="es-ES" b="1" dirty="0" err="1" smtClean="0">
                <a:solidFill>
                  <a:srgbClr val="3333CC"/>
                </a:solidFill>
              </a:rPr>
              <a:t>expressions</a:t>
            </a:r>
            <a:endParaRPr lang="es-ES" b="1" dirty="0" smtClean="0">
              <a:solidFill>
                <a:srgbClr val="3333CC"/>
              </a:solidFill>
            </a:endParaRPr>
          </a:p>
          <a:p>
            <a:pPr marL="1096963" lvl="1" indent="-457200" eaLnBrk="1" hangingPunct="1">
              <a:buFont typeface="Wingdings" pitchFamily="2" charset="2"/>
              <a:buAutoNum type="arabicPeriod"/>
              <a:defRPr/>
            </a:pPr>
            <a:r>
              <a:rPr lang="es-ES" b="1" dirty="0" err="1" smtClean="0">
                <a:solidFill>
                  <a:srgbClr val="FF0000"/>
                </a:solidFill>
              </a:rPr>
              <a:t>Logical</a:t>
            </a:r>
            <a:r>
              <a:rPr lang="es-ES" b="1" dirty="0" smtClean="0">
                <a:solidFill>
                  <a:srgbClr val="FF0000"/>
                </a:solidFill>
              </a:rPr>
              <a:t> </a:t>
            </a:r>
            <a:r>
              <a:rPr lang="es-ES" b="1" dirty="0" err="1" smtClean="0">
                <a:solidFill>
                  <a:srgbClr val="FF0000"/>
                </a:solidFill>
              </a:rPr>
              <a:t>change</a:t>
            </a:r>
            <a:r>
              <a:rPr lang="es-ES" b="1" dirty="0" smtClean="0">
                <a:solidFill>
                  <a:srgbClr val="FF0000"/>
                </a:solidFill>
              </a:rPr>
              <a:t> of </a:t>
            </a:r>
            <a:r>
              <a:rPr lang="es-ES" b="1" dirty="0" err="1" smtClean="0">
                <a:solidFill>
                  <a:srgbClr val="FF0000"/>
                </a:solidFill>
              </a:rPr>
              <a:t>pronouns</a:t>
            </a:r>
            <a:endParaRPr lang="es-ES" b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s-ES" sz="2400" b="1" i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defRPr/>
            </a:pPr>
            <a:r>
              <a:rPr lang="es-ES" sz="2400" i="1" dirty="0" smtClean="0"/>
              <a:t>EXAMPLE</a:t>
            </a:r>
          </a:p>
          <a:p>
            <a:pPr marL="976313" lvl="1" indent="-609600" eaLnBrk="1" hangingPunct="1">
              <a:defRPr/>
            </a:pPr>
            <a:r>
              <a:rPr lang="es-ES" sz="2200" i="1" dirty="0" smtClean="0"/>
              <a:t>DIRECT: Mary </a:t>
            </a:r>
            <a:r>
              <a:rPr lang="es-ES" sz="2200" i="1" dirty="0" err="1" smtClean="0"/>
              <a:t>said</a:t>
            </a:r>
            <a:r>
              <a:rPr lang="es-ES" sz="2200" i="1" dirty="0" smtClean="0"/>
              <a:t>: “</a:t>
            </a:r>
            <a:r>
              <a:rPr lang="es-ES" sz="2200" i="1" dirty="0" err="1" smtClean="0">
                <a:solidFill>
                  <a:srgbClr val="FF0000"/>
                </a:solidFill>
              </a:rPr>
              <a:t>They</a:t>
            </a:r>
            <a:r>
              <a:rPr lang="es-ES" sz="2200" i="1" dirty="0" smtClean="0"/>
              <a:t> </a:t>
            </a:r>
            <a:r>
              <a:rPr lang="es-ES" sz="2200" i="1" dirty="0" smtClean="0">
                <a:solidFill>
                  <a:srgbClr val="33CC33"/>
                </a:solidFill>
              </a:rPr>
              <a:t>are </a:t>
            </a:r>
            <a:r>
              <a:rPr lang="es-ES" sz="2200" i="1" dirty="0" err="1" smtClean="0">
                <a:solidFill>
                  <a:srgbClr val="33CC33"/>
                </a:solidFill>
              </a:rPr>
              <a:t>seeing</a:t>
            </a:r>
            <a:r>
              <a:rPr lang="es-ES" sz="2200" i="1" dirty="0" smtClean="0">
                <a:solidFill>
                  <a:srgbClr val="33CC33"/>
                </a:solidFill>
              </a:rPr>
              <a:t> </a:t>
            </a:r>
            <a:r>
              <a:rPr lang="es-ES" sz="2200" i="1" dirty="0" smtClean="0">
                <a:solidFill>
                  <a:srgbClr val="FFC000"/>
                </a:solidFill>
              </a:rPr>
              <a:t>me</a:t>
            </a:r>
            <a:r>
              <a:rPr lang="es-ES" sz="2200" i="1" dirty="0" smtClean="0"/>
              <a:t> </a:t>
            </a:r>
            <a:r>
              <a:rPr lang="es-ES" sz="2200" i="1" dirty="0" err="1" smtClean="0">
                <a:solidFill>
                  <a:srgbClr val="3333CC"/>
                </a:solidFill>
              </a:rPr>
              <a:t>tomorrow</a:t>
            </a:r>
            <a:r>
              <a:rPr lang="es-ES" sz="2200" i="1" dirty="0" smtClean="0"/>
              <a:t>”</a:t>
            </a:r>
          </a:p>
          <a:p>
            <a:pPr marL="976313" lvl="1" indent="-609600" eaLnBrk="1" hangingPunct="1">
              <a:defRPr/>
            </a:pPr>
            <a:r>
              <a:rPr lang="es-ES" sz="2200" i="1" dirty="0" smtClean="0"/>
              <a:t>REPORTED: Mary </a:t>
            </a:r>
            <a:r>
              <a:rPr lang="es-ES" sz="2200" i="1" dirty="0" err="1" smtClean="0"/>
              <a:t>said</a:t>
            </a:r>
            <a:r>
              <a:rPr lang="es-ES" sz="2200" i="1" dirty="0" smtClean="0"/>
              <a:t> </a:t>
            </a:r>
            <a:r>
              <a:rPr lang="es-ES" sz="2200" i="1" dirty="0" err="1" smtClean="0"/>
              <a:t>that</a:t>
            </a:r>
            <a:r>
              <a:rPr lang="es-ES" sz="2200" i="1" dirty="0" smtClean="0"/>
              <a:t> </a:t>
            </a:r>
            <a:r>
              <a:rPr lang="es-ES" sz="2200" i="1" dirty="0" err="1" smtClean="0">
                <a:solidFill>
                  <a:srgbClr val="FF0000"/>
                </a:solidFill>
              </a:rPr>
              <a:t>they</a:t>
            </a:r>
            <a:r>
              <a:rPr lang="es-ES" sz="2200" i="1" dirty="0" smtClean="0"/>
              <a:t> </a:t>
            </a:r>
            <a:r>
              <a:rPr lang="es-ES" sz="2200" i="1" dirty="0" err="1" smtClean="0">
                <a:solidFill>
                  <a:srgbClr val="33CC33"/>
                </a:solidFill>
              </a:rPr>
              <a:t>were</a:t>
            </a:r>
            <a:r>
              <a:rPr lang="es-ES" sz="2200" i="1" dirty="0" smtClean="0">
                <a:solidFill>
                  <a:srgbClr val="33CC33"/>
                </a:solidFill>
              </a:rPr>
              <a:t> </a:t>
            </a:r>
            <a:r>
              <a:rPr lang="es-ES" sz="2200" i="1" dirty="0" err="1" smtClean="0">
                <a:solidFill>
                  <a:srgbClr val="33CC33"/>
                </a:solidFill>
              </a:rPr>
              <a:t>seeing</a:t>
            </a:r>
            <a:r>
              <a:rPr lang="es-ES" sz="2200" i="1" dirty="0" smtClean="0">
                <a:solidFill>
                  <a:srgbClr val="33CC33"/>
                </a:solidFill>
              </a:rPr>
              <a:t> </a:t>
            </a:r>
            <a:r>
              <a:rPr lang="es-ES" sz="2200" i="1" dirty="0" err="1" smtClean="0">
                <a:solidFill>
                  <a:srgbClr val="FFC000"/>
                </a:solidFill>
              </a:rPr>
              <a:t>her</a:t>
            </a:r>
            <a:r>
              <a:rPr lang="es-ES" sz="2200" i="1" dirty="0" smtClean="0"/>
              <a:t> </a:t>
            </a:r>
            <a:r>
              <a:rPr lang="es-ES" sz="2200" i="1" dirty="0" err="1" smtClean="0">
                <a:solidFill>
                  <a:srgbClr val="3333CC"/>
                </a:solidFill>
              </a:rPr>
              <a:t>the</a:t>
            </a:r>
            <a:r>
              <a:rPr lang="es-ES" sz="2200" i="1" dirty="0" smtClean="0">
                <a:solidFill>
                  <a:srgbClr val="3333CC"/>
                </a:solidFill>
              </a:rPr>
              <a:t> </a:t>
            </a:r>
            <a:r>
              <a:rPr lang="es-ES" sz="2200" i="1" dirty="0" err="1" smtClean="0">
                <a:solidFill>
                  <a:srgbClr val="3333CC"/>
                </a:solidFill>
              </a:rPr>
              <a:t>following</a:t>
            </a:r>
            <a:r>
              <a:rPr lang="es-ES" sz="2200" i="1" dirty="0" smtClean="0">
                <a:solidFill>
                  <a:srgbClr val="3333CC"/>
                </a:solidFill>
              </a:rPr>
              <a:t> </a:t>
            </a:r>
            <a:r>
              <a:rPr lang="es-ES" sz="2200" i="1" dirty="0" err="1" smtClean="0">
                <a:solidFill>
                  <a:srgbClr val="3333CC"/>
                </a:solidFill>
              </a:rPr>
              <a:t>day</a:t>
            </a:r>
            <a:endParaRPr lang="es-ES" sz="2200" i="1" dirty="0" smtClean="0">
              <a:solidFill>
                <a:srgbClr val="3333CC"/>
              </a:solidFill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s-ES" sz="2400" i="1" dirty="0" smtClean="0">
              <a:solidFill>
                <a:srgbClr val="33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742950"/>
          </a:xfrm>
        </p:spPr>
        <p:txBody>
          <a:bodyPr/>
          <a:lstStyle/>
          <a:p>
            <a:pPr algn="ctr" eaLnBrk="1" hangingPunct="1"/>
            <a:r>
              <a:rPr lang="es-ES" sz="4000" smtClean="0">
                <a:solidFill>
                  <a:srgbClr val="33CC33"/>
                </a:solidFill>
              </a:rPr>
              <a:t>Verb Tenses</a:t>
            </a:r>
          </a:p>
        </p:txBody>
      </p:sp>
      <p:sp>
        <p:nvSpPr>
          <p:cNvPr id="10265" name="Rectangle 25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4724400" cy="44958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 </a:t>
            </a:r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SPEECH </a:t>
            </a:r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</a:t>
            </a:r>
            <a:endParaRPr lang="es-ES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s-ES" sz="2400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es-ES" sz="2400" dirty="0" smtClean="0"/>
              <a:t>PRESENT      </a:t>
            </a:r>
            <a:r>
              <a:rPr lang="es-ES" sz="2400" dirty="0" smtClean="0">
                <a:sym typeface="Wingdings" pitchFamily="2" charset="2"/>
              </a:rPr>
              <a:t></a:t>
            </a:r>
            <a:endParaRPr lang="es-ES" sz="2400" dirty="0" smtClean="0"/>
          </a:p>
          <a:p>
            <a:pPr marL="641033" lvl="1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es-ES" sz="1800" i="1" dirty="0" err="1" smtClean="0"/>
              <a:t>We</a:t>
            </a:r>
            <a:r>
              <a:rPr lang="es-ES" sz="1800" i="1" dirty="0" smtClean="0"/>
              <a:t> </a:t>
            </a:r>
            <a:r>
              <a:rPr lang="es-ES" sz="1800" b="1" i="1" u="sng" dirty="0" err="1"/>
              <a:t>study</a:t>
            </a:r>
            <a:r>
              <a:rPr lang="es-ES" sz="1800" i="1" dirty="0"/>
              <a:t>                                                          </a:t>
            </a:r>
            <a:endParaRPr lang="es-ES" sz="1800" b="1" i="1" u="sng" dirty="0"/>
          </a:p>
          <a:p>
            <a:pPr marL="641033" lvl="1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es-ES" sz="1800" i="1" dirty="0" err="1" smtClean="0"/>
              <a:t>We</a:t>
            </a:r>
            <a:r>
              <a:rPr lang="es-ES" sz="1800" i="1" dirty="0" smtClean="0"/>
              <a:t> </a:t>
            </a:r>
            <a:r>
              <a:rPr lang="es-ES" sz="1800" b="1" i="1" u="sng" dirty="0"/>
              <a:t>are </a:t>
            </a:r>
            <a:r>
              <a:rPr lang="es-ES" sz="1800" b="1" i="1" u="sng" dirty="0" err="1"/>
              <a:t>studying</a:t>
            </a:r>
            <a:r>
              <a:rPr lang="es-ES" sz="1800" i="1" dirty="0"/>
              <a:t>                                   </a:t>
            </a:r>
            <a:endParaRPr lang="es-ES" sz="1800" b="1" i="1" u="sng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s-ES" sz="2000" b="1" i="1" u="sng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es-ES" sz="2400" dirty="0" smtClean="0"/>
              <a:t>PAST              </a:t>
            </a:r>
            <a:r>
              <a:rPr lang="es-ES" sz="2400" dirty="0" smtClean="0">
                <a:sym typeface="Wingdings" pitchFamily="2" charset="2"/>
              </a:rPr>
              <a:t></a:t>
            </a:r>
            <a:endParaRPr lang="es-ES" sz="2400" dirty="0"/>
          </a:p>
          <a:p>
            <a:pPr marL="641033" lvl="1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es-ES" sz="1800" i="1" dirty="0" err="1"/>
              <a:t>We</a:t>
            </a:r>
            <a:r>
              <a:rPr lang="es-ES" sz="1800" i="1" dirty="0"/>
              <a:t> </a:t>
            </a:r>
            <a:r>
              <a:rPr lang="es-ES" sz="1800" b="1" i="1" u="sng" dirty="0" err="1"/>
              <a:t>studied</a:t>
            </a:r>
            <a:r>
              <a:rPr lang="es-ES" sz="1800" b="1" i="1" u="sng" dirty="0"/>
              <a:t> </a:t>
            </a:r>
            <a:r>
              <a:rPr lang="es-ES" sz="1800" i="1" dirty="0"/>
              <a:t>                                                 </a:t>
            </a:r>
            <a:endParaRPr lang="es-ES" sz="1800" b="1" i="1" u="sng" dirty="0"/>
          </a:p>
          <a:p>
            <a:pPr marL="641033" lvl="1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es-ES" sz="1800" i="1" dirty="0" err="1"/>
              <a:t>We</a:t>
            </a:r>
            <a:r>
              <a:rPr lang="es-ES" sz="1800" i="1" dirty="0"/>
              <a:t> </a:t>
            </a:r>
            <a:r>
              <a:rPr lang="es-ES" sz="1800" b="1" i="1" u="sng" dirty="0" err="1"/>
              <a:t>were</a:t>
            </a:r>
            <a:r>
              <a:rPr lang="es-ES" sz="1800" b="1" i="1" u="sng" dirty="0"/>
              <a:t> </a:t>
            </a:r>
            <a:r>
              <a:rPr lang="es-ES" sz="1800" b="1" i="1" u="sng" dirty="0" err="1"/>
              <a:t>studying</a:t>
            </a:r>
            <a:r>
              <a:rPr lang="es-ES" sz="1800" i="1" dirty="0"/>
              <a:t>                           </a:t>
            </a:r>
            <a:endParaRPr lang="es-ES" sz="1800" b="1" i="1" u="sng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s-ES" sz="2000" b="1" i="1" u="sng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s-ES" sz="2000" i="1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es-ES" sz="2400" dirty="0" smtClean="0"/>
              <a:t>FUTURE        </a:t>
            </a:r>
            <a:r>
              <a:rPr lang="es-ES" sz="2400" dirty="0" smtClean="0">
                <a:sym typeface="Wingdings" pitchFamily="2" charset="2"/>
              </a:rPr>
              <a:t></a:t>
            </a:r>
            <a:endParaRPr lang="es-ES" sz="2400" dirty="0" smtClean="0"/>
          </a:p>
          <a:p>
            <a:pPr marL="641033" lvl="1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es-ES" sz="1800" i="1" dirty="0" err="1" smtClean="0"/>
              <a:t>We</a:t>
            </a:r>
            <a:r>
              <a:rPr lang="es-ES" sz="1800" i="1" dirty="0" smtClean="0"/>
              <a:t> </a:t>
            </a:r>
            <a:r>
              <a:rPr lang="es-ES" sz="1800" b="1" i="1" u="sng" dirty="0" err="1"/>
              <a:t>will</a:t>
            </a:r>
            <a:r>
              <a:rPr lang="es-ES" sz="1800" b="1" i="1" u="sng" dirty="0"/>
              <a:t> </a:t>
            </a:r>
            <a:r>
              <a:rPr lang="es-ES" sz="1800" b="1" i="1" u="sng" dirty="0" err="1"/>
              <a:t>study</a:t>
            </a:r>
            <a:r>
              <a:rPr lang="es-ES" sz="1800" i="1" dirty="0"/>
              <a:t>                                               </a:t>
            </a:r>
            <a:endParaRPr lang="es-ES" sz="1800" b="1" i="1" u="sng" dirty="0"/>
          </a:p>
        </p:txBody>
      </p:sp>
      <p:sp>
        <p:nvSpPr>
          <p:cNvPr id="4" name="Rectangle 25"/>
          <p:cNvSpPr txBox="1">
            <a:spLocks noChangeArrowheads="1"/>
          </p:cNvSpPr>
          <p:nvPr/>
        </p:nvSpPr>
        <p:spPr bwMode="auto">
          <a:xfrm>
            <a:off x="3429000" y="1371600"/>
            <a:ext cx="5486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274320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74320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REPORTED SPEECH</a:t>
            </a:r>
          </a:p>
          <a:p>
            <a:pPr marL="274320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endParaRPr lang="es-ES" sz="2400" dirty="0">
              <a:latin typeface="+mn-lt"/>
            </a:endParaRPr>
          </a:p>
          <a:p>
            <a:pPr marL="274320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es-ES" sz="2400" dirty="0">
                <a:latin typeface="+mn-lt"/>
              </a:rPr>
              <a:t>PAST</a:t>
            </a:r>
          </a:p>
          <a:p>
            <a:pPr marL="731520" lvl="1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es-ES" sz="2000" i="1" dirty="0" err="1">
                <a:latin typeface="+mn-lt"/>
              </a:rPr>
              <a:t>She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said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that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they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b="1" i="1" u="sng" dirty="0" err="1">
                <a:latin typeface="+mn-lt"/>
              </a:rPr>
              <a:t>studied</a:t>
            </a:r>
            <a:endParaRPr lang="es-ES" sz="2000" b="1" i="1" u="sng" dirty="0">
              <a:latin typeface="+mn-lt"/>
            </a:endParaRPr>
          </a:p>
          <a:p>
            <a:pPr marL="731520" lvl="1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es-ES" sz="2000" i="1" dirty="0" err="1">
                <a:latin typeface="+mn-lt"/>
              </a:rPr>
              <a:t>She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said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that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they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b="1" i="1" u="sng" dirty="0" err="1">
                <a:latin typeface="+mn-lt"/>
              </a:rPr>
              <a:t>were</a:t>
            </a:r>
            <a:r>
              <a:rPr lang="es-ES" sz="2000" b="1" i="1" u="sng" dirty="0">
                <a:latin typeface="+mn-lt"/>
              </a:rPr>
              <a:t> </a:t>
            </a:r>
            <a:r>
              <a:rPr lang="es-ES" sz="2000" b="1" i="1" u="sng" dirty="0" err="1">
                <a:latin typeface="+mn-lt"/>
              </a:rPr>
              <a:t>studying</a:t>
            </a:r>
            <a:endParaRPr lang="es-ES" sz="2000" b="1" i="1" u="sng" dirty="0">
              <a:latin typeface="+mn-lt"/>
            </a:endParaRPr>
          </a:p>
          <a:p>
            <a:pPr marL="274320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endParaRPr lang="es-ES" sz="2400" dirty="0">
              <a:latin typeface="+mn-lt"/>
            </a:endParaRPr>
          </a:p>
          <a:p>
            <a:pPr marL="274320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es-ES" sz="2400" dirty="0">
                <a:latin typeface="+mn-lt"/>
              </a:rPr>
              <a:t>PAST PERFECT</a:t>
            </a:r>
          </a:p>
          <a:p>
            <a:pPr marL="731520" lvl="1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es-ES" sz="2000" i="1" dirty="0" err="1">
                <a:latin typeface="+mn-lt"/>
              </a:rPr>
              <a:t>She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said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that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they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b="1" i="1" u="sng" dirty="0" err="1">
                <a:latin typeface="+mn-lt"/>
              </a:rPr>
              <a:t>had</a:t>
            </a:r>
            <a:r>
              <a:rPr lang="es-ES" sz="2000" b="1" i="1" u="sng" dirty="0">
                <a:latin typeface="+mn-lt"/>
              </a:rPr>
              <a:t> </a:t>
            </a:r>
            <a:r>
              <a:rPr lang="es-ES" sz="2000" b="1" i="1" u="sng" dirty="0" err="1">
                <a:latin typeface="+mn-lt"/>
              </a:rPr>
              <a:t>studied</a:t>
            </a:r>
            <a:endParaRPr lang="es-ES" sz="2000" b="1" i="1" u="sng" dirty="0">
              <a:latin typeface="+mn-lt"/>
            </a:endParaRPr>
          </a:p>
          <a:p>
            <a:pPr marL="731520" lvl="1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es-ES" sz="2000" i="1" dirty="0" err="1">
                <a:latin typeface="+mn-lt"/>
              </a:rPr>
              <a:t>She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said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that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they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b="1" i="1" u="sng" dirty="0" err="1">
                <a:latin typeface="+mn-lt"/>
              </a:rPr>
              <a:t>had</a:t>
            </a:r>
            <a:r>
              <a:rPr lang="es-ES" sz="2000" b="1" i="1" u="sng" dirty="0">
                <a:latin typeface="+mn-lt"/>
              </a:rPr>
              <a:t> </a:t>
            </a:r>
            <a:r>
              <a:rPr lang="es-ES" sz="2000" b="1" i="1" u="sng" dirty="0" err="1">
                <a:latin typeface="+mn-lt"/>
              </a:rPr>
              <a:t>been</a:t>
            </a:r>
            <a:r>
              <a:rPr lang="es-ES" sz="2000" b="1" i="1" u="sng" dirty="0">
                <a:latin typeface="+mn-lt"/>
              </a:rPr>
              <a:t> </a:t>
            </a:r>
            <a:r>
              <a:rPr lang="es-ES" sz="2000" b="1" i="1" u="sng" dirty="0" err="1">
                <a:latin typeface="+mn-lt"/>
              </a:rPr>
              <a:t>studying</a:t>
            </a:r>
            <a:endParaRPr lang="es-ES" sz="2000" b="1" i="1" u="sng" dirty="0">
              <a:latin typeface="+mn-lt"/>
            </a:endParaRPr>
          </a:p>
          <a:p>
            <a:pPr marL="274320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defRPr/>
            </a:pPr>
            <a:endParaRPr lang="es-ES" sz="2400" dirty="0">
              <a:latin typeface="+mn-lt"/>
            </a:endParaRPr>
          </a:p>
          <a:p>
            <a:pPr marL="274320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es-ES" sz="2400" dirty="0">
                <a:latin typeface="+mn-lt"/>
              </a:rPr>
              <a:t>CONDITIONAL</a:t>
            </a:r>
          </a:p>
          <a:p>
            <a:pPr marL="731520" lvl="1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es-ES" sz="2000" i="1" dirty="0" err="1">
                <a:latin typeface="+mn-lt"/>
              </a:rPr>
              <a:t>She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said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that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i="1" dirty="0" err="1">
                <a:latin typeface="+mn-lt"/>
              </a:rPr>
              <a:t>they</a:t>
            </a:r>
            <a:r>
              <a:rPr lang="es-ES" sz="2000" i="1" dirty="0">
                <a:latin typeface="+mn-lt"/>
              </a:rPr>
              <a:t> </a:t>
            </a:r>
            <a:r>
              <a:rPr lang="es-ES" sz="2000" b="1" i="1" u="sng" dirty="0" err="1">
                <a:latin typeface="+mn-lt"/>
              </a:rPr>
              <a:t>would</a:t>
            </a:r>
            <a:r>
              <a:rPr lang="es-ES" sz="2000" b="1" i="1" u="sng" dirty="0">
                <a:latin typeface="+mn-lt"/>
              </a:rPr>
              <a:t> </a:t>
            </a:r>
            <a:r>
              <a:rPr lang="es-ES" sz="2000" b="1" i="1" u="sng" dirty="0" err="1">
                <a:latin typeface="+mn-lt"/>
              </a:rPr>
              <a:t>study</a:t>
            </a:r>
            <a:endParaRPr lang="es-ES" sz="2000" b="1" i="1" u="sng" dirty="0">
              <a:latin typeface="+mn-lt"/>
            </a:endParaRPr>
          </a:p>
          <a:p>
            <a:pPr marL="274320" indent="-27432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defRPr/>
            </a:pPr>
            <a:endParaRPr lang="es-ES" sz="2000" b="1" i="1" u="sng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2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2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2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65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r>
              <a:rPr lang="es-E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s-E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</a:t>
            </a:r>
            <a:r>
              <a:rPr lang="es-E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Changes</a:t>
            </a:r>
            <a:endParaRPr lang="es-ES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301" name="Group 109"/>
          <p:cNvGraphicFramePr>
            <a:graphicFrameLocks noGrp="1"/>
          </p:cNvGraphicFramePr>
          <p:nvPr>
            <p:ph idx="1"/>
          </p:nvPr>
        </p:nvGraphicFramePr>
        <p:xfrm>
          <a:off x="304800" y="838200"/>
          <a:ext cx="8458200" cy="5745161"/>
        </p:xfrm>
        <a:graphic>
          <a:graphicData uri="http://schemas.openxmlformats.org/drawingml/2006/table">
            <a:tbl>
              <a:tblPr firstRow="1">
                <a:tableStyleId>{85BE263C-DBD7-4A20-BB59-AAB30ACAA65A}</a:tableStyleId>
              </a:tblPr>
              <a:tblGrid>
                <a:gridCol w="193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6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9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TENSE</a:t>
                      </a:r>
                      <a:endParaRPr kumimoji="0" lang="es-E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DIRECT SPEECH</a:t>
                      </a:r>
                      <a:endParaRPr kumimoji="0" lang="es-E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REPORTED SPEECH</a:t>
                      </a:r>
                      <a:endParaRPr kumimoji="0" lang="es-E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26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PRESENT SIMPLE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 </a:t>
                      </a:r>
                      <a:r>
                        <a:rPr kumimoji="0" lang="es-ES" sz="1400" b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play</a:t>
                      </a:r>
                      <a:r>
                        <a:rPr kumimoji="0" lang="es-E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my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said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that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played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her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PRESENT CONTINUOUS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 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am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playing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my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said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that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was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playing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her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6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PRESENT PERFECT SIMPLE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have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played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my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said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that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had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played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her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PRESENT PERFECT CONTINUOUS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have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been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playing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my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said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that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had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been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playing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her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PAST SIMPLE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played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my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said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that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had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played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her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PAST CONTINUOUS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were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playing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my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said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that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had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been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playing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her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6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PAST PERFECT SIMPLE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had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played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my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said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that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had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played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her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6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PAST PERFECT CONTINUOUS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had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been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playing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my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said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that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had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been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playing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her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6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FUTURE SIMPLE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will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play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my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She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said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that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they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would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b="1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play</a:t>
                      </a:r>
                      <a:r>
                        <a:rPr kumimoji="0" lang="es-ES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6F00"/>
                          </a:solidFill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tennis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with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her</a:t>
                      </a: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friends</a:t>
                      </a:r>
                      <a:endParaRPr kumimoji="0" lang="es-ES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1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pPr algn="ctr" eaLnBrk="1" hangingPunct="1"/>
            <a:r>
              <a:rPr lang="es-ES" sz="4800" smtClean="0">
                <a:solidFill>
                  <a:srgbClr val="926F00"/>
                </a:solidFill>
              </a:rPr>
              <a:t>Changes in Modals</a:t>
            </a:r>
          </a:p>
        </p:txBody>
      </p:sp>
      <p:graphicFrame>
        <p:nvGraphicFramePr>
          <p:cNvPr id="13343" name="Group 31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886201"/>
        </p:xfrm>
        <a:graphic>
          <a:graphicData uri="http://schemas.openxmlformats.org/drawingml/2006/table">
            <a:tbl>
              <a:tblPr firstRow="1">
                <a:tableStyleId>{69012ECD-51FC-41F1-AA8D-1B2483CD663E}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7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3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Algerian" pitchFamily="82" charset="0"/>
                        </a:rPr>
                        <a:t>DIRECT SPEECH</a:t>
                      </a:r>
                      <a:endParaRPr kumimoji="0" lang="es-E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latin typeface="Algerian" pitchFamily="82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3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lgerian" pitchFamily="82" charset="0"/>
                        </a:rPr>
                        <a:t>REPORTED SPEECH</a:t>
                      </a:r>
                      <a:endParaRPr kumimoji="0" lang="es-E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lgerian" pitchFamily="82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CAN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COULD</a:t>
                      </a: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MAY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MIGHT</a:t>
                      </a: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MUST / HAVE TO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MUST /  HAD TO</a:t>
                      </a: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WILL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WOULD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3 Flecha derecha"/>
          <p:cNvSpPr/>
          <p:nvPr/>
        </p:nvSpPr>
        <p:spPr>
          <a:xfrm>
            <a:off x="3581400" y="3048000"/>
            <a:ext cx="1447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4 Flecha derecha"/>
          <p:cNvSpPr/>
          <p:nvPr/>
        </p:nvSpPr>
        <p:spPr>
          <a:xfrm>
            <a:off x="3581400" y="3810000"/>
            <a:ext cx="1524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5 Flecha derecha"/>
          <p:cNvSpPr/>
          <p:nvPr/>
        </p:nvSpPr>
        <p:spPr>
          <a:xfrm>
            <a:off x="3962400" y="4572000"/>
            <a:ext cx="838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6 Flecha derecha"/>
          <p:cNvSpPr/>
          <p:nvPr/>
        </p:nvSpPr>
        <p:spPr>
          <a:xfrm>
            <a:off x="3505200" y="5334000"/>
            <a:ext cx="1752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and Place </a:t>
            </a:r>
            <a:r>
              <a:rPr lang="es-ES" sz="4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Adverb</a:t>
            </a:r>
            <a:r>
              <a:rPr lang="es-E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4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</a:t>
            </a:r>
            <a:endParaRPr lang="es-ES" sz="4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5411" name="Group 51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061411"/>
        </p:xfrm>
        <a:graphic>
          <a:graphicData uri="http://schemas.openxmlformats.org/drawingml/2006/table">
            <a:tbl>
              <a:tblPr firstRow="1" firstCol="1">
                <a:tableStyleId>{2A488322-F2BA-4B5B-9748-0D474271808F}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FF66"/>
                          </a:solidFill>
                          <a:effectLst/>
                        </a:rPr>
                        <a:t>DIRECT SPEECH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FF66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</a:rPr>
                        <a:t>REPORTED SPEECH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Now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Then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Today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That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day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Tonight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That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night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Yesterday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previous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day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/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day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before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Last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week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previous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week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/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week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before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 __________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ago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previous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______ /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_____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before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0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Tomorrow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following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day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/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day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after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/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next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day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Next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___________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following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________ /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_______ </a:t>
                      </a: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after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Here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There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619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This</a:t>
                      </a:r>
                      <a:endParaRPr kumimoji="0" lang="es-ES" sz="20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These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That</a:t>
                      </a: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</a:rPr>
                        <a:t>Those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762000"/>
          </a:xfrm>
        </p:spPr>
        <p:txBody>
          <a:bodyPr/>
          <a:lstStyle/>
          <a:p>
            <a:pPr algn="ctr" eaLnBrk="1" hangingPunct="1"/>
            <a:r>
              <a:rPr lang="es-ES" b="1" smtClean="0">
                <a:solidFill>
                  <a:srgbClr val="7030A0"/>
                </a:solidFill>
                <a:latin typeface="Agency FB" pitchFamily="34" charset="0"/>
              </a:rPr>
              <a:t>Reported statements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229600" cy="5105400"/>
          </a:xfrm>
        </p:spPr>
        <p:txBody>
          <a:bodyPr/>
          <a:lstStyle/>
          <a:p>
            <a:pPr eaLnBrk="1" hangingPunct="1"/>
            <a:r>
              <a:rPr lang="es-ES" smtClean="0"/>
              <a:t>Pay attention to the changes mentioned before.</a:t>
            </a:r>
          </a:p>
          <a:p>
            <a:pPr eaLnBrk="1" hangingPunct="1"/>
            <a:r>
              <a:rPr lang="en-GB" b="1" i="1" smtClean="0"/>
              <a:t>'That‘</a:t>
            </a:r>
            <a:r>
              <a:rPr lang="en-GB" smtClean="0"/>
              <a:t> can be omited with “TELL &amp; SAY”:</a:t>
            </a:r>
          </a:p>
          <a:p>
            <a:pPr lvl="1" eaLnBrk="1" hangingPunct="1"/>
            <a:r>
              <a:rPr lang="en-GB" i="1" smtClean="0"/>
              <a:t>She told him </a:t>
            </a:r>
            <a:r>
              <a:rPr lang="en-GB" b="1" i="1" smtClean="0"/>
              <a:t>that</a:t>
            </a:r>
            <a:r>
              <a:rPr lang="en-GB" i="1" smtClean="0"/>
              <a:t> he was a fool.</a:t>
            </a:r>
          </a:p>
          <a:p>
            <a:pPr lvl="1" eaLnBrk="1" hangingPunct="1"/>
            <a:r>
              <a:rPr lang="en-GB" i="1" u="sng" smtClean="0">
                <a:solidFill>
                  <a:srgbClr val="7030A0"/>
                </a:solidFill>
              </a:rPr>
              <a:t>She told him he was a fool</a:t>
            </a:r>
            <a:r>
              <a:rPr lang="en-GB" i="1" smtClean="0"/>
              <a:t>.</a:t>
            </a:r>
          </a:p>
          <a:p>
            <a:pPr lvl="1" eaLnBrk="1" hangingPunct="1"/>
            <a:r>
              <a:rPr lang="en-GB" i="1" smtClean="0"/>
              <a:t>She said </a:t>
            </a:r>
            <a:r>
              <a:rPr lang="en-GB" b="1" i="1" smtClean="0"/>
              <a:t>that</a:t>
            </a:r>
            <a:r>
              <a:rPr lang="en-GB" i="1" smtClean="0"/>
              <a:t> I was right</a:t>
            </a:r>
          </a:p>
          <a:p>
            <a:pPr lvl="1" eaLnBrk="1" hangingPunct="1"/>
            <a:r>
              <a:rPr lang="en-GB" i="1" u="sng" smtClean="0">
                <a:solidFill>
                  <a:srgbClr val="7030A0"/>
                </a:solidFill>
              </a:rPr>
              <a:t>She said I was right</a:t>
            </a:r>
          </a:p>
          <a:p>
            <a:pPr eaLnBrk="1" hangingPunct="1"/>
            <a:r>
              <a:rPr lang="en-GB" smtClean="0"/>
              <a:t>Remember not to use inverted commas.</a:t>
            </a:r>
          </a:p>
          <a:p>
            <a:pPr eaLnBrk="1" hangingPunct="1"/>
            <a:r>
              <a:rPr lang="es-ES" smtClean="0"/>
              <a:t>Observe that when you use TELL, you must mention “</a:t>
            </a:r>
            <a:r>
              <a:rPr lang="es-ES" b="1" smtClean="0">
                <a:solidFill>
                  <a:srgbClr val="FF0000"/>
                </a:solidFill>
              </a:rPr>
              <a:t>the person you’re speaking to</a:t>
            </a:r>
            <a:r>
              <a:rPr lang="es-ES" smtClean="0"/>
              <a:t>”</a:t>
            </a:r>
            <a:endParaRPr lang="es-ES" i="1" smtClean="0"/>
          </a:p>
          <a:p>
            <a:pPr lvl="1" eaLnBrk="1" hangingPunct="1"/>
            <a:r>
              <a:rPr lang="es-ES" i="1" smtClean="0"/>
              <a:t>John said: “Ann, I’m very happy.”</a:t>
            </a:r>
          </a:p>
          <a:p>
            <a:pPr lvl="1" eaLnBrk="1" hangingPunct="1"/>
            <a:r>
              <a:rPr lang="es-ES" i="1" smtClean="0"/>
              <a:t>John told </a:t>
            </a:r>
            <a:r>
              <a:rPr lang="es-ES" b="1" i="1" smtClean="0">
                <a:solidFill>
                  <a:srgbClr val="FF0000"/>
                </a:solidFill>
              </a:rPr>
              <a:t>Ann</a:t>
            </a:r>
            <a:r>
              <a:rPr lang="es-ES" i="1" smtClean="0"/>
              <a:t> that he was very happy.</a:t>
            </a:r>
          </a:p>
          <a:p>
            <a:pPr eaLnBrk="1" hangingPunct="1"/>
            <a:endParaRPr lang="es-ES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457200" y="152400"/>
          <a:ext cx="4724400" cy="68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2400" dirty="0" smtClean="0"/>
              <a:t>Same changes as for statements.</a:t>
            </a:r>
            <a:endParaRPr lang="en-GB" sz="20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 smtClean="0"/>
              <a:t>In “REPORTED QUESTIONS” we do not have a question structure, now we have a “statement”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GB" sz="1900" dirty="0" err="1" smtClean="0">
                <a:solidFill>
                  <a:srgbClr val="002060"/>
                </a:solidFill>
              </a:rPr>
              <a:t>Suject</a:t>
            </a:r>
            <a:r>
              <a:rPr lang="en-GB" sz="1900" dirty="0" smtClean="0">
                <a:solidFill>
                  <a:srgbClr val="002060"/>
                </a:solidFill>
              </a:rPr>
              <a:t> </a:t>
            </a:r>
            <a:r>
              <a:rPr lang="en-GB" sz="1900" dirty="0" smtClean="0"/>
              <a:t>+ </a:t>
            </a:r>
            <a:r>
              <a:rPr lang="en-GB" sz="1900" dirty="0" smtClean="0">
                <a:solidFill>
                  <a:srgbClr val="C00000"/>
                </a:solidFill>
              </a:rPr>
              <a:t>verb</a:t>
            </a:r>
            <a:r>
              <a:rPr lang="en-GB" sz="1900" dirty="0" smtClean="0"/>
              <a:t> + </a:t>
            </a:r>
            <a:r>
              <a:rPr lang="en-GB" sz="1900" dirty="0" smtClean="0">
                <a:solidFill>
                  <a:srgbClr val="92D050"/>
                </a:solidFill>
              </a:rPr>
              <a:t>complements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000" i="1" dirty="0" smtClean="0"/>
              <a:t>Paul asked: “Are you coming to the party tonight, Jane?”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GB" sz="1700" i="1" dirty="0" smtClean="0"/>
              <a:t>Paul asked Jane if  </a:t>
            </a:r>
            <a:r>
              <a:rPr lang="en-GB" sz="1700" i="1" dirty="0" smtClean="0">
                <a:solidFill>
                  <a:srgbClr val="002060"/>
                </a:solidFill>
              </a:rPr>
              <a:t>she</a:t>
            </a:r>
            <a:r>
              <a:rPr lang="en-GB" sz="1700" i="1" dirty="0" smtClean="0"/>
              <a:t> </a:t>
            </a:r>
            <a:r>
              <a:rPr lang="en-GB" sz="1700" i="1" dirty="0" smtClean="0">
                <a:solidFill>
                  <a:srgbClr val="C00000"/>
                </a:solidFill>
              </a:rPr>
              <a:t>was coming</a:t>
            </a:r>
            <a:r>
              <a:rPr lang="en-GB" sz="1700" i="1" dirty="0" smtClean="0"/>
              <a:t> </a:t>
            </a:r>
            <a:r>
              <a:rPr lang="en-GB" sz="1700" i="1" dirty="0" smtClean="0">
                <a:solidFill>
                  <a:srgbClr val="92D050"/>
                </a:solidFill>
              </a:rPr>
              <a:t>to the party that night</a:t>
            </a:r>
            <a:r>
              <a:rPr lang="en-GB" sz="1700" i="1" dirty="0" smtClean="0"/>
              <a:t>.</a:t>
            </a:r>
          </a:p>
          <a:p>
            <a:pPr marL="609600" indent="-609600" eaLnBrk="1" hangingPunct="1">
              <a:defRPr/>
            </a:pPr>
            <a:r>
              <a:rPr lang="en-GB" dirty="0" smtClean="0"/>
              <a:t>Types of questions:</a:t>
            </a:r>
          </a:p>
          <a:p>
            <a:pPr marL="976313" lvl="1" indent="-609600" eaLnBrk="1" hangingPunct="1">
              <a:buFont typeface="Wingdings" pitchFamily="2" charset="2"/>
              <a:buAutoNum type="arabicPeriod"/>
              <a:defRPr/>
            </a:pPr>
            <a:r>
              <a:rPr lang="en-GB" sz="20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YES/NO QUESTIONS</a:t>
            </a:r>
            <a:r>
              <a:rPr lang="en-GB" sz="2000" i="1" dirty="0" smtClean="0">
                <a:solidFill>
                  <a:srgbClr val="7030A0"/>
                </a:solidFill>
              </a:rPr>
              <a:t>: </a:t>
            </a:r>
            <a:r>
              <a:rPr lang="en-GB" sz="1100" b="1" i="1" dirty="0" smtClean="0">
                <a:solidFill>
                  <a:srgbClr val="7030A0"/>
                </a:solidFill>
              </a:rPr>
              <a:t>IF / WHETHER + SUJECT + VERB + COMPLEMENTS</a:t>
            </a:r>
          </a:p>
          <a:p>
            <a:pPr marL="1371600" lvl="2" indent="-457200" eaLnBrk="1" hangingPunct="1">
              <a:buFont typeface="Wingdings" pitchFamily="2" charset="2"/>
              <a:buNone/>
              <a:defRPr/>
            </a:pPr>
            <a:r>
              <a:rPr lang="en-GB" sz="1600" i="1" dirty="0" smtClean="0"/>
              <a:t>Paul asked : "</a:t>
            </a:r>
            <a:r>
              <a:rPr lang="en-GB" sz="1600" b="1" i="1" dirty="0" smtClean="0"/>
              <a:t>Do</a:t>
            </a:r>
            <a:r>
              <a:rPr lang="en-GB" sz="1600" i="1" dirty="0" smtClean="0"/>
              <a:t> you </a:t>
            </a:r>
            <a:r>
              <a:rPr lang="en-GB" sz="1600" b="1" i="1" dirty="0" smtClean="0"/>
              <a:t>play</a:t>
            </a:r>
            <a:r>
              <a:rPr lang="en-GB" sz="1600" i="1" dirty="0" smtClean="0"/>
              <a:t> volleyball?" </a:t>
            </a:r>
          </a:p>
          <a:p>
            <a:pPr marL="1371600" lvl="2" indent="-457200" eaLnBrk="1" hangingPunct="1">
              <a:buFont typeface="Wingdings" pitchFamily="2" charset="2"/>
              <a:buNone/>
              <a:defRPr/>
            </a:pPr>
            <a:r>
              <a:rPr lang="en-GB" sz="1600" i="1" dirty="0" smtClean="0"/>
              <a:t>Paul asked me </a:t>
            </a:r>
            <a:r>
              <a:rPr lang="en-GB" sz="1600" b="1" i="1" dirty="0" smtClean="0"/>
              <a:t>whether (or if)</a:t>
            </a:r>
            <a:r>
              <a:rPr lang="en-GB" sz="1600" i="1" dirty="0" smtClean="0"/>
              <a:t> I </a:t>
            </a:r>
            <a:r>
              <a:rPr lang="en-GB" sz="1600" b="1" i="1" dirty="0" smtClean="0"/>
              <a:t>played</a:t>
            </a:r>
            <a:r>
              <a:rPr lang="en-GB" sz="1600" i="1" dirty="0" smtClean="0"/>
              <a:t> volleyball.</a:t>
            </a:r>
            <a:endParaRPr lang="en-GB" sz="2000" i="1" dirty="0" smtClean="0"/>
          </a:p>
          <a:p>
            <a:pPr marL="976313" lvl="1" indent="-609600" eaLnBrk="1" hangingPunct="1">
              <a:buFont typeface="Wingdings" pitchFamily="2" charset="2"/>
              <a:buAutoNum type="arabicPeriod"/>
              <a:defRPr/>
            </a:pPr>
            <a:r>
              <a:rPr lang="en-GB" sz="1800" i="1" dirty="0" smtClean="0">
                <a:solidFill>
                  <a:srgbClr val="926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WH- QUESTION </a:t>
            </a:r>
            <a:r>
              <a:rPr lang="en-GB" dirty="0" smtClean="0"/>
              <a:t>: </a:t>
            </a:r>
            <a:r>
              <a:rPr lang="en-GB" sz="1200" b="1" i="1" dirty="0" smtClean="0">
                <a:solidFill>
                  <a:srgbClr val="FF0000"/>
                </a:solidFill>
              </a:rPr>
              <a:t>WH- + SUJECT + VERB + COMPLEMENTS</a:t>
            </a:r>
            <a:endParaRPr lang="en-GB" sz="1600" b="1" i="1" dirty="0" smtClean="0"/>
          </a:p>
          <a:p>
            <a:pPr marL="1644650" lvl="3" indent="-457200" eaLnBrk="1" hangingPunct="1">
              <a:buFont typeface="Wingdings" pitchFamily="2" charset="2"/>
              <a:buNone/>
              <a:defRPr/>
            </a:pPr>
            <a:r>
              <a:rPr lang="en-GB" sz="1800" i="1" dirty="0" smtClean="0"/>
              <a:t>John asked: "</a:t>
            </a:r>
            <a:r>
              <a:rPr lang="en-GB" sz="1800" b="1" i="1" dirty="0" smtClean="0"/>
              <a:t>When</a:t>
            </a:r>
            <a:r>
              <a:rPr lang="en-GB" sz="1800" i="1" dirty="0" smtClean="0"/>
              <a:t> do you </a:t>
            </a:r>
            <a:r>
              <a:rPr lang="en-GB" sz="1800" b="1" i="1" dirty="0" smtClean="0"/>
              <a:t>play</a:t>
            </a:r>
            <a:r>
              <a:rPr lang="en-GB" sz="1800" i="1" dirty="0" smtClean="0"/>
              <a:t> badminton?" </a:t>
            </a:r>
          </a:p>
          <a:p>
            <a:pPr marL="1644650" lvl="3" indent="-457200" eaLnBrk="1" hangingPunct="1">
              <a:buFont typeface="Wingdings" pitchFamily="2" charset="2"/>
              <a:buNone/>
              <a:defRPr/>
            </a:pPr>
            <a:r>
              <a:rPr lang="en-GB" sz="1800" i="1" dirty="0" smtClean="0"/>
              <a:t>John asked me </a:t>
            </a:r>
            <a:r>
              <a:rPr lang="en-GB" sz="1800" b="1" i="1" dirty="0" smtClean="0"/>
              <a:t>when</a:t>
            </a:r>
            <a:r>
              <a:rPr lang="en-GB" sz="1800" i="1" dirty="0" smtClean="0"/>
              <a:t> I </a:t>
            </a:r>
            <a:r>
              <a:rPr lang="en-GB" sz="1800" b="1" i="1" dirty="0" smtClean="0"/>
              <a:t>played</a:t>
            </a:r>
            <a:r>
              <a:rPr lang="en-GB" sz="1800" i="1" dirty="0" smtClean="0"/>
              <a:t> badminton.</a:t>
            </a:r>
            <a:endParaRPr lang="es-ES" sz="1800" i="1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GB" sz="2200" i="1" dirty="0" smtClean="0"/>
          </a:p>
          <a:p>
            <a:pPr lvl="2" eaLnBrk="1" hangingPunct="1">
              <a:lnSpc>
                <a:spcPct val="80000"/>
              </a:lnSpc>
              <a:defRPr/>
            </a:pPr>
            <a:endParaRPr lang="en-GB" sz="17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ala de grises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Escala de grises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511</TotalTime>
  <Words>1179</Words>
  <Application>Microsoft Office PowerPoint</Application>
  <PresentationFormat>Προβολή στην οθόνη (4:3)</PresentationFormat>
  <Paragraphs>235</Paragraphs>
  <Slides>14</Slides>
  <Notes>14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3" baseType="lpstr">
      <vt:lpstr>Agency FB</vt:lpstr>
      <vt:lpstr>Algerian</vt:lpstr>
      <vt:lpstr>Arial</vt:lpstr>
      <vt:lpstr>Calibri</vt:lpstr>
      <vt:lpstr>Century Schoolbook</vt:lpstr>
      <vt:lpstr>Comic Sans MS</vt:lpstr>
      <vt:lpstr>Wingdings</vt:lpstr>
      <vt:lpstr>Wingdings 2</vt:lpstr>
      <vt:lpstr>Flujo</vt:lpstr>
      <vt:lpstr>REPORTED SPEECH</vt:lpstr>
      <vt:lpstr>When do we use it?</vt:lpstr>
      <vt:lpstr>Changes</vt:lpstr>
      <vt:lpstr>Verb Tenses</vt:lpstr>
      <vt:lpstr>List of Verb Changes</vt:lpstr>
      <vt:lpstr>Changes in Modals</vt:lpstr>
      <vt:lpstr>Time and Place Adverb Change</vt:lpstr>
      <vt:lpstr>Reported statements</vt:lpstr>
      <vt:lpstr>Παρουσίαση του PowerPoint</vt:lpstr>
      <vt:lpstr>Reported commands</vt:lpstr>
      <vt:lpstr>Other verbs used for the IMPERATIVE:</vt:lpstr>
      <vt:lpstr>Παρουσίαση του PowerPoint</vt:lpstr>
      <vt:lpstr>Παρουσίαση του PowerPoint</vt:lpstr>
      <vt:lpstr>Some reporting verbs.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 Antonio</dc:creator>
  <cp:lastModifiedBy>DELL</cp:lastModifiedBy>
  <cp:revision>87</cp:revision>
  <cp:lastPrinted>1601-01-01T00:00:00Z</cp:lastPrinted>
  <dcterms:created xsi:type="dcterms:W3CDTF">1601-01-01T00:00:00Z</dcterms:created>
  <dcterms:modified xsi:type="dcterms:W3CDTF">2026-04-19T16:31:59Z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