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8AC4C6-BD82-4660-B85A-902F529FD50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8CBF906-AB1B-4D3B-B252-1F19A8C6351B}" type="datetimeFigureOut">
              <a:rPr lang="el-GR" smtClean="0"/>
              <a:pPr/>
              <a:t>23/3/2021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648AC4C6-BD82-4660-B85A-902F529FD50E}"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CBF906-AB1B-4D3B-B252-1F19A8C6351B}" type="datetimeFigureOut">
              <a:rPr lang="el-GR" smtClean="0"/>
              <a:pPr/>
              <a:t>23/3/2021</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8AC4C6-BD82-4660-B85A-902F529FD50E}"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cs.google.com/spreadsheets/d/1oP8Wzz0eTsvN7mozfxMJ8QPpSIxCIeNvtoNpEcUwwx8/edi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nglishcurrent.com/grammar/conditionals-table-review/" TargetMode="External"/><Relationship Id="rId7" Type="http://schemas.openxmlformats.org/officeDocument/2006/relationships/hyperlink" Target="https://www.youtube.com/watch?v=LX98LJIN95s" TargetMode="External"/><Relationship Id="rId2" Type="http://schemas.openxmlformats.org/officeDocument/2006/relationships/hyperlink" Target="https://learnenglish.britishcouncil.org/grammar/intermediate-to-upper-intermediate/conditionals-1" TargetMode="External"/><Relationship Id="rId1" Type="http://schemas.openxmlformats.org/officeDocument/2006/relationships/slideLayout" Target="../slideLayouts/slideLayout2.xml"/><Relationship Id="rId6" Type="http://schemas.openxmlformats.org/officeDocument/2006/relationships/hyperlink" Target="https://www.perfect-english-grammar.com/second-conditional-exercise-1.html" TargetMode="External"/><Relationship Id="rId5" Type="http://schemas.openxmlformats.org/officeDocument/2006/relationships/hyperlink" Target="https://www.englishexercises.org/makeagame/viewgame.asp?id=10753" TargetMode="External"/><Relationship Id="rId4" Type="http://schemas.openxmlformats.org/officeDocument/2006/relationships/hyperlink" Target="https://www.liveworksheets.com/worksheets/en/English_as_a_Second_Language_(ESL)/Conditionals/ZERO,_FIRST,_AND_SECOND_CONDITIONALS_kd1447h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The conditionals</a:t>
            </a:r>
            <a:endParaRPr lang="el-GR" dirty="0"/>
          </a:p>
        </p:txBody>
      </p:sp>
      <p:sp>
        <p:nvSpPr>
          <p:cNvPr id="3" name="2 - Υπότιτλος"/>
          <p:cNvSpPr>
            <a:spLocks noGrp="1"/>
          </p:cNvSpPr>
          <p:nvPr>
            <p:ph type="subTitle" idx="1"/>
          </p:nvPr>
        </p:nvSpPr>
        <p:spPr/>
        <p:txBody>
          <a:bodyPr/>
          <a:lstStyle/>
          <a:p>
            <a:r>
              <a:rPr lang="en-US" dirty="0" smtClean="0"/>
              <a:t>Zero, First &amp; Second</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Introduction to the Conditionals</a:t>
            </a:r>
            <a:endParaRPr lang="el-GR" dirty="0"/>
          </a:p>
        </p:txBody>
      </p:sp>
      <p:sp>
        <p:nvSpPr>
          <p:cNvPr id="3" name="2 - Θέση περιεχομένου"/>
          <p:cNvSpPr>
            <a:spLocks noGrp="1"/>
          </p:cNvSpPr>
          <p:nvPr>
            <p:ph idx="1"/>
          </p:nvPr>
        </p:nvSpPr>
        <p:spPr/>
        <p:txBody>
          <a:bodyPr>
            <a:noAutofit/>
          </a:bodyPr>
          <a:lstStyle/>
          <a:p>
            <a:r>
              <a:rPr lang="en-US" sz="1200" b="1" dirty="0">
                <a:latin typeface="Arial" pitchFamily="34" charset="0"/>
                <a:cs typeface="Arial" pitchFamily="34" charset="0"/>
              </a:rPr>
              <a:t>Making conditional sentences is an everyday part of your native language, and introducing them to your English conversation can really improve your level of communication. There are four conditionals in total and you will learn to use them gradually, obviously starting with the most basic ones – the zero and first conditional. To have a general idea of how all the conditionals work, take a look at this overview so you can start to get an idea of what they are and when we use them.</a:t>
            </a:r>
          </a:p>
          <a:p>
            <a:r>
              <a:rPr lang="en-US" sz="1200" b="1" dirty="0">
                <a:latin typeface="Arial" pitchFamily="34" charset="0"/>
                <a:cs typeface="Arial" pitchFamily="34" charset="0"/>
              </a:rPr>
              <a:t>What is a Conditional Sentence?</a:t>
            </a:r>
          </a:p>
          <a:p>
            <a:r>
              <a:rPr lang="en-US" sz="1200" dirty="0">
                <a:latin typeface="Arial" pitchFamily="34" charset="0"/>
                <a:cs typeface="Arial" pitchFamily="34" charset="0"/>
              </a:rPr>
              <a:t>A conditional sentence is based on the word ‘if’. There are always two parts to a conditional sentence – one part beginning with ‘if’ to describe a possible situation, and the second part which describes the consequence. For example:</a:t>
            </a:r>
          </a:p>
          <a:p>
            <a:r>
              <a:rPr lang="en-US" sz="1200" i="1" dirty="0">
                <a:latin typeface="Arial" pitchFamily="34" charset="0"/>
                <a:cs typeface="Arial" pitchFamily="34" charset="0"/>
              </a:rPr>
              <a:t>If it rains, we’ll get wet.</a:t>
            </a:r>
            <a:endParaRPr lang="en-US" sz="1200" dirty="0">
              <a:latin typeface="Arial" pitchFamily="34" charset="0"/>
              <a:cs typeface="Arial" pitchFamily="34" charset="0"/>
            </a:endParaRPr>
          </a:p>
          <a:p>
            <a:r>
              <a:rPr lang="en-US" sz="1200" dirty="0">
                <a:latin typeface="Arial" pitchFamily="34" charset="0"/>
                <a:cs typeface="Arial" pitchFamily="34" charset="0"/>
              </a:rPr>
              <a:t>We can also invert the two parts of a conditional sentence so that the ‘if’ part comes second, and this is especially common in questions. For example:</a:t>
            </a:r>
          </a:p>
          <a:p>
            <a:r>
              <a:rPr lang="en-US" sz="1200" i="1" dirty="0">
                <a:latin typeface="Arial" pitchFamily="34" charset="0"/>
                <a:cs typeface="Arial" pitchFamily="34" charset="0"/>
              </a:rPr>
              <a:t>What will you do if you miss the train?</a:t>
            </a:r>
            <a:endParaRPr lang="en-US" sz="1200" dirty="0">
              <a:latin typeface="Arial" pitchFamily="34" charset="0"/>
              <a:cs typeface="Arial" pitchFamily="34" charset="0"/>
            </a:endParaRPr>
          </a:p>
          <a:p>
            <a:r>
              <a:rPr lang="en-US" sz="1200" i="1" dirty="0">
                <a:latin typeface="Arial" pitchFamily="34" charset="0"/>
                <a:cs typeface="Arial" pitchFamily="34" charset="0"/>
              </a:rPr>
              <a:t>How can you finish the project if you don’t have a computer?</a:t>
            </a:r>
            <a:endParaRPr lang="en-US" sz="1200" dirty="0">
              <a:latin typeface="Arial" pitchFamily="34" charset="0"/>
              <a:cs typeface="Arial" pitchFamily="34" charset="0"/>
            </a:endParaRPr>
          </a:p>
          <a:p>
            <a:r>
              <a:rPr lang="en-US" sz="1200" i="1" dirty="0">
                <a:latin typeface="Arial" pitchFamily="34" charset="0"/>
                <a:cs typeface="Arial" pitchFamily="34" charset="0"/>
              </a:rPr>
              <a:t>What happens if the students don’t pass an exam?</a:t>
            </a:r>
            <a:endParaRPr lang="en-US" sz="1200" dirty="0">
              <a:latin typeface="Arial" pitchFamily="34" charset="0"/>
              <a:cs typeface="Arial" pitchFamily="34" charset="0"/>
            </a:endParaRPr>
          </a:p>
          <a:p>
            <a:r>
              <a:rPr lang="en-US" sz="1200" dirty="0">
                <a:latin typeface="Arial" pitchFamily="34" charset="0"/>
                <a:cs typeface="Arial" pitchFamily="34" charset="0"/>
              </a:rPr>
              <a:t>There are four types of conditional sentences:</a:t>
            </a:r>
          </a:p>
          <a:p>
            <a:r>
              <a:rPr lang="en-US" sz="1200" dirty="0">
                <a:latin typeface="Arial" pitchFamily="34" charset="0"/>
                <a:cs typeface="Arial" pitchFamily="34" charset="0"/>
              </a:rPr>
              <a:t>0 – The zero conditional</a:t>
            </a:r>
          </a:p>
          <a:p>
            <a:r>
              <a:rPr lang="en-US" sz="1200" dirty="0">
                <a:latin typeface="Arial" pitchFamily="34" charset="0"/>
                <a:cs typeface="Arial" pitchFamily="34" charset="0"/>
              </a:rPr>
              <a:t>1 – The first conditional</a:t>
            </a:r>
          </a:p>
          <a:p>
            <a:r>
              <a:rPr lang="en-US" sz="1200" dirty="0">
                <a:latin typeface="Arial" pitchFamily="34" charset="0"/>
                <a:cs typeface="Arial" pitchFamily="34" charset="0"/>
              </a:rPr>
              <a:t>2 – The second conditional</a:t>
            </a:r>
          </a:p>
          <a:p>
            <a:r>
              <a:rPr lang="en-US" sz="1200" dirty="0">
                <a:latin typeface="Arial" pitchFamily="34" charset="0"/>
                <a:cs typeface="Arial" pitchFamily="34" charset="0"/>
              </a:rPr>
              <a:t>3 – The third conditional</a:t>
            </a:r>
          </a:p>
          <a:p>
            <a:r>
              <a:rPr lang="en-US" sz="1200" dirty="0">
                <a:latin typeface="Arial" pitchFamily="34" charset="0"/>
                <a:cs typeface="Arial" pitchFamily="34" charset="0"/>
              </a:rPr>
              <a:t>It is also possible to mix the second and third conditional. Let’s look at each conditional to see how we use them.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latin typeface="Arial" pitchFamily="34" charset="0"/>
                <a:cs typeface="Arial" pitchFamily="34" charset="0"/>
              </a:rPr>
              <a:t>The Zero Conditional</a:t>
            </a:r>
            <a:endParaRPr lang="en-US" b="1"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a:bodyPr>
          <a:lstStyle/>
          <a:p>
            <a:endParaRPr lang="el-GR" sz="1200" dirty="0" smtClean="0">
              <a:latin typeface="Arial" pitchFamily="34" charset="0"/>
              <a:cs typeface="Arial" pitchFamily="34" charset="0"/>
            </a:endParaRPr>
          </a:p>
          <a:p>
            <a:pPr algn="ctr"/>
            <a:r>
              <a:rPr lang="en-US" sz="1800" b="1" dirty="0">
                <a:latin typeface="Arial" pitchFamily="34" charset="0"/>
                <a:cs typeface="Arial" pitchFamily="34" charset="0"/>
              </a:rPr>
              <a:t>The Zero Conditional</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We </a:t>
            </a:r>
            <a:r>
              <a:rPr lang="en-US" sz="1400" dirty="0">
                <a:latin typeface="Arial" pitchFamily="34" charset="0"/>
                <a:cs typeface="Arial" pitchFamily="34" charset="0"/>
              </a:rPr>
              <a:t>use the zero conditional to talk about </a:t>
            </a:r>
            <a:r>
              <a:rPr lang="en-US" sz="1400" b="1" dirty="0">
                <a:latin typeface="Arial" pitchFamily="34" charset="0"/>
                <a:cs typeface="Arial" pitchFamily="34" charset="0"/>
              </a:rPr>
              <a:t>permanent truths</a:t>
            </a:r>
            <a:r>
              <a:rPr lang="en-US" sz="1400" dirty="0">
                <a:latin typeface="Arial" pitchFamily="34" charset="0"/>
                <a:cs typeface="Arial" pitchFamily="34" charset="0"/>
              </a:rPr>
              <a:t>, such as </a:t>
            </a:r>
            <a:r>
              <a:rPr lang="en-US" sz="1400" i="1" dirty="0">
                <a:latin typeface="Arial" pitchFamily="34" charset="0"/>
                <a:cs typeface="Arial" pitchFamily="34" charset="0"/>
              </a:rPr>
              <a:t>scientific facts, and general habits</a:t>
            </a:r>
            <a:r>
              <a:rPr lang="en-US" sz="1400" dirty="0">
                <a:latin typeface="Arial" pitchFamily="34" charset="0"/>
                <a:cs typeface="Arial" pitchFamily="34" charset="0"/>
              </a:rPr>
              <a:t>. The structure is simple:</a:t>
            </a:r>
          </a:p>
          <a:p>
            <a:endParaRPr lang="en-US" sz="1400" b="1" dirty="0" smtClean="0">
              <a:solidFill>
                <a:srgbClr val="7030A0"/>
              </a:solidFill>
              <a:latin typeface="Arial" pitchFamily="34" charset="0"/>
              <a:cs typeface="Arial" pitchFamily="34" charset="0"/>
            </a:endParaRPr>
          </a:p>
          <a:p>
            <a:r>
              <a:rPr lang="en-US" sz="1400" b="1" dirty="0" smtClean="0">
                <a:solidFill>
                  <a:srgbClr val="7030A0"/>
                </a:solidFill>
                <a:latin typeface="Arial" pitchFamily="34" charset="0"/>
                <a:cs typeface="Arial" pitchFamily="34" charset="0"/>
              </a:rPr>
              <a:t>FORM; If  +  Present Simple</a:t>
            </a:r>
            <a:r>
              <a:rPr lang="en-US" sz="1200" b="1" dirty="0" smtClean="0">
                <a:solidFill>
                  <a:srgbClr val="7030A0"/>
                </a:solidFill>
                <a:latin typeface="Arial" pitchFamily="34" charset="0"/>
                <a:cs typeface="Arial" pitchFamily="34" charset="0"/>
              </a:rPr>
              <a:t>                                       </a:t>
            </a:r>
            <a:r>
              <a:rPr lang="en-US" sz="1400" b="1" dirty="0" smtClean="0">
                <a:solidFill>
                  <a:srgbClr val="7030A0"/>
                </a:solidFill>
                <a:latin typeface="Arial" pitchFamily="34" charset="0"/>
                <a:cs typeface="Arial" pitchFamily="34" charset="0"/>
              </a:rPr>
              <a:t>Present  Simple</a:t>
            </a:r>
          </a:p>
          <a:p>
            <a:endParaRPr lang="en-US" sz="1200" dirty="0"/>
          </a:p>
          <a:p>
            <a:r>
              <a:rPr lang="en-US" sz="1400" i="1" dirty="0" smtClean="0">
                <a:latin typeface="Arial" pitchFamily="34" charset="0"/>
                <a:cs typeface="Arial" pitchFamily="34" charset="0"/>
              </a:rPr>
              <a:t>Here </a:t>
            </a:r>
            <a:r>
              <a:rPr lang="en-US" sz="1400" i="1" dirty="0">
                <a:latin typeface="Arial" pitchFamily="34" charset="0"/>
                <a:cs typeface="Arial" pitchFamily="34" charset="0"/>
              </a:rPr>
              <a:t>are some examples:</a:t>
            </a:r>
          </a:p>
          <a:p>
            <a:endParaRPr lang="en-US" sz="1400" i="1" dirty="0" smtClean="0">
              <a:latin typeface="Arial" pitchFamily="34" charset="0"/>
              <a:cs typeface="Arial" pitchFamily="34" charset="0"/>
            </a:endParaRPr>
          </a:p>
          <a:p>
            <a:r>
              <a:rPr lang="en-US" sz="1400" i="1" dirty="0" smtClean="0">
                <a:latin typeface="Arial" pitchFamily="34" charset="0"/>
                <a:cs typeface="Arial" pitchFamily="34" charset="0"/>
              </a:rPr>
              <a:t>If </a:t>
            </a:r>
            <a:r>
              <a:rPr lang="en-US" sz="1400" i="1" dirty="0">
                <a:latin typeface="Arial" pitchFamily="34" charset="0"/>
                <a:cs typeface="Arial" pitchFamily="34" charset="0"/>
              </a:rPr>
              <a:t>you </a:t>
            </a:r>
            <a:r>
              <a:rPr lang="en-US" sz="1400" b="1" i="1" dirty="0">
                <a:latin typeface="Arial" pitchFamily="34" charset="0"/>
                <a:cs typeface="Arial" pitchFamily="34" charset="0"/>
              </a:rPr>
              <a:t>heat</a:t>
            </a:r>
            <a:r>
              <a:rPr lang="en-US" sz="1400" i="1" dirty="0">
                <a:latin typeface="Arial" pitchFamily="34" charset="0"/>
                <a:cs typeface="Arial" pitchFamily="34" charset="0"/>
              </a:rPr>
              <a:t> water to 100°, it </a:t>
            </a:r>
            <a:r>
              <a:rPr lang="en-US" sz="1400" b="1" i="1" dirty="0">
                <a:latin typeface="Arial" pitchFamily="34" charset="0"/>
                <a:cs typeface="Arial" pitchFamily="34" charset="0"/>
              </a:rPr>
              <a:t>boils</a:t>
            </a:r>
            <a:r>
              <a:rPr lang="en-US" sz="1400" i="1" dirty="0">
                <a:latin typeface="Arial" pitchFamily="34" charset="0"/>
                <a:cs typeface="Arial" pitchFamily="34" charset="0"/>
              </a:rPr>
              <a:t>.</a:t>
            </a:r>
            <a:endParaRPr lang="en-US" sz="1400" dirty="0">
              <a:latin typeface="Arial" pitchFamily="34" charset="0"/>
              <a:cs typeface="Arial" pitchFamily="34" charset="0"/>
            </a:endParaRPr>
          </a:p>
          <a:p>
            <a:r>
              <a:rPr lang="en-US" sz="1400" i="1" dirty="0">
                <a:latin typeface="Arial" pitchFamily="34" charset="0"/>
                <a:cs typeface="Arial" pitchFamily="34" charset="0"/>
              </a:rPr>
              <a:t>If you </a:t>
            </a:r>
            <a:r>
              <a:rPr lang="en-US" sz="1400" b="1" i="1" dirty="0">
                <a:latin typeface="Arial" pitchFamily="34" charset="0"/>
                <a:cs typeface="Arial" pitchFamily="34" charset="0"/>
              </a:rPr>
              <a:t>eat </a:t>
            </a:r>
            <a:r>
              <a:rPr lang="en-US" sz="1400" i="1" dirty="0">
                <a:latin typeface="Arial" pitchFamily="34" charset="0"/>
                <a:cs typeface="Arial" pitchFamily="34" charset="0"/>
              </a:rPr>
              <a:t>a lot, you </a:t>
            </a:r>
            <a:r>
              <a:rPr lang="en-US" sz="1400" b="1" i="1" dirty="0">
                <a:latin typeface="Arial" pitchFamily="34" charset="0"/>
                <a:cs typeface="Arial" pitchFamily="34" charset="0"/>
              </a:rPr>
              <a:t>put on</a:t>
            </a:r>
            <a:r>
              <a:rPr lang="en-US" sz="1400" i="1" dirty="0">
                <a:latin typeface="Arial" pitchFamily="34" charset="0"/>
                <a:cs typeface="Arial" pitchFamily="34" charset="0"/>
              </a:rPr>
              <a:t> weight.</a:t>
            </a:r>
            <a:endParaRPr lang="en-US" sz="1400" dirty="0">
              <a:latin typeface="Arial" pitchFamily="34" charset="0"/>
              <a:cs typeface="Arial" pitchFamily="34" charset="0"/>
            </a:endParaRPr>
          </a:p>
          <a:p>
            <a:r>
              <a:rPr lang="en-US" sz="1400" i="1" dirty="0">
                <a:latin typeface="Arial" pitchFamily="34" charset="0"/>
                <a:cs typeface="Arial" pitchFamily="34" charset="0"/>
              </a:rPr>
              <a:t>If it </a:t>
            </a:r>
            <a:r>
              <a:rPr lang="en-US" sz="1400" b="1" i="1" dirty="0">
                <a:latin typeface="Arial" pitchFamily="34" charset="0"/>
                <a:cs typeface="Arial" pitchFamily="34" charset="0"/>
              </a:rPr>
              <a:t>doesn’t rain</a:t>
            </a:r>
            <a:r>
              <a:rPr lang="en-US" sz="1400" i="1" dirty="0">
                <a:latin typeface="Arial" pitchFamily="34" charset="0"/>
                <a:cs typeface="Arial" pitchFamily="34" charset="0"/>
              </a:rPr>
              <a:t> for a long time, the earth </a:t>
            </a:r>
            <a:r>
              <a:rPr lang="en-US" sz="1400" b="1" i="1" dirty="0">
                <a:latin typeface="Arial" pitchFamily="34" charset="0"/>
                <a:cs typeface="Arial" pitchFamily="34" charset="0"/>
              </a:rPr>
              <a:t>gets</a:t>
            </a:r>
            <a:r>
              <a:rPr lang="en-US" sz="1400" i="1" dirty="0">
                <a:latin typeface="Arial" pitchFamily="34" charset="0"/>
                <a:cs typeface="Arial" pitchFamily="34" charset="0"/>
              </a:rPr>
              <a:t> very dry.</a:t>
            </a:r>
            <a:endParaRPr lang="en-US" sz="1400" dirty="0">
              <a:latin typeface="Arial" pitchFamily="34" charset="0"/>
              <a:cs typeface="Arial" pitchFamily="34" charset="0"/>
            </a:endParaRPr>
          </a:p>
          <a:p>
            <a:r>
              <a:rPr lang="en-US" sz="1400" i="1" dirty="0">
                <a:latin typeface="Arial" pitchFamily="34" charset="0"/>
                <a:cs typeface="Arial" pitchFamily="34" charset="0"/>
              </a:rPr>
              <a:t>If we </a:t>
            </a:r>
            <a:r>
              <a:rPr lang="en-US" sz="1400" b="1" i="1" dirty="0">
                <a:latin typeface="Arial" pitchFamily="34" charset="0"/>
                <a:cs typeface="Arial" pitchFamily="34" charset="0"/>
              </a:rPr>
              <a:t>go out</a:t>
            </a:r>
            <a:r>
              <a:rPr lang="en-US" sz="1400" i="1" dirty="0">
                <a:latin typeface="Arial" pitchFamily="34" charset="0"/>
                <a:cs typeface="Arial" pitchFamily="34" charset="0"/>
              </a:rPr>
              <a:t> with friends, we normally </a:t>
            </a:r>
            <a:r>
              <a:rPr lang="en-US" sz="1400" b="1" i="1" dirty="0">
                <a:latin typeface="Arial" pitchFamily="34" charset="0"/>
                <a:cs typeface="Arial" pitchFamily="34" charset="0"/>
              </a:rPr>
              <a:t>go</a:t>
            </a:r>
            <a:r>
              <a:rPr lang="en-US" sz="1400" i="1" dirty="0">
                <a:latin typeface="Arial" pitchFamily="34" charset="0"/>
                <a:cs typeface="Arial" pitchFamily="34" charset="0"/>
              </a:rPr>
              <a:t> to a restaurant.</a:t>
            </a:r>
            <a:endParaRPr lang="en-US" sz="1400" dirty="0">
              <a:latin typeface="Arial" pitchFamily="34" charset="0"/>
              <a:cs typeface="Arial" pitchFamily="34" charset="0"/>
            </a:endParaRPr>
          </a:p>
          <a:p>
            <a:r>
              <a:rPr lang="en-US" sz="1400" i="1" dirty="0">
                <a:latin typeface="Arial" pitchFamily="34" charset="0"/>
                <a:cs typeface="Arial" pitchFamily="34" charset="0"/>
              </a:rPr>
              <a:t>If I’</a:t>
            </a:r>
            <a:r>
              <a:rPr lang="en-US" sz="1400" b="1" i="1" dirty="0">
                <a:latin typeface="Arial" pitchFamily="34" charset="0"/>
                <a:cs typeface="Arial" pitchFamily="34" charset="0"/>
              </a:rPr>
              <a:t>m</a:t>
            </a:r>
            <a:r>
              <a:rPr lang="en-US" sz="1400" i="1" dirty="0">
                <a:latin typeface="Arial" pitchFamily="34" charset="0"/>
                <a:cs typeface="Arial" pitchFamily="34" charset="0"/>
              </a:rPr>
              <a:t> tired, I </a:t>
            </a:r>
            <a:r>
              <a:rPr lang="en-US" sz="1400" b="1" i="1" dirty="0">
                <a:latin typeface="Arial" pitchFamily="34" charset="0"/>
                <a:cs typeface="Arial" pitchFamily="34" charset="0"/>
              </a:rPr>
              <a:t>go</a:t>
            </a:r>
            <a:r>
              <a:rPr lang="en-US" sz="1400" i="1" dirty="0">
                <a:latin typeface="Arial" pitchFamily="34" charset="0"/>
                <a:cs typeface="Arial" pitchFamily="34" charset="0"/>
              </a:rPr>
              <a:t> to bed early.</a:t>
            </a:r>
            <a:endParaRPr lang="en-US" sz="1400" dirty="0">
              <a:latin typeface="Arial" pitchFamily="34" charset="0"/>
              <a:cs typeface="Arial" pitchFamily="34" charset="0"/>
            </a:endParaRPr>
          </a:p>
        </p:txBody>
      </p:sp>
      <p:sp>
        <p:nvSpPr>
          <p:cNvPr id="4" name="3 - Δεξιό βέλος"/>
          <p:cNvSpPr/>
          <p:nvPr/>
        </p:nvSpPr>
        <p:spPr>
          <a:xfrm>
            <a:off x="3571868" y="307181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The First Conditional</a:t>
            </a:r>
            <a:br>
              <a:rPr lang="en-US" b="1" dirty="0" smtClean="0">
                <a:latin typeface="Arial" pitchFamily="34" charset="0"/>
                <a:cs typeface="Arial" pitchFamily="34" charset="0"/>
              </a:rPr>
            </a:br>
            <a:endParaRPr lang="el-GR" dirty="0"/>
          </a:p>
        </p:txBody>
      </p:sp>
      <p:sp>
        <p:nvSpPr>
          <p:cNvPr id="3" name="2 - Θέση περιεχομένου"/>
          <p:cNvSpPr>
            <a:spLocks noGrp="1"/>
          </p:cNvSpPr>
          <p:nvPr>
            <p:ph idx="1"/>
          </p:nvPr>
        </p:nvSpPr>
        <p:spPr/>
        <p:txBody>
          <a:bodyPr>
            <a:normAutofit fontScale="92500" lnSpcReduction="10000"/>
          </a:bodyPr>
          <a:lstStyle/>
          <a:p>
            <a:pPr algn="ctr"/>
            <a:r>
              <a:rPr lang="en-US" sz="1400" b="1" dirty="0">
                <a:latin typeface="Arial" pitchFamily="34" charset="0"/>
                <a:cs typeface="Arial" pitchFamily="34" charset="0"/>
              </a:rPr>
              <a:t>The First Conditional</a:t>
            </a:r>
          </a:p>
          <a:p>
            <a:r>
              <a:rPr lang="en-US" sz="1400" dirty="0">
                <a:latin typeface="Arial" pitchFamily="34" charset="0"/>
                <a:cs typeface="Arial" pitchFamily="34" charset="0"/>
              </a:rPr>
              <a:t>We use the first conditional to talk about a realistic situation in the present or future. The structure of the first conditional is as follows</a:t>
            </a:r>
            <a:r>
              <a:rPr lang="en-US" sz="1400" dirty="0" smtClean="0">
                <a:latin typeface="Arial" pitchFamily="34" charset="0"/>
                <a:cs typeface="Arial" pitchFamily="34" charset="0"/>
              </a:rPr>
              <a:t>:</a:t>
            </a:r>
          </a:p>
          <a:p>
            <a:endParaRPr lang="en-US" sz="1400" dirty="0" smtClean="0">
              <a:latin typeface="Arial" pitchFamily="34" charset="0"/>
              <a:cs typeface="Arial" pitchFamily="34" charset="0"/>
            </a:endParaRPr>
          </a:p>
          <a:p>
            <a:r>
              <a:rPr lang="en-US" sz="1400" dirty="0" smtClean="0">
                <a:solidFill>
                  <a:srgbClr val="7030A0"/>
                </a:solidFill>
                <a:latin typeface="Arial" pitchFamily="34" charset="0"/>
                <a:cs typeface="Arial" pitchFamily="34" charset="0"/>
              </a:rPr>
              <a:t>FORM;  If +  Present Simple                                        will  + verb in base form</a:t>
            </a:r>
          </a:p>
          <a:p>
            <a:r>
              <a:rPr lang="en-US" sz="1400" dirty="0">
                <a:solidFill>
                  <a:srgbClr val="7030A0"/>
                </a:solidFill>
                <a:latin typeface="Arial" pitchFamily="34" charset="0"/>
                <a:cs typeface="Arial" pitchFamily="34" charset="0"/>
              </a:rPr>
              <a:t> </a:t>
            </a:r>
            <a:r>
              <a:rPr lang="en-US" sz="1400" dirty="0" smtClean="0">
                <a:solidFill>
                  <a:srgbClr val="7030A0"/>
                </a:solidFill>
                <a:latin typeface="Arial" pitchFamily="34" charset="0"/>
                <a:cs typeface="Arial" pitchFamily="34" charset="0"/>
              </a:rPr>
              <a:t>                                                                                    can  + verb in base form</a:t>
            </a:r>
          </a:p>
          <a:p>
            <a:r>
              <a:rPr lang="en-US" sz="1400" dirty="0">
                <a:solidFill>
                  <a:srgbClr val="7030A0"/>
                </a:solidFill>
                <a:latin typeface="Arial" pitchFamily="34" charset="0"/>
                <a:cs typeface="Arial" pitchFamily="34" charset="0"/>
              </a:rPr>
              <a:t> </a:t>
            </a:r>
            <a:r>
              <a:rPr lang="en-US" sz="1400" dirty="0" smtClean="0">
                <a:solidFill>
                  <a:srgbClr val="7030A0"/>
                </a:solidFill>
                <a:latin typeface="Arial" pitchFamily="34" charset="0"/>
                <a:cs typeface="Arial" pitchFamily="34" charset="0"/>
              </a:rPr>
              <a:t>                                                                                    must  +  verb in base form</a:t>
            </a:r>
          </a:p>
          <a:p>
            <a:r>
              <a:rPr lang="en-US" sz="1400" dirty="0">
                <a:solidFill>
                  <a:srgbClr val="7030A0"/>
                </a:solidFill>
                <a:latin typeface="Arial" pitchFamily="34" charset="0"/>
                <a:cs typeface="Arial" pitchFamily="34" charset="0"/>
              </a:rPr>
              <a:t> </a:t>
            </a:r>
            <a:r>
              <a:rPr lang="en-US" sz="1400" dirty="0" smtClean="0">
                <a:solidFill>
                  <a:srgbClr val="7030A0"/>
                </a:solidFill>
                <a:latin typeface="Arial" pitchFamily="34" charset="0"/>
                <a:cs typeface="Arial" pitchFamily="34" charset="0"/>
              </a:rPr>
              <a:t>                                                                                        Imperative form  </a:t>
            </a:r>
          </a:p>
          <a:p>
            <a:r>
              <a:rPr lang="en-US" sz="1300" i="1" dirty="0">
                <a:latin typeface="Arial" pitchFamily="34" charset="0"/>
                <a:cs typeface="Arial" pitchFamily="34" charset="0"/>
              </a:rPr>
              <a:t>Here are some examples:</a:t>
            </a:r>
          </a:p>
          <a:p>
            <a:r>
              <a:rPr lang="en-US" sz="1300" i="1" dirty="0">
                <a:latin typeface="Arial" pitchFamily="34" charset="0"/>
                <a:cs typeface="Arial" pitchFamily="34" charset="0"/>
              </a:rPr>
              <a:t>If you’</a:t>
            </a:r>
            <a:r>
              <a:rPr lang="en-US" sz="1300" b="1" i="1" dirty="0">
                <a:latin typeface="Arial" pitchFamily="34" charset="0"/>
                <a:cs typeface="Arial" pitchFamily="34" charset="0"/>
              </a:rPr>
              <a:t>re</a:t>
            </a:r>
            <a:r>
              <a:rPr lang="en-US" sz="1300" i="1" dirty="0">
                <a:latin typeface="Arial" pitchFamily="34" charset="0"/>
                <a:cs typeface="Arial" pitchFamily="34" charset="0"/>
              </a:rPr>
              <a:t> free later, we </a:t>
            </a:r>
            <a:r>
              <a:rPr lang="en-US" sz="1300" b="1" i="1" dirty="0">
                <a:latin typeface="Arial" pitchFamily="34" charset="0"/>
                <a:cs typeface="Arial" pitchFamily="34" charset="0"/>
              </a:rPr>
              <a:t>can go</a:t>
            </a:r>
            <a:r>
              <a:rPr lang="en-US" sz="1300" i="1" dirty="0">
                <a:latin typeface="Arial" pitchFamily="34" charset="0"/>
                <a:cs typeface="Arial" pitchFamily="34" charset="0"/>
              </a:rPr>
              <a:t> for a walk.</a:t>
            </a:r>
            <a:endParaRPr lang="en-US" sz="1300" dirty="0">
              <a:latin typeface="Arial" pitchFamily="34" charset="0"/>
              <a:cs typeface="Arial" pitchFamily="34" charset="0"/>
            </a:endParaRPr>
          </a:p>
          <a:p>
            <a:r>
              <a:rPr lang="en-US" sz="1300" i="1" dirty="0">
                <a:latin typeface="Arial" pitchFamily="34" charset="0"/>
                <a:cs typeface="Arial" pitchFamily="34" charset="0"/>
              </a:rPr>
              <a:t>If they’</a:t>
            </a:r>
            <a:r>
              <a:rPr lang="en-US" sz="1300" b="1" i="1" dirty="0">
                <a:latin typeface="Arial" pitchFamily="34" charset="0"/>
                <a:cs typeface="Arial" pitchFamily="34" charset="0"/>
              </a:rPr>
              <a:t>re</a:t>
            </a:r>
            <a:r>
              <a:rPr lang="en-US" sz="1300" i="1" dirty="0">
                <a:latin typeface="Arial" pitchFamily="34" charset="0"/>
                <a:cs typeface="Arial" pitchFamily="34" charset="0"/>
              </a:rPr>
              <a:t> hungry, I’</a:t>
            </a:r>
            <a:r>
              <a:rPr lang="en-US" sz="1300" b="1" i="1" dirty="0">
                <a:latin typeface="Arial" pitchFamily="34" charset="0"/>
                <a:cs typeface="Arial" pitchFamily="34" charset="0"/>
              </a:rPr>
              <a:t>ll make</a:t>
            </a:r>
            <a:r>
              <a:rPr lang="en-US" sz="1300" i="1" dirty="0">
                <a:latin typeface="Arial" pitchFamily="34" charset="0"/>
                <a:cs typeface="Arial" pitchFamily="34" charset="0"/>
              </a:rPr>
              <a:t> some sandwiches.</a:t>
            </a:r>
            <a:endParaRPr lang="en-US" sz="1300" dirty="0">
              <a:latin typeface="Arial" pitchFamily="34" charset="0"/>
              <a:cs typeface="Arial" pitchFamily="34" charset="0"/>
            </a:endParaRPr>
          </a:p>
          <a:p>
            <a:r>
              <a:rPr lang="en-US" sz="1300" i="1" dirty="0">
                <a:latin typeface="Arial" pitchFamily="34" charset="0"/>
                <a:cs typeface="Arial" pitchFamily="34" charset="0"/>
              </a:rPr>
              <a:t>If you’</a:t>
            </a:r>
            <a:r>
              <a:rPr lang="en-US" sz="1300" b="1" i="1" dirty="0">
                <a:latin typeface="Arial" pitchFamily="34" charset="0"/>
                <a:cs typeface="Arial" pitchFamily="34" charset="0"/>
              </a:rPr>
              <a:t>re not</a:t>
            </a:r>
            <a:r>
              <a:rPr lang="en-US" sz="1300" i="1" dirty="0">
                <a:latin typeface="Arial" pitchFamily="34" charset="0"/>
                <a:cs typeface="Arial" pitchFamily="34" charset="0"/>
              </a:rPr>
              <a:t> back by 5pm, </a:t>
            </a:r>
            <a:r>
              <a:rPr lang="en-US" sz="1300" b="1" i="1" dirty="0">
                <a:latin typeface="Arial" pitchFamily="34" charset="0"/>
                <a:cs typeface="Arial" pitchFamily="34" charset="0"/>
              </a:rPr>
              <a:t>give</a:t>
            </a:r>
            <a:r>
              <a:rPr lang="en-US" sz="1300" i="1" dirty="0">
                <a:latin typeface="Arial" pitchFamily="34" charset="0"/>
                <a:cs typeface="Arial" pitchFamily="34" charset="0"/>
              </a:rPr>
              <a:t> me a ring.</a:t>
            </a:r>
            <a:endParaRPr lang="en-US" sz="1300" dirty="0">
              <a:latin typeface="Arial" pitchFamily="34" charset="0"/>
              <a:cs typeface="Arial" pitchFamily="34" charset="0"/>
            </a:endParaRPr>
          </a:p>
          <a:p>
            <a:r>
              <a:rPr lang="en-US" sz="1300" i="1" dirty="0">
                <a:latin typeface="Arial" pitchFamily="34" charset="0"/>
                <a:cs typeface="Arial" pitchFamily="34" charset="0"/>
              </a:rPr>
              <a:t>If he </a:t>
            </a:r>
            <a:r>
              <a:rPr lang="en-US" sz="1300" b="1" i="1" dirty="0">
                <a:latin typeface="Arial" pitchFamily="34" charset="0"/>
                <a:cs typeface="Arial" pitchFamily="34" charset="0"/>
              </a:rPr>
              <a:t>studies</a:t>
            </a:r>
            <a:r>
              <a:rPr lang="en-US" sz="1300" i="1" dirty="0">
                <a:latin typeface="Arial" pitchFamily="34" charset="0"/>
                <a:cs typeface="Arial" pitchFamily="34" charset="0"/>
              </a:rPr>
              <a:t> hard, he’</a:t>
            </a:r>
            <a:r>
              <a:rPr lang="en-US" sz="1300" b="1" i="1" dirty="0">
                <a:latin typeface="Arial" pitchFamily="34" charset="0"/>
                <a:cs typeface="Arial" pitchFamily="34" charset="0"/>
              </a:rPr>
              <a:t>ll do</a:t>
            </a:r>
            <a:r>
              <a:rPr lang="en-US" sz="1300" i="1" dirty="0">
                <a:latin typeface="Arial" pitchFamily="34" charset="0"/>
                <a:cs typeface="Arial" pitchFamily="34" charset="0"/>
              </a:rPr>
              <a:t> well in the exam.</a:t>
            </a:r>
            <a:endParaRPr lang="en-US" sz="1300" dirty="0">
              <a:latin typeface="Arial" pitchFamily="34" charset="0"/>
              <a:cs typeface="Arial" pitchFamily="34" charset="0"/>
            </a:endParaRPr>
          </a:p>
          <a:p>
            <a:r>
              <a:rPr lang="en-US" sz="1300" i="1" dirty="0">
                <a:latin typeface="Arial" pitchFamily="34" charset="0"/>
                <a:cs typeface="Arial" pitchFamily="34" charset="0"/>
              </a:rPr>
              <a:t>If we </a:t>
            </a:r>
            <a:r>
              <a:rPr lang="en-US" sz="1300" b="1" i="1" dirty="0">
                <a:latin typeface="Arial" pitchFamily="34" charset="0"/>
                <a:cs typeface="Arial" pitchFamily="34" charset="0"/>
              </a:rPr>
              <a:t>arrive </a:t>
            </a:r>
            <a:r>
              <a:rPr lang="en-US" sz="1300" i="1" dirty="0">
                <a:latin typeface="Arial" pitchFamily="34" charset="0"/>
                <a:cs typeface="Arial" pitchFamily="34" charset="0"/>
              </a:rPr>
              <a:t>late, we </a:t>
            </a:r>
            <a:r>
              <a:rPr lang="en-US" sz="1300" b="1" i="1" dirty="0">
                <a:latin typeface="Arial" pitchFamily="34" charset="0"/>
                <a:cs typeface="Arial" pitchFamily="34" charset="0"/>
              </a:rPr>
              <a:t>must get</a:t>
            </a:r>
            <a:r>
              <a:rPr lang="en-US" sz="1300" i="1" dirty="0">
                <a:latin typeface="Arial" pitchFamily="34" charset="0"/>
                <a:cs typeface="Arial" pitchFamily="34" charset="0"/>
              </a:rPr>
              <a:t> a taxi.</a:t>
            </a:r>
            <a:endParaRPr lang="en-US" sz="1300" dirty="0">
              <a:latin typeface="Arial" pitchFamily="34" charset="0"/>
              <a:cs typeface="Arial" pitchFamily="34" charset="0"/>
            </a:endParaRPr>
          </a:p>
          <a:p>
            <a:r>
              <a:rPr lang="en-US" sz="1300" i="1" dirty="0">
                <a:latin typeface="Arial" pitchFamily="34" charset="0"/>
                <a:cs typeface="Arial" pitchFamily="34" charset="0"/>
              </a:rPr>
              <a:t>He’</a:t>
            </a:r>
            <a:r>
              <a:rPr lang="en-US" sz="1300" b="1" i="1" dirty="0">
                <a:latin typeface="Arial" pitchFamily="34" charset="0"/>
                <a:cs typeface="Arial" pitchFamily="34" charset="0"/>
              </a:rPr>
              <a:t>ll call</a:t>
            </a:r>
            <a:r>
              <a:rPr lang="en-US" sz="1300" i="1" dirty="0">
                <a:latin typeface="Arial" pitchFamily="34" charset="0"/>
                <a:cs typeface="Arial" pitchFamily="34" charset="0"/>
              </a:rPr>
              <a:t> if he </a:t>
            </a:r>
            <a:r>
              <a:rPr lang="en-US" sz="1300" b="1" i="1" dirty="0">
                <a:latin typeface="Arial" pitchFamily="34" charset="0"/>
                <a:cs typeface="Arial" pitchFamily="34" charset="0"/>
              </a:rPr>
              <a:t>needs</a:t>
            </a:r>
            <a:r>
              <a:rPr lang="en-US" sz="1300" i="1" dirty="0">
                <a:latin typeface="Arial" pitchFamily="34" charset="0"/>
                <a:cs typeface="Arial" pitchFamily="34" charset="0"/>
              </a:rPr>
              <a:t> help.</a:t>
            </a:r>
            <a:endParaRPr lang="en-US" sz="1300" dirty="0">
              <a:latin typeface="Arial" pitchFamily="34" charset="0"/>
              <a:cs typeface="Arial" pitchFamily="34" charset="0"/>
            </a:endParaRPr>
          </a:p>
          <a:p>
            <a:r>
              <a:rPr lang="en-US" sz="1300" b="1" i="1" dirty="0">
                <a:latin typeface="Arial" pitchFamily="34" charset="0"/>
                <a:cs typeface="Arial" pitchFamily="34" charset="0"/>
              </a:rPr>
              <a:t>Take</a:t>
            </a:r>
            <a:r>
              <a:rPr lang="en-US" sz="1300" i="1" dirty="0">
                <a:latin typeface="Arial" pitchFamily="34" charset="0"/>
                <a:cs typeface="Arial" pitchFamily="34" charset="0"/>
              </a:rPr>
              <a:t> a break if you’</a:t>
            </a:r>
            <a:r>
              <a:rPr lang="en-US" sz="1300" b="1" i="1" dirty="0">
                <a:latin typeface="Arial" pitchFamily="34" charset="0"/>
                <a:cs typeface="Arial" pitchFamily="34" charset="0"/>
              </a:rPr>
              <a:t>re</a:t>
            </a:r>
            <a:r>
              <a:rPr lang="en-US" sz="1300" i="1" dirty="0">
                <a:latin typeface="Arial" pitchFamily="34" charset="0"/>
                <a:cs typeface="Arial" pitchFamily="34" charset="0"/>
              </a:rPr>
              <a:t> tired.</a:t>
            </a:r>
            <a:endParaRPr lang="en-US" sz="1300" dirty="0">
              <a:latin typeface="Arial" pitchFamily="34" charset="0"/>
              <a:cs typeface="Arial" pitchFamily="34" charset="0"/>
            </a:endParaRPr>
          </a:p>
          <a:p>
            <a:r>
              <a:rPr lang="en-US" sz="1300" dirty="0">
                <a:latin typeface="Arial" pitchFamily="34" charset="0"/>
                <a:cs typeface="Arial" pitchFamily="34" charset="0"/>
              </a:rPr>
              <a:t>Another way to make first conditional sentences is to use </a:t>
            </a:r>
            <a:r>
              <a:rPr lang="en-US" sz="1300" b="1" u="sng" dirty="0">
                <a:latin typeface="Arial" pitchFamily="34" charset="0"/>
                <a:cs typeface="Arial" pitchFamily="34" charset="0"/>
              </a:rPr>
              <a:t>‘unless’ </a:t>
            </a:r>
            <a:r>
              <a:rPr lang="en-US" sz="1300" dirty="0">
                <a:latin typeface="Arial" pitchFamily="34" charset="0"/>
                <a:cs typeface="Arial" pitchFamily="34" charset="0"/>
              </a:rPr>
              <a:t>which means </a:t>
            </a:r>
            <a:r>
              <a:rPr lang="en-US" sz="1300" i="1" dirty="0">
                <a:latin typeface="Arial" pitchFamily="34" charset="0"/>
                <a:cs typeface="Arial" pitchFamily="34" charset="0"/>
              </a:rPr>
              <a:t>‘only if’ or ‘except’. </a:t>
            </a:r>
            <a:r>
              <a:rPr lang="en-US" sz="1300" dirty="0">
                <a:latin typeface="Arial" pitchFamily="34" charset="0"/>
                <a:cs typeface="Arial" pitchFamily="34" charset="0"/>
              </a:rPr>
              <a:t>As with ‘if’, the word ‘unless’ can never be followed by ‘will’ but only by the present simple. For example:</a:t>
            </a:r>
          </a:p>
          <a:p>
            <a:r>
              <a:rPr lang="en-US" sz="1300" b="1" i="1" dirty="0">
                <a:latin typeface="Arial" pitchFamily="34" charset="0"/>
                <a:cs typeface="Arial" pitchFamily="34" charset="0"/>
              </a:rPr>
              <a:t>Unless </a:t>
            </a:r>
            <a:r>
              <a:rPr lang="en-US" sz="1300" i="1" dirty="0">
                <a:latin typeface="Arial" pitchFamily="34" charset="0"/>
                <a:cs typeface="Arial" pitchFamily="34" charset="0"/>
              </a:rPr>
              <a:t>you</a:t>
            </a:r>
            <a:r>
              <a:rPr lang="en-US" sz="1300" b="1" i="1" dirty="0">
                <a:latin typeface="Arial" pitchFamily="34" charset="0"/>
                <a:cs typeface="Arial" pitchFamily="34" charset="0"/>
              </a:rPr>
              <a:t> hurry up</a:t>
            </a:r>
            <a:r>
              <a:rPr lang="en-US" sz="1300" i="1" dirty="0">
                <a:latin typeface="Arial" pitchFamily="34" charset="0"/>
                <a:cs typeface="Arial" pitchFamily="34" charset="0"/>
              </a:rPr>
              <a:t>, you won’t catch the bus.</a:t>
            </a:r>
            <a:endParaRPr lang="en-US" sz="1300" dirty="0">
              <a:latin typeface="Arial" pitchFamily="34" charset="0"/>
              <a:cs typeface="Arial" pitchFamily="34" charset="0"/>
            </a:endParaRPr>
          </a:p>
          <a:p>
            <a:r>
              <a:rPr lang="en-US" sz="1300" i="1" dirty="0">
                <a:latin typeface="Arial" pitchFamily="34" charset="0"/>
                <a:cs typeface="Arial" pitchFamily="34" charset="0"/>
              </a:rPr>
              <a:t>I’ll carry on doing this work, </a:t>
            </a:r>
            <a:r>
              <a:rPr lang="en-US" sz="1300" b="1" i="1" dirty="0">
                <a:latin typeface="Arial" pitchFamily="34" charset="0"/>
                <a:cs typeface="Arial" pitchFamily="34" charset="0"/>
              </a:rPr>
              <a:t>unless </a:t>
            </a:r>
            <a:r>
              <a:rPr lang="en-US" sz="1300" i="1" dirty="0">
                <a:latin typeface="Arial" pitchFamily="34" charset="0"/>
                <a:cs typeface="Arial" pitchFamily="34" charset="0"/>
              </a:rPr>
              <a:t>my boss</a:t>
            </a:r>
            <a:r>
              <a:rPr lang="en-US" sz="1300" b="1" i="1" dirty="0">
                <a:latin typeface="Arial" pitchFamily="34" charset="0"/>
                <a:cs typeface="Arial" pitchFamily="34" charset="0"/>
              </a:rPr>
              <a:t> tells</a:t>
            </a:r>
            <a:r>
              <a:rPr lang="en-US" sz="1300" i="1" dirty="0">
                <a:latin typeface="Arial" pitchFamily="34" charset="0"/>
                <a:cs typeface="Arial" pitchFamily="34" charset="0"/>
              </a:rPr>
              <a:t> me to do something else.</a:t>
            </a:r>
            <a:endParaRPr lang="en-US" sz="1300" dirty="0">
              <a:latin typeface="Arial" pitchFamily="34" charset="0"/>
              <a:cs typeface="Arial" pitchFamily="34" charset="0"/>
            </a:endParaRPr>
          </a:p>
          <a:p>
            <a:r>
              <a:rPr lang="en-US" sz="1300" i="1" dirty="0">
                <a:latin typeface="Arial" pitchFamily="34" charset="0"/>
                <a:cs typeface="Arial" pitchFamily="34" charset="0"/>
              </a:rPr>
              <a:t>We’ll stay at home </a:t>
            </a:r>
            <a:r>
              <a:rPr lang="en-US" sz="1300" b="1" i="1" dirty="0">
                <a:latin typeface="Arial" pitchFamily="34" charset="0"/>
                <a:cs typeface="Arial" pitchFamily="34" charset="0"/>
              </a:rPr>
              <a:t>unless</a:t>
            </a:r>
            <a:r>
              <a:rPr lang="en-US" sz="1300" i="1" dirty="0">
                <a:latin typeface="Arial" pitchFamily="34" charset="0"/>
                <a:cs typeface="Arial" pitchFamily="34" charset="0"/>
              </a:rPr>
              <a:t> the weather </a:t>
            </a:r>
            <a:r>
              <a:rPr lang="en-US" sz="1300" b="1" i="1" dirty="0">
                <a:latin typeface="Arial" pitchFamily="34" charset="0"/>
                <a:cs typeface="Arial" pitchFamily="34" charset="0"/>
              </a:rPr>
              <a:t>improves</a:t>
            </a:r>
            <a:r>
              <a:rPr lang="en-US" sz="1300" i="1" dirty="0">
                <a:latin typeface="Arial" pitchFamily="34" charset="0"/>
                <a:cs typeface="Arial" pitchFamily="34" charset="0"/>
              </a:rPr>
              <a:t>.</a:t>
            </a:r>
            <a:endParaRPr lang="en-US" sz="1300" dirty="0">
              <a:latin typeface="Arial" pitchFamily="34" charset="0"/>
              <a:cs typeface="Arial" pitchFamily="34" charset="0"/>
            </a:endParaRPr>
          </a:p>
          <a:p>
            <a:endParaRPr lang="en-US" sz="1400" dirty="0">
              <a:solidFill>
                <a:srgbClr val="7030A0"/>
              </a:solidFill>
              <a:latin typeface="Arial" pitchFamily="34" charset="0"/>
              <a:cs typeface="Arial" pitchFamily="34" charset="0"/>
            </a:endParaRPr>
          </a:p>
          <a:p>
            <a:endParaRPr lang="en-US" sz="1400" dirty="0">
              <a:latin typeface="Arial" pitchFamily="34" charset="0"/>
              <a:cs typeface="Arial" pitchFamily="34" charset="0"/>
            </a:endParaRPr>
          </a:p>
        </p:txBody>
      </p:sp>
      <p:sp>
        <p:nvSpPr>
          <p:cNvPr id="4" name="3 - Δεξιό βέλος"/>
          <p:cNvSpPr/>
          <p:nvPr/>
        </p:nvSpPr>
        <p:spPr>
          <a:xfrm>
            <a:off x="3643306" y="271462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857256"/>
          </a:xfrm>
        </p:spPr>
        <p:txBody>
          <a:bodyPr>
            <a:normAutofit fontScale="90000"/>
          </a:bodyPr>
          <a:lstStyle/>
          <a:p>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dirty="0" smtClean="0">
                <a:latin typeface="Arial" pitchFamily="34" charset="0"/>
                <a:cs typeface="Arial" pitchFamily="34" charset="0"/>
              </a:rPr>
              <a:t/>
            </a:r>
            <a:br>
              <a:rPr lang="en-US" sz="5400" b="1" dirty="0" smtClean="0">
                <a:latin typeface="Arial" pitchFamily="34" charset="0"/>
                <a:cs typeface="Arial" pitchFamily="34" charset="0"/>
              </a:rPr>
            </a:br>
            <a:r>
              <a:rPr lang="en-US" sz="5400" b="1" dirty="0" smtClean="0">
                <a:latin typeface="Arial" pitchFamily="34" charset="0"/>
                <a:cs typeface="Arial" pitchFamily="34" charset="0"/>
              </a:rPr>
              <a:t> The Second Conditional</a:t>
            </a:r>
            <a:endParaRPr lang="el-GR" dirty="0"/>
          </a:p>
        </p:txBody>
      </p:sp>
      <p:sp>
        <p:nvSpPr>
          <p:cNvPr id="3" name="2 - Θέση περιεχομένου"/>
          <p:cNvSpPr>
            <a:spLocks noGrp="1"/>
          </p:cNvSpPr>
          <p:nvPr>
            <p:ph idx="1"/>
          </p:nvPr>
        </p:nvSpPr>
        <p:spPr/>
        <p:txBody>
          <a:bodyPr>
            <a:normAutofit fontScale="92500" lnSpcReduction="10000"/>
          </a:bodyPr>
          <a:lstStyle/>
          <a:p>
            <a:pPr algn="ctr"/>
            <a:r>
              <a:rPr lang="en-US" sz="1400" b="1" dirty="0">
                <a:latin typeface="Arial" pitchFamily="34" charset="0"/>
                <a:cs typeface="Arial" pitchFamily="34" charset="0"/>
              </a:rPr>
              <a:t>The Second Conditional</a:t>
            </a:r>
          </a:p>
          <a:p>
            <a:r>
              <a:rPr lang="en-US" sz="1400" dirty="0">
                <a:latin typeface="Arial" pitchFamily="34" charset="0"/>
                <a:cs typeface="Arial" pitchFamily="34" charset="0"/>
              </a:rPr>
              <a:t>We use the second conditional to talk about improbable or impossible situations in the present or future. Here is the structure:</a:t>
            </a:r>
          </a:p>
          <a:p>
            <a:endParaRPr lang="en-US" sz="1400" dirty="0" smtClean="0">
              <a:latin typeface="Arial" pitchFamily="34" charset="0"/>
              <a:cs typeface="Arial" pitchFamily="34" charset="0"/>
            </a:endParaRPr>
          </a:p>
          <a:p>
            <a:r>
              <a:rPr lang="en-US" sz="1600" dirty="0" smtClean="0">
                <a:solidFill>
                  <a:srgbClr val="7030A0"/>
                </a:solidFill>
                <a:latin typeface="Arial" pitchFamily="34" charset="0"/>
                <a:cs typeface="Arial" pitchFamily="34" charset="0"/>
              </a:rPr>
              <a:t>FORM; If + Past Simple                                     would/ could  + verb in base form</a:t>
            </a:r>
          </a:p>
          <a:p>
            <a:endParaRPr lang="en-US" sz="1200" dirty="0" smtClean="0"/>
          </a:p>
          <a:p>
            <a:r>
              <a:rPr lang="en-US" sz="1200" i="1" dirty="0" smtClean="0"/>
              <a:t>For </a:t>
            </a:r>
            <a:r>
              <a:rPr lang="en-US" sz="1200" i="1" dirty="0"/>
              <a:t>example:</a:t>
            </a:r>
          </a:p>
          <a:p>
            <a:r>
              <a:rPr lang="en-US" sz="1200" i="1" dirty="0"/>
              <a:t>If I </a:t>
            </a:r>
            <a:r>
              <a:rPr lang="en-US" sz="1200" b="1" i="1" dirty="0"/>
              <a:t>had</a:t>
            </a:r>
            <a:r>
              <a:rPr lang="en-US" sz="1200" i="1" dirty="0"/>
              <a:t> more time, I’</a:t>
            </a:r>
            <a:r>
              <a:rPr lang="en-US" sz="1200" b="1" i="1" dirty="0"/>
              <a:t>d exercise</a:t>
            </a:r>
            <a:r>
              <a:rPr lang="en-US" sz="1200" i="1" dirty="0"/>
              <a:t> more. </a:t>
            </a:r>
            <a:r>
              <a:rPr lang="en-US" sz="1200" dirty="0"/>
              <a:t>(But I don’t have more time so I don’t.)</a:t>
            </a:r>
          </a:p>
          <a:p>
            <a:r>
              <a:rPr lang="en-US" sz="1200" i="1" dirty="0"/>
              <a:t>If I </a:t>
            </a:r>
            <a:r>
              <a:rPr lang="en-US" sz="1200" b="1" i="1" dirty="0"/>
              <a:t>were</a:t>
            </a:r>
            <a:r>
              <a:rPr lang="en-US" sz="1200" i="1" dirty="0"/>
              <a:t> rich, I’</a:t>
            </a:r>
            <a:r>
              <a:rPr lang="en-US" sz="1200" b="1" i="1" dirty="0"/>
              <a:t>d spend</a:t>
            </a:r>
            <a:r>
              <a:rPr lang="en-US" sz="1200" i="1" dirty="0"/>
              <a:t> all my time travelling. </a:t>
            </a:r>
            <a:r>
              <a:rPr lang="en-US" sz="1200" dirty="0"/>
              <a:t>(But I’m not rich so I can’t.)</a:t>
            </a:r>
          </a:p>
          <a:p>
            <a:r>
              <a:rPr lang="en-US" sz="1200" i="1" dirty="0"/>
              <a:t>If she </a:t>
            </a:r>
            <a:r>
              <a:rPr lang="en-US" sz="1200" b="1" i="1" dirty="0"/>
              <a:t>saw</a:t>
            </a:r>
            <a:r>
              <a:rPr lang="en-US" sz="1200" i="1" dirty="0"/>
              <a:t> a snake, she’</a:t>
            </a:r>
            <a:r>
              <a:rPr lang="en-US" sz="1200" b="1" i="1" dirty="0"/>
              <a:t>d be</a:t>
            </a:r>
            <a:r>
              <a:rPr lang="en-US" sz="1200" i="1" dirty="0"/>
              <a:t> terrified.</a:t>
            </a:r>
            <a:endParaRPr lang="en-US" sz="1200" dirty="0"/>
          </a:p>
          <a:p>
            <a:r>
              <a:rPr lang="en-US" sz="1200" i="1" dirty="0"/>
              <a:t>If he </a:t>
            </a:r>
            <a:r>
              <a:rPr lang="en-US" sz="1200" b="1" i="1" dirty="0"/>
              <a:t>didn’t have to</a:t>
            </a:r>
            <a:r>
              <a:rPr lang="en-US" sz="1200" i="1" dirty="0"/>
              <a:t> work late, he </a:t>
            </a:r>
            <a:r>
              <a:rPr lang="en-US" sz="1200" b="1" i="1" dirty="0"/>
              <a:t>could go</a:t>
            </a:r>
            <a:r>
              <a:rPr lang="en-US" sz="1200" i="1" dirty="0"/>
              <a:t> out with his girlfriend.</a:t>
            </a:r>
            <a:endParaRPr lang="en-US" sz="1200" dirty="0"/>
          </a:p>
          <a:p>
            <a:r>
              <a:rPr lang="en-US" sz="1200" i="1" dirty="0"/>
              <a:t>What </a:t>
            </a:r>
            <a:r>
              <a:rPr lang="en-US" sz="1200" b="1" i="1" dirty="0"/>
              <a:t>would</a:t>
            </a:r>
            <a:r>
              <a:rPr lang="en-US" sz="1200" i="1" dirty="0"/>
              <a:t> you </a:t>
            </a:r>
            <a:r>
              <a:rPr lang="en-US" sz="1200" b="1" i="1" dirty="0"/>
              <a:t>do</a:t>
            </a:r>
            <a:r>
              <a:rPr lang="en-US" sz="1200" i="1" dirty="0"/>
              <a:t> if you </a:t>
            </a:r>
            <a:r>
              <a:rPr lang="en-US" sz="1200" b="1" i="1" dirty="0"/>
              <a:t>were</a:t>
            </a:r>
            <a:r>
              <a:rPr lang="en-US" sz="1200" i="1" dirty="0"/>
              <a:t> offered a job in Canada?</a:t>
            </a:r>
            <a:endParaRPr lang="en-US" sz="1200" dirty="0"/>
          </a:p>
          <a:p>
            <a:r>
              <a:rPr lang="en-US" sz="1200" i="1" dirty="0"/>
              <a:t>You </a:t>
            </a:r>
            <a:r>
              <a:rPr lang="en-US" sz="1200" b="1" i="1" dirty="0"/>
              <a:t>wouldn’t have to</a:t>
            </a:r>
            <a:r>
              <a:rPr lang="en-US" sz="1200" i="1" dirty="0"/>
              <a:t> walk everywhere if you </a:t>
            </a:r>
            <a:r>
              <a:rPr lang="en-US" sz="1200" b="1" i="1" dirty="0"/>
              <a:t>bought</a:t>
            </a:r>
            <a:r>
              <a:rPr lang="en-US" sz="1200" i="1" dirty="0"/>
              <a:t> a bike.</a:t>
            </a:r>
            <a:endParaRPr lang="en-US" sz="1200" dirty="0"/>
          </a:p>
          <a:p>
            <a:r>
              <a:rPr lang="en-US" sz="1200" b="1" dirty="0"/>
              <a:t>A common expression used to give advice has the second conditional structure. The expression is ‘</a:t>
            </a:r>
            <a:r>
              <a:rPr lang="en-US" sz="1200" b="1" dirty="0">
                <a:hlinkClick r:id="rId2"/>
              </a:rPr>
              <a:t>If I were you</a:t>
            </a:r>
            <a:r>
              <a:rPr lang="en-US" sz="1200" b="1" dirty="0"/>
              <a:t>, I’d..’, meaning ‘in your situation, this is what I would do’. For example:</a:t>
            </a:r>
          </a:p>
          <a:p>
            <a:r>
              <a:rPr lang="en-US" sz="1200" dirty="0"/>
              <a:t>A: </a:t>
            </a:r>
            <a:r>
              <a:rPr lang="en-US" sz="1200" i="1" dirty="0"/>
              <a:t>I’ve got a headache.</a:t>
            </a:r>
            <a:endParaRPr lang="en-US" sz="1200" dirty="0"/>
          </a:p>
          <a:p>
            <a:r>
              <a:rPr lang="en-US" sz="1200" dirty="0"/>
              <a:t>B: </a:t>
            </a:r>
            <a:r>
              <a:rPr lang="en-US" sz="1200" b="1" i="1" dirty="0"/>
              <a:t>If I were you, I’d</a:t>
            </a:r>
            <a:r>
              <a:rPr lang="en-US" sz="1200" i="1" dirty="0"/>
              <a:t> take an aspirin.</a:t>
            </a:r>
            <a:endParaRPr lang="en-US" sz="1200" dirty="0"/>
          </a:p>
          <a:p>
            <a:r>
              <a:rPr lang="en-US" sz="1200" dirty="0"/>
              <a:t>A: </a:t>
            </a:r>
            <a:r>
              <a:rPr lang="en-US" sz="1200" i="1" dirty="0"/>
              <a:t>I don’t understand this.</a:t>
            </a:r>
            <a:endParaRPr lang="en-US" sz="1200" dirty="0"/>
          </a:p>
          <a:p>
            <a:r>
              <a:rPr lang="en-US" sz="1200" dirty="0"/>
              <a:t>B: </a:t>
            </a:r>
            <a:r>
              <a:rPr lang="en-US" sz="1200" b="1" i="1" dirty="0"/>
              <a:t>If I were you, I’d</a:t>
            </a:r>
            <a:r>
              <a:rPr lang="en-US" sz="1200" i="1" dirty="0"/>
              <a:t> ask your teacher for help.</a:t>
            </a:r>
            <a:endParaRPr lang="en-US" sz="1200" dirty="0"/>
          </a:p>
          <a:p>
            <a:r>
              <a:rPr lang="en-US" sz="1200" dirty="0"/>
              <a:t>A: </a:t>
            </a:r>
            <a:r>
              <a:rPr lang="en-US" sz="1200" i="1" dirty="0"/>
              <a:t>This order won’t be delivered on time.</a:t>
            </a:r>
            <a:endParaRPr lang="en-US" sz="1200" dirty="0"/>
          </a:p>
          <a:p>
            <a:r>
              <a:rPr lang="en-US" sz="1200" dirty="0"/>
              <a:t>B: </a:t>
            </a:r>
            <a:r>
              <a:rPr lang="en-US" sz="1200" b="1" i="1" dirty="0"/>
              <a:t>If I were you, I’d</a:t>
            </a:r>
            <a:r>
              <a:rPr lang="en-US" sz="1200" i="1" dirty="0"/>
              <a:t> phone the customer to let them know.</a:t>
            </a:r>
            <a:endParaRPr lang="en-US" sz="1200" dirty="0"/>
          </a:p>
          <a:p>
            <a:endParaRPr lang="el-GR" sz="1200" dirty="0">
              <a:latin typeface="Arial" pitchFamily="34" charset="0"/>
              <a:cs typeface="Arial" pitchFamily="34" charset="0"/>
            </a:endParaRPr>
          </a:p>
        </p:txBody>
      </p:sp>
      <p:sp>
        <p:nvSpPr>
          <p:cNvPr id="4" name="3 - Δεξιό βέλος"/>
          <p:cNvSpPr/>
          <p:nvPr/>
        </p:nvSpPr>
        <p:spPr>
          <a:xfrm>
            <a:off x="3571868" y="257174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smtClean="0"/>
              <a:t>Extra links for practice</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n-US" sz="2400" dirty="0" smtClean="0">
                <a:hlinkClick r:id="rId2"/>
              </a:rPr>
              <a:t>https://</a:t>
            </a:r>
            <a:r>
              <a:rPr lang="en-US" sz="2400" dirty="0" smtClean="0">
                <a:hlinkClick r:id="rId2"/>
              </a:rPr>
              <a:t>www.youtube.com/watch?v=8nbxG6Ao3dY</a:t>
            </a:r>
            <a:endParaRPr lang="en-US" sz="2400" dirty="0" smtClean="0">
              <a:hlinkClick r:id="rId2"/>
            </a:endParaRPr>
          </a:p>
          <a:p>
            <a:r>
              <a:rPr lang="en-US" sz="2400" dirty="0" smtClean="0">
                <a:hlinkClick r:id="rId2"/>
              </a:rPr>
              <a:t>https://learnenglish.britishcouncil.org/grammar/intermediate-to-upper-intermediate/conditionals-1</a:t>
            </a:r>
            <a:endParaRPr lang="en-US" sz="2400" dirty="0" smtClean="0"/>
          </a:p>
          <a:p>
            <a:r>
              <a:rPr lang="en-US" sz="2400" dirty="0" smtClean="0">
                <a:hlinkClick r:id="rId3"/>
              </a:rPr>
              <a:t>https://www.englishcurrent.com/grammar/conditionals-table-review/</a:t>
            </a:r>
            <a:endParaRPr lang="en-US" sz="2400" dirty="0" smtClean="0"/>
          </a:p>
          <a:p>
            <a:r>
              <a:rPr lang="en-US" sz="2400" dirty="0" smtClean="0">
                <a:hlinkClick r:id="rId4"/>
              </a:rPr>
              <a:t>https://www.liveworksheets.com/worksheets/en/English_as_a_Second_Language_(ESL)/Conditionals/ZERO,_FIRST,_AND_SECOND_CONDITIONALS_kd1447hm</a:t>
            </a:r>
            <a:endParaRPr lang="en-US" sz="2400" dirty="0" smtClean="0"/>
          </a:p>
          <a:p>
            <a:r>
              <a:rPr lang="en-US" sz="2400" dirty="0" smtClean="0">
                <a:hlinkClick r:id="rId5"/>
              </a:rPr>
              <a:t>https://www.englishexercises.org/makeagame/viewgame.asp?id=10753</a:t>
            </a:r>
            <a:endParaRPr lang="en-US" sz="2400" dirty="0" smtClean="0"/>
          </a:p>
          <a:p>
            <a:r>
              <a:rPr lang="en-US" dirty="0" smtClean="0">
                <a:hlinkClick r:id="rId6"/>
              </a:rPr>
              <a:t>https://</a:t>
            </a:r>
            <a:r>
              <a:rPr lang="en-US" dirty="0" smtClean="0">
                <a:hlinkClick r:id="rId6"/>
              </a:rPr>
              <a:t>www.perfect-english-grammar.com/second-conditional-exercise-1.html</a:t>
            </a:r>
            <a:endParaRPr lang="en-US" dirty="0" smtClean="0"/>
          </a:p>
          <a:p>
            <a:r>
              <a:rPr lang="en-US" smtClean="0">
                <a:hlinkClick r:id="rId7"/>
              </a:rPr>
              <a:t>https</a:t>
            </a:r>
            <a:r>
              <a:rPr lang="en-US" smtClean="0">
                <a:hlinkClick r:id="rId7"/>
              </a:rPr>
              <a:t>://</a:t>
            </a:r>
            <a:r>
              <a:rPr lang="en-US" smtClean="0">
                <a:hlinkClick r:id="rId7"/>
              </a:rPr>
              <a:t>www.youtube.com/watch?v=LX98LJIN95s</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TotalTime>
  <Words>471</Words>
  <Application>Microsoft Office PowerPoint</Application>
  <PresentationFormat>Προβολή στην οθόνη (4:3)</PresentationFormat>
  <Paragraphs>80</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Ροή</vt:lpstr>
      <vt:lpstr>The conditionals</vt:lpstr>
      <vt:lpstr>Introduction to the Conditionals</vt:lpstr>
      <vt:lpstr>The Zero Conditional</vt:lpstr>
      <vt:lpstr> The First Conditional </vt:lpstr>
      <vt:lpstr>    The Second Conditional</vt:lpstr>
      <vt:lpstr>Extra links for practice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lampros1234</dc:creator>
  <cp:lastModifiedBy>lampros1234</cp:lastModifiedBy>
  <cp:revision>7</cp:revision>
  <dcterms:created xsi:type="dcterms:W3CDTF">2020-04-13T14:29:50Z</dcterms:created>
  <dcterms:modified xsi:type="dcterms:W3CDTF">2021-03-23T09:33:30Z</dcterms:modified>
</cp:coreProperties>
</file>