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48955EB8-140B-425B-80B9-D27E4961CCF4}" type="datetimeFigureOut">
              <a:rPr lang="el-GR" smtClean="0"/>
              <a:pPr/>
              <a:t>6/5/2020</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84949B5-BA7E-449B-87BA-EAAA2D9579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8955EB8-140B-425B-80B9-D27E4961CCF4}" type="datetimeFigureOut">
              <a:rPr lang="el-GR" smtClean="0"/>
              <a:pPr/>
              <a:t>6/5/2020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4949B5-BA7E-449B-87BA-EAAA2D9579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8955EB8-140B-425B-80B9-D27E4961CCF4}" type="datetimeFigureOut">
              <a:rPr lang="el-GR" smtClean="0"/>
              <a:pPr/>
              <a:t>6/5/2020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4949B5-BA7E-449B-87BA-EAAA2D9579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48955EB8-140B-425B-80B9-D27E4961CCF4}" type="datetimeFigureOut">
              <a:rPr lang="el-GR" smtClean="0"/>
              <a:pPr/>
              <a:t>6/5/2020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4949B5-BA7E-449B-87BA-EAAA2D9579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8955EB8-140B-425B-80B9-D27E4961CCF4}" type="datetimeFigureOut">
              <a:rPr lang="el-GR" smtClean="0"/>
              <a:pPr/>
              <a:t>6/5/2020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84949B5-BA7E-449B-87BA-EAAA2D9579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8955EB8-140B-425B-80B9-D27E4961CCF4}" type="datetimeFigureOut">
              <a:rPr lang="el-GR" smtClean="0"/>
              <a:pPr/>
              <a:t>6/5/2020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4949B5-BA7E-449B-87BA-EAAA2D9579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48955EB8-140B-425B-80B9-D27E4961CCF4}" type="datetimeFigureOut">
              <a:rPr lang="el-GR" smtClean="0"/>
              <a:pPr/>
              <a:t>6/5/2020</a:t>
            </a:fld>
            <a:endParaRPr lang="el-GR"/>
          </a:p>
        </p:txBody>
      </p:sp>
      <p:sp>
        <p:nvSpPr>
          <p:cNvPr id="27" name="26 - Θέση αριθμού διαφάνειας"/>
          <p:cNvSpPr>
            <a:spLocks noGrp="1"/>
          </p:cNvSpPr>
          <p:nvPr>
            <p:ph type="sldNum" sz="quarter" idx="11"/>
          </p:nvPr>
        </p:nvSpPr>
        <p:spPr/>
        <p:txBody>
          <a:bodyPr rtlCol="0"/>
          <a:lstStyle/>
          <a:p>
            <a:fld id="{584949B5-BA7E-449B-87BA-EAAA2D95791D}"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48955EB8-140B-425B-80B9-D27E4961CCF4}" type="datetimeFigureOut">
              <a:rPr lang="el-GR" smtClean="0"/>
              <a:pPr/>
              <a:t>6/5/2020</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584949B5-BA7E-449B-87BA-EAAA2D9579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8955EB8-140B-425B-80B9-D27E4961CCF4}" type="datetimeFigureOut">
              <a:rPr lang="el-GR" smtClean="0"/>
              <a:pPr/>
              <a:t>6/5/2020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84949B5-BA7E-449B-87BA-EAAA2D9579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48955EB8-140B-425B-80B9-D27E4961CCF4}" type="datetimeFigureOut">
              <a:rPr lang="el-GR" smtClean="0"/>
              <a:pPr/>
              <a:t>6/5/2020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4949B5-BA7E-449B-87BA-EAAA2D9579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8955EB8-140B-425B-80B9-D27E4961CCF4}" type="datetimeFigureOut">
              <a:rPr lang="el-GR" smtClean="0"/>
              <a:pPr/>
              <a:t>6/5/2020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84949B5-BA7E-449B-87BA-EAAA2D9579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8955EB8-140B-425B-80B9-D27E4961CCF4}" type="datetimeFigureOut">
              <a:rPr lang="el-GR" smtClean="0"/>
              <a:pPr/>
              <a:t>6/5/2020</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84949B5-BA7E-449B-87BA-EAAA2D9579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nglishpage.com/verbpage/verbs2.htm" TargetMode="External"/><Relationship Id="rId2" Type="http://schemas.openxmlformats.org/officeDocument/2006/relationships/hyperlink" Target="https://www.englishpage.com/verbpage/verbs1.htm" TargetMode="External"/><Relationship Id="rId1" Type="http://schemas.openxmlformats.org/officeDocument/2006/relationships/slideLayout" Target="../slideLayouts/slideLayout2.xml"/><Relationship Id="rId4" Type="http://schemas.openxmlformats.org/officeDocument/2006/relationships/hyperlink" Target="https://learnenglish.britishcouncil.org/english-grammar-reference/talking-about-present"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englishpage.com/verbpage/verbtenseintro.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nglishpage.com/verbpage/type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englishpage.com/verbpage/verbtenseintro.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nglishpage.com/verbpage/type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nglishpage.com/verbpage/simplepresent.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smtClean="0"/>
              <a:t>PRESENT TENSES</a:t>
            </a:r>
            <a:endParaRPr lang="el-GR" dirty="0"/>
          </a:p>
        </p:txBody>
      </p:sp>
      <p:sp>
        <p:nvSpPr>
          <p:cNvPr id="3" name="2 - Υπότιτλος"/>
          <p:cNvSpPr>
            <a:spLocks noGrp="1"/>
          </p:cNvSpPr>
          <p:nvPr>
            <p:ph type="subTitle" idx="1"/>
          </p:nvPr>
        </p:nvSpPr>
        <p:spPr/>
        <p:txBody>
          <a:bodyPr/>
          <a:lstStyle/>
          <a:p>
            <a:r>
              <a:rPr lang="en-US" dirty="0" smtClean="0"/>
              <a:t>PRESENT SIMPLE</a:t>
            </a:r>
          </a:p>
          <a:p>
            <a:r>
              <a:rPr lang="en-US" dirty="0" smtClean="0"/>
              <a:t>PRESENT CONTINUOUS</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Websites with useful tasks</a:t>
            </a:r>
            <a:endParaRPr lang="el-GR" dirty="0"/>
          </a:p>
        </p:txBody>
      </p:sp>
      <p:sp>
        <p:nvSpPr>
          <p:cNvPr id="3" name="2 - Θέση περιεχομένου"/>
          <p:cNvSpPr>
            <a:spLocks noGrp="1"/>
          </p:cNvSpPr>
          <p:nvPr>
            <p:ph idx="1"/>
          </p:nvPr>
        </p:nvSpPr>
        <p:spPr/>
        <p:txBody>
          <a:bodyPr/>
          <a:lstStyle/>
          <a:p>
            <a:r>
              <a:rPr lang="en-US" dirty="0" smtClean="0">
                <a:hlinkClick r:id="rId2"/>
              </a:rPr>
              <a:t>https://</a:t>
            </a:r>
            <a:r>
              <a:rPr lang="en-US" dirty="0" smtClean="0">
                <a:hlinkClick r:id="rId2"/>
              </a:rPr>
              <a:t>www.englishpage.com/verbpage/verbs1.htm</a:t>
            </a:r>
            <a:r>
              <a:rPr lang="en-US" dirty="0" smtClean="0"/>
              <a:t> </a:t>
            </a:r>
          </a:p>
          <a:p>
            <a:r>
              <a:rPr lang="en-US" dirty="0" smtClean="0">
                <a:hlinkClick r:id="rId3"/>
              </a:rPr>
              <a:t>https://</a:t>
            </a:r>
            <a:r>
              <a:rPr lang="en-US" dirty="0" smtClean="0">
                <a:hlinkClick r:id="rId3"/>
              </a:rPr>
              <a:t>www.englishpage.com/verbpage/verbs2.htm</a:t>
            </a:r>
            <a:endParaRPr lang="en-US" dirty="0" smtClean="0"/>
          </a:p>
          <a:p>
            <a:r>
              <a:rPr lang="en-US" dirty="0" smtClean="0">
                <a:hlinkClick r:id="rId4"/>
              </a:rPr>
              <a:t>https://</a:t>
            </a:r>
            <a:r>
              <a:rPr lang="en-US" dirty="0" smtClean="0">
                <a:hlinkClick r:id="rId4"/>
              </a:rPr>
              <a:t>learnenglish.britishcouncil.org/english-grammar-reference/talking-about-present</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The simple present</a:t>
            </a:r>
            <a:endParaRPr lang="el-GR" dirty="0"/>
          </a:p>
        </p:txBody>
      </p:sp>
      <p:sp>
        <p:nvSpPr>
          <p:cNvPr id="3" name="2 - Θέση περιεχομένου"/>
          <p:cNvSpPr>
            <a:spLocks noGrp="1"/>
          </p:cNvSpPr>
          <p:nvPr>
            <p:ph idx="1"/>
          </p:nvPr>
        </p:nvSpPr>
        <p:spPr/>
        <p:txBody>
          <a:bodyPr>
            <a:normAutofit fontScale="62500" lnSpcReduction="20000"/>
          </a:bodyPr>
          <a:lstStyle/>
          <a:p>
            <a:r>
              <a:rPr lang="en-US" dirty="0" smtClean="0"/>
              <a:t>The </a:t>
            </a:r>
            <a:r>
              <a:rPr lang="en-US" dirty="0"/>
              <a:t>simple present (also called present simple or present indefinite) is a </a:t>
            </a:r>
            <a:r>
              <a:rPr lang="en-US" dirty="0">
                <a:hlinkClick r:id="rId2"/>
              </a:rPr>
              <a:t>verb tense</a:t>
            </a:r>
            <a:r>
              <a:rPr lang="en-US" dirty="0"/>
              <a:t> which </a:t>
            </a:r>
            <a:r>
              <a:rPr lang="en-US" i="1" dirty="0"/>
              <a:t>is used to show repetition, habit or generalization</a:t>
            </a:r>
            <a:r>
              <a:rPr lang="en-US" dirty="0"/>
              <a:t>. Less commonly, the simple present can be used to talk about scheduled actions in the near future and, in some cases, actions happening now. Read on for detailed descriptions, examples, and simple present exercises.</a:t>
            </a:r>
          </a:p>
          <a:p>
            <a:r>
              <a:rPr lang="en-US" b="1" dirty="0"/>
              <a:t>Simple Present Forms</a:t>
            </a:r>
          </a:p>
          <a:p>
            <a:r>
              <a:rPr lang="en-US" dirty="0"/>
              <a:t>The simple present is just the base form of the verb. Questions are made with </a:t>
            </a:r>
            <a:r>
              <a:rPr lang="en-US" i="1" dirty="0"/>
              <a:t>do</a:t>
            </a:r>
            <a:r>
              <a:rPr lang="en-US" dirty="0"/>
              <a:t> and negative forms are made with </a:t>
            </a:r>
            <a:r>
              <a:rPr lang="en-US" i="1" dirty="0"/>
              <a:t>do not</a:t>
            </a:r>
            <a:r>
              <a:rPr lang="en-US" dirty="0"/>
              <a:t>.</a:t>
            </a:r>
          </a:p>
          <a:p>
            <a:r>
              <a:rPr lang="en-US" dirty="0"/>
              <a:t>Statement: You </a:t>
            </a:r>
            <a:r>
              <a:rPr lang="en-US" b="1" dirty="0"/>
              <a:t>speak</a:t>
            </a:r>
            <a:r>
              <a:rPr lang="en-US" dirty="0"/>
              <a:t> English.</a:t>
            </a:r>
          </a:p>
          <a:p>
            <a:r>
              <a:rPr lang="en-US" dirty="0"/>
              <a:t>Question: </a:t>
            </a:r>
            <a:r>
              <a:rPr lang="en-US" b="1" dirty="0"/>
              <a:t>Do</a:t>
            </a:r>
            <a:r>
              <a:rPr lang="en-US" dirty="0"/>
              <a:t> you </a:t>
            </a:r>
            <a:r>
              <a:rPr lang="en-US" b="1" dirty="0"/>
              <a:t>speak</a:t>
            </a:r>
            <a:r>
              <a:rPr lang="en-US" dirty="0"/>
              <a:t> English?</a:t>
            </a:r>
          </a:p>
          <a:p>
            <a:r>
              <a:rPr lang="en-US" dirty="0"/>
              <a:t>Negative: You </a:t>
            </a:r>
            <a:r>
              <a:rPr lang="en-US" b="1" dirty="0"/>
              <a:t>do not speak</a:t>
            </a:r>
            <a:r>
              <a:rPr lang="en-US" dirty="0"/>
              <a:t> English.</a:t>
            </a:r>
          </a:p>
          <a:p>
            <a:r>
              <a:rPr lang="en-US" dirty="0"/>
              <a:t>In the third person singular, </a:t>
            </a:r>
            <a:r>
              <a:rPr lang="en-US" i="1" dirty="0"/>
              <a:t>-s</a:t>
            </a:r>
            <a:r>
              <a:rPr lang="en-US" dirty="0"/>
              <a:t> or </a:t>
            </a:r>
            <a:r>
              <a:rPr lang="en-US" i="1" dirty="0"/>
              <a:t>-</a:t>
            </a:r>
            <a:r>
              <a:rPr lang="en-US" i="1" dirty="0" err="1"/>
              <a:t>es</a:t>
            </a:r>
            <a:r>
              <a:rPr lang="en-US" dirty="0"/>
              <a:t> is added. Questions are made with </a:t>
            </a:r>
            <a:r>
              <a:rPr lang="en-US" i="1" dirty="0"/>
              <a:t>does</a:t>
            </a:r>
            <a:r>
              <a:rPr lang="en-US" dirty="0"/>
              <a:t> and negative forms are made with </a:t>
            </a:r>
            <a:r>
              <a:rPr lang="en-US" i="1" dirty="0"/>
              <a:t>does not</a:t>
            </a:r>
            <a:r>
              <a:rPr lang="en-US" dirty="0"/>
              <a:t>.</a:t>
            </a:r>
          </a:p>
          <a:p>
            <a:r>
              <a:rPr lang="en-US" dirty="0"/>
              <a:t>Statement: He </a:t>
            </a:r>
            <a:r>
              <a:rPr lang="en-US" b="1" dirty="0"/>
              <a:t>speaks</a:t>
            </a:r>
            <a:r>
              <a:rPr lang="en-US" dirty="0"/>
              <a:t> English.</a:t>
            </a:r>
          </a:p>
          <a:p>
            <a:r>
              <a:rPr lang="en-US" dirty="0"/>
              <a:t>Question: </a:t>
            </a:r>
            <a:r>
              <a:rPr lang="en-US" b="1" dirty="0"/>
              <a:t>Does</a:t>
            </a:r>
            <a:r>
              <a:rPr lang="en-US" dirty="0"/>
              <a:t> he </a:t>
            </a:r>
            <a:r>
              <a:rPr lang="en-US" b="1" dirty="0"/>
              <a:t>speak</a:t>
            </a:r>
            <a:r>
              <a:rPr lang="en-US" dirty="0"/>
              <a:t> English?</a:t>
            </a:r>
          </a:p>
          <a:p>
            <a:r>
              <a:rPr lang="en-US" dirty="0"/>
              <a:t>Negative: He </a:t>
            </a:r>
            <a:r>
              <a:rPr lang="en-US" b="1" dirty="0"/>
              <a:t>does not speak</a:t>
            </a:r>
            <a:r>
              <a:rPr lang="en-US" dirty="0"/>
              <a:t> English.</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a:t>Simple Present </a:t>
            </a:r>
            <a:r>
              <a:rPr lang="en-US" b="1" dirty="0" smtClean="0"/>
              <a:t>Uses I</a:t>
            </a:r>
            <a:endParaRPr lang="en-US" b="1" dirty="0"/>
          </a:p>
        </p:txBody>
      </p:sp>
      <p:sp>
        <p:nvSpPr>
          <p:cNvPr id="3" name="2 - Θέση περιεχομένου"/>
          <p:cNvSpPr>
            <a:spLocks noGrp="1"/>
          </p:cNvSpPr>
          <p:nvPr>
            <p:ph idx="1"/>
          </p:nvPr>
        </p:nvSpPr>
        <p:spPr/>
        <p:txBody>
          <a:bodyPr>
            <a:normAutofit fontScale="62500" lnSpcReduction="20000"/>
          </a:bodyPr>
          <a:lstStyle/>
          <a:p>
            <a:r>
              <a:rPr lang="en-US" b="1" dirty="0"/>
              <a:t>USE 1 Repeated Actions</a:t>
            </a:r>
          </a:p>
          <a:p>
            <a:r>
              <a:rPr lang="en-US" dirty="0"/>
              <a:t>Use the simple present </a:t>
            </a:r>
            <a:r>
              <a:rPr lang="en-US" i="1" dirty="0"/>
              <a:t>to express the idea that an action is repeated or usual</a:t>
            </a:r>
            <a:r>
              <a:rPr lang="en-US" dirty="0"/>
              <a:t>. The action </a:t>
            </a:r>
            <a:r>
              <a:rPr lang="en-US" i="1" dirty="0"/>
              <a:t>can be a habit, a hobby, a daily event, a scheduled event </a:t>
            </a:r>
            <a:r>
              <a:rPr lang="en-US" dirty="0"/>
              <a:t>or something that often happens. It can also be something a person </a:t>
            </a:r>
            <a:r>
              <a:rPr lang="en-US" i="1" dirty="0"/>
              <a:t>often forgets or usually does not do.</a:t>
            </a:r>
          </a:p>
          <a:p>
            <a:r>
              <a:rPr lang="en-US" dirty="0"/>
              <a:t>Examples:</a:t>
            </a:r>
          </a:p>
          <a:p>
            <a:r>
              <a:rPr lang="en-US" dirty="0"/>
              <a:t>I </a:t>
            </a:r>
            <a:r>
              <a:rPr lang="en-US" b="1" dirty="0"/>
              <a:t>play</a:t>
            </a:r>
            <a:r>
              <a:rPr lang="en-US" dirty="0"/>
              <a:t> tennis.</a:t>
            </a:r>
          </a:p>
          <a:p>
            <a:r>
              <a:rPr lang="en-US" dirty="0"/>
              <a:t>She </a:t>
            </a:r>
            <a:r>
              <a:rPr lang="en-US" b="1" dirty="0"/>
              <a:t>does not play</a:t>
            </a:r>
            <a:r>
              <a:rPr lang="en-US" dirty="0"/>
              <a:t> tennis.</a:t>
            </a:r>
          </a:p>
          <a:p>
            <a:r>
              <a:rPr lang="en-US" b="1" dirty="0"/>
              <a:t>Does</a:t>
            </a:r>
            <a:r>
              <a:rPr lang="en-US" dirty="0"/>
              <a:t> he </a:t>
            </a:r>
            <a:r>
              <a:rPr lang="en-US" b="1" dirty="0"/>
              <a:t>play</a:t>
            </a:r>
            <a:r>
              <a:rPr lang="en-US" dirty="0"/>
              <a:t> tennis?</a:t>
            </a:r>
          </a:p>
          <a:p>
            <a:r>
              <a:rPr lang="en-US" dirty="0"/>
              <a:t>The train </a:t>
            </a:r>
            <a:r>
              <a:rPr lang="en-US" b="1" dirty="0"/>
              <a:t>leaves</a:t>
            </a:r>
            <a:r>
              <a:rPr lang="en-US" dirty="0"/>
              <a:t> every morning at 8 AM.</a:t>
            </a:r>
          </a:p>
          <a:p>
            <a:r>
              <a:rPr lang="en-US" dirty="0"/>
              <a:t>The train </a:t>
            </a:r>
            <a:r>
              <a:rPr lang="en-US" b="1" dirty="0"/>
              <a:t>does not leave</a:t>
            </a:r>
            <a:r>
              <a:rPr lang="en-US" dirty="0"/>
              <a:t> at 9 AM.</a:t>
            </a:r>
          </a:p>
          <a:p>
            <a:r>
              <a:rPr lang="en-US" dirty="0"/>
              <a:t>When </a:t>
            </a:r>
            <a:r>
              <a:rPr lang="en-US" b="1" dirty="0"/>
              <a:t>does</a:t>
            </a:r>
            <a:r>
              <a:rPr lang="en-US" dirty="0"/>
              <a:t> the train usually </a:t>
            </a:r>
            <a:r>
              <a:rPr lang="en-US" b="1" dirty="0"/>
              <a:t>leave</a:t>
            </a:r>
            <a:r>
              <a:rPr lang="en-US" dirty="0"/>
              <a:t>?</a:t>
            </a:r>
          </a:p>
          <a:p>
            <a:r>
              <a:rPr lang="en-US" dirty="0"/>
              <a:t>She always </a:t>
            </a:r>
            <a:r>
              <a:rPr lang="en-US" b="1" dirty="0"/>
              <a:t>forgets</a:t>
            </a:r>
            <a:r>
              <a:rPr lang="en-US" dirty="0"/>
              <a:t> her purse.</a:t>
            </a:r>
          </a:p>
          <a:p>
            <a:r>
              <a:rPr lang="en-US" dirty="0"/>
              <a:t>He never </a:t>
            </a:r>
            <a:r>
              <a:rPr lang="en-US" b="1" dirty="0"/>
              <a:t>forgets</a:t>
            </a:r>
            <a:r>
              <a:rPr lang="en-US" dirty="0"/>
              <a:t> his wallet.</a:t>
            </a:r>
          </a:p>
          <a:p>
            <a:r>
              <a:rPr lang="en-US" dirty="0"/>
              <a:t>Every twelve months, the Earth </a:t>
            </a:r>
            <a:r>
              <a:rPr lang="en-US" b="1" dirty="0"/>
              <a:t>circles</a:t>
            </a:r>
            <a:r>
              <a:rPr lang="en-US" dirty="0"/>
              <a:t> the Sun.</a:t>
            </a:r>
          </a:p>
          <a:p>
            <a:r>
              <a:rPr lang="en-US" b="1" dirty="0"/>
              <a:t>Does</a:t>
            </a:r>
            <a:r>
              <a:rPr lang="en-US" dirty="0"/>
              <a:t> the Sun </a:t>
            </a:r>
            <a:r>
              <a:rPr lang="en-US" b="1" dirty="0"/>
              <a:t>circle</a:t>
            </a:r>
            <a:r>
              <a:rPr lang="en-US" dirty="0"/>
              <a:t> the Earth?</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Simple Present Uses II</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b="1" dirty="0" smtClean="0"/>
              <a:t>USE 2 Facts or Generalizations</a:t>
            </a:r>
          </a:p>
          <a:p>
            <a:r>
              <a:rPr lang="en-US" dirty="0" smtClean="0"/>
              <a:t>The simple present can also </a:t>
            </a:r>
            <a:r>
              <a:rPr lang="en-US" i="1" dirty="0" smtClean="0"/>
              <a:t>indicate the speaker believes that a fact was true before, is true now, and will be true in the future</a:t>
            </a:r>
            <a:r>
              <a:rPr lang="en-US" dirty="0" smtClean="0"/>
              <a:t>. It is not important if the speaker is correct about the fact. It is also used to </a:t>
            </a:r>
            <a:r>
              <a:rPr lang="en-US" i="1" dirty="0" smtClean="0"/>
              <a:t>make generalizations about people or things</a:t>
            </a:r>
            <a:r>
              <a:rPr lang="en-US" dirty="0" smtClean="0"/>
              <a:t>.</a:t>
            </a:r>
          </a:p>
          <a:p>
            <a:r>
              <a:rPr lang="en-US" dirty="0" smtClean="0"/>
              <a:t>Examples:</a:t>
            </a:r>
          </a:p>
          <a:p>
            <a:r>
              <a:rPr lang="en-US" dirty="0" smtClean="0"/>
              <a:t>Cats </a:t>
            </a:r>
            <a:r>
              <a:rPr lang="en-US" b="1" dirty="0" smtClean="0"/>
              <a:t>like</a:t>
            </a:r>
            <a:r>
              <a:rPr lang="en-US" dirty="0" smtClean="0"/>
              <a:t> milk.</a:t>
            </a:r>
          </a:p>
          <a:p>
            <a:r>
              <a:rPr lang="en-US" dirty="0" smtClean="0"/>
              <a:t>Birds </a:t>
            </a:r>
            <a:r>
              <a:rPr lang="en-US" b="1" dirty="0" smtClean="0"/>
              <a:t>do not like</a:t>
            </a:r>
            <a:r>
              <a:rPr lang="en-US" dirty="0" smtClean="0"/>
              <a:t> milk.</a:t>
            </a:r>
          </a:p>
          <a:p>
            <a:r>
              <a:rPr lang="en-US" b="1" dirty="0" smtClean="0"/>
              <a:t>Do</a:t>
            </a:r>
            <a:r>
              <a:rPr lang="en-US" dirty="0" smtClean="0"/>
              <a:t> pigs </a:t>
            </a:r>
            <a:r>
              <a:rPr lang="en-US" b="1" dirty="0" smtClean="0"/>
              <a:t>like</a:t>
            </a:r>
            <a:r>
              <a:rPr lang="en-US" dirty="0" smtClean="0"/>
              <a:t> milk?</a:t>
            </a:r>
          </a:p>
          <a:p>
            <a:r>
              <a:rPr lang="en-US" dirty="0" smtClean="0"/>
              <a:t>California </a:t>
            </a:r>
            <a:r>
              <a:rPr lang="en-US" b="1" dirty="0" smtClean="0"/>
              <a:t>is</a:t>
            </a:r>
            <a:r>
              <a:rPr lang="en-US" dirty="0" smtClean="0"/>
              <a:t> in America.</a:t>
            </a:r>
          </a:p>
          <a:p>
            <a:r>
              <a:rPr lang="en-US" dirty="0" smtClean="0"/>
              <a:t>California </a:t>
            </a:r>
            <a:r>
              <a:rPr lang="en-US" b="1" dirty="0" smtClean="0"/>
              <a:t>is not</a:t>
            </a:r>
            <a:r>
              <a:rPr lang="en-US" dirty="0" smtClean="0"/>
              <a:t> in the United Kingdom.</a:t>
            </a:r>
          </a:p>
          <a:p>
            <a:r>
              <a:rPr lang="en-US" dirty="0" smtClean="0"/>
              <a:t>Windows </a:t>
            </a:r>
            <a:r>
              <a:rPr lang="en-US" b="1" dirty="0" smtClean="0"/>
              <a:t>are</a:t>
            </a:r>
            <a:r>
              <a:rPr lang="en-US" dirty="0" smtClean="0"/>
              <a:t> made of glass.</a:t>
            </a:r>
          </a:p>
          <a:p>
            <a:r>
              <a:rPr lang="en-US" dirty="0" smtClean="0"/>
              <a:t>Windows </a:t>
            </a:r>
            <a:r>
              <a:rPr lang="en-US" b="1" dirty="0" smtClean="0"/>
              <a:t>are not</a:t>
            </a:r>
            <a:r>
              <a:rPr lang="en-US" dirty="0" smtClean="0"/>
              <a:t> made of wood.</a:t>
            </a:r>
          </a:p>
          <a:p>
            <a:r>
              <a:rPr lang="en-US" dirty="0" smtClean="0"/>
              <a:t>New York </a:t>
            </a:r>
            <a:r>
              <a:rPr lang="en-US" b="1" dirty="0" smtClean="0"/>
              <a:t>is</a:t>
            </a:r>
            <a:r>
              <a:rPr lang="en-US" dirty="0" smtClean="0"/>
              <a:t> a small city. </a:t>
            </a:r>
            <a:r>
              <a:rPr lang="en-US" i="1" dirty="0" smtClean="0"/>
              <a:t>It is not important that this fact is </a:t>
            </a:r>
            <a:r>
              <a:rPr lang="en-US" i="1" dirty="0" err="1" smtClean="0"/>
              <a:t>untru</a:t>
            </a:r>
            <a:endParaRPr lang="en-US" dirty="0" smtClean="0"/>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Simple Present Uses III</a:t>
            </a:r>
            <a:endParaRPr lang="el-GR" dirty="0"/>
          </a:p>
        </p:txBody>
      </p:sp>
      <p:sp>
        <p:nvSpPr>
          <p:cNvPr id="3" name="2 - Θέση περιεχομένου"/>
          <p:cNvSpPr>
            <a:spLocks noGrp="1"/>
          </p:cNvSpPr>
          <p:nvPr>
            <p:ph idx="1"/>
          </p:nvPr>
        </p:nvSpPr>
        <p:spPr/>
        <p:txBody>
          <a:bodyPr>
            <a:normAutofit fontScale="40000" lnSpcReduction="20000"/>
          </a:bodyPr>
          <a:lstStyle/>
          <a:p>
            <a:r>
              <a:rPr lang="en-US" b="1" dirty="0"/>
              <a:t>USE 3 Scheduled Events in the Near Future</a:t>
            </a:r>
          </a:p>
          <a:p>
            <a:r>
              <a:rPr lang="en-US" dirty="0"/>
              <a:t>Speakers </a:t>
            </a:r>
            <a:r>
              <a:rPr lang="en-US" i="1" dirty="0"/>
              <a:t>occasionally use simple present to talk about scheduled events in the near future</a:t>
            </a:r>
            <a:r>
              <a:rPr lang="en-US" dirty="0"/>
              <a:t>. This is most commonly done </a:t>
            </a:r>
            <a:r>
              <a:rPr lang="en-US" u="sng" dirty="0"/>
              <a:t>when talking about public transportation, but it can be used with other scheduled events as </a:t>
            </a:r>
            <a:r>
              <a:rPr lang="en-US" dirty="0"/>
              <a:t>well.</a:t>
            </a:r>
          </a:p>
          <a:p>
            <a:r>
              <a:rPr lang="en-US" dirty="0"/>
              <a:t>Examples:</a:t>
            </a:r>
          </a:p>
          <a:p>
            <a:r>
              <a:rPr lang="en-US" dirty="0"/>
              <a:t>The train </a:t>
            </a:r>
            <a:r>
              <a:rPr lang="en-US" b="1" dirty="0"/>
              <a:t>leaves</a:t>
            </a:r>
            <a:r>
              <a:rPr lang="en-US" dirty="0"/>
              <a:t> tonight at 6 PM.</a:t>
            </a:r>
          </a:p>
          <a:p>
            <a:r>
              <a:rPr lang="en-US" dirty="0"/>
              <a:t>The bus </a:t>
            </a:r>
            <a:r>
              <a:rPr lang="en-US" b="1" dirty="0"/>
              <a:t>does not arrive</a:t>
            </a:r>
            <a:r>
              <a:rPr lang="en-US" dirty="0"/>
              <a:t> at 11 AM, it </a:t>
            </a:r>
            <a:r>
              <a:rPr lang="en-US" b="1" dirty="0"/>
              <a:t>arrives</a:t>
            </a:r>
            <a:r>
              <a:rPr lang="en-US" dirty="0"/>
              <a:t> at 11 PM.</a:t>
            </a:r>
          </a:p>
          <a:p>
            <a:r>
              <a:rPr lang="en-US" dirty="0"/>
              <a:t>When </a:t>
            </a:r>
            <a:r>
              <a:rPr lang="en-US" b="1" dirty="0"/>
              <a:t>do</a:t>
            </a:r>
            <a:r>
              <a:rPr lang="en-US" dirty="0"/>
              <a:t> we </a:t>
            </a:r>
            <a:r>
              <a:rPr lang="en-US" b="1" dirty="0"/>
              <a:t>board</a:t>
            </a:r>
            <a:r>
              <a:rPr lang="en-US" dirty="0"/>
              <a:t> the plane?</a:t>
            </a:r>
          </a:p>
          <a:p>
            <a:r>
              <a:rPr lang="en-US" dirty="0"/>
              <a:t>The party </a:t>
            </a:r>
            <a:r>
              <a:rPr lang="en-US" b="1" dirty="0"/>
              <a:t>starts</a:t>
            </a:r>
            <a:r>
              <a:rPr lang="en-US" dirty="0"/>
              <a:t> at 8 o'clock.</a:t>
            </a:r>
          </a:p>
          <a:p>
            <a:r>
              <a:rPr lang="en-US" dirty="0"/>
              <a:t>When </a:t>
            </a:r>
            <a:r>
              <a:rPr lang="en-US" b="1" dirty="0"/>
              <a:t>does</a:t>
            </a:r>
            <a:r>
              <a:rPr lang="en-US" dirty="0"/>
              <a:t> class </a:t>
            </a:r>
            <a:r>
              <a:rPr lang="en-US" b="1" dirty="0"/>
              <a:t>begin</a:t>
            </a:r>
            <a:r>
              <a:rPr lang="en-US" dirty="0"/>
              <a:t> tomorrow?</a:t>
            </a:r>
          </a:p>
          <a:p>
            <a:endParaRPr lang="en-US" b="1" dirty="0" smtClean="0"/>
          </a:p>
          <a:p>
            <a:r>
              <a:rPr lang="en-US" b="1" dirty="0" smtClean="0"/>
              <a:t>USE </a:t>
            </a:r>
            <a:r>
              <a:rPr lang="en-US" b="1" dirty="0"/>
              <a:t>4 Now (Non-Continuous Verbs)</a:t>
            </a:r>
          </a:p>
          <a:p>
            <a:r>
              <a:rPr lang="en-US" dirty="0"/>
              <a:t>Speakers </a:t>
            </a:r>
            <a:r>
              <a:rPr lang="en-US" i="1" dirty="0"/>
              <a:t>sometimes use the simple present to express the idea that an action is happening or is not happening now. This can only be done with </a:t>
            </a:r>
            <a:r>
              <a:rPr lang="en-US" i="1" dirty="0">
                <a:hlinkClick r:id="rId2"/>
              </a:rPr>
              <a:t>non-continuous verbs</a:t>
            </a:r>
            <a:r>
              <a:rPr lang="en-US" i="1" dirty="0"/>
              <a:t> and certain </a:t>
            </a:r>
            <a:r>
              <a:rPr lang="en-US" i="1" dirty="0">
                <a:hlinkClick r:id="rId2"/>
              </a:rPr>
              <a:t>mixed verbs</a:t>
            </a:r>
            <a:r>
              <a:rPr lang="en-US" dirty="0"/>
              <a:t>.</a:t>
            </a:r>
          </a:p>
          <a:p>
            <a:r>
              <a:rPr lang="en-US" dirty="0"/>
              <a:t>Examples:</a:t>
            </a:r>
          </a:p>
          <a:p>
            <a:r>
              <a:rPr lang="en-US" dirty="0"/>
              <a:t>I </a:t>
            </a:r>
            <a:r>
              <a:rPr lang="en-US" b="1" dirty="0"/>
              <a:t>am</a:t>
            </a:r>
            <a:r>
              <a:rPr lang="en-US" dirty="0"/>
              <a:t> here now.</a:t>
            </a:r>
          </a:p>
          <a:p>
            <a:r>
              <a:rPr lang="en-US" dirty="0"/>
              <a:t>She </a:t>
            </a:r>
            <a:r>
              <a:rPr lang="en-US" b="1" dirty="0"/>
              <a:t>is not</a:t>
            </a:r>
            <a:r>
              <a:rPr lang="en-US" dirty="0"/>
              <a:t> here now.</a:t>
            </a:r>
          </a:p>
          <a:p>
            <a:r>
              <a:rPr lang="en-US" dirty="0"/>
              <a:t>He </a:t>
            </a:r>
            <a:r>
              <a:rPr lang="en-US" b="1" dirty="0"/>
              <a:t>needs</a:t>
            </a:r>
            <a:r>
              <a:rPr lang="en-US" dirty="0"/>
              <a:t> help right now.</a:t>
            </a:r>
          </a:p>
          <a:p>
            <a:r>
              <a:rPr lang="en-US" dirty="0"/>
              <a:t>He </a:t>
            </a:r>
            <a:r>
              <a:rPr lang="en-US" b="1" dirty="0"/>
              <a:t>does not need</a:t>
            </a:r>
            <a:r>
              <a:rPr lang="en-US" dirty="0"/>
              <a:t> help now.</a:t>
            </a:r>
          </a:p>
          <a:p>
            <a:r>
              <a:rPr lang="en-US" dirty="0"/>
              <a:t>He </a:t>
            </a:r>
            <a:r>
              <a:rPr lang="en-US" b="1" dirty="0"/>
              <a:t>has</a:t>
            </a:r>
            <a:r>
              <a:rPr lang="en-US" dirty="0"/>
              <a:t> his passport in his hand.</a:t>
            </a:r>
          </a:p>
          <a:p>
            <a:r>
              <a:rPr lang="en-US" b="1" dirty="0"/>
              <a:t>Do</a:t>
            </a:r>
            <a:r>
              <a:rPr lang="en-US" dirty="0"/>
              <a:t> you </a:t>
            </a:r>
            <a:r>
              <a:rPr lang="en-US" b="1" dirty="0"/>
              <a:t>have</a:t>
            </a:r>
            <a:r>
              <a:rPr lang="en-US" dirty="0"/>
              <a:t> your passport with you?</a:t>
            </a:r>
          </a:p>
          <a:p>
            <a:r>
              <a:rPr lang="en-US" dirty="0"/>
              <a:t/>
            </a:r>
            <a:br>
              <a:rPr lang="en-US" dirty="0"/>
            </a:b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The present continuous</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a:t>The present continuous (also called present progressive) is a </a:t>
            </a:r>
            <a:r>
              <a:rPr lang="en-US" dirty="0">
                <a:hlinkClick r:id="rId2"/>
              </a:rPr>
              <a:t>verb tense</a:t>
            </a:r>
            <a:r>
              <a:rPr lang="en-US" dirty="0"/>
              <a:t> which is used to show </a:t>
            </a:r>
            <a:r>
              <a:rPr lang="en-US" i="1" dirty="0"/>
              <a:t>that an ongoing action is happening now, either at the moment of speech or now in a larger sense</a:t>
            </a:r>
            <a:r>
              <a:rPr lang="en-US" dirty="0"/>
              <a:t>. The present continuous can also be used to show that </a:t>
            </a:r>
            <a:r>
              <a:rPr lang="en-US" i="1" dirty="0"/>
              <a:t>an action is going to take place in the near future.</a:t>
            </a:r>
            <a:r>
              <a:rPr lang="en-US" dirty="0"/>
              <a:t> Read on for detailed descriptions, examples, and present continuous exercises.</a:t>
            </a:r>
          </a:p>
          <a:p>
            <a:r>
              <a:rPr lang="en-US" b="1" dirty="0"/>
              <a:t>Present Continuous Forms</a:t>
            </a:r>
          </a:p>
          <a:p>
            <a:r>
              <a:rPr lang="en-US" dirty="0"/>
              <a:t>The present continuous is formed using </a:t>
            </a:r>
            <a:r>
              <a:rPr lang="en-US" b="1" i="1" dirty="0"/>
              <a:t>am/is/are</a:t>
            </a:r>
            <a:r>
              <a:rPr lang="en-US" b="1" dirty="0"/>
              <a:t> + present participle</a:t>
            </a:r>
            <a:r>
              <a:rPr lang="en-US" dirty="0"/>
              <a:t>. Questions are indicated by inverting the subject and </a:t>
            </a:r>
            <a:r>
              <a:rPr lang="en-US" i="1" dirty="0"/>
              <a:t>am/is/are</a:t>
            </a:r>
            <a:r>
              <a:rPr lang="en-US" dirty="0"/>
              <a:t>. Negatives are made with </a:t>
            </a:r>
            <a:r>
              <a:rPr lang="en-US" i="1" dirty="0"/>
              <a:t>not</a:t>
            </a:r>
            <a:r>
              <a:rPr lang="en-US" dirty="0"/>
              <a:t>.</a:t>
            </a:r>
          </a:p>
          <a:p>
            <a:r>
              <a:rPr lang="en-US" dirty="0"/>
              <a:t>Statement: You </a:t>
            </a:r>
            <a:r>
              <a:rPr lang="en-US" b="1" dirty="0"/>
              <a:t>are watching</a:t>
            </a:r>
            <a:r>
              <a:rPr lang="en-US" dirty="0"/>
              <a:t> TV.</a:t>
            </a:r>
          </a:p>
          <a:p>
            <a:r>
              <a:rPr lang="en-US" dirty="0"/>
              <a:t>Question: </a:t>
            </a:r>
            <a:r>
              <a:rPr lang="en-US" b="1" dirty="0"/>
              <a:t>Are</a:t>
            </a:r>
            <a:r>
              <a:rPr lang="en-US" dirty="0"/>
              <a:t> you </a:t>
            </a:r>
            <a:r>
              <a:rPr lang="en-US" b="1" dirty="0"/>
              <a:t>watching</a:t>
            </a:r>
            <a:r>
              <a:rPr lang="en-US" dirty="0"/>
              <a:t> TV?</a:t>
            </a:r>
          </a:p>
          <a:p>
            <a:r>
              <a:rPr lang="en-US" dirty="0"/>
              <a:t>Negative: You </a:t>
            </a:r>
            <a:r>
              <a:rPr lang="en-US" b="1" dirty="0"/>
              <a:t>are not watching</a:t>
            </a:r>
            <a:r>
              <a:rPr lang="en-US" dirty="0"/>
              <a:t> TV.</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b="1" dirty="0"/>
              <a:t>Present Continuous </a:t>
            </a:r>
            <a:r>
              <a:rPr lang="en-US" b="1" dirty="0" smtClean="0"/>
              <a:t>Uses I</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b="1" dirty="0"/>
              <a:t>USE 1 Now</a:t>
            </a:r>
          </a:p>
          <a:p>
            <a:r>
              <a:rPr lang="en-US" dirty="0"/>
              <a:t>Use the present continuous with </a:t>
            </a:r>
            <a:r>
              <a:rPr lang="en-US" dirty="0">
                <a:hlinkClick r:id="rId2"/>
              </a:rPr>
              <a:t>normal verbs</a:t>
            </a:r>
            <a:r>
              <a:rPr lang="en-US" dirty="0"/>
              <a:t> </a:t>
            </a:r>
            <a:r>
              <a:rPr lang="en-US" i="1" dirty="0"/>
              <a:t>to express the idea that something is happening now, at this very moment.</a:t>
            </a:r>
            <a:r>
              <a:rPr lang="en-US" dirty="0"/>
              <a:t> It can also </a:t>
            </a:r>
            <a:r>
              <a:rPr lang="en-US" i="1" dirty="0"/>
              <a:t>be used to show that something is not happening now.</a:t>
            </a:r>
          </a:p>
          <a:p>
            <a:r>
              <a:rPr lang="en-US" dirty="0"/>
              <a:t>Examples:</a:t>
            </a:r>
          </a:p>
          <a:p>
            <a:r>
              <a:rPr lang="en-US" dirty="0"/>
              <a:t>You </a:t>
            </a:r>
            <a:r>
              <a:rPr lang="en-US" b="1" dirty="0"/>
              <a:t>are learning</a:t>
            </a:r>
            <a:r>
              <a:rPr lang="en-US" dirty="0"/>
              <a:t> English now.</a:t>
            </a:r>
          </a:p>
          <a:p>
            <a:r>
              <a:rPr lang="en-US" dirty="0"/>
              <a:t>You </a:t>
            </a:r>
            <a:r>
              <a:rPr lang="en-US" b="1" dirty="0"/>
              <a:t>are not swimming</a:t>
            </a:r>
            <a:r>
              <a:rPr lang="en-US" dirty="0"/>
              <a:t> now.</a:t>
            </a:r>
          </a:p>
          <a:p>
            <a:r>
              <a:rPr lang="en-US" b="1" dirty="0"/>
              <a:t>Are</a:t>
            </a:r>
            <a:r>
              <a:rPr lang="en-US" dirty="0"/>
              <a:t> you </a:t>
            </a:r>
            <a:r>
              <a:rPr lang="en-US" b="1" dirty="0"/>
              <a:t>sleeping</a:t>
            </a:r>
            <a:r>
              <a:rPr lang="en-US" dirty="0"/>
              <a:t>?</a:t>
            </a:r>
          </a:p>
          <a:p>
            <a:r>
              <a:rPr lang="en-US" dirty="0"/>
              <a:t>I </a:t>
            </a:r>
            <a:r>
              <a:rPr lang="en-US" b="1" dirty="0"/>
              <a:t>am sitting</a:t>
            </a:r>
            <a:r>
              <a:rPr lang="en-US" dirty="0"/>
              <a:t>.</a:t>
            </a:r>
          </a:p>
          <a:p>
            <a:r>
              <a:rPr lang="en-US" dirty="0"/>
              <a:t>I </a:t>
            </a:r>
            <a:r>
              <a:rPr lang="en-US" b="1" dirty="0"/>
              <a:t>am not standing</a:t>
            </a:r>
            <a:r>
              <a:rPr lang="en-US" dirty="0"/>
              <a:t>.</a:t>
            </a:r>
          </a:p>
          <a:p>
            <a:r>
              <a:rPr lang="en-US" b="1" dirty="0"/>
              <a:t>Is</a:t>
            </a:r>
            <a:r>
              <a:rPr lang="en-US" dirty="0"/>
              <a:t> he </a:t>
            </a:r>
            <a:r>
              <a:rPr lang="en-US" b="1" dirty="0"/>
              <a:t>sitting</a:t>
            </a:r>
            <a:r>
              <a:rPr lang="en-US" dirty="0"/>
              <a:t> or </a:t>
            </a:r>
            <a:r>
              <a:rPr lang="en-US" b="1" dirty="0"/>
              <a:t>standing</a:t>
            </a:r>
            <a:r>
              <a:rPr lang="en-US" dirty="0"/>
              <a:t>?</a:t>
            </a:r>
          </a:p>
          <a:p>
            <a:r>
              <a:rPr lang="en-US" dirty="0"/>
              <a:t>They </a:t>
            </a:r>
            <a:r>
              <a:rPr lang="en-US" b="1" dirty="0"/>
              <a:t>are reading</a:t>
            </a:r>
            <a:r>
              <a:rPr lang="en-US" dirty="0"/>
              <a:t> their books.</a:t>
            </a:r>
          </a:p>
          <a:p>
            <a:r>
              <a:rPr lang="en-US" dirty="0"/>
              <a:t>They </a:t>
            </a:r>
            <a:r>
              <a:rPr lang="en-US" b="1" dirty="0"/>
              <a:t>are not watching</a:t>
            </a:r>
            <a:r>
              <a:rPr lang="en-US" dirty="0"/>
              <a:t> television.</a:t>
            </a:r>
          </a:p>
          <a:p>
            <a:r>
              <a:rPr lang="en-US" dirty="0"/>
              <a:t>What </a:t>
            </a:r>
            <a:r>
              <a:rPr lang="en-US" b="1" dirty="0"/>
              <a:t>are</a:t>
            </a:r>
            <a:r>
              <a:rPr lang="en-US" dirty="0"/>
              <a:t> you </a:t>
            </a:r>
            <a:r>
              <a:rPr lang="en-US" b="1" dirty="0"/>
              <a:t>doing</a:t>
            </a:r>
            <a:r>
              <a:rPr lang="en-US" dirty="0"/>
              <a:t>?</a:t>
            </a:r>
          </a:p>
          <a:p>
            <a:r>
              <a:rPr lang="en-US" dirty="0"/>
              <a:t>Why </a:t>
            </a:r>
            <a:r>
              <a:rPr lang="en-US" b="1" dirty="0"/>
              <a:t>aren't</a:t>
            </a:r>
            <a:r>
              <a:rPr lang="en-US" dirty="0"/>
              <a:t> you </a:t>
            </a:r>
            <a:r>
              <a:rPr lang="en-US" b="1" dirty="0"/>
              <a:t>doing</a:t>
            </a:r>
            <a:r>
              <a:rPr lang="en-US" dirty="0"/>
              <a:t> your homework?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Present Continuous Uses II</a:t>
            </a:r>
            <a:endParaRPr lang="el-GR" dirty="0"/>
          </a:p>
        </p:txBody>
      </p:sp>
      <p:sp>
        <p:nvSpPr>
          <p:cNvPr id="3" name="2 - Θέση περιεχομένου"/>
          <p:cNvSpPr>
            <a:spLocks noGrp="1"/>
          </p:cNvSpPr>
          <p:nvPr>
            <p:ph idx="1"/>
          </p:nvPr>
        </p:nvSpPr>
        <p:spPr/>
        <p:txBody>
          <a:bodyPr>
            <a:normAutofit fontScale="47500" lnSpcReduction="20000"/>
          </a:bodyPr>
          <a:lstStyle/>
          <a:p>
            <a:r>
              <a:rPr lang="en-US" b="1" dirty="0"/>
              <a:t>USE 2 Longer Actions in Progress Now</a:t>
            </a:r>
          </a:p>
          <a:p>
            <a:r>
              <a:rPr lang="en-US" dirty="0"/>
              <a:t>In English, "now" can mean: this second, today, this month, this year, this century, and so on. Sometimes, </a:t>
            </a:r>
            <a:r>
              <a:rPr lang="en-US" i="1" dirty="0"/>
              <a:t>we use the present continuous to say that we are in the process of doing a longer action which is in progress; however, we might not be doing it at this exact second.</a:t>
            </a:r>
          </a:p>
          <a:p>
            <a:r>
              <a:rPr lang="en-US" dirty="0"/>
              <a:t>Examples: (All of these sentences can be said while eating dinner in a restaurant.)</a:t>
            </a:r>
          </a:p>
          <a:p>
            <a:r>
              <a:rPr lang="en-US" dirty="0"/>
              <a:t>I </a:t>
            </a:r>
            <a:r>
              <a:rPr lang="en-US" b="1" dirty="0"/>
              <a:t>am studying</a:t>
            </a:r>
            <a:r>
              <a:rPr lang="en-US" dirty="0"/>
              <a:t> to become a doctor.</a:t>
            </a:r>
          </a:p>
          <a:p>
            <a:r>
              <a:rPr lang="en-US" dirty="0"/>
              <a:t>I </a:t>
            </a:r>
            <a:r>
              <a:rPr lang="en-US" b="1" dirty="0"/>
              <a:t>am not studying</a:t>
            </a:r>
            <a:r>
              <a:rPr lang="en-US" dirty="0"/>
              <a:t> to become a dentist.</a:t>
            </a:r>
          </a:p>
          <a:p>
            <a:r>
              <a:rPr lang="en-US" dirty="0"/>
              <a:t>I </a:t>
            </a:r>
            <a:r>
              <a:rPr lang="en-US" b="1" dirty="0"/>
              <a:t>am reading</a:t>
            </a:r>
            <a:r>
              <a:rPr lang="en-US" dirty="0"/>
              <a:t> the book </a:t>
            </a:r>
            <a:r>
              <a:rPr lang="en-US" i="1" dirty="0"/>
              <a:t>Tom Sawyer.</a:t>
            </a:r>
            <a:endParaRPr lang="en-US" dirty="0"/>
          </a:p>
          <a:p>
            <a:r>
              <a:rPr lang="en-US" dirty="0"/>
              <a:t>I </a:t>
            </a:r>
            <a:r>
              <a:rPr lang="en-US" b="1" dirty="0"/>
              <a:t>am not reading</a:t>
            </a:r>
            <a:r>
              <a:rPr lang="en-US" dirty="0"/>
              <a:t> any books right now.</a:t>
            </a:r>
          </a:p>
          <a:p>
            <a:r>
              <a:rPr lang="en-US" b="1" dirty="0"/>
              <a:t>Are</a:t>
            </a:r>
            <a:r>
              <a:rPr lang="en-US" dirty="0"/>
              <a:t> you </a:t>
            </a:r>
            <a:r>
              <a:rPr lang="en-US" b="1" dirty="0"/>
              <a:t>working</a:t>
            </a:r>
            <a:r>
              <a:rPr lang="en-US" dirty="0"/>
              <a:t> on any special projects at work?</a:t>
            </a:r>
          </a:p>
          <a:p>
            <a:r>
              <a:rPr lang="en-US" b="1" dirty="0"/>
              <a:t>Aren't</a:t>
            </a:r>
            <a:r>
              <a:rPr lang="en-US" dirty="0"/>
              <a:t> you </a:t>
            </a:r>
            <a:r>
              <a:rPr lang="en-US" b="1" dirty="0"/>
              <a:t>teaching</a:t>
            </a:r>
            <a:r>
              <a:rPr lang="en-US" dirty="0"/>
              <a:t> at the university now?</a:t>
            </a:r>
          </a:p>
          <a:p>
            <a:endParaRPr lang="en-US" b="1" dirty="0" smtClean="0"/>
          </a:p>
          <a:p>
            <a:r>
              <a:rPr lang="en-US" b="1" dirty="0" smtClean="0"/>
              <a:t>USE </a:t>
            </a:r>
            <a:r>
              <a:rPr lang="en-US" b="1" dirty="0"/>
              <a:t>3 Near Future</a:t>
            </a:r>
          </a:p>
          <a:p>
            <a:r>
              <a:rPr lang="en-US" dirty="0"/>
              <a:t>Sometimes, </a:t>
            </a:r>
            <a:r>
              <a:rPr lang="en-US" i="1" u="sng" dirty="0"/>
              <a:t>speakers use the present continuous to indicate that something will or will not happen in the near future.</a:t>
            </a:r>
          </a:p>
          <a:p>
            <a:r>
              <a:rPr lang="en-US" dirty="0"/>
              <a:t>Examples:</a:t>
            </a:r>
          </a:p>
          <a:p>
            <a:r>
              <a:rPr lang="en-US" dirty="0"/>
              <a:t>I </a:t>
            </a:r>
            <a:r>
              <a:rPr lang="en-US" b="1" dirty="0"/>
              <a:t>am meeting</a:t>
            </a:r>
            <a:r>
              <a:rPr lang="en-US" dirty="0"/>
              <a:t> some friends after work.</a:t>
            </a:r>
          </a:p>
          <a:p>
            <a:r>
              <a:rPr lang="en-US" dirty="0"/>
              <a:t>I </a:t>
            </a:r>
            <a:r>
              <a:rPr lang="en-US" b="1" dirty="0"/>
              <a:t>am not going</a:t>
            </a:r>
            <a:r>
              <a:rPr lang="en-US" dirty="0"/>
              <a:t> to the party tonight.</a:t>
            </a:r>
          </a:p>
          <a:p>
            <a:r>
              <a:rPr lang="en-US" b="1" dirty="0"/>
              <a:t>Is</a:t>
            </a:r>
            <a:r>
              <a:rPr lang="en-US" dirty="0"/>
              <a:t> he </a:t>
            </a:r>
            <a:r>
              <a:rPr lang="en-US" b="1" dirty="0"/>
              <a:t>visiting</a:t>
            </a:r>
            <a:r>
              <a:rPr lang="en-US" dirty="0"/>
              <a:t> his parents next weekend?</a:t>
            </a:r>
          </a:p>
          <a:p>
            <a:r>
              <a:rPr lang="en-US" b="1" dirty="0"/>
              <a:t>Isn't</a:t>
            </a:r>
            <a:r>
              <a:rPr lang="en-US" dirty="0"/>
              <a:t> he </a:t>
            </a:r>
            <a:r>
              <a:rPr lang="en-US" b="1" dirty="0"/>
              <a:t>coming</a:t>
            </a:r>
            <a:r>
              <a:rPr lang="en-US" dirty="0"/>
              <a:t> with us tonight?</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t>Present Continuous Uses III</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n-US" b="1" dirty="0"/>
              <a:t>USE 4 Repetition and Irritation with "Always"</a:t>
            </a:r>
          </a:p>
          <a:p>
            <a:r>
              <a:rPr lang="en-US" dirty="0"/>
              <a:t>The present continuous with words such as "always" or "constantly" expresses the idea that something </a:t>
            </a:r>
            <a:r>
              <a:rPr lang="en-US" i="1" dirty="0"/>
              <a:t>irritating or shocking often happens</a:t>
            </a:r>
            <a:r>
              <a:rPr lang="en-US" dirty="0"/>
              <a:t>. Notice that the meaning is like </a:t>
            </a:r>
            <a:r>
              <a:rPr lang="en-US" dirty="0">
                <a:hlinkClick r:id="rId2"/>
              </a:rPr>
              <a:t>simple present</a:t>
            </a:r>
            <a:r>
              <a:rPr lang="en-US" dirty="0"/>
              <a:t>, but with negative emotion. Remember to put the words "always" or "constantly" between "be" and "</a:t>
            </a:r>
            <a:r>
              <a:rPr lang="en-US" dirty="0" err="1"/>
              <a:t>verb+ing</a:t>
            </a:r>
            <a:r>
              <a:rPr lang="en-US" dirty="0"/>
              <a:t>."</a:t>
            </a:r>
          </a:p>
          <a:p>
            <a:r>
              <a:rPr lang="en-US" dirty="0"/>
              <a:t>Examples:</a:t>
            </a:r>
          </a:p>
          <a:p>
            <a:r>
              <a:rPr lang="en-US" dirty="0"/>
              <a:t>She </a:t>
            </a:r>
            <a:r>
              <a:rPr lang="en-US" b="1" dirty="0"/>
              <a:t>is always coming</a:t>
            </a:r>
            <a:r>
              <a:rPr lang="en-US" dirty="0"/>
              <a:t> to class late.</a:t>
            </a:r>
          </a:p>
          <a:p>
            <a:r>
              <a:rPr lang="en-US" dirty="0"/>
              <a:t>He </a:t>
            </a:r>
            <a:r>
              <a:rPr lang="en-US" b="1" dirty="0"/>
              <a:t>is constantly talking</a:t>
            </a:r>
            <a:r>
              <a:rPr lang="en-US" dirty="0"/>
              <a:t>. I wish he would shut up.</a:t>
            </a:r>
          </a:p>
          <a:p>
            <a:r>
              <a:rPr lang="en-US" dirty="0"/>
              <a:t>I don't like them because they </a:t>
            </a:r>
            <a:r>
              <a:rPr lang="en-US" b="1" dirty="0"/>
              <a:t>are always complaining</a:t>
            </a:r>
            <a:r>
              <a:rPr lang="en-US" dirty="0" smtClean="0"/>
              <a:t>.</a:t>
            </a:r>
            <a:r>
              <a:rPr lang="en-US" dirty="0"/>
              <a:t/>
            </a:r>
            <a:br>
              <a:rPr lang="en-US" dirty="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TotalTime>
  <Words>384</Words>
  <Application>Microsoft Office PowerPoint</Application>
  <PresentationFormat>Προβολή στην οθόνη (4:3)</PresentationFormat>
  <Paragraphs>110</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Αστικό</vt:lpstr>
      <vt:lpstr>PRESENT TENSES</vt:lpstr>
      <vt:lpstr>The simple present</vt:lpstr>
      <vt:lpstr>Simple Present Uses I</vt:lpstr>
      <vt:lpstr>Simple Present Uses II</vt:lpstr>
      <vt:lpstr>Simple Present Uses III</vt:lpstr>
      <vt:lpstr>The present continuous</vt:lpstr>
      <vt:lpstr>Present Continuous Uses I</vt:lpstr>
      <vt:lpstr>Present Continuous Uses II</vt:lpstr>
      <vt:lpstr>Present Continuous Uses III</vt:lpstr>
      <vt:lpstr>Websites with useful tasks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 TENSES</dc:title>
  <dc:creator>lampros1234</dc:creator>
  <cp:lastModifiedBy>lampros1234</cp:lastModifiedBy>
  <cp:revision>3</cp:revision>
  <dcterms:created xsi:type="dcterms:W3CDTF">2020-04-14T15:59:40Z</dcterms:created>
  <dcterms:modified xsi:type="dcterms:W3CDTF">2020-05-06T16:56:51Z</dcterms:modified>
</cp:coreProperties>
</file>