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8C49-7D39-4D0E-8FC5-B8768FCD15D0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4D033-04BC-47ED-81FC-E277B667573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4D033-04BC-47ED-81FC-E277B6675733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5CCB88-611C-4FC7-B324-69C6E77E81E8}" type="datetimeFigureOut">
              <a:rPr lang="el-GR" smtClean="0"/>
              <a:pPr/>
              <a:t>15/5/2020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8474CE-823A-45AC-95C2-420253F04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.britishcouncil.org/english-grammar-reference/questions-and-negativ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page.com/verbpage/verbtenseintro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hpage.com/verbpage/verbs3.htm" TargetMode="External"/><Relationship Id="rId2" Type="http://schemas.openxmlformats.org/officeDocument/2006/relationships/hyperlink" Target="https://www.slideshare.net/majomarins/past-simple-vs-past-continuous-3059109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t.search.myway.com/search/GGmain.jhtml?p2=%5EBSB%5Exdm009%5ETTAB02%5EGR&amp;ptb=6E35E9F1-50C8-4F89-9D19-BA4592953C75&amp;n=78489412&amp;ln=el&amp;si=EAIaIQobChMIpuzDwoC_2QIVAzjgCh1L3g9zEAEYASAAEgKerfD_B" TargetMode="External"/><Relationship Id="rId4" Type="http://schemas.openxmlformats.org/officeDocument/2006/relationships/hyperlink" Target="https://learnenglish.britishcouncil.org/grammar/beginner-to-pre-intermediate/past-continuous-and-past-simp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TENSES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Past simple</a:t>
            </a:r>
          </a:p>
          <a:p>
            <a:r>
              <a:rPr lang="en-US" dirty="0" smtClean="0"/>
              <a:t>Past Continuous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simple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We use the past tense to talk about:</a:t>
            </a:r>
          </a:p>
          <a:p>
            <a:r>
              <a:rPr lang="en-US" sz="1400" dirty="0"/>
              <a:t>something that happened </a:t>
            </a:r>
            <a:r>
              <a:rPr lang="en-US" sz="1400" b="1" dirty="0"/>
              <a:t>once in the past</a:t>
            </a:r>
            <a:r>
              <a:rPr lang="en-US" sz="1400" dirty="0"/>
              <a:t>:</a:t>
            </a:r>
          </a:p>
          <a:p>
            <a:r>
              <a:rPr lang="en-US" sz="1400" i="1" dirty="0"/>
              <a:t>I </a:t>
            </a:r>
            <a:r>
              <a:rPr lang="en-US" sz="1400" b="1" i="1" dirty="0"/>
              <a:t>met </a:t>
            </a:r>
            <a:r>
              <a:rPr lang="en-US" sz="1400" i="1" dirty="0"/>
              <a:t>my wife in 1983.</a:t>
            </a:r>
            <a:br>
              <a:rPr lang="en-US" sz="1400" i="1" dirty="0"/>
            </a:br>
            <a:r>
              <a:rPr lang="en-US" sz="1400" i="1" dirty="0"/>
              <a:t>We </a:t>
            </a:r>
            <a:r>
              <a:rPr lang="en-US" sz="1400" b="1" i="1" dirty="0"/>
              <a:t>went </a:t>
            </a:r>
            <a:r>
              <a:rPr lang="en-US" sz="1400" i="1" dirty="0"/>
              <a:t>to Spain for our holidays.</a:t>
            </a:r>
            <a:br>
              <a:rPr lang="en-US" sz="1400" i="1" dirty="0"/>
            </a:br>
            <a:r>
              <a:rPr lang="en-US" sz="1400" i="1" dirty="0"/>
              <a:t>They </a:t>
            </a:r>
            <a:r>
              <a:rPr lang="en-US" sz="1400" b="1" i="1" dirty="0"/>
              <a:t>got </a:t>
            </a:r>
            <a:r>
              <a:rPr lang="en-US" sz="1400" i="1" dirty="0"/>
              <a:t>home very late last night.</a:t>
            </a:r>
            <a:endParaRPr lang="en-US" sz="1400" dirty="0"/>
          </a:p>
          <a:p>
            <a:r>
              <a:rPr lang="en-US" sz="1400" dirty="0"/>
              <a:t>something that happened </a:t>
            </a:r>
            <a:r>
              <a:rPr lang="en-US" sz="1400" b="1" dirty="0"/>
              <a:t>several times in the past</a:t>
            </a:r>
            <a:r>
              <a:rPr lang="en-US" sz="1400" dirty="0"/>
              <a:t>:</a:t>
            </a:r>
          </a:p>
          <a:p>
            <a:r>
              <a:rPr lang="en-US" sz="1400" i="1" dirty="0"/>
              <a:t>When I was a boy, I </a:t>
            </a:r>
            <a:r>
              <a:rPr lang="en-US" sz="1400" b="1" i="1" dirty="0"/>
              <a:t>walked </a:t>
            </a:r>
            <a:r>
              <a:rPr lang="en-US" sz="1400" i="1" dirty="0"/>
              <a:t>a mile to school every day.</a:t>
            </a:r>
            <a:br>
              <a:rPr lang="en-US" sz="1400" i="1" dirty="0"/>
            </a:br>
            <a:r>
              <a:rPr lang="en-US" sz="1400" i="1" dirty="0"/>
              <a:t>We </a:t>
            </a:r>
            <a:r>
              <a:rPr lang="en-US" sz="1400" b="1" i="1" dirty="0"/>
              <a:t>swam </a:t>
            </a:r>
            <a:r>
              <a:rPr lang="en-US" sz="1400" i="1" dirty="0"/>
              <a:t>a lot while we were on holiday.</a:t>
            </a:r>
            <a:br>
              <a:rPr lang="en-US" sz="1400" i="1" dirty="0"/>
            </a:br>
            <a:r>
              <a:rPr lang="en-US" sz="1400" i="1" dirty="0"/>
              <a:t>They always </a:t>
            </a:r>
            <a:r>
              <a:rPr lang="en-US" sz="1400" b="1" i="1" dirty="0"/>
              <a:t>enjoyed </a:t>
            </a:r>
            <a:r>
              <a:rPr lang="en-US" sz="1400" i="1" dirty="0"/>
              <a:t>visiting their friends.</a:t>
            </a:r>
            <a:endParaRPr lang="en-US" sz="1400" dirty="0"/>
          </a:p>
          <a:p>
            <a:r>
              <a:rPr lang="en-US" sz="1400" dirty="0"/>
              <a:t>something that was </a:t>
            </a:r>
            <a:r>
              <a:rPr lang="en-US" sz="1400" b="1" dirty="0"/>
              <a:t>true for some time in the past</a:t>
            </a:r>
            <a:r>
              <a:rPr lang="en-US" sz="1400" dirty="0"/>
              <a:t>:</a:t>
            </a:r>
          </a:p>
          <a:p>
            <a:r>
              <a:rPr lang="en-US" sz="1400" i="1" dirty="0"/>
              <a:t>I </a:t>
            </a:r>
            <a:r>
              <a:rPr lang="en-US" sz="1400" b="1" i="1" dirty="0"/>
              <a:t>lived </a:t>
            </a:r>
            <a:r>
              <a:rPr lang="en-US" sz="1400" i="1" dirty="0"/>
              <a:t>abroad for ten years.</a:t>
            </a:r>
            <a:br>
              <a:rPr lang="en-US" sz="1400" i="1" dirty="0"/>
            </a:br>
            <a:r>
              <a:rPr lang="en-US" sz="1400" i="1" dirty="0"/>
              <a:t>He </a:t>
            </a:r>
            <a:r>
              <a:rPr lang="en-US" sz="1400" b="1" i="1" dirty="0"/>
              <a:t>enjoyed </a:t>
            </a:r>
            <a:r>
              <a:rPr lang="en-US" sz="1400" i="1" dirty="0"/>
              <a:t>being a student.</a:t>
            </a:r>
            <a:br>
              <a:rPr lang="en-US" sz="1400" i="1" dirty="0"/>
            </a:br>
            <a:r>
              <a:rPr lang="en-US" sz="1400" i="1" dirty="0"/>
              <a:t>She </a:t>
            </a:r>
            <a:r>
              <a:rPr lang="en-US" sz="1400" b="1" i="1" dirty="0"/>
              <a:t>played </a:t>
            </a:r>
            <a:r>
              <a:rPr lang="en-US" sz="1400" i="1" dirty="0"/>
              <a:t>a lot of tennis when she was younger.</a:t>
            </a:r>
            <a:endParaRPr lang="en-US" sz="1400" dirty="0"/>
          </a:p>
          <a:p>
            <a:r>
              <a:rPr lang="en-US" sz="1400" dirty="0"/>
              <a:t>we often use </a:t>
            </a:r>
            <a:r>
              <a:rPr lang="en-US" sz="1400" b="1" dirty="0"/>
              <a:t>expressions with </a:t>
            </a:r>
            <a:r>
              <a:rPr lang="en-US" sz="1400" b="1" i="1" dirty="0"/>
              <a:t>ago </a:t>
            </a:r>
            <a:r>
              <a:rPr lang="en-US" sz="1400" dirty="0"/>
              <a:t>with the past simple:</a:t>
            </a:r>
          </a:p>
          <a:p>
            <a:r>
              <a:rPr lang="en-US" sz="1400" i="1" dirty="0"/>
              <a:t>I </a:t>
            </a:r>
            <a:r>
              <a:rPr lang="en-US" sz="1400" b="1" i="1" dirty="0"/>
              <a:t>met</a:t>
            </a:r>
            <a:r>
              <a:rPr lang="en-US" sz="1400" i="1" dirty="0"/>
              <a:t> my wife </a:t>
            </a:r>
            <a:r>
              <a:rPr lang="en-US" sz="1400" b="1" i="1" dirty="0"/>
              <a:t>a long time ago</a:t>
            </a:r>
            <a:r>
              <a:rPr lang="en-US" sz="1400" i="1" dirty="0"/>
              <a:t>.</a:t>
            </a:r>
            <a:endParaRPr lang="en-US" sz="1400" dirty="0"/>
          </a:p>
          <a:p>
            <a:endParaRPr lang="el-GR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Past simple questions and negatives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We use </a:t>
            </a:r>
            <a:r>
              <a:rPr lang="en-US" sz="1400" b="1" i="1" dirty="0"/>
              <a:t>did </a:t>
            </a:r>
            <a:r>
              <a:rPr lang="en-US" sz="1400" dirty="0"/>
              <a:t>to make </a:t>
            </a:r>
            <a:r>
              <a:rPr lang="en-US" sz="1400" dirty="0">
                <a:hlinkClick r:id="rId2"/>
              </a:rPr>
              <a:t>questions</a:t>
            </a:r>
            <a:r>
              <a:rPr lang="en-US" sz="1400" dirty="0"/>
              <a:t> with the past simple:</a:t>
            </a:r>
          </a:p>
          <a:p>
            <a:r>
              <a:rPr lang="en-US" sz="1400" b="1" i="1" dirty="0"/>
              <a:t>Did </a:t>
            </a:r>
            <a:r>
              <a:rPr lang="en-US" sz="1400" i="1" dirty="0"/>
              <a:t>she </a:t>
            </a:r>
            <a:r>
              <a:rPr lang="en-US" sz="1400" b="1" i="1" dirty="0"/>
              <a:t>play</a:t>
            </a:r>
            <a:r>
              <a:rPr lang="en-US" sz="1400" i="1" dirty="0"/>
              <a:t> tennis when she was younger?</a:t>
            </a:r>
            <a:br>
              <a:rPr lang="en-US" sz="1400" i="1" dirty="0"/>
            </a:br>
            <a:r>
              <a:rPr lang="en-US" sz="1400" b="1" i="1" dirty="0"/>
              <a:t>Did </a:t>
            </a:r>
            <a:r>
              <a:rPr lang="en-US" sz="1400" i="1" dirty="0"/>
              <a:t>you </a:t>
            </a:r>
            <a:r>
              <a:rPr lang="en-US" sz="1400" b="1" i="1" dirty="0"/>
              <a:t>live </a:t>
            </a:r>
            <a:r>
              <a:rPr lang="en-US" sz="1400" i="1" dirty="0"/>
              <a:t>abroad?</a:t>
            </a:r>
            <a:br>
              <a:rPr lang="en-US" sz="1400" i="1" dirty="0"/>
            </a:br>
            <a:r>
              <a:rPr lang="en-US" sz="1400" i="1" dirty="0"/>
              <a:t>When </a:t>
            </a:r>
            <a:r>
              <a:rPr lang="en-US" sz="1400" b="1" i="1" dirty="0"/>
              <a:t>did</a:t>
            </a:r>
            <a:r>
              <a:rPr lang="en-US" sz="1400" i="1" dirty="0"/>
              <a:t> you </a:t>
            </a:r>
            <a:r>
              <a:rPr lang="en-US" sz="1400" b="1" i="1" dirty="0"/>
              <a:t>meet</a:t>
            </a:r>
            <a:r>
              <a:rPr lang="en-US" sz="1400" i="1" dirty="0"/>
              <a:t> your wife?</a:t>
            </a:r>
            <a:br>
              <a:rPr lang="en-US" sz="1400" i="1" dirty="0"/>
            </a:br>
            <a:r>
              <a:rPr lang="en-US" sz="1400" i="1" dirty="0"/>
              <a:t>Where </a:t>
            </a:r>
            <a:r>
              <a:rPr lang="en-US" sz="1400" b="1" i="1" dirty="0"/>
              <a:t>did</a:t>
            </a:r>
            <a:r>
              <a:rPr lang="en-US" sz="1400" i="1" dirty="0"/>
              <a:t> you </a:t>
            </a:r>
            <a:r>
              <a:rPr lang="en-US" sz="1400" b="1" i="1" dirty="0"/>
              <a:t>go</a:t>
            </a:r>
            <a:r>
              <a:rPr lang="en-US" sz="1400" i="1" dirty="0"/>
              <a:t> for your holidays?</a:t>
            </a:r>
            <a:endParaRPr lang="en-US" sz="1400" dirty="0"/>
          </a:p>
          <a:p>
            <a:r>
              <a:rPr lang="en-US" sz="1400" dirty="0"/>
              <a:t>But questions with </a:t>
            </a:r>
            <a:r>
              <a:rPr lang="en-US" sz="1400" i="1" dirty="0"/>
              <a:t>who</a:t>
            </a:r>
            <a:r>
              <a:rPr lang="en-US" sz="1400" dirty="0"/>
              <a:t> often don't use </a:t>
            </a:r>
            <a:r>
              <a:rPr lang="en-US" sz="1400" i="1" dirty="0"/>
              <a:t>did</a:t>
            </a:r>
            <a:r>
              <a:rPr lang="en-US" sz="1400" dirty="0"/>
              <a:t>:</a:t>
            </a:r>
          </a:p>
          <a:p>
            <a:r>
              <a:rPr lang="en-US" sz="1400" b="1" i="1" dirty="0"/>
              <a:t>Who discovered</a:t>
            </a:r>
            <a:r>
              <a:rPr lang="en-US" sz="1400" i="1" dirty="0"/>
              <a:t> penicillin?</a:t>
            </a:r>
            <a:br>
              <a:rPr lang="en-US" sz="1400" i="1" dirty="0"/>
            </a:br>
            <a:r>
              <a:rPr lang="en-US" sz="1400" b="1" i="1" dirty="0" smtClean="0"/>
              <a:t>Who </a:t>
            </a:r>
            <a:r>
              <a:rPr lang="en-US" sz="1400" b="1" i="1" dirty="0"/>
              <a:t>wrote</a:t>
            </a:r>
            <a:r>
              <a:rPr lang="en-US" sz="1400" i="1" dirty="0"/>
              <a:t> Don Quixote</a:t>
            </a:r>
            <a:r>
              <a:rPr lang="en-US" sz="1400" i="1" dirty="0" smtClean="0"/>
              <a:t>?</a:t>
            </a:r>
          </a:p>
          <a:p>
            <a:r>
              <a:rPr lang="en-US" sz="1400" dirty="0"/>
              <a:t>We use </a:t>
            </a:r>
            <a:r>
              <a:rPr lang="en-US" sz="1400" b="1" dirty="0"/>
              <a:t>didn't</a:t>
            </a:r>
            <a:r>
              <a:rPr lang="en-US" sz="1400" dirty="0"/>
              <a:t> (</a:t>
            </a:r>
            <a:r>
              <a:rPr lang="en-US" sz="1400" b="1" dirty="0"/>
              <a:t>did not</a:t>
            </a:r>
            <a:r>
              <a:rPr lang="en-US" sz="1400" dirty="0"/>
              <a:t>) to make </a:t>
            </a:r>
            <a:r>
              <a:rPr lang="en-US" sz="1400" b="1" dirty="0">
                <a:hlinkClick r:id="rId2"/>
              </a:rPr>
              <a:t>negatives</a:t>
            </a:r>
            <a:r>
              <a:rPr lang="en-US" sz="1400" b="1" dirty="0"/>
              <a:t> </a:t>
            </a:r>
            <a:r>
              <a:rPr lang="en-US" sz="1400" dirty="0"/>
              <a:t>with the past simple:</a:t>
            </a:r>
          </a:p>
          <a:p>
            <a:r>
              <a:rPr lang="en-US" sz="1400" i="1" dirty="0"/>
              <a:t>They </a:t>
            </a:r>
            <a:r>
              <a:rPr lang="en-US" sz="1400" b="1" i="1" dirty="0"/>
              <a:t>didn't go</a:t>
            </a:r>
            <a:r>
              <a:rPr lang="en-US" sz="1400" i="1" dirty="0"/>
              <a:t> to Spain this year.</a:t>
            </a:r>
            <a:br>
              <a:rPr lang="en-US" sz="1400" i="1" dirty="0"/>
            </a:br>
            <a:r>
              <a:rPr lang="en-US" sz="1400" i="1" dirty="0"/>
              <a:t>We </a:t>
            </a:r>
            <a:r>
              <a:rPr lang="en-US" sz="1400" b="1" i="1" dirty="0"/>
              <a:t>didn't get </a:t>
            </a:r>
            <a:r>
              <a:rPr lang="en-US" sz="1400" i="1" dirty="0"/>
              <a:t>home until very late last night.</a:t>
            </a:r>
            <a:br>
              <a:rPr lang="en-US" sz="1400" i="1" dirty="0"/>
            </a:br>
            <a:r>
              <a:rPr lang="en-US" sz="1400" i="1" dirty="0"/>
              <a:t>I </a:t>
            </a:r>
            <a:r>
              <a:rPr lang="en-US" sz="1400" b="1" i="1" dirty="0"/>
              <a:t>didn't see </a:t>
            </a:r>
            <a:r>
              <a:rPr lang="en-US" sz="1400" i="1" dirty="0"/>
              <a:t>you yesterday.</a:t>
            </a:r>
            <a:r>
              <a:rPr lang="en-US" sz="1400" dirty="0"/>
              <a:t> 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</a:t>
            </a:r>
            <a:r>
              <a:rPr lang="en-US" dirty="0"/>
              <a:t>past tense is formed 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400" dirty="0"/>
              <a:t>With most verbs, the past tense is formed by </a:t>
            </a:r>
            <a:r>
              <a:rPr lang="en-US" sz="1400" b="1" dirty="0"/>
              <a:t>adding </a:t>
            </a:r>
            <a:r>
              <a:rPr lang="en-US" sz="1400" b="1" i="1" dirty="0"/>
              <a:t>–</a:t>
            </a:r>
            <a:r>
              <a:rPr lang="en-US" sz="1400" b="1" i="1" dirty="0" err="1"/>
              <a:t>ed</a:t>
            </a:r>
            <a:r>
              <a:rPr lang="en-US" sz="1400" b="1" dirty="0"/>
              <a:t>:</a:t>
            </a:r>
          </a:p>
          <a:p>
            <a:r>
              <a:rPr lang="en-US" sz="1400" i="1" dirty="0" smtClean="0"/>
              <a:t>Call</a:t>
            </a:r>
            <a:r>
              <a:rPr lang="en-US" sz="1400" b="1" i="1" dirty="0" smtClean="0"/>
              <a:t>ed, </a:t>
            </a:r>
            <a:r>
              <a:rPr lang="en-US" sz="1400" i="1" dirty="0" smtClean="0"/>
              <a:t>lik</a:t>
            </a:r>
            <a:r>
              <a:rPr lang="en-US" sz="1400" b="1" i="1" dirty="0" smtClean="0"/>
              <a:t>ed, </a:t>
            </a:r>
            <a:r>
              <a:rPr lang="en-US" sz="1400" i="1" dirty="0" smtClean="0"/>
              <a:t>want</a:t>
            </a:r>
            <a:r>
              <a:rPr lang="en-US" sz="1400" b="1" i="1" dirty="0" smtClean="0"/>
              <a:t>ed, </a:t>
            </a:r>
            <a:r>
              <a:rPr lang="en-US" sz="1400" i="1" dirty="0" smtClean="0"/>
              <a:t>work</a:t>
            </a:r>
            <a:r>
              <a:rPr lang="en-US" sz="1400" b="1" i="1" dirty="0" smtClean="0"/>
              <a:t>ed</a:t>
            </a:r>
            <a:endParaRPr lang="en-US" sz="1400" dirty="0" smtClean="0"/>
          </a:p>
          <a:p>
            <a:r>
              <a:rPr lang="en-US" sz="1400" dirty="0" smtClean="0"/>
              <a:t>But </a:t>
            </a:r>
            <a:r>
              <a:rPr lang="en-US" sz="1400" dirty="0"/>
              <a:t>there are a lot of irregular past tense forms in English. Here are </a:t>
            </a:r>
            <a:r>
              <a:rPr lang="en-US" sz="1400" dirty="0" smtClean="0"/>
              <a:t>a few examples of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common </a:t>
            </a:r>
            <a:r>
              <a:rPr lang="en-US" sz="1400" b="1" u="sng" dirty="0"/>
              <a:t>irregular verbs</a:t>
            </a:r>
            <a:r>
              <a:rPr lang="en-US" sz="1400" dirty="0"/>
              <a:t> in English, with their past tense forms</a:t>
            </a:r>
            <a:r>
              <a:rPr lang="en-US" sz="1400" dirty="0" smtClean="0"/>
              <a:t>:</a:t>
            </a:r>
          </a:p>
          <a:p>
            <a:r>
              <a:rPr lang="en-US" sz="1400" dirty="0" err="1" smtClean="0"/>
              <a:t>eg</a:t>
            </a:r>
            <a:r>
              <a:rPr lang="en-US" sz="1400" dirty="0" smtClean="0"/>
              <a:t>; </a:t>
            </a:r>
            <a:r>
              <a:rPr lang="en-US" sz="1400" b="1" dirty="0" smtClean="0"/>
              <a:t>infinitive             Past Simple</a:t>
            </a:r>
            <a:endParaRPr lang="en-US" sz="1400" dirty="0" smtClean="0"/>
          </a:p>
          <a:p>
            <a:r>
              <a:rPr lang="en-US" sz="1400" dirty="0" smtClean="0"/>
              <a:t>         be                         was/ were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break                      broke  </a:t>
            </a:r>
          </a:p>
          <a:p>
            <a:r>
              <a:rPr lang="en-US" sz="900" dirty="0" smtClean="0"/>
              <a:t>            </a:t>
            </a:r>
            <a:r>
              <a:rPr lang="en-US" sz="1400" dirty="0" smtClean="0"/>
              <a:t>cut                           </a:t>
            </a:r>
            <a:r>
              <a:rPr lang="en-US" sz="1400" dirty="0" err="1" smtClean="0"/>
              <a:t>cut</a:t>
            </a:r>
            <a:endParaRPr lang="en-US" sz="1400" dirty="0" smtClean="0"/>
          </a:p>
          <a:p>
            <a:r>
              <a:rPr lang="en-US" sz="1400" dirty="0" smtClean="0"/>
              <a:t>        put                          </a:t>
            </a:r>
            <a:r>
              <a:rPr lang="en-US" sz="1400" dirty="0" err="1" smtClean="0"/>
              <a:t>put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drive                       drove</a:t>
            </a:r>
          </a:p>
          <a:p>
            <a:r>
              <a:rPr lang="en-US" sz="1400" dirty="0" smtClean="0"/>
              <a:t>         ride                        rode</a:t>
            </a:r>
          </a:p>
          <a:p>
            <a:r>
              <a:rPr lang="en-US" sz="1400" dirty="0" smtClean="0"/>
              <a:t>        drink                       </a:t>
            </a:r>
            <a:r>
              <a:rPr lang="en-US" sz="1400" dirty="0" smtClean="0"/>
              <a:t>drank</a:t>
            </a:r>
            <a:endParaRPr lang="en-US" sz="1400" dirty="0" smtClean="0"/>
          </a:p>
          <a:p>
            <a:r>
              <a:rPr lang="en-US" sz="1400" dirty="0" smtClean="0"/>
              <a:t>         eat                          ate</a:t>
            </a:r>
            <a:endParaRPr lang="en-US" sz="1400" dirty="0"/>
          </a:p>
          <a:p>
            <a:r>
              <a:rPr lang="en-US" sz="1400" dirty="0" smtClean="0"/>
              <a:t>         buy                         bought</a:t>
            </a:r>
          </a:p>
          <a:p>
            <a:r>
              <a:rPr lang="en-US" sz="1400" dirty="0" smtClean="0"/>
              <a:t>        think                        thought</a:t>
            </a:r>
          </a:p>
          <a:p>
            <a:r>
              <a:rPr lang="en-US" sz="1400" dirty="0" smtClean="0"/>
              <a:t>         catch                       caught </a:t>
            </a:r>
            <a:endParaRPr lang="en-US" sz="1400" dirty="0"/>
          </a:p>
          <a:p>
            <a:r>
              <a:rPr lang="en-US" sz="1400" dirty="0" smtClean="0"/>
              <a:t>         teach                       taught                                   and many more!! </a:t>
            </a:r>
            <a:endParaRPr lang="el-G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The past continuous (also called past progressive) is a </a:t>
            </a:r>
            <a:r>
              <a:rPr lang="en-US" sz="1600" dirty="0">
                <a:hlinkClick r:id="rId2"/>
              </a:rPr>
              <a:t>verb tense</a:t>
            </a:r>
            <a:r>
              <a:rPr lang="en-US" sz="1600" dirty="0"/>
              <a:t> which is used to show that an ongoing past action was happening at a specific moment of interruption, or that two ongoing actions were happening at the same time. Read on for detailed descriptions, examples, and past continuous exercises.</a:t>
            </a:r>
          </a:p>
          <a:p>
            <a:r>
              <a:rPr lang="en-US" sz="1600" b="1" dirty="0"/>
              <a:t>Past Continuous Forms</a:t>
            </a:r>
          </a:p>
          <a:p>
            <a:r>
              <a:rPr lang="en-US" sz="1600" dirty="0"/>
              <a:t>The past continuous is formed using </a:t>
            </a:r>
            <a:r>
              <a:rPr lang="en-US" sz="1600" b="1" i="1" dirty="0"/>
              <a:t>was/were</a:t>
            </a:r>
            <a:r>
              <a:rPr lang="en-US" sz="1600" b="1" dirty="0"/>
              <a:t> + present participle</a:t>
            </a:r>
            <a:r>
              <a:rPr lang="en-US" sz="1600" dirty="0"/>
              <a:t>. Questions are indicated by inverting the subject and </a:t>
            </a:r>
            <a:r>
              <a:rPr lang="en-US" sz="1600" i="1" dirty="0"/>
              <a:t>was/were</a:t>
            </a:r>
            <a:r>
              <a:rPr lang="en-US" sz="1600" dirty="0"/>
              <a:t>. Negatives are made with </a:t>
            </a:r>
            <a:r>
              <a:rPr lang="en-US" sz="1600" i="1" dirty="0"/>
              <a:t>not</a:t>
            </a:r>
            <a:r>
              <a:rPr lang="en-US" sz="1600" dirty="0"/>
              <a:t>.</a:t>
            </a:r>
          </a:p>
          <a:p>
            <a:r>
              <a:rPr lang="en-US" sz="1600" dirty="0"/>
              <a:t>Statement: You </a:t>
            </a:r>
            <a:r>
              <a:rPr lang="en-US" sz="1600" b="1" dirty="0"/>
              <a:t>were studying</a:t>
            </a:r>
            <a:r>
              <a:rPr lang="en-US" sz="1600" dirty="0"/>
              <a:t> when she called.</a:t>
            </a:r>
          </a:p>
          <a:p>
            <a:r>
              <a:rPr lang="en-US" sz="1600" dirty="0"/>
              <a:t>Question: </a:t>
            </a:r>
            <a:r>
              <a:rPr lang="en-US" sz="1600" b="1" dirty="0"/>
              <a:t>Were</a:t>
            </a:r>
            <a:r>
              <a:rPr lang="en-US" sz="1600" dirty="0"/>
              <a:t> you </a:t>
            </a:r>
            <a:r>
              <a:rPr lang="en-US" sz="1600" b="1" dirty="0"/>
              <a:t>studying</a:t>
            </a:r>
            <a:r>
              <a:rPr lang="en-US" sz="1600" dirty="0"/>
              <a:t> when she called?</a:t>
            </a:r>
          </a:p>
          <a:p>
            <a:r>
              <a:rPr lang="en-US" sz="1600" dirty="0"/>
              <a:t>Negative: You </a:t>
            </a:r>
            <a:r>
              <a:rPr lang="en-US" sz="1600" b="1" dirty="0"/>
              <a:t>were not studying</a:t>
            </a:r>
            <a:r>
              <a:rPr lang="en-US" sz="1600" dirty="0"/>
              <a:t> when she called.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 use 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3100" b="1" u="sng" dirty="0" smtClean="0"/>
              <a:t>USE 1 Interrupted Action in the Past</a:t>
            </a:r>
          </a:p>
          <a:p>
            <a:r>
              <a:rPr lang="en-US" sz="3100" dirty="0" smtClean="0"/>
              <a:t>Use the past continuous </a:t>
            </a:r>
            <a:r>
              <a:rPr lang="en-US" sz="3100" u="sng" dirty="0" smtClean="0"/>
              <a:t>to indicate that a longer action in the past was interrupted</a:t>
            </a:r>
            <a:r>
              <a:rPr lang="en-US" sz="3100" dirty="0" smtClean="0"/>
              <a:t>. </a:t>
            </a:r>
            <a:r>
              <a:rPr lang="en-US" sz="3100" u="sng" dirty="0" smtClean="0"/>
              <a:t>The interruption is </a:t>
            </a:r>
            <a:r>
              <a:rPr lang="en-US" sz="3100" dirty="0" smtClean="0"/>
              <a:t>usually a shorter action </a:t>
            </a:r>
            <a:r>
              <a:rPr lang="en-US" sz="3100" u="sng" dirty="0" smtClean="0"/>
              <a:t>in the simple past</a:t>
            </a:r>
            <a:r>
              <a:rPr lang="en-US" sz="3100" dirty="0" smtClean="0"/>
              <a:t>. Remember this can be a real interruption or just an interruption in time.</a:t>
            </a:r>
          </a:p>
          <a:p>
            <a:r>
              <a:rPr lang="en-US" sz="3100" dirty="0" smtClean="0"/>
              <a:t>Examples:</a:t>
            </a:r>
          </a:p>
          <a:p>
            <a:r>
              <a:rPr lang="en-US" sz="3100" dirty="0" smtClean="0"/>
              <a:t>I </a:t>
            </a:r>
            <a:r>
              <a:rPr lang="en-US" sz="3100" b="1" dirty="0" smtClean="0"/>
              <a:t>was watching</a:t>
            </a:r>
            <a:r>
              <a:rPr lang="en-US" sz="3100" dirty="0" smtClean="0"/>
              <a:t> TV when she called.</a:t>
            </a:r>
          </a:p>
          <a:p>
            <a:r>
              <a:rPr lang="en-US" sz="3100" dirty="0" smtClean="0"/>
              <a:t>When the phone rang, she </a:t>
            </a:r>
            <a:r>
              <a:rPr lang="en-US" sz="3100" b="1" dirty="0" smtClean="0"/>
              <a:t>was writing</a:t>
            </a:r>
            <a:r>
              <a:rPr lang="en-US" sz="3100" dirty="0" smtClean="0"/>
              <a:t> a letter.</a:t>
            </a:r>
          </a:p>
          <a:p>
            <a:r>
              <a:rPr lang="en-US" sz="3100" dirty="0" smtClean="0"/>
              <a:t>While we </a:t>
            </a:r>
            <a:r>
              <a:rPr lang="en-US" sz="3100" b="1" dirty="0" smtClean="0"/>
              <a:t>were having</a:t>
            </a:r>
            <a:r>
              <a:rPr lang="en-US" sz="3100" dirty="0" smtClean="0"/>
              <a:t> the picnic, it started to rain.</a:t>
            </a:r>
          </a:p>
          <a:p>
            <a:r>
              <a:rPr lang="en-US" sz="3100" dirty="0" smtClean="0"/>
              <a:t>What </a:t>
            </a:r>
            <a:r>
              <a:rPr lang="en-US" sz="3100" b="1" dirty="0" smtClean="0"/>
              <a:t>were</a:t>
            </a:r>
            <a:r>
              <a:rPr lang="en-US" sz="3100" dirty="0" smtClean="0"/>
              <a:t> you </a:t>
            </a:r>
            <a:r>
              <a:rPr lang="en-US" sz="3100" b="1" dirty="0" smtClean="0"/>
              <a:t>doing</a:t>
            </a:r>
            <a:r>
              <a:rPr lang="en-US" sz="3100" dirty="0" smtClean="0"/>
              <a:t> when the earthquake started?</a:t>
            </a:r>
          </a:p>
          <a:p>
            <a:r>
              <a:rPr lang="en-US" sz="3100" dirty="0" smtClean="0"/>
              <a:t>I </a:t>
            </a:r>
            <a:r>
              <a:rPr lang="en-US" sz="3100" b="1" dirty="0" smtClean="0"/>
              <a:t>was listening</a:t>
            </a:r>
            <a:r>
              <a:rPr lang="en-US" sz="3100" dirty="0" smtClean="0"/>
              <a:t> to my iPod, so I didn't hear the fire alarm.</a:t>
            </a:r>
          </a:p>
          <a:p>
            <a:r>
              <a:rPr lang="en-US" sz="3100" dirty="0" smtClean="0"/>
              <a:t>You </a:t>
            </a:r>
            <a:r>
              <a:rPr lang="en-US" sz="3100" b="1" dirty="0" smtClean="0"/>
              <a:t>were not listening</a:t>
            </a:r>
            <a:r>
              <a:rPr lang="en-US" sz="3100" dirty="0" smtClean="0"/>
              <a:t> to me when I told you to turn the oven off.</a:t>
            </a:r>
          </a:p>
          <a:p>
            <a:r>
              <a:rPr lang="en-US" sz="3100" dirty="0" smtClean="0"/>
              <a:t>While John </a:t>
            </a:r>
            <a:r>
              <a:rPr lang="en-US" sz="3100" b="1" dirty="0" smtClean="0"/>
              <a:t>was sleeping</a:t>
            </a:r>
            <a:r>
              <a:rPr lang="en-US" sz="3100" dirty="0" smtClean="0"/>
              <a:t> last night, someone stole his car.</a:t>
            </a:r>
          </a:p>
          <a:p>
            <a:r>
              <a:rPr lang="en-US" sz="3100" dirty="0" smtClean="0"/>
              <a:t>Sammy </a:t>
            </a:r>
            <a:r>
              <a:rPr lang="en-US" sz="3100" b="1" dirty="0" smtClean="0"/>
              <a:t>was waiting</a:t>
            </a:r>
            <a:r>
              <a:rPr lang="en-US" sz="3100" dirty="0" smtClean="0"/>
              <a:t> for us when we got off the plane.</a:t>
            </a:r>
          </a:p>
          <a:p>
            <a:r>
              <a:rPr lang="en-US" sz="3100" dirty="0" smtClean="0"/>
              <a:t>While I </a:t>
            </a:r>
            <a:r>
              <a:rPr lang="en-US" sz="3100" b="1" dirty="0" smtClean="0"/>
              <a:t>was writing</a:t>
            </a:r>
            <a:r>
              <a:rPr lang="en-US" sz="3100" dirty="0" smtClean="0"/>
              <a:t> the email, the computer suddenly went off.</a:t>
            </a:r>
          </a:p>
          <a:p>
            <a:r>
              <a:rPr lang="en-US" sz="3100" dirty="0" smtClean="0"/>
              <a:t>A: What </a:t>
            </a:r>
            <a:r>
              <a:rPr lang="en-US" sz="3100" b="1" dirty="0" smtClean="0"/>
              <a:t>were</a:t>
            </a:r>
            <a:r>
              <a:rPr lang="en-US" sz="3100" dirty="0" smtClean="0"/>
              <a:t> you </a:t>
            </a:r>
            <a:r>
              <a:rPr lang="en-US" sz="3100" b="1" dirty="0" smtClean="0"/>
              <a:t>doing</a:t>
            </a:r>
            <a:r>
              <a:rPr lang="en-US" sz="3100" dirty="0" smtClean="0"/>
              <a:t> when you broke your leg?</a:t>
            </a:r>
            <a:br>
              <a:rPr lang="en-US" sz="3100" dirty="0" smtClean="0"/>
            </a:br>
            <a:r>
              <a:rPr lang="en-US" sz="3100" dirty="0" smtClean="0"/>
              <a:t>B: I </a:t>
            </a:r>
            <a:r>
              <a:rPr lang="en-US" sz="3100" b="1" dirty="0" smtClean="0"/>
              <a:t>was snowboarding</a:t>
            </a:r>
            <a:r>
              <a:rPr lang="en-US" sz="3100" dirty="0" smtClean="0"/>
              <a:t>.</a:t>
            </a:r>
          </a:p>
          <a:p>
            <a:r>
              <a:rPr lang="en-US" sz="3100" b="1" u="sng" dirty="0" smtClean="0"/>
              <a:t>USE 2 Specific Time as an Interruption</a:t>
            </a:r>
          </a:p>
          <a:p>
            <a:r>
              <a:rPr lang="en-US" sz="3100" dirty="0" smtClean="0"/>
              <a:t>In USE 1, described above, </a:t>
            </a:r>
            <a:r>
              <a:rPr lang="en-US" sz="3100" u="sng" dirty="0" smtClean="0"/>
              <a:t>the past continuous is interrupted by a shorter action in the simple past</a:t>
            </a:r>
            <a:r>
              <a:rPr lang="en-US" sz="3100" dirty="0" smtClean="0"/>
              <a:t>. However, you can also </a:t>
            </a:r>
            <a:r>
              <a:rPr lang="en-US" sz="3100" u="sng" dirty="0" smtClean="0"/>
              <a:t>use a specific time as an interruption.</a:t>
            </a:r>
          </a:p>
          <a:p>
            <a:r>
              <a:rPr lang="en-US" sz="3100" dirty="0" smtClean="0"/>
              <a:t>Examples:</a:t>
            </a:r>
          </a:p>
          <a:p>
            <a:r>
              <a:rPr lang="en-US" sz="3100" dirty="0" smtClean="0"/>
              <a:t>Last night at 6 PM, I </a:t>
            </a:r>
            <a:r>
              <a:rPr lang="en-US" sz="3100" b="1" dirty="0" smtClean="0"/>
              <a:t>was eating</a:t>
            </a:r>
            <a:r>
              <a:rPr lang="en-US" sz="3100" dirty="0" smtClean="0"/>
              <a:t> dinner.</a:t>
            </a:r>
          </a:p>
          <a:p>
            <a:r>
              <a:rPr lang="en-US" sz="3100" dirty="0" smtClean="0"/>
              <a:t>At midnight, we </a:t>
            </a:r>
            <a:r>
              <a:rPr lang="en-US" sz="3100" b="1" dirty="0" smtClean="0"/>
              <a:t>were</a:t>
            </a:r>
            <a:r>
              <a:rPr lang="en-US" sz="3100" dirty="0" smtClean="0"/>
              <a:t> still </a:t>
            </a:r>
            <a:r>
              <a:rPr lang="en-US" sz="3100" b="1" dirty="0" smtClean="0"/>
              <a:t>driving</a:t>
            </a:r>
            <a:r>
              <a:rPr lang="en-US" sz="3100" dirty="0" smtClean="0"/>
              <a:t> through the desert.</a:t>
            </a:r>
          </a:p>
          <a:p>
            <a:r>
              <a:rPr lang="en-US" sz="3100" dirty="0" smtClean="0"/>
              <a:t>Yesterday at this time, I </a:t>
            </a:r>
            <a:r>
              <a:rPr lang="en-US" sz="3100" b="1" dirty="0" smtClean="0"/>
              <a:t>was sitting</a:t>
            </a:r>
            <a:r>
              <a:rPr lang="en-US" sz="3100" dirty="0" smtClean="0"/>
              <a:t> at my desk at work.</a:t>
            </a:r>
          </a:p>
          <a:p>
            <a:r>
              <a:rPr lang="en-US" sz="3100" b="1" i="1" dirty="0" smtClean="0"/>
              <a:t>IMPORTANT</a:t>
            </a:r>
          </a:p>
          <a:p>
            <a:r>
              <a:rPr lang="en-US" sz="3100" i="1" dirty="0" smtClean="0"/>
              <a:t>In the simple past, a specific time is used to show when an action began or finished. In the past continuous, a specific time only interrupts the action</a:t>
            </a:r>
            <a:r>
              <a:rPr lang="en-US" sz="3100" dirty="0" smtClean="0"/>
              <a:t>.</a:t>
            </a:r>
          </a:p>
          <a:p>
            <a:r>
              <a:rPr lang="en-US" sz="3100" dirty="0" smtClean="0"/>
              <a:t>Examples:</a:t>
            </a:r>
          </a:p>
          <a:p>
            <a:r>
              <a:rPr lang="en-US" sz="3100" dirty="0" smtClean="0"/>
              <a:t>Last night at 6 PM, I </a:t>
            </a:r>
            <a:r>
              <a:rPr lang="en-US" sz="3100" b="1" dirty="0" smtClean="0"/>
              <a:t>ate</a:t>
            </a:r>
            <a:r>
              <a:rPr lang="en-US" sz="3100" dirty="0" smtClean="0"/>
              <a:t> dinner.</a:t>
            </a:r>
            <a:br>
              <a:rPr lang="en-US" sz="3100" dirty="0" smtClean="0"/>
            </a:br>
            <a:r>
              <a:rPr lang="en-US" sz="3100" i="1" dirty="0" smtClean="0"/>
              <a:t>I started eating at 6 PM.</a:t>
            </a:r>
            <a:endParaRPr lang="en-US" sz="3100" dirty="0" smtClean="0"/>
          </a:p>
          <a:p>
            <a:r>
              <a:rPr lang="en-US" sz="3100" dirty="0" smtClean="0"/>
              <a:t>Last night at 6 PM, I </a:t>
            </a:r>
            <a:r>
              <a:rPr lang="en-US" sz="3100" b="1" dirty="0" smtClean="0"/>
              <a:t>was eating</a:t>
            </a:r>
            <a:r>
              <a:rPr lang="en-US" sz="3100" dirty="0" smtClean="0"/>
              <a:t> dinner.</a:t>
            </a:r>
            <a:br>
              <a:rPr lang="en-US" sz="3100" dirty="0" smtClean="0"/>
            </a:br>
            <a:r>
              <a:rPr lang="en-US" sz="3100" i="1" dirty="0" smtClean="0"/>
              <a:t>I started earlier; and at 6 PM, I was in the process of eating dinner.</a:t>
            </a:r>
            <a:endParaRPr lang="en-US" sz="31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 use II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400" b="1" u="sng" dirty="0" smtClean="0"/>
              <a:t>USE </a:t>
            </a:r>
            <a:r>
              <a:rPr lang="en-US" sz="1400" b="1" u="sng" dirty="0"/>
              <a:t>3 Parallel Actions</a:t>
            </a:r>
          </a:p>
          <a:p>
            <a:r>
              <a:rPr lang="en-US" sz="1400" dirty="0"/>
              <a:t>When you use the past continuous with two actions in the same sentence, it expresses the idea </a:t>
            </a:r>
            <a:r>
              <a:rPr lang="en-US" sz="1400" u="sng" dirty="0"/>
              <a:t>that both actions were happening at the same time. The actions are parallel.</a:t>
            </a:r>
          </a:p>
          <a:p>
            <a:r>
              <a:rPr lang="en-US" sz="1400" dirty="0"/>
              <a:t>Examples:</a:t>
            </a:r>
          </a:p>
          <a:p>
            <a:r>
              <a:rPr lang="en-US" sz="1400" dirty="0"/>
              <a:t>I </a:t>
            </a:r>
            <a:r>
              <a:rPr lang="en-US" sz="1400" b="1" dirty="0"/>
              <a:t>was studying</a:t>
            </a:r>
            <a:r>
              <a:rPr lang="en-US" sz="1400" dirty="0"/>
              <a:t> while he </a:t>
            </a:r>
            <a:r>
              <a:rPr lang="en-US" sz="1400" b="1" dirty="0"/>
              <a:t>was making</a:t>
            </a:r>
            <a:r>
              <a:rPr lang="en-US" sz="1400" dirty="0"/>
              <a:t> dinner.</a:t>
            </a:r>
          </a:p>
          <a:p>
            <a:r>
              <a:rPr lang="en-US" sz="1400" dirty="0"/>
              <a:t>While Ellen </a:t>
            </a:r>
            <a:r>
              <a:rPr lang="en-US" sz="1400" b="1" dirty="0"/>
              <a:t>was reading</a:t>
            </a:r>
            <a:r>
              <a:rPr lang="en-US" sz="1400" dirty="0"/>
              <a:t>, Tim </a:t>
            </a:r>
            <a:r>
              <a:rPr lang="en-US" sz="1400" b="1" dirty="0"/>
              <a:t>was watching</a:t>
            </a:r>
            <a:r>
              <a:rPr lang="en-US" sz="1400" dirty="0"/>
              <a:t> television.</a:t>
            </a:r>
          </a:p>
          <a:p>
            <a:r>
              <a:rPr lang="en-US" sz="1400" b="1" dirty="0"/>
              <a:t>Were</a:t>
            </a:r>
            <a:r>
              <a:rPr lang="en-US" sz="1400" dirty="0"/>
              <a:t> you </a:t>
            </a:r>
            <a:r>
              <a:rPr lang="en-US" sz="1400" b="1" dirty="0"/>
              <a:t>listening</a:t>
            </a:r>
            <a:r>
              <a:rPr lang="en-US" sz="1400" dirty="0"/>
              <a:t> while he </a:t>
            </a:r>
            <a:r>
              <a:rPr lang="en-US" sz="1400" b="1" dirty="0"/>
              <a:t>was talking</a:t>
            </a:r>
            <a:r>
              <a:rPr lang="en-US" sz="1400" dirty="0"/>
              <a:t>?</a:t>
            </a:r>
          </a:p>
          <a:p>
            <a:r>
              <a:rPr lang="en-US" sz="1400" dirty="0"/>
              <a:t>I </a:t>
            </a:r>
            <a:r>
              <a:rPr lang="en-US" sz="1400" b="1" dirty="0"/>
              <a:t>wasn't paying</a:t>
            </a:r>
            <a:r>
              <a:rPr lang="en-US" sz="1400" dirty="0"/>
              <a:t> attention while I </a:t>
            </a:r>
            <a:r>
              <a:rPr lang="en-US" sz="1400" b="1" dirty="0"/>
              <a:t>was writing</a:t>
            </a:r>
            <a:r>
              <a:rPr lang="en-US" sz="1400" dirty="0"/>
              <a:t> the letter, so I made several mistakes.</a:t>
            </a:r>
          </a:p>
          <a:p>
            <a:r>
              <a:rPr lang="en-US" sz="1400" dirty="0"/>
              <a:t>What </a:t>
            </a:r>
            <a:r>
              <a:rPr lang="en-US" sz="1400" b="1" dirty="0"/>
              <a:t>were</a:t>
            </a:r>
            <a:r>
              <a:rPr lang="en-US" sz="1400" dirty="0"/>
              <a:t> you </a:t>
            </a:r>
            <a:r>
              <a:rPr lang="en-US" sz="1400" b="1" dirty="0"/>
              <a:t>doing</a:t>
            </a:r>
            <a:r>
              <a:rPr lang="en-US" sz="1400" dirty="0"/>
              <a:t> while you </a:t>
            </a:r>
            <a:r>
              <a:rPr lang="en-US" sz="1400" b="1" dirty="0"/>
              <a:t>were waiting</a:t>
            </a:r>
            <a:r>
              <a:rPr lang="en-US" sz="1400" dirty="0"/>
              <a:t>?</a:t>
            </a:r>
          </a:p>
          <a:p>
            <a:r>
              <a:rPr lang="en-US" sz="1400" dirty="0"/>
              <a:t>Thomas </a:t>
            </a:r>
            <a:r>
              <a:rPr lang="en-US" sz="1400" b="1" dirty="0"/>
              <a:t>wasn't working</a:t>
            </a:r>
            <a:r>
              <a:rPr lang="en-US" sz="1400" dirty="0"/>
              <a:t>, and I </a:t>
            </a:r>
            <a:r>
              <a:rPr lang="en-US" sz="1400" b="1" dirty="0"/>
              <a:t>wasn't working</a:t>
            </a:r>
            <a:r>
              <a:rPr lang="en-US" sz="1400" dirty="0"/>
              <a:t> either.</a:t>
            </a:r>
          </a:p>
          <a:p>
            <a:r>
              <a:rPr lang="en-US" sz="1400" dirty="0"/>
              <a:t>They </a:t>
            </a:r>
            <a:r>
              <a:rPr lang="en-US" sz="1400" b="1" dirty="0"/>
              <a:t>were eating</a:t>
            </a:r>
            <a:r>
              <a:rPr lang="en-US" sz="1400" dirty="0"/>
              <a:t> dinner, </a:t>
            </a:r>
            <a:r>
              <a:rPr lang="en-US" sz="1400" b="1" dirty="0"/>
              <a:t>discussing</a:t>
            </a:r>
            <a:r>
              <a:rPr lang="en-US" sz="1400" dirty="0"/>
              <a:t> their plans, and </a:t>
            </a:r>
            <a:r>
              <a:rPr lang="en-US" sz="1400" b="1" dirty="0"/>
              <a:t>having</a:t>
            </a:r>
            <a:r>
              <a:rPr lang="en-US" sz="1400" dirty="0"/>
              <a:t> a good time.</a:t>
            </a:r>
          </a:p>
          <a:p>
            <a:endParaRPr lang="en-US" sz="1400" b="1" u="sng" dirty="0" smtClean="0"/>
          </a:p>
          <a:p>
            <a:r>
              <a:rPr lang="en-US" sz="1400" b="1" u="sng" dirty="0" smtClean="0"/>
              <a:t>USE </a:t>
            </a:r>
            <a:r>
              <a:rPr lang="en-US" sz="1400" b="1" u="sng" dirty="0"/>
              <a:t>4 Atmosphere</a:t>
            </a:r>
          </a:p>
          <a:p>
            <a:r>
              <a:rPr lang="en-US" sz="1400" dirty="0"/>
              <a:t>In English, we often use a series of parallel actions to describe </a:t>
            </a:r>
            <a:r>
              <a:rPr lang="en-US" sz="1400" u="sng" dirty="0"/>
              <a:t>the atmosphere at a particular time in the past</a:t>
            </a:r>
            <a:r>
              <a:rPr lang="en-US" sz="1400" dirty="0"/>
              <a:t>.</a:t>
            </a:r>
          </a:p>
          <a:p>
            <a:r>
              <a:rPr lang="en-US" sz="1400" dirty="0"/>
              <a:t>Example:</a:t>
            </a:r>
          </a:p>
          <a:p>
            <a:r>
              <a:rPr lang="en-US" sz="1400" dirty="0"/>
              <a:t>When I walked into the office, several people </a:t>
            </a:r>
            <a:r>
              <a:rPr lang="en-US" sz="1400" b="1" dirty="0"/>
              <a:t>were</a:t>
            </a:r>
            <a:r>
              <a:rPr lang="en-US" sz="1400" dirty="0"/>
              <a:t> busily </a:t>
            </a:r>
            <a:r>
              <a:rPr lang="en-US" sz="1400" b="1" dirty="0"/>
              <a:t>typing</a:t>
            </a:r>
            <a:r>
              <a:rPr lang="en-US" sz="1400" dirty="0"/>
              <a:t>, some </a:t>
            </a:r>
            <a:r>
              <a:rPr lang="en-US" sz="1400" b="1" dirty="0"/>
              <a:t>were talking</a:t>
            </a:r>
            <a:r>
              <a:rPr lang="en-US" sz="1400" dirty="0"/>
              <a:t> on the phones, the boss </a:t>
            </a:r>
            <a:r>
              <a:rPr lang="en-US" sz="1400" b="1" dirty="0"/>
              <a:t>was yelling</a:t>
            </a:r>
            <a:r>
              <a:rPr lang="en-US" sz="1400" dirty="0"/>
              <a:t> directions, and customers </a:t>
            </a:r>
            <a:r>
              <a:rPr lang="en-US" sz="1400" b="1" dirty="0"/>
              <a:t>were waiting</a:t>
            </a:r>
            <a:r>
              <a:rPr lang="en-US" sz="1400" dirty="0"/>
              <a:t> to be helped. One customer </a:t>
            </a:r>
            <a:r>
              <a:rPr lang="en-US" sz="1400" b="1" dirty="0"/>
              <a:t>was yelling</a:t>
            </a:r>
            <a:r>
              <a:rPr lang="en-US" sz="1400" dirty="0"/>
              <a:t> at a secretary and </a:t>
            </a:r>
            <a:r>
              <a:rPr lang="en-US" sz="1400" b="1" dirty="0"/>
              <a:t>waving</a:t>
            </a:r>
            <a:r>
              <a:rPr lang="en-US" sz="1400" dirty="0"/>
              <a:t> his hands. Others </a:t>
            </a:r>
            <a:r>
              <a:rPr lang="en-US" sz="1400" b="1" dirty="0"/>
              <a:t>were complaining</a:t>
            </a:r>
            <a:r>
              <a:rPr lang="en-US" sz="1400" dirty="0"/>
              <a:t> to each other about the bad service.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endParaRPr lang="el-GR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Past continuous and past simple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When we use these two tenses together, it shows us that </a:t>
            </a:r>
            <a:r>
              <a:rPr lang="en-US" sz="1400" u="sng" dirty="0"/>
              <a:t>the past simple action happened in the middle of the past continuous action, while it was in progress</a:t>
            </a:r>
            <a:r>
              <a:rPr lang="en-US" sz="1400" dirty="0"/>
              <a:t>.</a:t>
            </a:r>
          </a:p>
          <a:p>
            <a:r>
              <a:rPr lang="en-US" sz="1400" i="1" dirty="0" smtClean="0"/>
              <a:t>While I was studying, I suddenly felt sleepy.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u="sng" dirty="0" smtClean="0"/>
              <a:t>We </a:t>
            </a:r>
            <a:r>
              <a:rPr lang="en-US" sz="1400" u="sng" dirty="0"/>
              <a:t>often use these tenses to show an action interrupting another action</a:t>
            </a:r>
            <a:r>
              <a:rPr lang="en-US" sz="1400" dirty="0"/>
              <a:t>.</a:t>
            </a:r>
          </a:p>
          <a:p>
            <a:r>
              <a:rPr lang="en-US" sz="1400" i="1" dirty="0" smtClean="0"/>
              <a:t>I broke my leg when I was skiing.</a:t>
            </a:r>
            <a:br>
              <a:rPr lang="en-US" sz="1400" i="1" dirty="0" smtClean="0"/>
            </a:br>
            <a:r>
              <a:rPr lang="en-US" sz="1400" i="1" dirty="0" smtClean="0"/>
              <a:t>As I was going to work, I saw an old friend.</a:t>
            </a:r>
            <a:br>
              <a:rPr lang="en-US" sz="1400" i="1" dirty="0" smtClean="0"/>
            </a:br>
            <a:r>
              <a:rPr lang="en-US" sz="1400" i="1" dirty="0" smtClean="0"/>
              <a:t>We were watching television when the power went off.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Can </a:t>
            </a:r>
            <a:r>
              <a:rPr lang="en-US" sz="1400" dirty="0"/>
              <a:t>you see </a:t>
            </a:r>
            <a:r>
              <a:rPr lang="en-US" sz="1400" u="sng" dirty="0"/>
              <a:t>a difference in the meaning </a:t>
            </a:r>
            <a:r>
              <a:rPr lang="en-US" sz="1400" dirty="0"/>
              <a:t>of these two sentences?</a:t>
            </a:r>
          </a:p>
          <a:p>
            <a:r>
              <a:rPr lang="en-US" sz="1400" i="1" dirty="0" smtClean="0"/>
              <a:t>When the guests arrived, Jane was cooking dinner.</a:t>
            </a:r>
            <a:br>
              <a:rPr lang="en-US" sz="1400" i="1" dirty="0" smtClean="0"/>
            </a:br>
            <a:r>
              <a:rPr lang="en-US" sz="1400" i="1" dirty="0" smtClean="0"/>
              <a:t>When the guests arrived, Jane cooked dinner.</a:t>
            </a:r>
            <a:endParaRPr lang="en-US" sz="1400" dirty="0" smtClean="0"/>
          </a:p>
          <a:p>
            <a:r>
              <a:rPr lang="en-US" sz="1400" u="sng" dirty="0" smtClean="0"/>
              <a:t>In </a:t>
            </a:r>
            <a:r>
              <a:rPr lang="en-US" sz="1400" u="sng" dirty="0"/>
              <a:t>the first one</a:t>
            </a:r>
            <a:r>
              <a:rPr lang="en-US" sz="1400" dirty="0"/>
              <a:t>, Jane </a:t>
            </a:r>
            <a:r>
              <a:rPr lang="en-US" sz="1400" i="1" dirty="0"/>
              <a:t>started cooking dinner </a:t>
            </a:r>
            <a:r>
              <a:rPr lang="en-US" sz="1400" i="1" u="sng" dirty="0"/>
              <a:t>before</a:t>
            </a:r>
            <a:r>
              <a:rPr lang="en-US" sz="1400" i="1" dirty="0"/>
              <a:t> the guests arrived</a:t>
            </a:r>
            <a:r>
              <a:rPr lang="en-US" sz="1400" dirty="0"/>
              <a:t>. We know that because it uses the past continuous. </a:t>
            </a:r>
            <a:r>
              <a:rPr lang="en-US" sz="1400" u="sng" dirty="0"/>
              <a:t>In the second sentence</a:t>
            </a:r>
            <a:r>
              <a:rPr lang="en-US" sz="1400" dirty="0"/>
              <a:t>, </a:t>
            </a:r>
            <a:r>
              <a:rPr lang="en-US" sz="1400" i="1" dirty="0"/>
              <a:t>the guests arrived </a:t>
            </a:r>
            <a:r>
              <a:rPr lang="en-US" sz="1400" i="1" u="sng" dirty="0"/>
              <a:t>first and then </a:t>
            </a:r>
            <a:r>
              <a:rPr lang="en-US" sz="1400" i="1" dirty="0"/>
              <a:t>Jane started cooking</a:t>
            </a:r>
            <a:r>
              <a:rPr lang="en-US" sz="1400" dirty="0"/>
              <a:t>.</a:t>
            </a:r>
          </a:p>
          <a:p>
            <a:endParaRPr lang="el-G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Useful links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https://www.slideshare.net/majomarins/past-simple-vs-past-continuous-30591098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https://www.englishpage.com/verbpage/verbs3.htm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https://learnenglish.britishcouncil.org/grammar/beginner-to-pre-intermediate/past-continuous-and-past-simple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https://int.search.myway.com/search/GGmain.jhtml?p2=%5EBSB%5Exdm009%5ETTAB02%5EGR&amp;ptb=6E35E9F1-50C8-4F89-9D19-BA4592953C75&amp;n=78489412&amp;ln=el&amp;si=EAIaIQobChMIpuzDwoC_2QIVAzjgCh1L3g9zEAEYASAAEgKerfD_B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110</TotalTime>
  <Words>243</Words>
  <Application>Microsoft Office PowerPoint</Application>
  <PresentationFormat>Προβολή στην οθόνη (4:3)</PresentationFormat>
  <Paragraphs>103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Διάμεσος</vt:lpstr>
      <vt:lpstr>PAST TENSES</vt:lpstr>
      <vt:lpstr>Past simple</vt:lpstr>
      <vt:lpstr>Past simple questions and negatives</vt:lpstr>
      <vt:lpstr>How the past tense is formed </vt:lpstr>
      <vt:lpstr>Past Continuous</vt:lpstr>
      <vt:lpstr>Past Continuous use I</vt:lpstr>
      <vt:lpstr>Past continuous use II</vt:lpstr>
      <vt:lpstr>Past continuous and past simple 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lampros1234</dc:creator>
  <cp:lastModifiedBy>lampros1234</cp:lastModifiedBy>
  <cp:revision>13</cp:revision>
  <dcterms:created xsi:type="dcterms:W3CDTF">2020-04-14T15:06:59Z</dcterms:created>
  <dcterms:modified xsi:type="dcterms:W3CDTF">2020-05-15T06:58:12Z</dcterms:modified>
</cp:coreProperties>
</file>