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0" r:id="rId5"/>
    <p:sldId id="259"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11" name="10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E996142-2787-48CF-8710-0F7B49B1F933}" type="datetimeFigureOut">
              <a:rPr lang="el-GR" smtClean="0"/>
              <a:pPr/>
              <a:t>15/2/2021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B86A534-7B1E-45B6-ABC2-22D99FE171F3}" type="slidenum">
              <a:rPr lang="el-GR" smtClean="0"/>
              <a:pPr/>
              <a:t>‹#›</a:t>
            </a:fld>
            <a:endParaRPr lang="el-GR"/>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E996142-2787-48CF-8710-0F7B49B1F933}" type="datetimeFigureOut">
              <a:rPr lang="el-GR" smtClean="0"/>
              <a:pPr/>
              <a:t>15/2/2021</a:t>
            </a:fld>
            <a:endParaRPr lang="el-GR"/>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B86A534-7B1E-45B6-ABC2-22D99FE171F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nglishpage.com/verbpage/verbtenseintro.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nglishpage.com/verbpage/presentperfect.html" TargetMode="External"/><Relationship Id="rId2" Type="http://schemas.openxmlformats.org/officeDocument/2006/relationships/hyperlink" Target="https://www.englishpage.com/verbpage/type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efllemon.com/speaking-game-for-present-perfect-continuous" TargetMode="External"/><Relationship Id="rId2" Type="http://schemas.openxmlformats.org/officeDocument/2006/relationships/hyperlink" Target="https://www.tefl.net/elt/ideas/games/present-perfect-simple-continuous-games/" TargetMode="External"/><Relationship Id="rId1" Type="http://schemas.openxmlformats.org/officeDocument/2006/relationships/slideLayout" Target="../slideLayouts/slideLayout2.xml"/><Relationship Id="rId6" Type="http://schemas.openxmlformats.org/officeDocument/2006/relationships/hyperlink" Target="https://learnenglishteens.britishcouncil.org/grammar/intermediate-grammar/present-perfect-simple-continuous" TargetMode="External"/><Relationship Id="rId5" Type="http://schemas.openxmlformats.org/officeDocument/2006/relationships/hyperlink" Target="https://tefltastic.wordpress.com/worksheets/grammar/present-perfect/present-perfect-cont/" TargetMode="External"/><Relationship Id="rId4" Type="http://schemas.openxmlformats.org/officeDocument/2006/relationships/hyperlink" Target="https://agendaweb.org/verbs/present_perfect_continuous-exercise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PRESENT PERFECT CONTINUOUS</a:t>
            </a:r>
            <a:endParaRPr lang="el-GR" dirty="0"/>
          </a:p>
        </p:txBody>
      </p:sp>
      <p:sp>
        <p:nvSpPr>
          <p:cNvPr id="3" name="2 - Υπότιτλος"/>
          <p:cNvSpPr>
            <a:spLocks noGrp="1"/>
          </p:cNvSpPr>
          <p:nvPr>
            <p:ph type="subTitle" idx="1"/>
          </p:nvPr>
        </p:nvSpPr>
        <p:spPr/>
        <p:txBody>
          <a:bodyPr/>
          <a:lstStyle/>
          <a:p>
            <a:r>
              <a:rPr lang="en-US" dirty="0" smtClean="0"/>
              <a:t>Form use function</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Present Perfect Continuous Forms</a:t>
            </a:r>
            <a:br>
              <a:rPr lang="en-US" b="1" dirty="0" smtClean="0"/>
            </a:br>
            <a:endParaRPr lang="el-GR" dirty="0"/>
          </a:p>
        </p:txBody>
      </p:sp>
      <p:sp>
        <p:nvSpPr>
          <p:cNvPr id="3" name="2 - Θέση περιεχομένου"/>
          <p:cNvSpPr>
            <a:spLocks noGrp="1"/>
          </p:cNvSpPr>
          <p:nvPr>
            <p:ph idx="1"/>
          </p:nvPr>
        </p:nvSpPr>
        <p:spPr/>
        <p:txBody>
          <a:bodyPr>
            <a:normAutofit/>
          </a:bodyPr>
          <a:lstStyle/>
          <a:p>
            <a:r>
              <a:rPr lang="en-US" sz="1800" dirty="0"/>
              <a:t>The present perfect continuous (also called present perfect progressive) is a </a:t>
            </a:r>
            <a:r>
              <a:rPr lang="en-US" sz="1800" dirty="0">
                <a:hlinkClick r:id="rId2"/>
              </a:rPr>
              <a:t>verb tense</a:t>
            </a:r>
            <a:r>
              <a:rPr lang="en-US" sz="1800" dirty="0"/>
              <a:t> which is used to show that an action started in the past and has continued up to the present moment. The present perfect continuous usually emphasizes duration, or the amount of time that an action has been taking place. Read on for detailed descriptions, examples, and present perfect continuous exercises.</a:t>
            </a:r>
          </a:p>
          <a:p>
            <a:r>
              <a:rPr lang="en-US" sz="1800" b="1" dirty="0"/>
              <a:t>Present Perfect Continuous Forms</a:t>
            </a:r>
          </a:p>
          <a:p>
            <a:r>
              <a:rPr lang="en-US" sz="1800" dirty="0"/>
              <a:t>The present perfect continuous is formed using </a:t>
            </a:r>
            <a:r>
              <a:rPr lang="en-US" sz="1800" b="1" i="1" dirty="0"/>
              <a:t>has/have + been</a:t>
            </a:r>
            <a:r>
              <a:rPr lang="en-US" sz="1800" b="1" dirty="0"/>
              <a:t> + present participle</a:t>
            </a:r>
            <a:r>
              <a:rPr lang="en-US" sz="1800" dirty="0"/>
              <a:t>. Questions are indicated by inverting the subject and </a:t>
            </a:r>
            <a:r>
              <a:rPr lang="en-US" sz="1800" i="1" dirty="0"/>
              <a:t>has/have</a:t>
            </a:r>
            <a:r>
              <a:rPr lang="en-US" sz="1800" dirty="0"/>
              <a:t>. Negatives are made with </a:t>
            </a:r>
            <a:r>
              <a:rPr lang="en-US" sz="1800" i="1" dirty="0"/>
              <a:t>not</a:t>
            </a:r>
            <a:r>
              <a:rPr lang="en-US" sz="1800" dirty="0"/>
              <a:t>.</a:t>
            </a:r>
          </a:p>
          <a:p>
            <a:r>
              <a:rPr lang="en-US" sz="1800" dirty="0"/>
              <a:t>Statement: You </a:t>
            </a:r>
            <a:r>
              <a:rPr lang="en-US" sz="1800" b="1" dirty="0"/>
              <a:t>have been waiting</a:t>
            </a:r>
            <a:r>
              <a:rPr lang="en-US" sz="1800" dirty="0"/>
              <a:t> here for two hours.</a:t>
            </a:r>
          </a:p>
          <a:p>
            <a:r>
              <a:rPr lang="en-US" sz="1800" dirty="0"/>
              <a:t>Question: </a:t>
            </a:r>
            <a:r>
              <a:rPr lang="en-US" sz="1800" b="1" dirty="0"/>
              <a:t>Have</a:t>
            </a:r>
            <a:r>
              <a:rPr lang="en-US" sz="1800" dirty="0"/>
              <a:t> you </a:t>
            </a:r>
            <a:r>
              <a:rPr lang="en-US" sz="1800" b="1" dirty="0"/>
              <a:t>been waiting</a:t>
            </a:r>
            <a:r>
              <a:rPr lang="en-US" sz="1800" dirty="0"/>
              <a:t> here for two hours?</a:t>
            </a:r>
          </a:p>
          <a:p>
            <a:r>
              <a:rPr lang="en-US" sz="1800" dirty="0"/>
              <a:t>Negative: You </a:t>
            </a:r>
            <a:r>
              <a:rPr lang="en-US" sz="1800" b="1" dirty="0"/>
              <a:t>have not been waiting</a:t>
            </a:r>
            <a:r>
              <a:rPr lang="en-US" sz="1800" dirty="0"/>
              <a:t> here for two hours.</a:t>
            </a:r>
          </a:p>
          <a:p>
            <a:endParaRPr lang="el-G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Present Perfect Continuous Uses</a:t>
            </a:r>
            <a:br>
              <a:rPr lang="en-US" b="1"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r>
              <a:rPr lang="en-US" sz="1200" b="1" dirty="0" smtClean="0"/>
              <a:t>USE </a:t>
            </a:r>
            <a:r>
              <a:rPr lang="en-US" sz="1200" b="1" dirty="0"/>
              <a:t>1 Duration from the Past Until Now</a:t>
            </a:r>
          </a:p>
          <a:p>
            <a:r>
              <a:rPr lang="en-US" sz="1200" dirty="0"/>
              <a:t>We use the present perfect continuous </a:t>
            </a:r>
            <a:r>
              <a:rPr lang="en-US" sz="1200" i="1" u="sng" dirty="0"/>
              <a:t>to show that something started in the past and has continued up until now</a:t>
            </a:r>
            <a:r>
              <a:rPr lang="en-US" sz="1200" dirty="0"/>
              <a:t>. "For five minutes," "for two weeks," and "since Tuesday" are all durations which can be used with the present perfect continuous.</a:t>
            </a:r>
          </a:p>
          <a:p>
            <a:r>
              <a:rPr lang="en-US" sz="1200" dirty="0"/>
              <a:t>Examples:</a:t>
            </a:r>
          </a:p>
          <a:p>
            <a:r>
              <a:rPr lang="en-US" sz="1200" dirty="0"/>
              <a:t>They </a:t>
            </a:r>
            <a:r>
              <a:rPr lang="en-US" sz="1200" b="1" dirty="0"/>
              <a:t>have been talking</a:t>
            </a:r>
            <a:r>
              <a:rPr lang="en-US" sz="1200" dirty="0"/>
              <a:t> for the last hour.</a:t>
            </a:r>
          </a:p>
          <a:p>
            <a:r>
              <a:rPr lang="en-US" sz="1200" dirty="0"/>
              <a:t>She </a:t>
            </a:r>
            <a:r>
              <a:rPr lang="en-US" sz="1200" b="1" dirty="0"/>
              <a:t>has been working</a:t>
            </a:r>
            <a:r>
              <a:rPr lang="en-US" sz="1200" dirty="0"/>
              <a:t> at that company for three years.</a:t>
            </a:r>
          </a:p>
          <a:p>
            <a:r>
              <a:rPr lang="en-US" sz="1200" dirty="0"/>
              <a:t>What </a:t>
            </a:r>
            <a:r>
              <a:rPr lang="en-US" sz="1200" b="1" dirty="0"/>
              <a:t>have</a:t>
            </a:r>
            <a:r>
              <a:rPr lang="en-US" sz="1200" dirty="0"/>
              <a:t> you </a:t>
            </a:r>
            <a:r>
              <a:rPr lang="en-US" sz="1200" b="1" dirty="0"/>
              <a:t>been doing</a:t>
            </a:r>
            <a:r>
              <a:rPr lang="en-US" sz="1200" dirty="0"/>
              <a:t> for the last 30 minutes?</a:t>
            </a:r>
          </a:p>
          <a:p>
            <a:r>
              <a:rPr lang="en-US" sz="1200" dirty="0"/>
              <a:t>James </a:t>
            </a:r>
            <a:r>
              <a:rPr lang="en-US" sz="1200" b="1" dirty="0"/>
              <a:t>has been teaching</a:t>
            </a:r>
            <a:r>
              <a:rPr lang="en-US" sz="1200" dirty="0"/>
              <a:t> at the university since June.</a:t>
            </a:r>
          </a:p>
          <a:p>
            <a:r>
              <a:rPr lang="en-US" sz="1200" dirty="0"/>
              <a:t>We </a:t>
            </a:r>
            <a:r>
              <a:rPr lang="en-US" sz="1200" b="1" dirty="0"/>
              <a:t>have been waiting </a:t>
            </a:r>
            <a:r>
              <a:rPr lang="en-US" sz="1200" dirty="0"/>
              <a:t>here for over two hours!</a:t>
            </a:r>
          </a:p>
          <a:p>
            <a:r>
              <a:rPr lang="en-US" sz="1200" dirty="0"/>
              <a:t>Why </a:t>
            </a:r>
            <a:r>
              <a:rPr lang="en-US" sz="1200" b="1" dirty="0"/>
              <a:t>has</a:t>
            </a:r>
            <a:r>
              <a:rPr lang="en-US" sz="1200" dirty="0"/>
              <a:t> Nancy </a:t>
            </a:r>
            <a:r>
              <a:rPr lang="en-US" sz="1200" b="1" dirty="0"/>
              <a:t>not been taking</a:t>
            </a:r>
            <a:r>
              <a:rPr lang="en-US" sz="1200" dirty="0"/>
              <a:t> her medicine for the last three days?</a:t>
            </a:r>
          </a:p>
          <a:p>
            <a:r>
              <a:rPr lang="en-US" sz="1200" b="1" dirty="0"/>
              <a:t>USE 2 Recently, Lately</a:t>
            </a:r>
          </a:p>
          <a:p>
            <a:r>
              <a:rPr lang="en-US" sz="1200" dirty="0"/>
              <a:t>You can also use the present perfect continuous </a:t>
            </a:r>
            <a:r>
              <a:rPr lang="en-US" sz="1200" i="1" u="sng" dirty="0"/>
              <a:t>WITHOUT a duration </a:t>
            </a:r>
            <a:r>
              <a:rPr lang="en-US" sz="1200" dirty="0"/>
              <a:t>such as "for two weeks." Without the duration, the </a:t>
            </a:r>
            <a:r>
              <a:rPr lang="en-US" sz="1200" i="1" u="sng" dirty="0"/>
              <a:t>tense has a more general meaning of "lately." We often use the words "lately" or "recently" to emphasize this meaning</a:t>
            </a:r>
            <a:r>
              <a:rPr lang="en-US" sz="1200" dirty="0"/>
              <a:t>.</a:t>
            </a:r>
          </a:p>
          <a:p>
            <a:r>
              <a:rPr lang="en-US" sz="1200" dirty="0"/>
              <a:t>Examples:</a:t>
            </a:r>
          </a:p>
          <a:p>
            <a:r>
              <a:rPr lang="en-US" sz="1200" dirty="0"/>
              <a:t>Recently, I </a:t>
            </a:r>
            <a:r>
              <a:rPr lang="en-US" sz="1200" b="1" dirty="0"/>
              <a:t>have been feeling</a:t>
            </a:r>
            <a:r>
              <a:rPr lang="en-US" sz="1200" dirty="0"/>
              <a:t> really tired.</a:t>
            </a:r>
          </a:p>
          <a:p>
            <a:r>
              <a:rPr lang="en-US" sz="1200" dirty="0"/>
              <a:t>She </a:t>
            </a:r>
            <a:r>
              <a:rPr lang="en-US" sz="1200" b="1" dirty="0"/>
              <a:t>has been watching</a:t>
            </a:r>
            <a:r>
              <a:rPr lang="en-US" sz="1200" dirty="0"/>
              <a:t> too much television lately.</a:t>
            </a:r>
          </a:p>
          <a:p>
            <a:r>
              <a:rPr lang="en-US" sz="1200" b="1" dirty="0"/>
              <a:t>Have</a:t>
            </a:r>
            <a:r>
              <a:rPr lang="en-US" sz="1200" dirty="0"/>
              <a:t> you </a:t>
            </a:r>
            <a:r>
              <a:rPr lang="en-US" sz="1200" b="1" dirty="0"/>
              <a:t>been exercising</a:t>
            </a:r>
            <a:r>
              <a:rPr lang="en-US" sz="1200" dirty="0"/>
              <a:t> lately?</a:t>
            </a:r>
          </a:p>
          <a:p>
            <a:r>
              <a:rPr lang="en-US" sz="1200" dirty="0"/>
              <a:t>Mary </a:t>
            </a:r>
            <a:r>
              <a:rPr lang="en-US" sz="1200" b="1" dirty="0"/>
              <a:t>has been feeling</a:t>
            </a:r>
            <a:r>
              <a:rPr lang="en-US" sz="1200" dirty="0"/>
              <a:t> a little depressed.</a:t>
            </a:r>
          </a:p>
          <a:p>
            <a:r>
              <a:rPr lang="en-US" sz="1200" dirty="0"/>
              <a:t>Lisa </a:t>
            </a:r>
            <a:r>
              <a:rPr lang="en-US" sz="1200" b="1" dirty="0"/>
              <a:t>has not been practicing</a:t>
            </a:r>
            <a:r>
              <a:rPr lang="en-US" sz="1200" dirty="0"/>
              <a:t> her English.</a:t>
            </a:r>
          </a:p>
          <a:p>
            <a:r>
              <a:rPr lang="en-US" sz="1200" dirty="0"/>
              <a:t>What </a:t>
            </a:r>
            <a:r>
              <a:rPr lang="en-US" sz="1200" b="1" dirty="0"/>
              <a:t>have</a:t>
            </a:r>
            <a:r>
              <a:rPr lang="en-US" sz="1200" dirty="0"/>
              <a:t> you </a:t>
            </a:r>
            <a:r>
              <a:rPr lang="en-US" sz="1200" b="1" dirty="0"/>
              <a:t>been </a:t>
            </a:r>
            <a:r>
              <a:rPr lang="en-US" sz="1200" b="1" dirty="0" smtClean="0"/>
              <a:t>doing?</a:t>
            </a:r>
            <a:endParaRPr lang="en-US" sz="1200" dirty="0"/>
          </a:p>
          <a:p>
            <a:endParaRPr lang="el-GR"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a:t>Finished actions</a:t>
            </a:r>
            <a:endParaRPr lang="el-GR" dirty="0"/>
          </a:p>
        </p:txBody>
      </p:sp>
      <p:sp>
        <p:nvSpPr>
          <p:cNvPr id="3" name="2 - Θέση περιεχομένου"/>
          <p:cNvSpPr>
            <a:spLocks noGrp="1"/>
          </p:cNvSpPr>
          <p:nvPr>
            <p:ph idx="1"/>
          </p:nvPr>
        </p:nvSpPr>
        <p:spPr/>
        <p:txBody>
          <a:bodyPr/>
          <a:lstStyle/>
          <a:p>
            <a:r>
              <a:rPr lang="en-US" dirty="0"/>
              <a:t> Actions which have recently stopped (though the whole action can be unfinished) and have a result, which we can often see, hear, or feel, in the present. We don't use a time word here</a:t>
            </a:r>
            <a:r>
              <a:rPr lang="en-US" dirty="0" smtClean="0"/>
              <a:t>. I'm </a:t>
            </a:r>
            <a:r>
              <a:rPr lang="en-US" dirty="0"/>
              <a:t>so tired, I've been studying.</a:t>
            </a:r>
          </a:p>
          <a:p>
            <a:r>
              <a:rPr lang="en-US" dirty="0"/>
              <a:t>I've been running, so I'm really hot.</a:t>
            </a:r>
          </a:p>
          <a:p>
            <a:r>
              <a:rPr lang="en-US" dirty="0"/>
              <a:t>It's been raining so the pavement is wet.</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IMPORTANT</a:t>
            </a:r>
            <a:br>
              <a:rPr lang="en-US" b="1" dirty="0" smtClean="0"/>
            </a:br>
            <a:r>
              <a:rPr lang="en-US" b="1" dirty="0" smtClean="0"/>
              <a:t>NOTES ABOUT THE TENSE USE</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sz="1400" b="1" dirty="0"/>
              <a:t>IMPORTANT</a:t>
            </a:r>
          </a:p>
          <a:p>
            <a:r>
              <a:rPr lang="en-US" sz="1400" dirty="0"/>
              <a:t>Remember that the present perfect continuous has the meaning of "lately" or "recently." If you use the present perfect continuous </a:t>
            </a:r>
            <a:r>
              <a:rPr lang="en-US" sz="1400" i="1" dirty="0"/>
              <a:t>in a question such as "Have you been feeling alright?", it can suggest that the person looks sick or unhealthy.</a:t>
            </a:r>
            <a:r>
              <a:rPr lang="en-US" sz="1400" dirty="0"/>
              <a:t> A question such as </a:t>
            </a:r>
            <a:r>
              <a:rPr lang="en-US" sz="1400" i="1" dirty="0"/>
              <a:t>"Have you been smoking?" can suggest that you smell the smoke on the person</a:t>
            </a:r>
            <a:r>
              <a:rPr lang="en-US" sz="1400" dirty="0"/>
              <a:t>. Using this tense in a </a:t>
            </a:r>
            <a:r>
              <a:rPr lang="en-US" sz="1400" i="1" dirty="0"/>
              <a:t>question suggests you can see, smell, hear or feel the results of the action. It is possible to insult someone by using this tense incorrectly.</a:t>
            </a:r>
          </a:p>
          <a:p>
            <a:r>
              <a:rPr lang="en-US" sz="1400" b="1" dirty="0"/>
              <a:t>REMEMBER Non-Continuous Verbs/ Mixed Verbs</a:t>
            </a:r>
          </a:p>
          <a:p>
            <a:r>
              <a:rPr lang="en-US" sz="1400" dirty="0"/>
              <a:t>It is important to remember that </a:t>
            </a:r>
            <a:r>
              <a:rPr lang="en-US" sz="1400" dirty="0">
                <a:hlinkClick r:id="rId2"/>
              </a:rPr>
              <a:t>non-continuous verbs</a:t>
            </a:r>
            <a:r>
              <a:rPr lang="en-US" sz="1400" dirty="0"/>
              <a:t> cannot be used in any continuous tenses. Also, certain non-continuous meanings for </a:t>
            </a:r>
            <a:r>
              <a:rPr lang="en-US" sz="1400" dirty="0">
                <a:hlinkClick r:id="rId2"/>
              </a:rPr>
              <a:t>mixed verbs</a:t>
            </a:r>
            <a:r>
              <a:rPr lang="en-US" sz="1400" dirty="0"/>
              <a:t> cannot be used in continuous tenses. Instead of using present perfect continuous with these verbs, you must use </a:t>
            </a:r>
            <a:r>
              <a:rPr lang="en-US" sz="1400" dirty="0">
                <a:hlinkClick r:id="rId3"/>
              </a:rPr>
              <a:t>present perfect</a:t>
            </a:r>
            <a:r>
              <a:rPr lang="en-US" sz="1400" dirty="0"/>
              <a:t>.</a:t>
            </a:r>
          </a:p>
          <a:p>
            <a:r>
              <a:rPr lang="en-US" sz="1400" dirty="0"/>
              <a:t>Examples:</a:t>
            </a:r>
          </a:p>
          <a:p>
            <a:r>
              <a:rPr lang="en-US" sz="1400" dirty="0"/>
              <a:t>Sam </a:t>
            </a:r>
            <a:r>
              <a:rPr lang="en-US" sz="1400" b="1" dirty="0"/>
              <a:t>has been having</a:t>
            </a:r>
            <a:r>
              <a:rPr lang="en-US" sz="1400" dirty="0"/>
              <a:t> his car for two years. </a:t>
            </a:r>
            <a:r>
              <a:rPr lang="en-US" sz="1400" b="1" i="1" dirty="0"/>
              <a:t>Not Correct</a:t>
            </a:r>
            <a:endParaRPr lang="en-US" sz="1400" dirty="0"/>
          </a:p>
          <a:p>
            <a:r>
              <a:rPr lang="en-US" sz="1400" dirty="0"/>
              <a:t>Sam </a:t>
            </a:r>
            <a:r>
              <a:rPr lang="en-US" sz="1400" b="1" dirty="0"/>
              <a:t>has had</a:t>
            </a:r>
            <a:r>
              <a:rPr lang="en-US" sz="1400" dirty="0"/>
              <a:t> his car for two years. </a:t>
            </a:r>
            <a:r>
              <a:rPr lang="en-US" sz="1400" b="1" i="1" dirty="0"/>
              <a:t>Correct</a:t>
            </a:r>
            <a:endParaRPr lang="en-US" sz="1400" dirty="0"/>
          </a:p>
          <a:p>
            <a:r>
              <a:rPr lang="en-US" sz="1400" b="1" dirty="0"/>
              <a:t>ADVERB PLACEMENT</a:t>
            </a:r>
          </a:p>
          <a:p>
            <a:r>
              <a:rPr lang="en-US" sz="1400" dirty="0"/>
              <a:t>The examples below show the placement for grammar adverbs such as: always, only, never, ever, still, just, etc.</a:t>
            </a:r>
          </a:p>
          <a:p>
            <a:r>
              <a:rPr lang="en-US" sz="1400" dirty="0"/>
              <a:t>Examples:</a:t>
            </a:r>
          </a:p>
          <a:p>
            <a:r>
              <a:rPr lang="en-US" sz="1400" dirty="0"/>
              <a:t>You have </a:t>
            </a:r>
            <a:r>
              <a:rPr lang="en-US" sz="1400" b="1" dirty="0"/>
              <a:t>only</a:t>
            </a:r>
            <a:r>
              <a:rPr lang="en-US" sz="1400" dirty="0"/>
              <a:t> been waiting here for one hour.</a:t>
            </a:r>
          </a:p>
          <a:p>
            <a:r>
              <a:rPr lang="en-US" sz="1400" dirty="0"/>
              <a:t>Have you </a:t>
            </a:r>
            <a:r>
              <a:rPr lang="en-US" sz="1400" b="1" dirty="0"/>
              <a:t>only</a:t>
            </a:r>
            <a:r>
              <a:rPr lang="en-US" sz="1400" dirty="0"/>
              <a:t> been waiting here for one hour?</a:t>
            </a:r>
          </a:p>
          <a:p>
            <a:r>
              <a:rPr lang="en-US" sz="1400" b="1" dirty="0"/>
              <a:t>ACTIVE / PASSIVE</a:t>
            </a:r>
          </a:p>
          <a:p>
            <a:r>
              <a:rPr lang="en-US" sz="1400" dirty="0"/>
              <a:t>Examples:</a:t>
            </a:r>
          </a:p>
          <a:p>
            <a:r>
              <a:rPr lang="en-US" sz="1400" dirty="0"/>
              <a:t>Recently, John </a:t>
            </a:r>
            <a:r>
              <a:rPr lang="en-US" sz="1400" b="1" dirty="0"/>
              <a:t>has been doing</a:t>
            </a:r>
            <a:r>
              <a:rPr lang="en-US" sz="1400" dirty="0"/>
              <a:t> the work. </a:t>
            </a:r>
            <a:r>
              <a:rPr lang="en-US" sz="1400" i="1" dirty="0"/>
              <a:t>Active</a:t>
            </a:r>
            <a:endParaRPr lang="en-US" sz="1400" dirty="0"/>
          </a:p>
          <a:p>
            <a:r>
              <a:rPr lang="en-US" sz="1400" dirty="0"/>
              <a:t>Recently, the work </a:t>
            </a:r>
            <a:r>
              <a:rPr lang="en-US" sz="1400" b="1" dirty="0"/>
              <a:t>has been being done</a:t>
            </a:r>
            <a:r>
              <a:rPr lang="en-US" sz="1400" dirty="0"/>
              <a:t> by John. </a:t>
            </a:r>
            <a:r>
              <a:rPr lang="en-US" sz="1400" i="1" dirty="0"/>
              <a:t>Passive</a:t>
            </a:r>
            <a:endParaRPr lang="en-US" sz="1400" dirty="0"/>
          </a:p>
          <a:p>
            <a:r>
              <a:rPr lang="en-US" sz="1400" dirty="0"/>
              <a:t>NOTE: Present perfect continuous is less commonly used in its passive form.</a:t>
            </a:r>
          </a:p>
          <a:p>
            <a:endParaRPr lang="el-GR"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 Useful Links for </a:t>
            </a:r>
            <a:r>
              <a:rPr lang="en-US" smtClean="0"/>
              <a:t>extra practice</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n-US" dirty="0" smtClean="0">
                <a:hlinkClick r:id="rId2"/>
              </a:rPr>
              <a:t>https://www.tefl.net/elt/ideas/games/present-perfect-simple-continuous-games/</a:t>
            </a:r>
            <a:endParaRPr lang="en-US" dirty="0" smtClean="0"/>
          </a:p>
          <a:p>
            <a:r>
              <a:rPr lang="en-US" dirty="0" smtClean="0">
                <a:hlinkClick r:id="rId3"/>
              </a:rPr>
              <a:t>https://www.tefllemon.com/speaking-game-for-present-perfect-continuous</a:t>
            </a:r>
            <a:endParaRPr lang="en-US" dirty="0" smtClean="0"/>
          </a:p>
          <a:p>
            <a:r>
              <a:rPr lang="en-US" dirty="0" smtClean="0">
                <a:hlinkClick r:id="rId4"/>
              </a:rPr>
              <a:t>https://agendaweb.org/verbs/present_perfect_continuous-exercises.html</a:t>
            </a:r>
            <a:endParaRPr lang="en-US" dirty="0" smtClean="0"/>
          </a:p>
          <a:p>
            <a:r>
              <a:rPr lang="en-US" dirty="0" smtClean="0">
                <a:hlinkClick r:id="rId5"/>
              </a:rPr>
              <a:t>https://tefltastic.wordpress.com/worksheets/grammar/present-perfect/present-perfect-cont</a:t>
            </a:r>
            <a:r>
              <a:rPr lang="en-US" dirty="0" smtClean="0">
                <a:hlinkClick r:id="rId5"/>
              </a:rPr>
              <a:t>/</a:t>
            </a:r>
            <a:endParaRPr lang="en-US" dirty="0" smtClean="0"/>
          </a:p>
          <a:p>
            <a:r>
              <a:rPr lang="en-US" smtClean="0">
                <a:hlinkClick r:id="rId6"/>
              </a:rPr>
              <a:t>https</a:t>
            </a:r>
            <a:r>
              <a:rPr lang="en-US" smtClean="0">
                <a:hlinkClick r:id="rId6"/>
              </a:rPr>
              <a:t>://</a:t>
            </a:r>
            <a:r>
              <a:rPr lang="en-US" smtClean="0">
                <a:hlinkClick r:id="rId6"/>
              </a:rPr>
              <a:t>learnenglishteens.britishcouncil.org/grammar/intermediate-grammar/present-perfect-simple-continuous</a:t>
            </a:r>
            <a:endParaRPr lang="en-US" smtClean="0"/>
          </a:p>
          <a:p>
            <a:endParaRPr lang="en-US"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TotalTime>
  <Words>226</Words>
  <Application>Microsoft Office PowerPoint</Application>
  <PresentationFormat>Προβολή στην οθόνη (4:3)</PresentationFormat>
  <Paragraphs>56</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Άποψη</vt:lpstr>
      <vt:lpstr>PRESENT PERFECT CONTINUOUS</vt:lpstr>
      <vt:lpstr>Present Perfect Continuous Forms </vt:lpstr>
      <vt:lpstr>Present Perfect Continuous Uses </vt:lpstr>
      <vt:lpstr>Finished actions</vt:lpstr>
      <vt:lpstr>IMPORTANT NOTES ABOUT THE TENSE USE</vt:lpstr>
      <vt:lpstr> Useful Links for extra practice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 PERFECT CONTINUOUS</dc:title>
  <dc:creator>lampros1234</dc:creator>
  <cp:lastModifiedBy>lampros1234</cp:lastModifiedBy>
  <cp:revision>4</cp:revision>
  <dcterms:created xsi:type="dcterms:W3CDTF">2020-04-15T14:17:37Z</dcterms:created>
  <dcterms:modified xsi:type="dcterms:W3CDTF">2021-02-15T10:38:18Z</dcterms:modified>
</cp:coreProperties>
</file>