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4" r:id="rId10"/>
    <p:sldId id="266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7B0-4C4F-4698-9AE2-BC8C570A0817}" type="datetimeFigureOut">
              <a:rPr lang="el-GR" smtClean="0"/>
              <a:pPr/>
              <a:t>12/12/2016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1DD-9851-4DFE-80CA-228DCF56D5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7B0-4C4F-4698-9AE2-BC8C570A0817}" type="datetimeFigureOut">
              <a:rPr lang="el-GR" smtClean="0"/>
              <a:pPr/>
              <a:t>12/12/2016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1DD-9851-4DFE-80CA-228DCF56D5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7B0-4C4F-4698-9AE2-BC8C570A0817}" type="datetimeFigureOut">
              <a:rPr lang="el-GR" smtClean="0"/>
              <a:pPr/>
              <a:t>12/12/2016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1DD-9851-4DFE-80CA-228DCF56D5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7B0-4C4F-4698-9AE2-BC8C570A0817}" type="datetimeFigureOut">
              <a:rPr lang="el-GR" smtClean="0"/>
              <a:pPr/>
              <a:t>12/12/2016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1DD-9851-4DFE-80CA-228DCF56D5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7B0-4C4F-4698-9AE2-BC8C570A0817}" type="datetimeFigureOut">
              <a:rPr lang="el-GR" smtClean="0"/>
              <a:pPr/>
              <a:t>12/12/2016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1DD-9851-4DFE-80CA-228DCF56D5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7B0-4C4F-4698-9AE2-BC8C570A0817}" type="datetimeFigureOut">
              <a:rPr lang="el-GR" smtClean="0"/>
              <a:pPr/>
              <a:t>12/12/2016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1DD-9851-4DFE-80CA-228DCF56D5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7B0-4C4F-4698-9AE2-BC8C570A0817}" type="datetimeFigureOut">
              <a:rPr lang="el-GR" smtClean="0"/>
              <a:pPr/>
              <a:t>12/12/2016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1DD-9851-4DFE-80CA-228DCF56D5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7B0-4C4F-4698-9AE2-BC8C570A0817}" type="datetimeFigureOut">
              <a:rPr lang="el-GR" smtClean="0"/>
              <a:pPr/>
              <a:t>12/12/2016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1DD-9851-4DFE-80CA-228DCF56D5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7B0-4C4F-4698-9AE2-BC8C570A0817}" type="datetimeFigureOut">
              <a:rPr lang="el-GR" smtClean="0"/>
              <a:pPr/>
              <a:t>12/12/2016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1DD-9851-4DFE-80CA-228DCF56D5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7B0-4C4F-4698-9AE2-BC8C570A0817}" type="datetimeFigureOut">
              <a:rPr lang="el-GR" smtClean="0"/>
              <a:pPr/>
              <a:t>12/12/2016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1DD-9851-4DFE-80CA-228DCF56D5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7B0-4C4F-4698-9AE2-BC8C570A0817}" type="datetimeFigureOut">
              <a:rPr lang="el-GR" smtClean="0"/>
              <a:pPr/>
              <a:t>12/12/2016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1DD-9851-4DFE-80CA-228DCF56D5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B7B0-4C4F-4698-9AE2-BC8C570A0817}" type="datetimeFigureOut">
              <a:rPr lang="el-GR" smtClean="0"/>
              <a:pPr/>
              <a:t>12/12/2016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61DD-9851-4DFE-80CA-228DCF56D5A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upload.wikimedia.org/wikipedia/commons/f/f3/GraphiteUSGOV.jpg" TargetMode="Externa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a/Koks_Brennstoff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5400" dirty="0" smtClean="0">
                <a:solidFill>
                  <a:srgbClr val="FFFF00"/>
                </a:solidFill>
                <a:latin typeface="Comic Sans MS" pitchFamily="66" charset="0"/>
              </a:rPr>
              <a:t>Επανάληψη Α τετραμήνου</a:t>
            </a:r>
            <a:endParaRPr lang="el-GR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914" t="20297" r="7304" b="5266"/>
          <a:stretch>
            <a:fillRect/>
          </a:stretch>
        </p:blipFill>
        <p:spPr bwMode="auto">
          <a:xfrm>
            <a:off x="323528" y="2060848"/>
            <a:ext cx="8553612" cy="41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Ο σύγχρονος περιοδικός πίνακας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6682154" y="2180492"/>
            <a:ext cx="2152357" cy="3108960"/>
          </a:xfrm>
          <a:custGeom>
            <a:avLst/>
            <a:gdLst>
              <a:gd name="connsiteX0" fmla="*/ 2110154 w 2152357"/>
              <a:gd name="connsiteY0" fmla="*/ 0 h 3108960"/>
              <a:gd name="connsiteX1" fmla="*/ 0 w 2152357"/>
              <a:gd name="connsiteY1" fmla="*/ 28136 h 3108960"/>
              <a:gd name="connsiteX2" fmla="*/ 28135 w 2152357"/>
              <a:gd name="connsiteY2" fmla="*/ 872197 h 3108960"/>
              <a:gd name="connsiteX3" fmla="*/ 450166 w 2152357"/>
              <a:gd name="connsiteY3" fmla="*/ 900333 h 3108960"/>
              <a:gd name="connsiteX4" fmla="*/ 450166 w 2152357"/>
              <a:gd name="connsiteY4" fmla="*/ 1308296 h 3108960"/>
              <a:gd name="connsiteX5" fmla="*/ 914400 w 2152357"/>
              <a:gd name="connsiteY5" fmla="*/ 1322363 h 3108960"/>
              <a:gd name="connsiteX6" fmla="*/ 886264 w 2152357"/>
              <a:gd name="connsiteY6" fmla="*/ 1716259 h 3108960"/>
              <a:gd name="connsiteX7" fmla="*/ 1336431 w 2152357"/>
              <a:gd name="connsiteY7" fmla="*/ 1744394 h 3108960"/>
              <a:gd name="connsiteX8" fmla="*/ 1350498 w 2152357"/>
              <a:gd name="connsiteY8" fmla="*/ 2166425 h 3108960"/>
              <a:gd name="connsiteX9" fmla="*/ 1350498 w 2152357"/>
              <a:gd name="connsiteY9" fmla="*/ 2616591 h 3108960"/>
              <a:gd name="connsiteX10" fmla="*/ 1378634 w 2152357"/>
              <a:gd name="connsiteY10" fmla="*/ 3108960 h 3108960"/>
              <a:gd name="connsiteX11" fmla="*/ 2152357 w 2152357"/>
              <a:gd name="connsiteY11" fmla="*/ 3094893 h 3108960"/>
              <a:gd name="connsiteX12" fmla="*/ 2110154 w 2152357"/>
              <a:gd name="connsiteY12" fmla="*/ 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2357" h="3108960">
                <a:moveTo>
                  <a:pt x="2110154" y="0"/>
                </a:moveTo>
                <a:lnTo>
                  <a:pt x="0" y="28136"/>
                </a:lnTo>
                <a:lnTo>
                  <a:pt x="28135" y="872197"/>
                </a:lnTo>
                <a:lnTo>
                  <a:pt x="450166" y="900333"/>
                </a:lnTo>
                <a:lnTo>
                  <a:pt x="450166" y="1308296"/>
                </a:lnTo>
                <a:lnTo>
                  <a:pt x="914400" y="1322363"/>
                </a:lnTo>
                <a:lnTo>
                  <a:pt x="886264" y="1716259"/>
                </a:lnTo>
                <a:lnTo>
                  <a:pt x="1336431" y="1744394"/>
                </a:lnTo>
                <a:lnTo>
                  <a:pt x="1350498" y="2166425"/>
                </a:lnTo>
                <a:lnTo>
                  <a:pt x="1350498" y="2616591"/>
                </a:lnTo>
                <a:lnTo>
                  <a:pt x="1378634" y="3108960"/>
                </a:lnTo>
                <a:lnTo>
                  <a:pt x="2152357" y="3094893"/>
                </a:lnTo>
                <a:lnTo>
                  <a:pt x="2110154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827584" y="2204864"/>
            <a:ext cx="43204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6660232" y="2204864"/>
            <a:ext cx="194421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</a:rPr>
              <a:t>ΑΜΕΤΑΛΛΑ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203848" y="2852936"/>
            <a:ext cx="2304256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ΜΕΤΑΛΛΑ</a:t>
            </a:r>
            <a:endParaRPr lang="el-GR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801858" y="2644725"/>
            <a:ext cx="6722470" cy="2630659"/>
          </a:xfrm>
          <a:custGeom>
            <a:avLst/>
            <a:gdLst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274191 w 7174524"/>
              <a:gd name="connsiteY3" fmla="*/ 520505 h 2658794"/>
              <a:gd name="connsiteX4" fmla="*/ 6288259 w 7174524"/>
              <a:gd name="connsiteY4" fmla="*/ 942536 h 2658794"/>
              <a:gd name="connsiteX5" fmla="*/ 6696222 w 7174524"/>
              <a:gd name="connsiteY5" fmla="*/ 942536 h 2658794"/>
              <a:gd name="connsiteX6" fmla="*/ 6710290 w 7174524"/>
              <a:gd name="connsiteY6" fmla="*/ 1378634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274191 w 7174524"/>
              <a:gd name="connsiteY3" fmla="*/ 520505 h 2658794"/>
              <a:gd name="connsiteX4" fmla="*/ 6389198 w 7174524"/>
              <a:gd name="connsiteY4" fmla="*/ 1000298 h 2658794"/>
              <a:gd name="connsiteX5" fmla="*/ 6696222 w 7174524"/>
              <a:gd name="connsiteY5" fmla="*/ 942536 h 2658794"/>
              <a:gd name="connsiteX6" fmla="*/ 6710290 w 7174524"/>
              <a:gd name="connsiteY6" fmla="*/ 1378634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389198 w 7174524"/>
              <a:gd name="connsiteY3" fmla="*/ 496242 h 2658794"/>
              <a:gd name="connsiteX4" fmla="*/ 6389198 w 7174524"/>
              <a:gd name="connsiteY4" fmla="*/ 1000298 h 2658794"/>
              <a:gd name="connsiteX5" fmla="*/ 6696222 w 7174524"/>
              <a:gd name="connsiteY5" fmla="*/ 942536 h 2658794"/>
              <a:gd name="connsiteX6" fmla="*/ 6710290 w 7174524"/>
              <a:gd name="connsiteY6" fmla="*/ 1378634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389198 w 7174524"/>
              <a:gd name="connsiteY3" fmla="*/ 496242 h 2658794"/>
              <a:gd name="connsiteX4" fmla="*/ 6389198 w 7174524"/>
              <a:gd name="connsiteY4" fmla="*/ 1000298 h 2658794"/>
              <a:gd name="connsiteX5" fmla="*/ 6389198 w 7174524"/>
              <a:gd name="connsiteY5" fmla="*/ 1360338 h 2658794"/>
              <a:gd name="connsiteX6" fmla="*/ 6710290 w 7174524"/>
              <a:gd name="connsiteY6" fmla="*/ 1378634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389198 w 7174524"/>
              <a:gd name="connsiteY3" fmla="*/ 496242 h 2658794"/>
              <a:gd name="connsiteX4" fmla="*/ 6389198 w 7174524"/>
              <a:gd name="connsiteY4" fmla="*/ 1000298 h 2658794"/>
              <a:gd name="connsiteX5" fmla="*/ 6389198 w 7174524"/>
              <a:gd name="connsiteY5" fmla="*/ 1360338 h 2658794"/>
              <a:gd name="connsiteX6" fmla="*/ 6860394 w 7174524"/>
              <a:gd name="connsiteY6" fmla="*/ 1360338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389198 w 7174524"/>
              <a:gd name="connsiteY3" fmla="*/ 496242 h 2658794"/>
              <a:gd name="connsiteX4" fmla="*/ 6389198 w 7174524"/>
              <a:gd name="connsiteY4" fmla="*/ 1000298 h 2658794"/>
              <a:gd name="connsiteX5" fmla="*/ 6389198 w 7174524"/>
              <a:gd name="connsiteY5" fmla="*/ 1360338 h 2658794"/>
              <a:gd name="connsiteX6" fmla="*/ 6860394 w 7174524"/>
              <a:gd name="connsiteY6" fmla="*/ 1792386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389198 w 7174524"/>
              <a:gd name="connsiteY3" fmla="*/ 496242 h 2658794"/>
              <a:gd name="connsiteX4" fmla="*/ 6389198 w 7174524"/>
              <a:gd name="connsiteY4" fmla="*/ 1000298 h 2658794"/>
              <a:gd name="connsiteX5" fmla="*/ 6938926 w 7174524"/>
              <a:gd name="connsiteY5" fmla="*/ 1360338 h 2658794"/>
              <a:gd name="connsiteX6" fmla="*/ 6860394 w 7174524"/>
              <a:gd name="connsiteY6" fmla="*/ 1792386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389198 w 7174524"/>
              <a:gd name="connsiteY3" fmla="*/ 496242 h 2658794"/>
              <a:gd name="connsiteX4" fmla="*/ 6389198 w 7174524"/>
              <a:gd name="connsiteY4" fmla="*/ 1288330 h 2658794"/>
              <a:gd name="connsiteX5" fmla="*/ 6938926 w 7174524"/>
              <a:gd name="connsiteY5" fmla="*/ 1360338 h 2658794"/>
              <a:gd name="connsiteX6" fmla="*/ 6860394 w 7174524"/>
              <a:gd name="connsiteY6" fmla="*/ 1792386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389198 w 7174524"/>
              <a:gd name="connsiteY3" fmla="*/ 496242 h 2658794"/>
              <a:gd name="connsiteX4" fmla="*/ 6389198 w 7174524"/>
              <a:gd name="connsiteY4" fmla="*/ 1288330 h 2658794"/>
              <a:gd name="connsiteX5" fmla="*/ 6938926 w 7174524"/>
              <a:gd name="connsiteY5" fmla="*/ 1360338 h 2658794"/>
              <a:gd name="connsiteX6" fmla="*/ 6860394 w 7174524"/>
              <a:gd name="connsiteY6" fmla="*/ 1720378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253057"/>
              <a:gd name="connsiteY0" fmla="*/ 0 h 2658794"/>
              <a:gd name="connsiteX1" fmla="*/ 5838093 w 7253057"/>
              <a:gd name="connsiteY1" fmla="*/ 0 h 2658794"/>
              <a:gd name="connsiteX2" fmla="*/ 5852160 w 7253057"/>
              <a:gd name="connsiteY2" fmla="*/ 506437 h 2658794"/>
              <a:gd name="connsiteX3" fmla="*/ 6389198 w 7253057"/>
              <a:gd name="connsiteY3" fmla="*/ 496242 h 2658794"/>
              <a:gd name="connsiteX4" fmla="*/ 6389198 w 7253057"/>
              <a:gd name="connsiteY4" fmla="*/ 1288330 h 2658794"/>
              <a:gd name="connsiteX5" fmla="*/ 6938926 w 7253057"/>
              <a:gd name="connsiteY5" fmla="*/ 1360338 h 2658794"/>
              <a:gd name="connsiteX6" fmla="*/ 6860394 w 7253057"/>
              <a:gd name="connsiteY6" fmla="*/ 1720378 h 2658794"/>
              <a:gd name="connsiteX7" fmla="*/ 7253057 w 7253057"/>
              <a:gd name="connsiteY7" fmla="*/ 1720378 h 2658794"/>
              <a:gd name="connsiteX8" fmla="*/ 7174524 w 7253057"/>
              <a:gd name="connsiteY8" fmla="*/ 2658794 h 2658794"/>
              <a:gd name="connsiteX9" fmla="*/ 0 w 7253057"/>
              <a:gd name="connsiteY9" fmla="*/ 2630659 h 2658794"/>
              <a:gd name="connsiteX10" fmla="*/ 28136 w 7253057"/>
              <a:gd name="connsiteY10" fmla="*/ 0 h 2658794"/>
              <a:gd name="connsiteX0" fmla="*/ 28136 w 7331590"/>
              <a:gd name="connsiteY0" fmla="*/ 0 h 2630659"/>
              <a:gd name="connsiteX1" fmla="*/ 5838093 w 7331590"/>
              <a:gd name="connsiteY1" fmla="*/ 0 h 2630659"/>
              <a:gd name="connsiteX2" fmla="*/ 5852160 w 7331590"/>
              <a:gd name="connsiteY2" fmla="*/ 506437 h 2630659"/>
              <a:gd name="connsiteX3" fmla="*/ 6389198 w 7331590"/>
              <a:gd name="connsiteY3" fmla="*/ 496242 h 2630659"/>
              <a:gd name="connsiteX4" fmla="*/ 6389198 w 7331590"/>
              <a:gd name="connsiteY4" fmla="*/ 1288330 h 2630659"/>
              <a:gd name="connsiteX5" fmla="*/ 6938926 w 7331590"/>
              <a:gd name="connsiteY5" fmla="*/ 1360338 h 2630659"/>
              <a:gd name="connsiteX6" fmla="*/ 6860394 w 7331590"/>
              <a:gd name="connsiteY6" fmla="*/ 1720378 h 2630659"/>
              <a:gd name="connsiteX7" fmla="*/ 7253057 w 7331590"/>
              <a:gd name="connsiteY7" fmla="*/ 1720378 h 2630659"/>
              <a:gd name="connsiteX8" fmla="*/ 7331590 w 7331590"/>
              <a:gd name="connsiteY8" fmla="*/ 2584474 h 2630659"/>
              <a:gd name="connsiteX9" fmla="*/ 0 w 7331590"/>
              <a:gd name="connsiteY9" fmla="*/ 2630659 h 2630659"/>
              <a:gd name="connsiteX10" fmla="*/ 28136 w 7331590"/>
              <a:gd name="connsiteY10" fmla="*/ 0 h 2630659"/>
              <a:gd name="connsiteX0" fmla="*/ 28136 w 7331590"/>
              <a:gd name="connsiteY0" fmla="*/ 0 h 2630659"/>
              <a:gd name="connsiteX1" fmla="*/ 5838093 w 7331590"/>
              <a:gd name="connsiteY1" fmla="*/ 0 h 2630659"/>
              <a:gd name="connsiteX2" fmla="*/ 5852160 w 7331590"/>
              <a:gd name="connsiteY2" fmla="*/ 506437 h 2630659"/>
              <a:gd name="connsiteX3" fmla="*/ 6389198 w 7331590"/>
              <a:gd name="connsiteY3" fmla="*/ 496242 h 2630659"/>
              <a:gd name="connsiteX4" fmla="*/ 6389198 w 7331590"/>
              <a:gd name="connsiteY4" fmla="*/ 1288330 h 2630659"/>
              <a:gd name="connsiteX5" fmla="*/ 6860394 w 7331590"/>
              <a:gd name="connsiteY5" fmla="*/ 1288331 h 2630659"/>
              <a:gd name="connsiteX6" fmla="*/ 6860394 w 7331590"/>
              <a:gd name="connsiteY6" fmla="*/ 1720378 h 2630659"/>
              <a:gd name="connsiteX7" fmla="*/ 7253057 w 7331590"/>
              <a:gd name="connsiteY7" fmla="*/ 1720378 h 2630659"/>
              <a:gd name="connsiteX8" fmla="*/ 7331590 w 7331590"/>
              <a:gd name="connsiteY8" fmla="*/ 2584474 h 2630659"/>
              <a:gd name="connsiteX9" fmla="*/ 0 w 7331590"/>
              <a:gd name="connsiteY9" fmla="*/ 2630659 h 2630659"/>
              <a:gd name="connsiteX10" fmla="*/ 28136 w 7331590"/>
              <a:gd name="connsiteY10" fmla="*/ 0 h 2630659"/>
              <a:gd name="connsiteX0" fmla="*/ 28136 w 7331590"/>
              <a:gd name="connsiteY0" fmla="*/ 0 h 2630659"/>
              <a:gd name="connsiteX1" fmla="*/ 5838093 w 7331590"/>
              <a:gd name="connsiteY1" fmla="*/ 0 h 2630659"/>
              <a:gd name="connsiteX2" fmla="*/ 5852160 w 7331590"/>
              <a:gd name="connsiteY2" fmla="*/ 506437 h 2630659"/>
              <a:gd name="connsiteX3" fmla="*/ 6389198 w 7331590"/>
              <a:gd name="connsiteY3" fmla="*/ 496242 h 2630659"/>
              <a:gd name="connsiteX4" fmla="*/ 6389198 w 7331590"/>
              <a:gd name="connsiteY4" fmla="*/ 1288330 h 2630659"/>
              <a:gd name="connsiteX5" fmla="*/ 6860394 w 7331590"/>
              <a:gd name="connsiteY5" fmla="*/ 1288331 h 2630659"/>
              <a:gd name="connsiteX6" fmla="*/ 6860394 w 7331590"/>
              <a:gd name="connsiteY6" fmla="*/ 1720378 h 2630659"/>
              <a:gd name="connsiteX7" fmla="*/ 7331590 w 7331590"/>
              <a:gd name="connsiteY7" fmla="*/ 1720379 h 2630659"/>
              <a:gd name="connsiteX8" fmla="*/ 7331590 w 7331590"/>
              <a:gd name="connsiteY8" fmla="*/ 2584474 h 2630659"/>
              <a:gd name="connsiteX9" fmla="*/ 0 w 7331590"/>
              <a:gd name="connsiteY9" fmla="*/ 2630659 h 2630659"/>
              <a:gd name="connsiteX10" fmla="*/ 28136 w 7331590"/>
              <a:gd name="connsiteY10" fmla="*/ 0 h 263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1590" h="2630659">
                <a:moveTo>
                  <a:pt x="28136" y="0"/>
                </a:moveTo>
                <a:lnTo>
                  <a:pt x="5838093" y="0"/>
                </a:lnTo>
                <a:lnTo>
                  <a:pt x="5852160" y="506437"/>
                </a:lnTo>
                <a:lnTo>
                  <a:pt x="6389198" y="496242"/>
                </a:lnTo>
                <a:lnTo>
                  <a:pt x="6389198" y="1288330"/>
                </a:lnTo>
                <a:lnTo>
                  <a:pt x="6860394" y="1288331"/>
                </a:lnTo>
                <a:lnTo>
                  <a:pt x="6860394" y="1720378"/>
                </a:lnTo>
                <a:lnTo>
                  <a:pt x="7331590" y="1720379"/>
                </a:lnTo>
                <a:lnTo>
                  <a:pt x="7331590" y="2584474"/>
                </a:lnTo>
                <a:lnTo>
                  <a:pt x="0" y="2630659"/>
                </a:lnTo>
                <a:cubicBezTo>
                  <a:pt x="4689" y="1758462"/>
                  <a:pt x="9379" y="886265"/>
                  <a:pt x="28136" y="0"/>
                </a:cubicBez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914" t="20297" r="76477" b="20618"/>
          <a:stretch>
            <a:fillRect/>
          </a:stretch>
        </p:blipFill>
        <p:spPr bwMode="auto">
          <a:xfrm>
            <a:off x="323528" y="2060848"/>
            <a:ext cx="20162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Τα αλκάλια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1259632" y="2204864"/>
            <a:ext cx="129614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Αλκάλια</a:t>
            </a:r>
            <a:endParaRPr lang="el-G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36 - Στρογγυλεμένο ορθογώνιο"/>
          <p:cNvSpPr/>
          <p:nvPr/>
        </p:nvSpPr>
        <p:spPr>
          <a:xfrm>
            <a:off x="971600" y="2780928"/>
            <a:ext cx="432048" cy="31683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3" name="42 - Ευθεία γραμμή σύνδεσης"/>
          <p:cNvCxnSpPr/>
          <p:nvPr/>
        </p:nvCxnSpPr>
        <p:spPr>
          <a:xfrm flipH="1">
            <a:off x="1403648" y="2564904"/>
            <a:ext cx="295900" cy="2473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Θέση περιεχομένου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3490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α στοιχεία της 1ης ομάδας του περιοδικού πίνακα πλην του υδρογόνου:</a:t>
            </a:r>
          </a:p>
          <a:p>
            <a:r>
              <a:rPr lang="el-GR" dirty="0" err="1" smtClean="0">
                <a:solidFill>
                  <a:schemeClr val="bg1"/>
                </a:solidFill>
                <a:latin typeface="Comic Sans MS" pitchFamily="66" charset="0"/>
              </a:rPr>
              <a:t>Λίθιο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Li)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Νάτριο (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Na)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Κάλιο (Κ)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Ρουβίδιο (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Rb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Καίσιο (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Cs)</a:t>
            </a:r>
          </a:p>
          <a:p>
            <a:r>
              <a:rPr lang="el-GR" dirty="0" err="1" smtClean="0">
                <a:solidFill>
                  <a:schemeClr val="bg1"/>
                </a:solidFill>
                <a:latin typeface="Comic Sans MS" pitchFamily="66" charset="0"/>
              </a:rPr>
              <a:t>Φράνκιο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(Fr)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ambria"/>
              </a:rPr>
              <a:t>→ 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ασταθές τεχνητό</a:t>
            </a: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7" grpId="0" animBg="1"/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914" t="20297" r="76477" b="20618"/>
          <a:stretch>
            <a:fillRect/>
          </a:stretch>
        </p:blipFill>
        <p:spPr bwMode="auto">
          <a:xfrm>
            <a:off x="323528" y="2060848"/>
            <a:ext cx="20162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Τα αλκάλια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1259632" y="2204864"/>
            <a:ext cx="129614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Αλκάλια</a:t>
            </a:r>
            <a:endParaRPr lang="el-G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36 - Στρογγυλεμένο ορθογώνιο"/>
          <p:cNvSpPr/>
          <p:nvPr/>
        </p:nvSpPr>
        <p:spPr>
          <a:xfrm>
            <a:off x="971600" y="2780928"/>
            <a:ext cx="432048" cy="31683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3" name="42 - Ευθεία γραμμή σύνδεσης"/>
          <p:cNvCxnSpPr/>
          <p:nvPr/>
        </p:nvCxnSpPr>
        <p:spPr>
          <a:xfrm flipH="1">
            <a:off x="1403648" y="2564904"/>
            <a:ext cx="295900" cy="2473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Θέση περιεχομένου"/>
          <p:cNvSpPr>
            <a:spLocks noGrp="1"/>
          </p:cNvSpPr>
          <p:nvPr>
            <p:ph idx="1"/>
          </p:nvPr>
        </p:nvSpPr>
        <p:spPr>
          <a:xfrm>
            <a:off x="2483768" y="2060848"/>
            <a:ext cx="6203032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Όλα είναι δραστικά μέταλλα, γι’ αυτό τα συναντάμε σε χημικές ενώσεις, π.χ.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NaCl</a:t>
            </a: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Τα αλκάλια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17 - Θέση περιεχομένου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Είναι μαλακά.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Έχουν μικρή πυκνότητα.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17 - Θέση περιεχομένου"/>
          <p:cNvSpPr txBox="1">
            <a:spLocks/>
          </p:cNvSpPr>
          <p:nvPr/>
        </p:nvSpPr>
        <p:spPr>
          <a:xfrm>
            <a:off x="539552" y="1484784"/>
            <a:ext cx="8136904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Ιδιότητες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</a:p>
        </p:txBody>
      </p:sp>
      <p:pic>
        <p:nvPicPr>
          <p:cNvPr id="3074" name="Picture 2" descr="Αποτέλεσμα εικόνας για alkali metals c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84984"/>
            <a:ext cx="2581275" cy="2581276"/>
          </a:xfrm>
          <a:prstGeom prst="rect">
            <a:avLst/>
          </a:prstGeom>
          <a:noFill/>
        </p:spPr>
      </p:pic>
      <p:pic>
        <p:nvPicPr>
          <p:cNvPr id="3078" name="Picture 6" descr="Αποτέλεσμα εικόνας για alkali metals den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84984"/>
            <a:ext cx="1728192" cy="2598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Τα αλκάλια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17 - Θέση περιεχομένου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72008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Έχουν χαμηλά σημεία τήξης.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17 - Θέση περιεχομένου"/>
          <p:cNvSpPr txBox="1">
            <a:spLocks/>
          </p:cNvSpPr>
          <p:nvPr/>
        </p:nvSpPr>
        <p:spPr>
          <a:xfrm>
            <a:off x="539552" y="1484784"/>
            <a:ext cx="8136904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Ιδιότητες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</a:p>
        </p:txBody>
      </p:sp>
      <p:pic>
        <p:nvPicPr>
          <p:cNvPr id="2050" name="Picture 2" descr="Αποτέλεσμα εικόνας για elements melting poi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6200775" cy="3343275"/>
          </a:xfrm>
          <a:prstGeom prst="rect">
            <a:avLst/>
          </a:prstGeom>
          <a:noFill/>
        </p:spPr>
      </p:pic>
      <p:cxnSp>
        <p:nvCxnSpPr>
          <p:cNvPr id="8" name="7 - Ευθύγραμμο βέλος σύνδεσης"/>
          <p:cNvCxnSpPr/>
          <p:nvPr/>
        </p:nvCxnSpPr>
        <p:spPr>
          <a:xfrm>
            <a:off x="3131840" y="4797152"/>
            <a:ext cx="288032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4283968" y="4869160"/>
            <a:ext cx="288032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2051720" y="4797152"/>
            <a:ext cx="288032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Τα αλκάλια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17 - Θέση περιεχομένου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1368152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Οξειδώνονται εύκολα.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Αντιδρούν με το νερό.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17 - Θέση περιεχομένου"/>
          <p:cNvSpPr txBox="1">
            <a:spLocks/>
          </p:cNvSpPr>
          <p:nvPr/>
        </p:nvSpPr>
        <p:spPr>
          <a:xfrm>
            <a:off x="539552" y="1484784"/>
            <a:ext cx="8136904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Ιδιότητες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</a:p>
        </p:txBody>
      </p:sp>
      <p:pic>
        <p:nvPicPr>
          <p:cNvPr id="1026" name="Picture 2" descr="Αποτέλεσμα εικόνας για alkali metals in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205531" cy="4259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Τα αλκάλια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17 - Θέση περιεχομένου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237626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Έχουν στην εξωτερική τους στιβάδα 1 ηλεκτρόνιο, το οποίο μπορεί εύκολα να αποσπαστεί από το άτομο. Έτσι προκύπτει ένα θετικά φορτισμένο ιόν με φορτίο +1.</a:t>
            </a:r>
          </a:p>
          <a:p>
            <a:pPr algn="ctr">
              <a:buNone/>
            </a:pPr>
            <a:r>
              <a:rPr lang="el-GR" dirty="0" err="1" smtClean="0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l-GR" baseline="30000" dirty="0" err="1" smtClean="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 → </a:t>
            </a:r>
            <a:r>
              <a:rPr lang="el-GR" dirty="0" err="1" smtClean="0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l-GR" baseline="30000" dirty="0" smtClean="0">
                <a:solidFill>
                  <a:schemeClr val="bg1"/>
                </a:solidFill>
                <a:latin typeface="Comic Sans MS" pitchFamily="66" charset="0"/>
              </a:rPr>
              <a:t>+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 + 1e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17 - Θέση περιεχομένου"/>
          <p:cNvSpPr txBox="1">
            <a:spLocks/>
          </p:cNvSpPr>
          <p:nvPr/>
        </p:nvSpPr>
        <p:spPr>
          <a:xfrm>
            <a:off x="539552" y="1484784"/>
            <a:ext cx="8136904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Ιδιότητες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</a:p>
        </p:txBody>
      </p:sp>
      <p:sp>
        <p:nvSpPr>
          <p:cNvPr id="8" name="7 - Έλλειψη"/>
          <p:cNvSpPr/>
          <p:nvPr/>
        </p:nvSpPr>
        <p:spPr>
          <a:xfrm>
            <a:off x="1643919" y="5109431"/>
            <a:ext cx="354897" cy="3548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1491821" y="4957333"/>
            <a:ext cx="659094" cy="6590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339722" y="4805234"/>
            <a:ext cx="963291" cy="96329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1187624" y="4653136"/>
            <a:ext cx="1267488" cy="12674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1745318" y="4906633"/>
            <a:ext cx="152099" cy="1520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1745318" y="5515027"/>
            <a:ext cx="152099" cy="1520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1289023" y="5109431"/>
            <a:ext cx="152099" cy="1520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2201614" y="5312229"/>
            <a:ext cx="152099" cy="1520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1593220" y="4754535"/>
            <a:ext cx="152099" cy="1520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1643919" y="5667126"/>
            <a:ext cx="152099" cy="1520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1846717" y="4754535"/>
            <a:ext cx="152099" cy="1520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2201614" y="5109431"/>
            <a:ext cx="152099" cy="1520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1846717" y="5667126"/>
            <a:ext cx="152099" cy="1520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1289023" y="5312229"/>
            <a:ext cx="152099" cy="1520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Έλλειψη"/>
          <p:cNvSpPr/>
          <p:nvPr/>
        </p:nvSpPr>
        <p:spPr>
          <a:xfrm>
            <a:off x="2201614" y="4754535"/>
            <a:ext cx="152099" cy="1520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17 - Θέση περιεχομένου"/>
          <p:cNvSpPr txBox="1">
            <a:spLocks/>
          </p:cNvSpPr>
          <p:nvPr/>
        </p:nvSpPr>
        <p:spPr>
          <a:xfrm>
            <a:off x="2411760" y="4509120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+1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6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255 C 0.00382 0.05526 0.00538 0.13318 0.05226 0.14266 C 0.11962 0.15815 0.1566 -0.08693 0.23837 -0.0689 C 0.3092 -0.05225 0.24271 0.15353 0.3125 0.16856 C 0.38525 0.18521 0.36632 0.02035 0.4441 0.03839 C 0.51372 0.05434 0.46129 0.15099 0.52361 0.16301 C 0.58316 0.17896 0.56268 0.09064 0.61684 0.10359 C 0.64792 0.11076 0.64722 0.13295 0.64792 0.15076 " pathEditMode="relative" rAng="589516" ptsTypes="ffffffff">
                                      <p:cBhvr>
                                        <p:cTn id="6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6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Τα μέταλλα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6914" t="20297" r="7304" b="5266"/>
          <a:stretch>
            <a:fillRect/>
          </a:stretch>
        </p:blipFill>
        <p:spPr bwMode="auto">
          <a:xfrm>
            <a:off x="323528" y="2060848"/>
            <a:ext cx="8553612" cy="41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- TextBox"/>
          <p:cNvSpPr txBox="1"/>
          <p:nvPr/>
        </p:nvSpPr>
        <p:spPr>
          <a:xfrm>
            <a:off x="3203848" y="2852936"/>
            <a:ext cx="2304256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ΜΕΤΑΛΛΑ</a:t>
            </a:r>
            <a:endParaRPr lang="el-GR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18 - Ελεύθερη σχεδίαση"/>
          <p:cNvSpPr/>
          <p:nvPr/>
        </p:nvSpPr>
        <p:spPr>
          <a:xfrm>
            <a:off x="801858" y="2644725"/>
            <a:ext cx="6722470" cy="2630659"/>
          </a:xfrm>
          <a:custGeom>
            <a:avLst/>
            <a:gdLst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274191 w 7174524"/>
              <a:gd name="connsiteY3" fmla="*/ 520505 h 2658794"/>
              <a:gd name="connsiteX4" fmla="*/ 6288259 w 7174524"/>
              <a:gd name="connsiteY4" fmla="*/ 942536 h 2658794"/>
              <a:gd name="connsiteX5" fmla="*/ 6696222 w 7174524"/>
              <a:gd name="connsiteY5" fmla="*/ 942536 h 2658794"/>
              <a:gd name="connsiteX6" fmla="*/ 6710290 w 7174524"/>
              <a:gd name="connsiteY6" fmla="*/ 1378634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274191 w 7174524"/>
              <a:gd name="connsiteY3" fmla="*/ 520505 h 2658794"/>
              <a:gd name="connsiteX4" fmla="*/ 6389198 w 7174524"/>
              <a:gd name="connsiteY4" fmla="*/ 1000298 h 2658794"/>
              <a:gd name="connsiteX5" fmla="*/ 6696222 w 7174524"/>
              <a:gd name="connsiteY5" fmla="*/ 942536 h 2658794"/>
              <a:gd name="connsiteX6" fmla="*/ 6710290 w 7174524"/>
              <a:gd name="connsiteY6" fmla="*/ 1378634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389198 w 7174524"/>
              <a:gd name="connsiteY3" fmla="*/ 496242 h 2658794"/>
              <a:gd name="connsiteX4" fmla="*/ 6389198 w 7174524"/>
              <a:gd name="connsiteY4" fmla="*/ 1000298 h 2658794"/>
              <a:gd name="connsiteX5" fmla="*/ 6696222 w 7174524"/>
              <a:gd name="connsiteY5" fmla="*/ 942536 h 2658794"/>
              <a:gd name="connsiteX6" fmla="*/ 6710290 w 7174524"/>
              <a:gd name="connsiteY6" fmla="*/ 1378634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389198 w 7174524"/>
              <a:gd name="connsiteY3" fmla="*/ 496242 h 2658794"/>
              <a:gd name="connsiteX4" fmla="*/ 6389198 w 7174524"/>
              <a:gd name="connsiteY4" fmla="*/ 1000298 h 2658794"/>
              <a:gd name="connsiteX5" fmla="*/ 6389198 w 7174524"/>
              <a:gd name="connsiteY5" fmla="*/ 1360338 h 2658794"/>
              <a:gd name="connsiteX6" fmla="*/ 6710290 w 7174524"/>
              <a:gd name="connsiteY6" fmla="*/ 1378634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389198 w 7174524"/>
              <a:gd name="connsiteY3" fmla="*/ 496242 h 2658794"/>
              <a:gd name="connsiteX4" fmla="*/ 6389198 w 7174524"/>
              <a:gd name="connsiteY4" fmla="*/ 1000298 h 2658794"/>
              <a:gd name="connsiteX5" fmla="*/ 6389198 w 7174524"/>
              <a:gd name="connsiteY5" fmla="*/ 1360338 h 2658794"/>
              <a:gd name="connsiteX6" fmla="*/ 6860394 w 7174524"/>
              <a:gd name="connsiteY6" fmla="*/ 1360338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389198 w 7174524"/>
              <a:gd name="connsiteY3" fmla="*/ 496242 h 2658794"/>
              <a:gd name="connsiteX4" fmla="*/ 6389198 w 7174524"/>
              <a:gd name="connsiteY4" fmla="*/ 1000298 h 2658794"/>
              <a:gd name="connsiteX5" fmla="*/ 6389198 w 7174524"/>
              <a:gd name="connsiteY5" fmla="*/ 1360338 h 2658794"/>
              <a:gd name="connsiteX6" fmla="*/ 6860394 w 7174524"/>
              <a:gd name="connsiteY6" fmla="*/ 1792386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389198 w 7174524"/>
              <a:gd name="connsiteY3" fmla="*/ 496242 h 2658794"/>
              <a:gd name="connsiteX4" fmla="*/ 6389198 w 7174524"/>
              <a:gd name="connsiteY4" fmla="*/ 1000298 h 2658794"/>
              <a:gd name="connsiteX5" fmla="*/ 6938926 w 7174524"/>
              <a:gd name="connsiteY5" fmla="*/ 1360338 h 2658794"/>
              <a:gd name="connsiteX6" fmla="*/ 6860394 w 7174524"/>
              <a:gd name="connsiteY6" fmla="*/ 1792386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389198 w 7174524"/>
              <a:gd name="connsiteY3" fmla="*/ 496242 h 2658794"/>
              <a:gd name="connsiteX4" fmla="*/ 6389198 w 7174524"/>
              <a:gd name="connsiteY4" fmla="*/ 1288330 h 2658794"/>
              <a:gd name="connsiteX5" fmla="*/ 6938926 w 7174524"/>
              <a:gd name="connsiteY5" fmla="*/ 1360338 h 2658794"/>
              <a:gd name="connsiteX6" fmla="*/ 6860394 w 7174524"/>
              <a:gd name="connsiteY6" fmla="*/ 1792386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174524"/>
              <a:gd name="connsiteY0" fmla="*/ 0 h 2658794"/>
              <a:gd name="connsiteX1" fmla="*/ 5838093 w 7174524"/>
              <a:gd name="connsiteY1" fmla="*/ 0 h 2658794"/>
              <a:gd name="connsiteX2" fmla="*/ 5852160 w 7174524"/>
              <a:gd name="connsiteY2" fmla="*/ 506437 h 2658794"/>
              <a:gd name="connsiteX3" fmla="*/ 6389198 w 7174524"/>
              <a:gd name="connsiteY3" fmla="*/ 496242 h 2658794"/>
              <a:gd name="connsiteX4" fmla="*/ 6389198 w 7174524"/>
              <a:gd name="connsiteY4" fmla="*/ 1288330 h 2658794"/>
              <a:gd name="connsiteX5" fmla="*/ 6938926 w 7174524"/>
              <a:gd name="connsiteY5" fmla="*/ 1360338 h 2658794"/>
              <a:gd name="connsiteX6" fmla="*/ 6860394 w 7174524"/>
              <a:gd name="connsiteY6" fmla="*/ 1720378 h 2658794"/>
              <a:gd name="connsiteX7" fmla="*/ 7160456 w 7174524"/>
              <a:gd name="connsiteY7" fmla="*/ 1364566 h 2658794"/>
              <a:gd name="connsiteX8" fmla="*/ 7174524 w 7174524"/>
              <a:gd name="connsiteY8" fmla="*/ 2658794 h 2658794"/>
              <a:gd name="connsiteX9" fmla="*/ 0 w 7174524"/>
              <a:gd name="connsiteY9" fmla="*/ 2630659 h 2658794"/>
              <a:gd name="connsiteX10" fmla="*/ 28136 w 7174524"/>
              <a:gd name="connsiteY10" fmla="*/ 0 h 2658794"/>
              <a:gd name="connsiteX0" fmla="*/ 28136 w 7253057"/>
              <a:gd name="connsiteY0" fmla="*/ 0 h 2658794"/>
              <a:gd name="connsiteX1" fmla="*/ 5838093 w 7253057"/>
              <a:gd name="connsiteY1" fmla="*/ 0 h 2658794"/>
              <a:gd name="connsiteX2" fmla="*/ 5852160 w 7253057"/>
              <a:gd name="connsiteY2" fmla="*/ 506437 h 2658794"/>
              <a:gd name="connsiteX3" fmla="*/ 6389198 w 7253057"/>
              <a:gd name="connsiteY3" fmla="*/ 496242 h 2658794"/>
              <a:gd name="connsiteX4" fmla="*/ 6389198 w 7253057"/>
              <a:gd name="connsiteY4" fmla="*/ 1288330 h 2658794"/>
              <a:gd name="connsiteX5" fmla="*/ 6938926 w 7253057"/>
              <a:gd name="connsiteY5" fmla="*/ 1360338 h 2658794"/>
              <a:gd name="connsiteX6" fmla="*/ 6860394 w 7253057"/>
              <a:gd name="connsiteY6" fmla="*/ 1720378 h 2658794"/>
              <a:gd name="connsiteX7" fmla="*/ 7253057 w 7253057"/>
              <a:gd name="connsiteY7" fmla="*/ 1720378 h 2658794"/>
              <a:gd name="connsiteX8" fmla="*/ 7174524 w 7253057"/>
              <a:gd name="connsiteY8" fmla="*/ 2658794 h 2658794"/>
              <a:gd name="connsiteX9" fmla="*/ 0 w 7253057"/>
              <a:gd name="connsiteY9" fmla="*/ 2630659 h 2658794"/>
              <a:gd name="connsiteX10" fmla="*/ 28136 w 7253057"/>
              <a:gd name="connsiteY10" fmla="*/ 0 h 2658794"/>
              <a:gd name="connsiteX0" fmla="*/ 28136 w 7331590"/>
              <a:gd name="connsiteY0" fmla="*/ 0 h 2630659"/>
              <a:gd name="connsiteX1" fmla="*/ 5838093 w 7331590"/>
              <a:gd name="connsiteY1" fmla="*/ 0 h 2630659"/>
              <a:gd name="connsiteX2" fmla="*/ 5852160 w 7331590"/>
              <a:gd name="connsiteY2" fmla="*/ 506437 h 2630659"/>
              <a:gd name="connsiteX3" fmla="*/ 6389198 w 7331590"/>
              <a:gd name="connsiteY3" fmla="*/ 496242 h 2630659"/>
              <a:gd name="connsiteX4" fmla="*/ 6389198 w 7331590"/>
              <a:gd name="connsiteY4" fmla="*/ 1288330 h 2630659"/>
              <a:gd name="connsiteX5" fmla="*/ 6938926 w 7331590"/>
              <a:gd name="connsiteY5" fmla="*/ 1360338 h 2630659"/>
              <a:gd name="connsiteX6" fmla="*/ 6860394 w 7331590"/>
              <a:gd name="connsiteY6" fmla="*/ 1720378 h 2630659"/>
              <a:gd name="connsiteX7" fmla="*/ 7253057 w 7331590"/>
              <a:gd name="connsiteY7" fmla="*/ 1720378 h 2630659"/>
              <a:gd name="connsiteX8" fmla="*/ 7331590 w 7331590"/>
              <a:gd name="connsiteY8" fmla="*/ 2584474 h 2630659"/>
              <a:gd name="connsiteX9" fmla="*/ 0 w 7331590"/>
              <a:gd name="connsiteY9" fmla="*/ 2630659 h 2630659"/>
              <a:gd name="connsiteX10" fmla="*/ 28136 w 7331590"/>
              <a:gd name="connsiteY10" fmla="*/ 0 h 2630659"/>
              <a:gd name="connsiteX0" fmla="*/ 28136 w 7331590"/>
              <a:gd name="connsiteY0" fmla="*/ 0 h 2630659"/>
              <a:gd name="connsiteX1" fmla="*/ 5838093 w 7331590"/>
              <a:gd name="connsiteY1" fmla="*/ 0 h 2630659"/>
              <a:gd name="connsiteX2" fmla="*/ 5852160 w 7331590"/>
              <a:gd name="connsiteY2" fmla="*/ 506437 h 2630659"/>
              <a:gd name="connsiteX3" fmla="*/ 6389198 w 7331590"/>
              <a:gd name="connsiteY3" fmla="*/ 496242 h 2630659"/>
              <a:gd name="connsiteX4" fmla="*/ 6389198 w 7331590"/>
              <a:gd name="connsiteY4" fmla="*/ 1288330 h 2630659"/>
              <a:gd name="connsiteX5" fmla="*/ 6860394 w 7331590"/>
              <a:gd name="connsiteY5" fmla="*/ 1288331 h 2630659"/>
              <a:gd name="connsiteX6" fmla="*/ 6860394 w 7331590"/>
              <a:gd name="connsiteY6" fmla="*/ 1720378 h 2630659"/>
              <a:gd name="connsiteX7" fmla="*/ 7253057 w 7331590"/>
              <a:gd name="connsiteY7" fmla="*/ 1720378 h 2630659"/>
              <a:gd name="connsiteX8" fmla="*/ 7331590 w 7331590"/>
              <a:gd name="connsiteY8" fmla="*/ 2584474 h 2630659"/>
              <a:gd name="connsiteX9" fmla="*/ 0 w 7331590"/>
              <a:gd name="connsiteY9" fmla="*/ 2630659 h 2630659"/>
              <a:gd name="connsiteX10" fmla="*/ 28136 w 7331590"/>
              <a:gd name="connsiteY10" fmla="*/ 0 h 2630659"/>
              <a:gd name="connsiteX0" fmla="*/ 28136 w 7331590"/>
              <a:gd name="connsiteY0" fmla="*/ 0 h 2630659"/>
              <a:gd name="connsiteX1" fmla="*/ 5838093 w 7331590"/>
              <a:gd name="connsiteY1" fmla="*/ 0 h 2630659"/>
              <a:gd name="connsiteX2" fmla="*/ 5852160 w 7331590"/>
              <a:gd name="connsiteY2" fmla="*/ 506437 h 2630659"/>
              <a:gd name="connsiteX3" fmla="*/ 6389198 w 7331590"/>
              <a:gd name="connsiteY3" fmla="*/ 496242 h 2630659"/>
              <a:gd name="connsiteX4" fmla="*/ 6389198 w 7331590"/>
              <a:gd name="connsiteY4" fmla="*/ 1288330 h 2630659"/>
              <a:gd name="connsiteX5" fmla="*/ 6860394 w 7331590"/>
              <a:gd name="connsiteY5" fmla="*/ 1288331 h 2630659"/>
              <a:gd name="connsiteX6" fmla="*/ 6860394 w 7331590"/>
              <a:gd name="connsiteY6" fmla="*/ 1720378 h 2630659"/>
              <a:gd name="connsiteX7" fmla="*/ 7331590 w 7331590"/>
              <a:gd name="connsiteY7" fmla="*/ 1720379 h 2630659"/>
              <a:gd name="connsiteX8" fmla="*/ 7331590 w 7331590"/>
              <a:gd name="connsiteY8" fmla="*/ 2584474 h 2630659"/>
              <a:gd name="connsiteX9" fmla="*/ 0 w 7331590"/>
              <a:gd name="connsiteY9" fmla="*/ 2630659 h 2630659"/>
              <a:gd name="connsiteX10" fmla="*/ 28136 w 7331590"/>
              <a:gd name="connsiteY10" fmla="*/ 0 h 263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1590" h="2630659">
                <a:moveTo>
                  <a:pt x="28136" y="0"/>
                </a:moveTo>
                <a:lnTo>
                  <a:pt x="5838093" y="0"/>
                </a:lnTo>
                <a:lnTo>
                  <a:pt x="5852160" y="506437"/>
                </a:lnTo>
                <a:lnTo>
                  <a:pt x="6389198" y="496242"/>
                </a:lnTo>
                <a:lnTo>
                  <a:pt x="6389198" y="1288330"/>
                </a:lnTo>
                <a:lnTo>
                  <a:pt x="6860394" y="1288331"/>
                </a:lnTo>
                <a:lnTo>
                  <a:pt x="6860394" y="1720378"/>
                </a:lnTo>
                <a:lnTo>
                  <a:pt x="7331590" y="1720379"/>
                </a:lnTo>
                <a:lnTo>
                  <a:pt x="7331590" y="2584474"/>
                </a:lnTo>
                <a:lnTo>
                  <a:pt x="0" y="2630659"/>
                </a:lnTo>
                <a:cubicBezTo>
                  <a:pt x="4689" y="1758462"/>
                  <a:pt x="9379" y="886265"/>
                  <a:pt x="28136" y="0"/>
                </a:cubicBez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Τα μέταλλα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17 - Θέση περιεχομένου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3888432"/>
          </a:xfrm>
        </p:spPr>
        <p:txBody>
          <a:bodyPr>
            <a:normAutofit/>
          </a:bodyPr>
          <a:lstStyle/>
          <a:p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Είναι μη ανανεώσιμοι φυσικοί πόροι.</a:t>
            </a:r>
          </a:p>
          <a:p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Βρίσκονται στο στερεό φλοιό της γης ως ενώσεις του οξυγόνου ή του θείου.</a:t>
            </a:r>
          </a:p>
          <a:p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Υπάρχουν μέταλλα λιγότερο δραστικά (π.χ. 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</a:rPr>
              <a:t>Au, Ag) </a:t>
            </a:r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που βρίσκονται σε ελεύθερη κατάσταση.</a:t>
            </a:r>
          </a:p>
          <a:p>
            <a:endParaRPr lang="el-GR" dirty="0" smtClean="0"/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17 - Θέση περιεχομένου"/>
          <p:cNvSpPr txBox="1">
            <a:spLocks/>
          </p:cNvSpPr>
          <p:nvPr/>
        </p:nvSpPr>
        <p:spPr>
          <a:xfrm>
            <a:off x="539552" y="1484784"/>
            <a:ext cx="8136904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Ιδιότητες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</a:p>
        </p:txBody>
      </p:sp>
      <p:pic>
        <p:nvPicPr>
          <p:cNvPr id="8" name="Picture 2" descr="http://ripewealthcreation.com/wp-content/uploads/2014/04/gold_silver_bar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653136"/>
            <a:ext cx="2304256" cy="151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Τα μέταλλα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17 - Θέση περιεχομένου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3888432"/>
          </a:xfrm>
        </p:spPr>
        <p:txBody>
          <a:bodyPr>
            <a:normAutofit/>
          </a:bodyPr>
          <a:lstStyle/>
          <a:p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Είναι στερεά σώματα, με εξαίρεση τον υδράργυρο 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</a:rPr>
              <a:t>(Hg).</a:t>
            </a:r>
            <a:endParaRPr lang="el-GR" sz="3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Έχουν αργυρόλευκο χρώμα, με εξαίρεση τον χρυσό 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</a:rPr>
              <a:t>(Au)</a:t>
            </a:r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 και τον χαλκό 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</a:rPr>
              <a:t>(Cu), </a:t>
            </a:r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και μεταλλική λάμψη.</a:t>
            </a:r>
          </a:p>
          <a:p>
            <a:endParaRPr lang="el-GR" dirty="0" smtClean="0"/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17 - Θέση περιεχομένου"/>
          <p:cNvSpPr txBox="1">
            <a:spLocks/>
          </p:cNvSpPr>
          <p:nvPr/>
        </p:nvSpPr>
        <p:spPr>
          <a:xfrm>
            <a:off x="539552" y="1484784"/>
            <a:ext cx="8136904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Ιδιότητες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</a:p>
        </p:txBody>
      </p:sp>
      <p:pic>
        <p:nvPicPr>
          <p:cNvPr id="6" name="Picture 4" descr="http://www.sofokleousin.gr/files/Photos/x/xalk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3090910" cy="163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914" t="20297" r="7304" b="5266"/>
          <a:stretch>
            <a:fillRect/>
          </a:stretch>
        </p:blipFill>
        <p:spPr bwMode="auto">
          <a:xfrm>
            <a:off x="323528" y="2060848"/>
            <a:ext cx="8553612" cy="41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Ο σύγχρονος περιοδικός πίνακας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Τα μέταλλα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17 - Θέση περιεχομένου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3888432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Έχουν μεγάλες πυκνότητες.</a:t>
            </a:r>
            <a:endParaRPr lang="en-US" sz="3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/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Εξαιρούνται τα αλκάλια 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</a:rPr>
              <a:t>(Li, Na, K).</a:t>
            </a:r>
          </a:p>
          <a:p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Έχουν υψηλά σημεία τήξης.</a:t>
            </a:r>
          </a:p>
          <a:p>
            <a:pPr lvl="1"/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Εξαιρείται ο 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</a:rPr>
              <a:t>Hg.</a:t>
            </a:r>
          </a:p>
          <a:p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Έχουν υψηλά σημεία ζέσης.</a:t>
            </a:r>
          </a:p>
          <a:p>
            <a:pPr lvl="1"/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Εξαιρείται ο 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</a:rPr>
              <a:t>Hg.</a:t>
            </a:r>
            <a:endParaRPr lang="el-GR" sz="3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17 - Θέση περιεχομένου"/>
          <p:cNvSpPr txBox="1">
            <a:spLocks/>
          </p:cNvSpPr>
          <p:nvPr/>
        </p:nvSpPr>
        <p:spPr>
          <a:xfrm>
            <a:off x="539552" y="1484784"/>
            <a:ext cx="8136904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Ιδιότητες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</a:p>
        </p:txBody>
      </p:sp>
      <p:pic>
        <p:nvPicPr>
          <p:cNvPr id="6" name="Picture 6" descr="http://www.foundessentialoils.com/images/mercurythermome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005064"/>
            <a:ext cx="2038747" cy="2038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Τα μέταλλα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17 - Θέση περιεχομένου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3888432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Είναι καλοί αγωγοί της θερμότητας και του ηλεκτρισμού.</a:t>
            </a:r>
            <a:endParaRPr lang="en-US" sz="3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Είναι ελατά, δηλ. μετατρέπονται σε ελάσματα.</a:t>
            </a:r>
            <a:endParaRPr lang="en-US" sz="3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Είναι όλκιμα δηλ. μετατρέπονται σε σύρματα.</a:t>
            </a:r>
          </a:p>
        </p:txBody>
      </p:sp>
      <p:sp>
        <p:nvSpPr>
          <p:cNvPr id="9" name="17 - Θέση περιεχομένου"/>
          <p:cNvSpPr txBox="1">
            <a:spLocks/>
          </p:cNvSpPr>
          <p:nvPr/>
        </p:nvSpPr>
        <p:spPr>
          <a:xfrm>
            <a:off x="539552" y="1484784"/>
            <a:ext cx="8136904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Ιδιότητες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</a:p>
        </p:txBody>
      </p:sp>
      <p:pic>
        <p:nvPicPr>
          <p:cNvPr id="6" name="Picture 2" descr="http://www.unifot.gr/ckfinder/userfiles/images/%CE%BC%CE%B5%CF%84%CE%B1%CE%BB%CE%B9%CE%BA%CF%8C%20%CE%AD%CE%BB%CE%B1%CF%83%CE%BC%CE%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25144"/>
            <a:ext cx="1799862" cy="1349897"/>
          </a:xfrm>
          <a:prstGeom prst="rect">
            <a:avLst/>
          </a:prstGeom>
          <a:noFill/>
        </p:spPr>
      </p:pic>
      <p:pic>
        <p:nvPicPr>
          <p:cNvPr id="7" name="Picture 4" descr="http://www.art-center.gr/photos/thumbs/efcogold-1286529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25144"/>
            <a:ext cx="1355678" cy="1336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Τα μέταλλα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17 - Θέση περιεχομένου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3888432"/>
          </a:xfrm>
        </p:spPr>
        <p:txBody>
          <a:bodyPr>
            <a:noAutofit/>
          </a:bodyPr>
          <a:lstStyle/>
          <a:p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Είναι τα υλικά που αποτελούνται από δύο ή περισσότερα χημικά στοιχεία, ένα τουλάχιστον από τα οποία είναι μέταλλο και εμφανίζουν τις ιδιότητες των μετάλλων.</a:t>
            </a:r>
          </a:p>
          <a:p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Π.χ. μπρούντζος = χαλκός + κασσίτερος</a:t>
            </a:r>
          </a:p>
          <a:p>
            <a:pPr lvl="2">
              <a:buNone/>
            </a:pPr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	ορείχαλκος = χαλκός + ψευδάργυρος</a:t>
            </a:r>
          </a:p>
          <a:p>
            <a:pPr lvl="2">
              <a:buNone/>
            </a:pPr>
            <a:r>
              <a:rPr lang="el-GR" sz="3000" dirty="0" smtClean="0">
                <a:solidFill>
                  <a:schemeClr val="bg1"/>
                </a:solidFill>
                <a:latin typeface="Comic Sans MS" pitchFamily="66" charset="0"/>
              </a:rPr>
              <a:t>	χάλυβας = σίδηρος + άνθρακας</a:t>
            </a:r>
          </a:p>
        </p:txBody>
      </p:sp>
      <p:sp>
        <p:nvSpPr>
          <p:cNvPr id="9" name="17 - Θέση περιεχομένου"/>
          <p:cNvSpPr txBox="1">
            <a:spLocks/>
          </p:cNvSpPr>
          <p:nvPr/>
        </p:nvSpPr>
        <p:spPr>
          <a:xfrm>
            <a:off x="539552" y="1484784"/>
            <a:ext cx="8136904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Κράματα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</a:p>
        </p:txBody>
      </p:sp>
      <p:pic>
        <p:nvPicPr>
          <p:cNvPr id="6" name="Picture 2" descr="http://upload.wikimedia.org/wikipedia/commons/0/09/Bronze_Franklin_Mint_Boston_Tea_Party_Bicentennial_1973_(866996487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620688"/>
            <a:ext cx="1428495" cy="1479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  <a:latin typeface="Comic Sans MS" pitchFamily="66" charset="0"/>
              </a:rPr>
              <a:t>ΑΝΘΡΑΚΑΣ</a:t>
            </a:r>
            <a:endParaRPr lang="el-GR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2" name="1 - Εικόνα"/>
          <p:cNvPicPr/>
          <p:nvPr/>
        </p:nvPicPr>
        <p:blipFill>
          <a:blip r:embed="rId3" cstate="print"/>
          <a:srcRect l="19949" t="17002" r="16770" b="20292"/>
          <a:stretch>
            <a:fillRect/>
          </a:stretch>
        </p:blipFill>
        <p:spPr bwMode="auto">
          <a:xfrm>
            <a:off x="467544" y="1268760"/>
            <a:ext cx="829881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467544" y="62068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FF00"/>
                </a:solidFill>
                <a:latin typeface="Comic Sans MS" pitchFamily="66" charset="0"/>
              </a:rPr>
              <a:t>ΘΕΣΗ ΤΟΥ ΑΝΘΡΑΚΑ ΣΤΟΝ ΠΕΡΙΟΔΙΚΟ ΠΙΝΑΚΑ</a:t>
            </a:r>
            <a:endParaRPr lang="el-GR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6429460" y="2378376"/>
            <a:ext cx="432048" cy="412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15" name="14 - Εικόνα" descr="http://www.mii.org/Minerals/Minpics1/CoalAnthraci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93096"/>
            <a:ext cx="1847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475656" y="692696"/>
            <a:ext cx="6264696" cy="48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2400" b="1" cap="all" dirty="0" smtClean="0">
                <a:solidFill>
                  <a:srgbClr val="FFFF00"/>
                </a:solidFill>
                <a:latin typeface="Comic Sans MS"/>
                <a:ea typeface="Calibri"/>
              </a:rPr>
              <a:t>Πο</a:t>
            </a:r>
            <a:r>
              <a:rPr lang="en-US" sz="2400" b="1" cap="all" dirty="0" smtClean="0">
                <a:solidFill>
                  <a:srgbClr val="FFFF00"/>
                </a:solidFill>
                <a:latin typeface="Comic Sans MS"/>
                <a:ea typeface="Calibri"/>
              </a:rPr>
              <a:t>y</a:t>
            </a:r>
            <a:r>
              <a:rPr lang="el-GR" sz="2400" b="1" cap="all" dirty="0" smtClean="0">
                <a:solidFill>
                  <a:srgbClr val="FFFF00"/>
                </a:solidFill>
                <a:latin typeface="Comic Sans MS"/>
                <a:ea typeface="Calibri"/>
              </a:rPr>
              <a:t> τον </a:t>
            </a:r>
            <a:r>
              <a:rPr lang="el-GR" sz="2400" b="1" cap="all" dirty="0" err="1" smtClean="0">
                <a:solidFill>
                  <a:srgbClr val="FFFF00"/>
                </a:solidFill>
                <a:latin typeface="Comic Sans MS"/>
                <a:ea typeface="Calibri"/>
              </a:rPr>
              <a:t>συναντ</a:t>
            </a:r>
            <a:r>
              <a:rPr lang="en-US" sz="2400" b="1" cap="all" dirty="0" smtClean="0">
                <a:solidFill>
                  <a:srgbClr val="FFFF00"/>
                </a:solidFill>
                <a:latin typeface="Comic Sans MS"/>
                <a:ea typeface="Calibri"/>
              </a:rPr>
              <a:t>a</a:t>
            </a:r>
            <a:r>
              <a:rPr lang="el-GR" sz="2400" b="1" cap="all" dirty="0" smtClean="0">
                <a:solidFill>
                  <a:srgbClr val="FFFF00"/>
                </a:solidFill>
                <a:latin typeface="Comic Sans MS"/>
                <a:ea typeface="Calibri"/>
              </a:rPr>
              <a:t>με;</a:t>
            </a:r>
            <a:endParaRPr lang="el-GR" sz="2400" dirty="0"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594893" y="1628800"/>
            <a:ext cx="153760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2400" b="1" dirty="0" smtClean="0">
                <a:solidFill>
                  <a:srgbClr val="FFFFFF"/>
                </a:solidFill>
                <a:latin typeface="Comic Sans MS"/>
                <a:ea typeface="Calibri"/>
              </a:rPr>
              <a:t>Στη φύση</a:t>
            </a:r>
            <a:endParaRPr lang="el-GR" sz="2400" dirty="0">
              <a:solidFill>
                <a:srgbClr val="1F497D"/>
              </a:solidFill>
              <a:latin typeface="Times New Roman"/>
              <a:ea typeface="Calibri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043608" y="2420888"/>
            <a:ext cx="174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u="sng" dirty="0" smtClean="0">
                <a:solidFill>
                  <a:srgbClr val="FFFFFF"/>
                </a:solidFill>
                <a:latin typeface="Comic Sans MS"/>
                <a:ea typeface="Calibri"/>
                <a:cs typeface="Times New Roman"/>
              </a:rPr>
              <a:t>Ελεύθερος</a:t>
            </a:r>
            <a:r>
              <a:rPr lang="el-GR" sz="2400" dirty="0" smtClean="0">
                <a:solidFill>
                  <a:srgbClr val="FFFFFF"/>
                </a:solidFill>
                <a:latin typeface="Comic Sans MS"/>
                <a:ea typeface="Calibri"/>
                <a:cs typeface="Times New Roman"/>
              </a:rPr>
              <a:t> </a:t>
            </a:r>
            <a:endParaRPr lang="el-GR" sz="24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6372200" y="2420888"/>
            <a:ext cx="174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u="sng" dirty="0" smtClean="0">
                <a:solidFill>
                  <a:srgbClr val="FFFFFF"/>
                </a:solidFill>
                <a:latin typeface="Comic Sans MS"/>
                <a:ea typeface="Calibri"/>
                <a:cs typeface="Times New Roman"/>
              </a:rPr>
              <a:t>Σε ενώσεις</a:t>
            </a:r>
            <a:endParaRPr lang="el-GR" sz="2400" dirty="0"/>
          </a:p>
        </p:txBody>
      </p:sp>
      <p:pic>
        <p:nvPicPr>
          <p:cNvPr id="12" name="11 - Εικόνα" descr="http://www.freefoto.com/images/13/74/13_74_23---CO2-emissions_we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437112"/>
            <a:ext cx="20002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- Εικόνα" descr="File:GraphiteUSGOV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645024"/>
            <a:ext cx="1714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Εικόνα" descr="http://mychinaconnection.com/wp-content/uploads/2010/09/diamond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24944"/>
            <a:ext cx="1943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- Εικόνα" descr="http://www.asia.ru/images/target/img/product/11/80/20/1180209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3068960"/>
            <a:ext cx="1695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- Ορθογώνιο"/>
          <p:cNvSpPr/>
          <p:nvPr/>
        </p:nvSpPr>
        <p:spPr>
          <a:xfrm>
            <a:off x="755576" y="4293096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FFFF"/>
                </a:solidFill>
                <a:latin typeface="Comic Sans MS"/>
                <a:ea typeface="Calibri"/>
                <a:cs typeface="Times New Roman"/>
              </a:rPr>
              <a:t>διαμάντι</a:t>
            </a:r>
            <a:endParaRPr lang="el-GR" sz="2400" dirty="0"/>
          </a:p>
        </p:txBody>
      </p:sp>
      <p:sp>
        <p:nvSpPr>
          <p:cNvPr id="18" name="17 - Ορθογώνιο"/>
          <p:cNvSpPr/>
          <p:nvPr/>
        </p:nvSpPr>
        <p:spPr>
          <a:xfrm>
            <a:off x="2123728" y="5445224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FFFF"/>
                </a:solidFill>
                <a:latin typeface="Comic Sans MS"/>
                <a:cs typeface="Times New Roman"/>
              </a:rPr>
              <a:t>γραφίτης</a:t>
            </a:r>
            <a:endParaRPr lang="el-GR" sz="2400" dirty="0"/>
          </a:p>
        </p:txBody>
      </p:sp>
      <p:sp>
        <p:nvSpPr>
          <p:cNvPr id="19" name="18 - Ορθογώνιο"/>
          <p:cNvSpPr/>
          <p:nvPr/>
        </p:nvSpPr>
        <p:spPr>
          <a:xfrm>
            <a:off x="3275856" y="6093296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FFFF"/>
                </a:solidFill>
                <a:latin typeface="Comic Sans MS"/>
                <a:cs typeface="Times New Roman"/>
              </a:rPr>
              <a:t>γαιάνθρακες</a:t>
            </a:r>
            <a:endParaRPr lang="el-GR" sz="2400" dirty="0"/>
          </a:p>
        </p:txBody>
      </p:sp>
      <p:sp>
        <p:nvSpPr>
          <p:cNvPr id="20" name="19 - Ορθογώνιο"/>
          <p:cNvSpPr/>
          <p:nvPr/>
        </p:nvSpPr>
        <p:spPr>
          <a:xfrm>
            <a:off x="5220072" y="4005064"/>
            <a:ext cx="15937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Comic Sans MS"/>
                <a:ea typeface="Calibri"/>
                <a:cs typeface="Times New Roman"/>
              </a:rPr>
              <a:t>ανθρακικά</a:t>
            </a:r>
          </a:p>
          <a:p>
            <a:r>
              <a:rPr lang="el-GR" sz="2400" dirty="0" smtClean="0">
                <a:latin typeface="Comic Sans MS"/>
                <a:ea typeface="Calibri"/>
                <a:cs typeface="Times New Roman"/>
              </a:rPr>
              <a:t>άλατα</a:t>
            </a:r>
            <a:endParaRPr lang="el-GR" sz="2400" dirty="0"/>
          </a:p>
        </p:txBody>
      </p:sp>
      <p:sp>
        <p:nvSpPr>
          <p:cNvPr id="21" name="20 - Ορθογώνιο"/>
          <p:cNvSpPr/>
          <p:nvPr/>
        </p:nvSpPr>
        <p:spPr>
          <a:xfrm>
            <a:off x="6864972" y="5301208"/>
            <a:ext cx="1712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Comic Sans MS"/>
                <a:ea typeface="Calibri"/>
                <a:cs typeface="Times New Roman"/>
              </a:rPr>
              <a:t>οξείδια του</a:t>
            </a:r>
          </a:p>
          <a:p>
            <a:r>
              <a:rPr lang="el-GR" sz="2400" dirty="0" smtClean="0">
                <a:latin typeface="Comic Sans MS"/>
                <a:ea typeface="Calibri"/>
                <a:cs typeface="Times New Roman"/>
              </a:rPr>
              <a:t>άνθρακα</a:t>
            </a:r>
            <a:endParaRPr lang="el-GR" sz="2400" dirty="0"/>
          </a:p>
        </p:txBody>
      </p:sp>
      <p:cxnSp>
        <p:nvCxnSpPr>
          <p:cNvPr id="16386" name="AutoShape 2"/>
          <p:cNvCxnSpPr>
            <a:cxnSpLocks noChangeShapeType="1"/>
          </p:cNvCxnSpPr>
          <p:nvPr/>
        </p:nvCxnSpPr>
        <p:spPr bwMode="auto">
          <a:xfrm flipH="1">
            <a:off x="2411760" y="2060848"/>
            <a:ext cx="1381125" cy="477837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6387" name="AutoShape 3"/>
          <p:cNvCxnSpPr>
            <a:cxnSpLocks noChangeShapeType="1"/>
          </p:cNvCxnSpPr>
          <p:nvPr/>
        </p:nvCxnSpPr>
        <p:spPr bwMode="auto">
          <a:xfrm>
            <a:off x="5085110" y="2060848"/>
            <a:ext cx="1311275" cy="407987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1475656" y="692696"/>
            <a:ext cx="6264696" cy="48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2400" b="1" cap="all" dirty="0" smtClean="0">
                <a:solidFill>
                  <a:srgbClr val="FFFF00"/>
                </a:solidFill>
                <a:latin typeface="Comic Sans MS"/>
                <a:ea typeface="Calibri"/>
              </a:rPr>
              <a:t>Πο</a:t>
            </a:r>
            <a:r>
              <a:rPr lang="en-US" sz="2400" b="1" cap="all" dirty="0" smtClean="0">
                <a:solidFill>
                  <a:srgbClr val="FFFF00"/>
                </a:solidFill>
                <a:latin typeface="Comic Sans MS"/>
                <a:ea typeface="Calibri"/>
              </a:rPr>
              <a:t>y</a:t>
            </a:r>
            <a:r>
              <a:rPr lang="el-GR" sz="2400" b="1" cap="all" dirty="0" smtClean="0">
                <a:solidFill>
                  <a:srgbClr val="FFFF00"/>
                </a:solidFill>
                <a:latin typeface="Comic Sans MS"/>
                <a:ea typeface="Calibri"/>
              </a:rPr>
              <a:t> τον </a:t>
            </a:r>
            <a:r>
              <a:rPr lang="el-GR" sz="2400" b="1" cap="all" dirty="0" err="1" smtClean="0">
                <a:solidFill>
                  <a:srgbClr val="FFFF00"/>
                </a:solidFill>
                <a:latin typeface="Comic Sans MS"/>
                <a:ea typeface="Calibri"/>
              </a:rPr>
              <a:t>συναντ</a:t>
            </a:r>
            <a:r>
              <a:rPr lang="en-US" sz="2400" b="1" cap="all" dirty="0" smtClean="0">
                <a:solidFill>
                  <a:srgbClr val="FFFF00"/>
                </a:solidFill>
                <a:latin typeface="Comic Sans MS"/>
                <a:ea typeface="Calibri"/>
              </a:rPr>
              <a:t>a</a:t>
            </a:r>
            <a:r>
              <a:rPr lang="el-GR" sz="2400" b="1" cap="all" dirty="0" smtClean="0">
                <a:solidFill>
                  <a:srgbClr val="FFFF00"/>
                </a:solidFill>
                <a:latin typeface="Comic Sans MS"/>
                <a:ea typeface="Calibri"/>
              </a:rPr>
              <a:t>με;</a:t>
            </a:r>
            <a:endParaRPr lang="el-GR" sz="2400" dirty="0"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39552" y="20608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Στους οργανισμούς και σε προϊόντα αποσύνθεσης (πετρέλαιο, φυσικό αέριο, βιοαέριο)</a:t>
            </a:r>
            <a:endParaRPr lang="el-GR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" name="10 - Εικόνα" descr="http://fe-mail.gr/media/Image/health_nutrition/2008/09/ydatanthrakes/carbohydrat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2438400" cy="177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 descr="http://2.bp.blogspot.com/_QMD3uDrxxgM/TL20haA3hJI/AAAAAAAAJqw/OhJKVWzgiug/s1600/proteins-picture.jpg"/>
          <p:cNvPicPr/>
          <p:nvPr/>
        </p:nvPicPr>
        <p:blipFill>
          <a:blip r:embed="rId4" cstate="print"/>
          <a:srcRect t="10469" b="6406"/>
          <a:stretch>
            <a:fillRect/>
          </a:stretch>
        </p:blipFill>
        <p:spPr bwMode="auto">
          <a:xfrm>
            <a:off x="3347864" y="3429000"/>
            <a:ext cx="2647950" cy="17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- Εικόνα" descr="http://www.neolaia.gr/wp-content/uploads/2009/06/dna-ban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501008"/>
            <a:ext cx="21526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Ορθογώνιο"/>
          <p:cNvSpPr/>
          <p:nvPr/>
        </p:nvSpPr>
        <p:spPr>
          <a:xfrm>
            <a:off x="683568" y="5229200"/>
            <a:ext cx="211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FFFF"/>
                </a:solidFill>
                <a:latin typeface="Comic Sans MS"/>
                <a:ea typeface="Calibri"/>
                <a:cs typeface="Times New Roman"/>
              </a:rPr>
              <a:t>υδατάνθρακες</a:t>
            </a:r>
            <a:endParaRPr lang="el-GR" sz="2400" dirty="0"/>
          </a:p>
        </p:txBody>
      </p:sp>
      <p:sp>
        <p:nvSpPr>
          <p:cNvPr id="15" name="14 - Ορθογώνιο"/>
          <p:cNvSpPr/>
          <p:nvPr/>
        </p:nvSpPr>
        <p:spPr>
          <a:xfrm>
            <a:off x="3779912" y="5229200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FFFF"/>
                </a:solidFill>
                <a:latin typeface="Comic Sans MS"/>
                <a:ea typeface="Calibri"/>
                <a:cs typeface="Times New Roman"/>
              </a:rPr>
              <a:t>πρωτεΐνες</a:t>
            </a:r>
            <a:endParaRPr lang="el-GR" sz="2400" dirty="0"/>
          </a:p>
        </p:txBody>
      </p:sp>
      <p:sp>
        <p:nvSpPr>
          <p:cNvPr id="16" name="15 - Ορθογώνιο"/>
          <p:cNvSpPr/>
          <p:nvPr/>
        </p:nvSpPr>
        <p:spPr>
          <a:xfrm>
            <a:off x="7092280" y="5157192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omic Sans MS"/>
                <a:ea typeface="Calibri"/>
                <a:cs typeface="Times New Roman"/>
              </a:rPr>
              <a:t>DNA</a:t>
            </a:r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3491880" y="548680"/>
            <a:ext cx="2160240" cy="48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400" b="1" dirty="0" smtClean="0">
                <a:solidFill>
                  <a:srgbClr val="FFFF00"/>
                </a:solidFill>
                <a:latin typeface="Comic Sans MS"/>
                <a:ea typeface="Calibri"/>
              </a:rPr>
              <a:t>ΑΝΘΡΑΚΕΣ</a:t>
            </a:r>
            <a:endParaRPr lang="el-GR" sz="2400" dirty="0"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267744" y="1988840"/>
            <a:ext cx="156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Comic Sans MS"/>
                <a:ea typeface="Calibri"/>
                <a:cs typeface="Times New Roman"/>
              </a:rPr>
              <a:t>ΦΥΣΙΚΟΙ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084168" y="1988840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Comic Sans MS"/>
                <a:ea typeface="Calibri"/>
                <a:cs typeface="Times New Roman"/>
              </a:rPr>
              <a:t>ΤΕΧΝΗΤΟΙ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23528" y="3501008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Comic Sans MS"/>
                <a:ea typeface="Calibri"/>
                <a:cs typeface="Times New Roman"/>
              </a:rPr>
              <a:t>ΚΡΥΣΤΑΛΛΙΚΟΙ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131840" y="3501008"/>
            <a:ext cx="245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Comic Sans MS"/>
                <a:ea typeface="Calibri"/>
                <a:cs typeface="Times New Roman"/>
              </a:rPr>
              <a:t>ΓΑΙΑΝΘΡΑΚΕΣ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03848" y="3861048"/>
            <a:ext cx="241935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Tx/>
              <a:buFont typeface="Symbol" pitchFamily="18" charset="2"/>
              <a:buChar char="·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Ανθρακίτης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Tx/>
              <a:buFont typeface="Symbol" pitchFamily="18" charset="2"/>
              <a:buChar char="·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Λιθάνθρακας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Tx/>
              <a:buFont typeface="Symbol" pitchFamily="18" charset="2"/>
              <a:buChar char="·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Λιγνίτης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Tx/>
              <a:buFont typeface="Symbol" pitchFamily="18" charset="2"/>
              <a:buChar char="·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Τύρφη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724128" y="2492896"/>
            <a:ext cx="3105150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Tx/>
              <a:buFont typeface="Symbol" pitchFamily="18" charset="2"/>
              <a:buChar char="·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Κοκ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Tx/>
              <a:buFont typeface="Symbol" pitchFamily="18" charset="2"/>
              <a:buChar char="·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Ξυλάνθρακας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Tx/>
              <a:buFont typeface="Symbol" pitchFamily="18" charset="2"/>
              <a:buChar char="·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Ενεργός άνθρακας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Tx/>
              <a:buFont typeface="Symbol" pitchFamily="18" charset="2"/>
              <a:buChar char="·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Ζωικός άνθρακας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Tx/>
              <a:buFont typeface="Symbol" pitchFamily="18" charset="2"/>
              <a:buChar char="·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Αιθάλη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39552" y="3909923"/>
            <a:ext cx="2419350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Tx/>
              <a:buFont typeface="Symbol" pitchFamily="18" charset="2"/>
              <a:buChar char="·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Διαμάντι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Tx/>
              <a:buFont typeface="Symbol" pitchFamily="18" charset="2"/>
              <a:buChar char="·"/>
              <a:tabLst/>
            </a:pPr>
            <a:r>
              <a:rPr lang="el-GR" sz="2400" dirty="0" smtClean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Γραφίτης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Tx/>
              <a:buFont typeface="Symbol" pitchFamily="18" charset="2"/>
              <a:buChar char="·"/>
              <a:tabLst/>
            </a:pPr>
            <a:r>
              <a:rPr kumimoji="0" lang="el-GR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Φουλερένια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412" name="AutoShape 4"/>
          <p:cNvCxnSpPr>
            <a:cxnSpLocks noChangeShapeType="1"/>
          </p:cNvCxnSpPr>
          <p:nvPr/>
        </p:nvCxnSpPr>
        <p:spPr bwMode="auto">
          <a:xfrm flipH="1">
            <a:off x="3131840" y="1052736"/>
            <a:ext cx="1457325" cy="931862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7413" name="AutoShape 5"/>
          <p:cNvCxnSpPr>
            <a:cxnSpLocks noChangeShapeType="1"/>
          </p:cNvCxnSpPr>
          <p:nvPr/>
        </p:nvCxnSpPr>
        <p:spPr bwMode="auto">
          <a:xfrm>
            <a:off x="4582815" y="1052736"/>
            <a:ext cx="1676400" cy="931862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7414" name="AutoShape 6"/>
          <p:cNvCxnSpPr>
            <a:cxnSpLocks noChangeShapeType="1"/>
          </p:cNvCxnSpPr>
          <p:nvPr/>
        </p:nvCxnSpPr>
        <p:spPr bwMode="auto">
          <a:xfrm flipH="1">
            <a:off x="1328440" y="2462436"/>
            <a:ext cx="1457325" cy="931862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7415" name="AutoShape 7"/>
          <p:cNvCxnSpPr>
            <a:cxnSpLocks noChangeShapeType="1"/>
          </p:cNvCxnSpPr>
          <p:nvPr/>
        </p:nvCxnSpPr>
        <p:spPr bwMode="auto">
          <a:xfrm>
            <a:off x="2785765" y="2462436"/>
            <a:ext cx="1400175" cy="931862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9" name="8 - Εικόνα" descr="http://www.jewelinfo4u.com/images/Gallery/diamond_b.jpg"/>
          <p:cNvPicPr/>
          <p:nvPr/>
        </p:nvPicPr>
        <p:blipFill>
          <a:blip r:embed="rId3" cstate="print"/>
          <a:srcRect b="8936"/>
          <a:stretch>
            <a:fillRect/>
          </a:stretch>
        </p:blipFill>
        <p:spPr bwMode="auto">
          <a:xfrm>
            <a:off x="2555776" y="3212976"/>
            <a:ext cx="331406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776318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ΔΙΑΜΑΝΤΙ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Ιδιότητες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Μεγάλη σκληρότητα (10 στην κλίμακα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Mohs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Χρήσεις: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Κατασκευή κοσμημάτων, κόψιμο γυαλιού, τρύπημα σκληρών πετρωμάτων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9" name="8 - Εικόνα" descr="http://web.uvic.ca/~steph85/exs/ex1/media/graphite-pencil-pi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3810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764704"/>
            <a:ext cx="80648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ΓΡΑΦΙΤΗΣ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Ιδιότητες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Πολύ μαλακός (0,5 – 1,5), καλός αγωγός ηλεκτρισμού και θερμότητας.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Χρήσεις: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Κατασκευή ηλεκτροδίων και μολυβιών, πυρηνικοί αντιδραστήρες.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- Εικόνα" descr="http://image.made-in-china.com/2f0j00oMKtlwEyLBbL/Expanded-Graphite-with-Inconel-Wire-Insreted-FD-P304-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032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914" t="20297" r="7304" b="5266"/>
          <a:stretch>
            <a:fillRect/>
          </a:stretch>
        </p:blipFill>
        <p:spPr bwMode="auto">
          <a:xfrm>
            <a:off x="323528" y="2060848"/>
            <a:ext cx="8553612" cy="41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Ο σύγχρονος περιοδικός πίνακας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76064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Κατάταξη των στοιχείων κατά ατομικό αριθμό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827584" y="3501008"/>
            <a:ext cx="792088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8" name="7 - Εικόνα" descr="https://www.e-education.psu.edu/earth520/files/earth520/pencils_diamonds.jpg"/>
          <p:cNvPicPr/>
          <p:nvPr/>
        </p:nvPicPr>
        <p:blipFill>
          <a:blip r:embed="rId3" cstate="print"/>
          <a:srcRect l="53803" t="57009"/>
          <a:stretch>
            <a:fillRect/>
          </a:stretch>
        </p:blipFill>
        <p:spPr bwMode="auto">
          <a:xfrm>
            <a:off x="1115616" y="2276872"/>
            <a:ext cx="30022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ttps://www.e-education.psu.edu/earth520/files/earth520/pencils_diamonds.jpg"/>
          <p:cNvPicPr/>
          <p:nvPr/>
        </p:nvPicPr>
        <p:blipFill>
          <a:blip r:embed="rId3" cstate="print"/>
          <a:srcRect l="53803" b="42991"/>
          <a:stretch>
            <a:fillRect/>
          </a:stretch>
        </p:blipFill>
        <p:spPr bwMode="auto">
          <a:xfrm>
            <a:off x="5364088" y="2276872"/>
            <a:ext cx="29527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827584" y="500073"/>
            <a:ext cx="7488832" cy="48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2400" b="1" dirty="0" smtClean="0">
                <a:solidFill>
                  <a:srgbClr val="FFFF00"/>
                </a:solidFill>
                <a:latin typeface="Comic Sans MS"/>
                <a:ea typeface="Calibri"/>
              </a:rPr>
              <a:t>ΔΙΑΦΟΡΑ ΔΟΜΗΣ ΔΙΑΜΑΝΤΙΟΥ - ΓΡΑΦΙΤΗ</a:t>
            </a:r>
            <a:endParaRPr lang="el-GR" sz="2400" dirty="0"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835696" y="1628800"/>
            <a:ext cx="194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FFFF"/>
                </a:solidFill>
                <a:latin typeface="Comic Sans MS"/>
                <a:ea typeface="Calibri"/>
                <a:cs typeface="Times New Roman"/>
              </a:rPr>
              <a:t>ΔΙΑΜΑΝΤΙ</a:t>
            </a:r>
            <a:endParaRPr lang="el-GR" sz="24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5940152" y="1628800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FFFF"/>
                </a:solidFill>
                <a:latin typeface="Comic Sans MS"/>
                <a:ea typeface="Calibri"/>
                <a:cs typeface="Times New Roman"/>
              </a:rPr>
              <a:t>ΓΡΑΦΙΤΗΣ</a:t>
            </a:r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9" name="8 - Εικόνα" descr="http://3.bp.blogspot.com/_HEEiDv8C6cY/S8VqwKZz2xI/AAAAAAAAALs/j_Q9gOav6Rs/s1600/WHERE+COAL+FROM+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96952"/>
            <a:ext cx="5544616" cy="339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908720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ΓΑΙΑΝΘΡΑΚΕΣ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Σχηματισμός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Απανθράκωση σε υψηλή πίεση και θερμοκρασία φυτικής ύλης που καταπλακώθηκε πριν εκατομμύρια χρόνια.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908720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ΓΑΙΑΝΘΡΑΚΕΣ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solidFill>
                  <a:schemeClr val="bg1"/>
                </a:solidFill>
                <a:latin typeface="Comic Sans MS" pitchFamily="66" charset="0"/>
              </a:rPr>
              <a:t>Διάκριση ανάλογα με τη γεωλογική περίοδο απανθράκωσης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1043608" y="2996952"/>
          <a:ext cx="6916737" cy="2103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30413"/>
                <a:gridCol w="2389187"/>
                <a:gridCol w="2497137"/>
              </a:tblGrid>
              <a:tr h="563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είδος γαιάνθρακα</a:t>
                      </a:r>
                      <a:endParaRPr lang="el-GR" sz="1100" dirty="0">
                        <a:solidFill>
                          <a:srgbClr val="FFFF00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περιεκτικότητα</a:t>
                      </a:r>
                      <a:endParaRPr lang="el-GR" sz="1100" dirty="0">
                        <a:solidFill>
                          <a:srgbClr val="FFFF0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σε άνθρακα (% w/w)</a:t>
                      </a:r>
                      <a:endParaRPr lang="el-GR" sz="1100" dirty="0">
                        <a:solidFill>
                          <a:srgbClr val="FFFF00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θερμαντική αξία</a:t>
                      </a:r>
                      <a:endParaRPr lang="el-GR" sz="1100" dirty="0">
                        <a:solidFill>
                          <a:srgbClr val="FFFF0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σε άνθρακα (</a:t>
                      </a:r>
                      <a:r>
                        <a:rPr lang="el-GR" sz="2000" dirty="0" err="1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kcal</a:t>
                      </a:r>
                      <a:r>
                        <a:rPr lang="el-GR" sz="200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/</a:t>
                      </a:r>
                      <a:r>
                        <a:rPr lang="el-GR" sz="2000" dirty="0" err="1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kg</a:t>
                      </a:r>
                      <a:r>
                        <a:rPr lang="el-GR" sz="2000" dirty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)</a:t>
                      </a:r>
                      <a:endParaRPr lang="el-GR" sz="1100" dirty="0">
                        <a:solidFill>
                          <a:srgbClr val="FFFF00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1285"/>
                        </a:spcAft>
                      </a:pPr>
                      <a:r>
                        <a:rPr lang="el-GR" sz="200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ανθρακίτης</a:t>
                      </a:r>
                      <a:endParaRPr lang="el-GR" sz="11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1285"/>
                        </a:spcAft>
                      </a:pPr>
                      <a:r>
                        <a:rPr lang="el-GR" sz="200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90%</a:t>
                      </a:r>
                      <a:endParaRPr lang="el-GR" sz="11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1285"/>
                        </a:spcAft>
                      </a:pPr>
                      <a:r>
                        <a:rPr lang="el-GR" sz="200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8000-9000</a:t>
                      </a:r>
                      <a:endParaRPr lang="el-GR" sz="11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1285"/>
                        </a:spcAft>
                      </a:pPr>
                      <a:r>
                        <a:rPr lang="el-GR" sz="200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λιθάνθρακας</a:t>
                      </a:r>
                      <a:endParaRPr lang="el-GR" sz="11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1285"/>
                        </a:spcAft>
                      </a:pPr>
                      <a:r>
                        <a:rPr lang="el-GR" sz="200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75-90%</a:t>
                      </a:r>
                      <a:endParaRPr lang="el-GR" sz="11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1285"/>
                        </a:spcAft>
                      </a:pPr>
                      <a:r>
                        <a:rPr lang="el-GR" sz="200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7000-8000</a:t>
                      </a:r>
                      <a:endParaRPr lang="el-GR" sz="11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1285"/>
                        </a:spcAft>
                      </a:pPr>
                      <a:r>
                        <a:rPr lang="el-GR" sz="200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λιγνίτης</a:t>
                      </a:r>
                      <a:endParaRPr lang="el-GR" sz="11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1285"/>
                        </a:spcAft>
                      </a:pPr>
                      <a:r>
                        <a:rPr lang="el-GR" sz="200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65-75%</a:t>
                      </a:r>
                      <a:endParaRPr lang="el-GR" sz="11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1285"/>
                        </a:spcAft>
                      </a:pPr>
                      <a:r>
                        <a:rPr lang="el-GR" sz="200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6000-7000</a:t>
                      </a:r>
                      <a:endParaRPr lang="el-GR" sz="11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1285"/>
                        </a:spcAft>
                      </a:pPr>
                      <a:r>
                        <a:rPr lang="el-GR" sz="200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τύρφη</a:t>
                      </a:r>
                      <a:endParaRPr lang="el-GR" sz="11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1285"/>
                        </a:spcAft>
                      </a:pPr>
                      <a:r>
                        <a:rPr lang="el-GR" sz="200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έως 65%</a:t>
                      </a:r>
                      <a:endParaRPr lang="el-GR" sz="11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1285"/>
                        </a:spcAft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5000-5500</a:t>
                      </a:r>
                      <a:endParaRPr lang="el-GR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332656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ΤΕΧΝΗΤΟΙ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ΑΝΘΡΑΚΕΣ</a:t>
            </a:r>
          </a:p>
        </p:txBody>
      </p:sp>
      <p:pic>
        <p:nvPicPr>
          <p:cNvPr id="9" name="8 - Εικόνα" descr="File:Koks Brennstoff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2016224" cy="15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627784" y="1484784"/>
            <a:ext cx="2736304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Κοκ: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Χρησιμοποιείται στη μεταλλουργία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- Εικόνα" descr="http://us.123rf.com/400wm/400/400/soleg/soleg0902/soleg090200063/4381467-closeup-of-the-wood-coal-burns-on-fir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140968"/>
            <a:ext cx="2016224" cy="15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211960" y="3140968"/>
            <a:ext cx="23762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Ξυλάνθρακας: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Χρησιμοποιείται ως καύσιμο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- Εικόνα" descr="http://www.caustic-soda-flakes.com/photo/pd4527-carbon_blac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797152"/>
            <a:ext cx="2016224" cy="15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64088" y="4797152"/>
            <a:ext cx="33843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Αιθάλη: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cs typeface="Arial" pitchFamily="34" charset="0"/>
              </a:rPr>
              <a:t>Χρησιμοποιείται στην παρασκευή μελάνης, χρωμάτων κλπ.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914" t="20297" r="7304" b="5266"/>
          <a:stretch>
            <a:fillRect/>
          </a:stretch>
        </p:blipFill>
        <p:spPr bwMode="auto">
          <a:xfrm>
            <a:off x="323528" y="2060848"/>
            <a:ext cx="8553612" cy="41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Ο σύγχρονος περιοδικός πίνακας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7 οριζόντιες γραμμές: </a:t>
            </a:r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Περίοδοι</a:t>
            </a:r>
            <a:endParaRPr lang="el-G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827584" y="2506964"/>
            <a:ext cx="799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827584" y="2924944"/>
            <a:ext cx="799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827584" y="3356992"/>
            <a:ext cx="799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827584" y="3817176"/>
            <a:ext cx="799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827584" y="4249224"/>
            <a:ext cx="799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827584" y="4682940"/>
            <a:ext cx="799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827584" y="5125720"/>
            <a:ext cx="799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914" t="20297" r="7304" b="5266"/>
          <a:stretch>
            <a:fillRect/>
          </a:stretch>
        </p:blipFill>
        <p:spPr bwMode="auto">
          <a:xfrm>
            <a:off x="323528" y="2060848"/>
            <a:ext cx="8553612" cy="41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Ο σύγχρονος περιοδικός πίνακας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7 οριζόντιες γραμμές: </a:t>
            </a:r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Περίοδοι</a:t>
            </a:r>
            <a:endParaRPr lang="el-G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827584" y="2506964"/>
            <a:ext cx="799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827584" y="2924944"/>
            <a:ext cx="799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827584" y="3356992"/>
            <a:ext cx="799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827584" y="3817176"/>
            <a:ext cx="799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827584" y="4249224"/>
            <a:ext cx="799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827584" y="4682940"/>
            <a:ext cx="799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827584" y="5125720"/>
            <a:ext cx="799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2915816" y="2276872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2 χημικά στοιχεία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915816" y="2699628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8 χημικά στοιχεία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915816" y="3068960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8 χημικά στοιχεία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2843808" y="350100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18 χημικά στοιχεία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2843808" y="3933056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18 χημικά στοιχεία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2843808" y="4365104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32 χημικά στοιχεία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2843808" y="4797152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32 χημικά στοιχεία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914" t="20297" r="7304" b="5266"/>
          <a:stretch>
            <a:fillRect/>
          </a:stretch>
        </p:blipFill>
        <p:spPr bwMode="auto">
          <a:xfrm>
            <a:off x="323528" y="2060848"/>
            <a:ext cx="8553612" cy="41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Ο σύγχρονος περιοδικός πίνακας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18 κατακόρυφες στήλες: </a:t>
            </a:r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Ομάδες</a:t>
            </a:r>
            <a:endParaRPr lang="el-G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899592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1331640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1979712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>
            <a:off x="2411760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2843808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>
            <a:off x="3275856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>
            <a:off x="3707904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>
            <a:off x="4139952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>
            <a:off x="4572000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>
            <a:off x="5004048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>
            <a:off x="5436096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>
            <a:off x="5868144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>
            <a:off x="6372200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>
            <a:off x="6804248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>
            <a:off x="7236296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>
            <a:off x="7668344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>
            <a:off x="8100392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>
            <a:off x="8532440" y="2420888"/>
            <a:ext cx="0" cy="2866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914" t="20297" r="7304" b="5266"/>
          <a:stretch>
            <a:fillRect/>
          </a:stretch>
        </p:blipFill>
        <p:spPr bwMode="auto">
          <a:xfrm>
            <a:off x="323528" y="2060848"/>
            <a:ext cx="8553612" cy="41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Ο σύγχρονος περιοδικός πίνακας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Ορισμένες ομάδες έχουν όνομα</a:t>
            </a:r>
            <a:endParaRPr lang="el-G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1331640" y="2132856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l-GR" b="1" baseline="30000" dirty="0" smtClean="0">
                <a:solidFill>
                  <a:srgbClr val="FF0000"/>
                </a:solidFill>
                <a:latin typeface="Comic Sans MS" pitchFamily="66" charset="0"/>
              </a:rPr>
              <a:t>η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 Αλκάλια</a:t>
            </a:r>
            <a:endParaRPr lang="el-G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36 - Στρογγυλεμένο ορθογώνιο"/>
          <p:cNvSpPr/>
          <p:nvPr/>
        </p:nvSpPr>
        <p:spPr>
          <a:xfrm>
            <a:off x="855720" y="2564904"/>
            <a:ext cx="360040" cy="26642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TextBox"/>
          <p:cNvSpPr txBox="1"/>
          <p:nvPr/>
        </p:nvSpPr>
        <p:spPr>
          <a:xfrm>
            <a:off x="2411760" y="2564904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l-GR" b="1" baseline="30000" dirty="0" smtClean="0">
                <a:solidFill>
                  <a:srgbClr val="7030A0"/>
                </a:solidFill>
                <a:latin typeface="Comic Sans MS" pitchFamily="66" charset="0"/>
              </a:rPr>
              <a:t>η</a:t>
            </a:r>
            <a:r>
              <a:rPr lang="el-GR" b="1" dirty="0" smtClean="0">
                <a:solidFill>
                  <a:srgbClr val="7030A0"/>
                </a:solidFill>
                <a:latin typeface="Comic Sans MS" pitchFamily="66" charset="0"/>
              </a:rPr>
              <a:t> Αλκαλικές γαίες</a:t>
            </a:r>
            <a:endParaRPr lang="el-G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1" name="40 - Στρογγυλεμένο ορθογώνιο"/>
          <p:cNvSpPr/>
          <p:nvPr/>
        </p:nvSpPr>
        <p:spPr>
          <a:xfrm>
            <a:off x="1259632" y="2564904"/>
            <a:ext cx="360040" cy="266429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3" name="42 - Ευθεία γραμμή σύνδεσης"/>
          <p:cNvCxnSpPr>
            <a:stCxn id="34" idx="1"/>
          </p:cNvCxnSpPr>
          <p:nvPr/>
        </p:nvCxnSpPr>
        <p:spPr>
          <a:xfrm flipH="1">
            <a:off x="1035740" y="2317522"/>
            <a:ext cx="295900" cy="2473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εία γραμμή σύνδεσης"/>
          <p:cNvCxnSpPr/>
          <p:nvPr/>
        </p:nvCxnSpPr>
        <p:spPr>
          <a:xfrm flipH="1">
            <a:off x="1619672" y="2780928"/>
            <a:ext cx="79995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- Στρογγυλεμένο ορθογώνιο"/>
          <p:cNvSpPr/>
          <p:nvPr/>
        </p:nvSpPr>
        <p:spPr>
          <a:xfrm>
            <a:off x="8028384" y="2564904"/>
            <a:ext cx="360040" cy="266429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46 - Στρογγυλεμένο ορθογώνιο"/>
          <p:cNvSpPr/>
          <p:nvPr/>
        </p:nvSpPr>
        <p:spPr>
          <a:xfrm>
            <a:off x="8460432" y="2204864"/>
            <a:ext cx="360040" cy="302433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TextBox"/>
          <p:cNvSpPr txBox="1"/>
          <p:nvPr/>
        </p:nvSpPr>
        <p:spPr>
          <a:xfrm>
            <a:off x="4499992" y="2492896"/>
            <a:ext cx="165618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  <a:latin typeface="Comic Sans MS" pitchFamily="66" charset="0"/>
              </a:rPr>
              <a:t>17</a:t>
            </a:r>
            <a:r>
              <a:rPr lang="el-GR" b="1" baseline="30000" dirty="0" smtClean="0">
                <a:solidFill>
                  <a:srgbClr val="00B050"/>
                </a:solidFill>
                <a:latin typeface="Comic Sans MS" pitchFamily="66" charset="0"/>
              </a:rPr>
              <a:t>η</a:t>
            </a:r>
            <a:r>
              <a:rPr lang="el-GR" b="1" dirty="0" smtClean="0">
                <a:solidFill>
                  <a:srgbClr val="00B050"/>
                </a:solidFill>
                <a:latin typeface="Comic Sans MS" pitchFamily="66" charset="0"/>
              </a:rPr>
              <a:t> Αλογόνα</a:t>
            </a:r>
            <a:endParaRPr lang="el-GR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50" name="49 - Ευθεία γραμμή σύνδεσης"/>
          <p:cNvCxnSpPr/>
          <p:nvPr/>
        </p:nvCxnSpPr>
        <p:spPr>
          <a:xfrm flipH="1">
            <a:off x="6012160" y="2636912"/>
            <a:ext cx="201622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- Ευθεία γραμμή σύνδεσης"/>
          <p:cNvCxnSpPr/>
          <p:nvPr/>
        </p:nvCxnSpPr>
        <p:spPr>
          <a:xfrm flipH="1">
            <a:off x="6444208" y="2348880"/>
            <a:ext cx="20162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- TextBox"/>
          <p:cNvSpPr txBox="1"/>
          <p:nvPr/>
        </p:nvSpPr>
        <p:spPr>
          <a:xfrm>
            <a:off x="4355976" y="2204864"/>
            <a:ext cx="208823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  <a:latin typeface="Comic Sans MS" pitchFamily="66" charset="0"/>
              </a:rPr>
              <a:t>18</a:t>
            </a:r>
            <a:r>
              <a:rPr lang="el-GR" b="1" baseline="30000" dirty="0" smtClean="0">
                <a:solidFill>
                  <a:srgbClr val="0070C0"/>
                </a:solidFill>
                <a:latin typeface="Comic Sans MS" pitchFamily="66" charset="0"/>
              </a:rPr>
              <a:t>η</a:t>
            </a:r>
            <a:r>
              <a:rPr lang="el-GR" b="1" dirty="0" smtClean="0">
                <a:solidFill>
                  <a:srgbClr val="0070C0"/>
                </a:solidFill>
                <a:latin typeface="Comic Sans MS" pitchFamily="66" charset="0"/>
              </a:rPr>
              <a:t> Ευγενή αέρια</a:t>
            </a:r>
            <a:endParaRPr lang="el-G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4" grpId="0" animBg="1"/>
      <p:bldP spid="37" grpId="0" animBg="1"/>
      <p:bldP spid="38" grpId="0" animBg="1"/>
      <p:bldP spid="41" grpId="0" animBg="1"/>
      <p:bldP spid="46" grpId="0" animBg="1"/>
      <p:bldP spid="47" grpId="0" animBg="1"/>
      <p:bldP spid="49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914" t="20297" r="7304" b="5266"/>
          <a:stretch>
            <a:fillRect/>
          </a:stretch>
        </p:blipFill>
        <p:spPr bwMode="auto">
          <a:xfrm>
            <a:off x="323528" y="2060848"/>
            <a:ext cx="8553612" cy="41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Ο σύγχρονος περιοδικός πίνακας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008112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Τα στοιχεία της ίδιας ομάδας έχουν παρόμοιες χημικές ιδιότητες</a:t>
            </a:r>
            <a:endParaRPr lang="el-G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1331640" y="2132856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l-GR" b="1" baseline="30000" dirty="0" smtClean="0">
                <a:solidFill>
                  <a:srgbClr val="FF0000"/>
                </a:solidFill>
                <a:latin typeface="Comic Sans MS" pitchFamily="66" charset="0"/>
              </a:rPr>
              <a:t>η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 Αλκάλια</a:t>
            </a:r>
            <a:endParaRPr lang="el-G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36 - Στρογγυλεμένο ορθογώνιο"/>
          <p:cNvSpPr/>
          <p:nvPr/>
        </p:nvSpPr>
        <p:spPr>
          <a:xfrm>
            <a:off x="855720" y="2564904"/>
            <a:ext cx="360040" cy="26642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TextBox"/>
          <p:cNvSpPr txBox="1"/>
          <p:nvPr/>
        </p:nvSpPr>
        <p:spPr>
          <a:xfrm>
            <a:off x="2411760" y="2555612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l-GR" b="1" baseline="30000" dirty="0" smtClean="0">
                <a:solidFill>
                  <a:srgbClr val="7030A0"/>
                </a:solidFill>
                <a:latin typeface="Comic Sans MS" pitchFamily="66" charset="0"/>
              </a:rPr>
              <a:t>η</a:t>
            </a:r>
            <a:r>
              <a:rPr lang="el-GR" b="1" dirty="0" smtClean="0">
                <a:solidFill>
                  <a:srgbClr val="7030A0"/>
                </a:solidFill>
                <a:latin typeface="Comic Sans MS" pitchFamily="66" charset="0"/>
              </a:rPr>
              <a:t> Αλκαλικές γαίες</a:t>
            </a:r>
            <a:endParaRPr lang="el-G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1" name="40 - Στρογγυλεμένο ορθογώνιο"/>
          <p:cNvSpPr/>
          <p:nvPr/>
        </p:nvSpPr>
        <p:spPr>
          <a:xfrm>
            <a:off x="1259632" y="2564904"/>
            <a:ext cx="360040" cy="266429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3" name="42 - Ευθεία γραμμή σύνδεσης"/>
          <p:cNvCxnSpPr>
            <a:stCxn id="34" idx="1"/>
          </p:cNvCxnSpPr>
          <p:nvPr/>
        </p:nvCxnSpPr>
        <p:spPr>
          <a:xfrm flipH="1">
            <a:off x="1035740" y="2317522"/>
            <a:ext cx="295900" cy="2473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εία γραμμή σύνδεσης"/>
          <p:cNvCxnSpPr/>
          <p:nvPr/>
        </p:nvCxnSpPr>
        <p:spPr>
          <a:xfrm flipH="1">
            <a:off x="1619672" y="2780928"/>
            <a:ext cx="79995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- Στρογγυλεμένο ορθογώνιο"/>
          <p:cNvSpPr/>
          <p:nvPr/>
        </p:nvSpPr>
        <p:spPr>
          <a:xfrm>
            <a:off x="8028384" y="2564904"/>
            <a:ext cx="360040" cy="266429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46 - Στρογγυλεμένο ορθογώνιο"/>
          <p:cNvSpPr/>
          <p:nvPr/>
        </p:nvSpPr>
        <p:spPr>
          <a:xfrm>
            <a:off x="8460432" y="2204864"/>
            <a:ext cx="360040" cy="302433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TextBox"/>
          <p:cNvSpPr txBox="1"/>
          <p:nvPr/>
        </p:nvSpPr>
        <p:spPr>
          <a:xfrm>
            <a:off x="4572000" y="2492896"/>
            <a:ext cx="158417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  <a:latin typeface="Comic Sans MS" pitchFamily="66" charset="0"/>
              </a:rPr>
              <a:t>17</a:t>
            </a:r>
            <a:r>
              <a:rPr lang="el-GR" b="1" baseline="30000" dirty="0" smtClean="0">
                <a:solidFill>
                  <a:srgbClr val="00B050"/>
                </a:solidFill>
                <a:latin typeface="Comic Sans MS" pitchFamily="66" charset="0"/>
              </a:rPr>
              <a:t>η</a:t>
            </a:r>
            <a:r>
              <a:rPr lang="el-GR" b="1" dirty="0" smtClean="0">
                <a:solidFill>
                  <a:srgbClr val="00B050"/>
                </a:solidFill>
                <a:latin typeface="Comic Sans MS" pitchFamily="66" charset="0"/>
              </a:rPr>
              <a:t> Αλογόνα</a:t>
            </a:r>
            <a:endParaRPr lang="el-GR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50" name="49 - Ευθεία γραμμή σύνδεσης"/>
          <p:cNvCxnSpPr/>
          <p:nvPr/>
        </p:nvCxnSpPr>
        <p:spPr>
          <a:xfrm flipH="1">
            <a:off x="6012160" y="2636912"/>
            <a:ext cx="201622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- Ευθεία γραμμή σύνδεσης"/>
          <p:cNvCxnSpPr/>
          <p:nvPr/>
        </p:nvCxnSpPr>
        <p:spPr>
          <a:xfrm flipH="1">
            <a:off x="6444208" y="2348880"/>
            <a:ext cx="20162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- TextBox"/>
          <p:cNvSpPr txBox="1"/>
          <p:nvPr/>
        </p:nvSpPr>
        <p:spPr>
          <a:xfrm>
            <a:off x="4499992" y="2181504"/>
            <a:ext cx="21602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  <a:latin typeface="Comic Sans MS" pitchFamily="66" charset="0"/>
              </a:rPr>
              <a:t>18</a:t>
            </a:r>
            <a:r>
              <a:rPr lang="el-GR" b="1" baseline="30000" dirty="0" smtClean="0">
                <a:solidFill>
                  <a:srgbClr val="0070C0"/>
                </a:solidFill>
                <a:latin typeface="Comic Sans MS" pitchFamily="66" charset="0"/>
              </a:rPr>
              <a:t>η</a:t>
            </a:r>
            <a:r>
              <a:rPr lang="el-GR" b="1" dirty="0" smtClean="0">
                <a:solidFill>
                  <a:srgbClr val="0070C0"/>
                </a:solidFill>
                <a:latin typeface="Comic Sans MS" pitchFamily="66" charset="0"/>
              </a:rPr>
              <a:t> Ευγενή αέρια</a:t>
            </a:r>
            <a:endParaRPr lang="el-G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Αποτέλεσμα εικόνας για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4" cy="6858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omic Sans MS" pitchFamily="66" charset="0"/>
              </a:rPr>
              <a:t>Ο σύγχρονος περιοδικός πίνακας</a:t>
            </a:r>
            <a:endParaRPr lang="el-G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8002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Νόμος της περιοδικότητας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: Οι ιδιότητες των χημικών στοιχείων είναι </a:t>
            </a:r>
            <a:r>
              <a:rPr lang="el-GR" u="sng" dirty="0" smtClean="0">
                <a:solidFill>
                  <a:schemeClr val="bg1"/>
                </a:solidFill>
                <a:latin typeface="Comic Sans MS" pitchFamily="66" charset="0"/>
              </a:rPr>
              <a:t>περιοδική συνάρτηση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 του ατομικού τους αριθμού.</a:t>
            </a:r>
            <a:endParaRPr lang="el-G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651</Words>
  <Application>Microsoft Office PowerPoint</Application>
  <PresentationFormat>Προβολή στην οθόνη (4:3)</PresentationFormat>
  <Paragraphs>167</Paragraphs>
  <Slides>33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Θέμα του Office</vt:lpstr>
      <vt:lpstr>Επανάληψη Α τετραμήνου</vt:lpstr>
      <vt:lpstr>Ο σύγχρονος περιοδικός πίνακας</vt:lpstr>
      <vt:lpstr>Ο σύγχρονος περιοδικός πίνακας</vt:lpstr>
      <vt:lpstr>Ο σύγχρονος περιοδικός πίνακας</vt:lpstr>
      <vt:lpstr>Ο σύγχρονος περιοδικός πίνακας</vt:lpstr>
      <vt:lpstr>Ο σύγχρονος περιοδικός πίνακας</vt:lpstr>
      <vt:lpstr>Ο σύγχρονος περιοδικός πίνακας</vt:lpstr>
      <vt:lpstr>Ο σύγχρονος περιοδικός πίνακας</vt:lpstr>
      <vt:lpstr>Ο σύγχρονος περιοδικός πίνακας</vt:lpstr>
      <vt:lpstr>Ο σύγχρονος περιοδικός πίνακας</vt:lpstr>
      <vt:lpstr>Τα αλκάλια</vt:lpstr>
      <vt:lpstr>Τα αλκάλια</vt:lpstr>
      <vt:lpstr>Τα αλκάλια</vt:lpstr>
      <vt:lpstr>Τα αλκάλια</vt:lpstr>
      <vt:lpstr>Τα αλκάλια</vt:lpstr>
      <vt:lpstr>Τα αλκάλια</vt:lpstr>
      <vt:lpstr>Τα μέταλλα</vt:lpstr>
      <vt:lpstr>Τα μέταλλα</vt:lpstr>
      <vt:lpstr>Τα μέταλλα</vt:lpstr>
      <vt:lpstr>Τα μέταλλα</vt:lpstr>
      <vt:lpstr>Τα μέταλλα</vt:lpstr>
      <vt:lpstr>Τα μέταλλα</vt:lpstr>
      <vt:lpstr>ΑΝΘΡΑΚΑΣ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Gabriel</dc:creator>
  <cp:lastModifiedBy>Gabriel</cp:lastModifiedBy>
  <cp:revision>23</cp:revision>
  <dcterms:created xsi:type="dcterms:W3CDTF">2016-09-19T20:22:14Z</dcterms:created>
  <dcterms:modified xsi:type="dcterms:W3CDTF">2016-12-12T18:08:56Z</dcterms:modified>
</cp:coreProperties>
</file>