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0" r:id="rId11"/>
    <p:sldId id="267" r:id="rId1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Προεπιλεγμένη ενότητα" id="{48301A14-619F-4973-ABEE-40A89F1D47C5}">
          <p14:sldIdLst>
            <p14:sldId id="257"/>
          </p14:sldIdLst>
        </p14:section>
        <p14:section name="Ενότητα χωρίς τίτλο" id="{4154CB68-0F2A-4C13-A831-58A88FA166C6}">
          <p14:sldIdLst>
            <p14:sldId id="256"/>
            <p14:sldId id="259"/>
            <p14:sldId id="261"/>
            <p14:sldId id="262"/>
            <p14:sldId id="263"/>
            <p14:sldId id="264"/>
            <p14:sldId id="265"/>
            <p14:sldId id="266"/>
            <p14:sldId id="260"/>
            <p14:sldId id="26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0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9F761A7-AE42-A07F-D6DD-A5DEB92F52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3BAFD741-13FD-F5AC-2150-B91E8331B8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A2A6D38-4601-8771-2B1C-9A2E9919D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386E-632B-422B-9145-7E2B55F482C2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D349A93-2E5B-93E7-BDE2-CC52D62FA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DD638E7-FA8E-0565-E8AF-4C6F2357F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F0083-F0C7-4FDC-994B-109A873BF61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7480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9849FD4-99BA-CE6A-DD82-46D1E67F2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C00899A3-66F8-7825-B630-A87BB27C8B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1821D98-D483-C5F1-E0A9-50D86F065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386E-632B-422B-9145-7E2B55F482C2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C6FFC5A-DB4C-DC0C-A492-3FACDFF0E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E80D8D9-4D2B-A6D4-07A3-4889C78E3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F0083-F0C7-4FDC-994B-109A873BF61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67657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08E0FA9F-060D-BE5E-D03B-6DCC1092C8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5A89BFB1-FCB3-A6C4-6FE5-2792DFF32F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6724496-9035-D64F-D2E6-4CD52A4C4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386E-632B-422B-9145-7E2B55F482C2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CD81E33-DE32-B50B-848E-9155A1D5A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A82AECB-8C13-161E-6FE1-3BD14CE29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F0083-F0C7-4FDC-994B-109A873BF61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82825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F82D51E-BB27-A4A8-68A6-E7B1C742E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85E66FC-9E9A-0E23-0C7B-3C68F4C20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7AF2F1D-E18F-817A-0E87-816CA62F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386E-632B-422B-9145-7E2B55F482C2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A1BBBC2-99E5-B061-9136-24B48378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51EDDE7-1725-59F7-8A34-D6004EA7F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F0083-F0C7-4FDC-994B-109A873BF61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68423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704EED9-A31C-5642-1415-FD05E1680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C0B305F-90A6-96BF-DDBE-C0EF1B6551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6E874D1-C799-5CF0-2C61-7B08A9F6D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386E-632B-422B-9145-7E2B55F482C2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F99EEB2-9A6B-8AB1-3185-75CA18440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C12114F-DD6A-BB07-9E4B-3C2D142E1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F0083-F0C7-4FDC-994B-109A873BF61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50920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A8DEF40-3E36-DDBE-FF07-D19940EDE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1C5A8A4-C037-93BB-FCB0-F8225C2304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4EED54B-2FAE-8355-A0B5-3E9F49899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D438F1F-E6DB-BDA7-493F-7F5B780D6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386E-632B-422B-9145-7E2B55F482C2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C136B589-C74B-3E92-4AF5-C8A246FC3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BF16EF8-3056-1A67-EE66-2E3602EBB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F0083-F0C7-4FDC-994B-109A873BF61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95996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13679C5-0713-0D70-4652-A09A24342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DBD8686-6339-747C-D042-53581F051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3FE75A7F-1211-BD81-E55E-565B38CB7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E3A9CC35-B903-A4A6-6E0B-57C6BB2A20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1F9BB926-9435-0D49-D85E-68EC4A76D4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13EF6EA4-4A1B-8C6D-D127-93A285179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386E-632B-422B-9145-7E2B55F482C2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49DB102D-4D7E-EBEB-071A-1B0F0D160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DEC12AFE-4303-7107-EF19-A6B68A4A0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F0083-F0C7-4FDC-994B-109A873BF61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10706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95D1C57-6627-4FC6-6695-90E98B91F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DA4B510F-2D14-1AFD-2459-F93072406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386E-632B-422B-9145-7E2B55F482C2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3A532E43-B0DB-BEC0-8957-46524ECCE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2C9477C2-71F8-413E-F081-474AE0FCC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F0083-F0C7-4FDC-994B-109A873BF61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00749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0A4C392A-6A77-9539-FE70-ABD491A06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386E-632B-422B-9145-7E2B55F482C2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A459FDED-F2C7-8B44-8C00-2FA2153BB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F3D766D-DE84-66EA-5313-92650F7B0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F0083-F0C7-4FDC-994B-109A873BF61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8228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871400D-F1A1-590E-F670-5E25EA216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17F3B47-2313-3AC2-67B2-0525B962B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A535BE6F-EC9E-C4F2-84D3-FAF3F6C4F3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93F53BE-9A5F-196D-B239-773043386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386E-632B-422B-9145-7E2B55F482C2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AAEB91C-DB05-E98E-25FA-B4FC1230E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843D44C-B8F0-83BD-F01B-029CE19EC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F0083-F0C7-4FDC-994B-109A873BF61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17489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AD4D5EC-625F-E797-26A4-48971AF76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FFBDAB52-124B-CB12-7BD5-708B8681B9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116E103-AA5E-8EF5-F0D2-78B834C11B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EFE2C830-F651-8538-C315-1CA3F2C9E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386E-632B-422B-9145-7E2B55F482C2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C9C0EFD6-7753-33AF-0D4D-C3BF82243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BBD144D-36A9-23AC-700B-D42920846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F0083-F0C7-4FDC-994B-109A873BF61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30789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2EF468CD-A85F-09A2-2B77-CE1DF0CA2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EF76E31-832B-EBB3-4749-E52837E4F1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452BED2-CD61-F02D-9488-6A3A115988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5386E-632B-422B-9145-7E2B55F482C2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2D9D2A0-4BD8-FAD0-35B1-8F74CB3D68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B8A2FCE-AC05-C64E-A5C5-E320F6E31D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F0083-F0C7-4FDC-994B-109A873BF61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7640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svg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6.wmf"/><Relationship Id="rId3" Type="http://schemas.openxmlformats.org/officeDocument/2006/relationships/image" Target="../media/image1.wmf"/><Relationship Id="rId7" Type="http://schemas.openxmlformats.org/officeDocument/2006/relationships/image" Target="../media/image3.wmf"/><Relationship Id="rId12" Type="http://schemas.openxmlformats.org/officeDocument/2006/relationships/oleObject" Target="../embeddings/oleObject6.bin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5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image" Target="../media/image8.wmf"/><Relationship Id="rId7" Type="http://schemas.openxmlformats.org/officeDocument/2006/relationships/image" Target="../media/image10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2.emf"/><Relationship Id="rId5" Type="http://schemas.openxmlformats.org/officeDocument/2006/relationships/image" Target="../media/image9.e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image" Target="../media/image13.wmf"/><Relationship Id="rId7" Type="http://schemas.openxmlformats.org/officeDocument/2006/relationships/image" Target="../media/image15.w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5.x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C6D2437-92C8-5EE5-52F9-2ACE36F196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78818" y="1265238"/>
            <a:ext cx="8234363" cy="1655763"/>
          </a:xfrm>
        </p:spPr>
        <p:txBody>
          <a:bodyPr>
            <a:normAutofit fontScale="90000"/>
          </a:bodyPr>
          <a:lstStyle/>
          <a:p>
            <a:r>
              <a:rPr lang="el-GR" sz="6000" dirty="0">
                <a:solidFill>
                  <a:srgbClr val="0070C0"/>
                </a:solidFill>
                <a:latin typeface="+mn-lt"/>
                <a:cs typeface="Times New Roman" panose="02020603050405020304" pitchFamily="18" charset="0"/>
              </a:rPr>
              <a:t> Γυμνάσιο </a:t>
            </a:r>
            <a:r>
              <a:rPr lang="el-GR" dirty="0">
                <a:solidFill>
                  <a:srgbClr val="0070C0"/>
                </a:solidFill>
                <a:latin typeface="+mn-lt"/>
                <a:cs typeface="Times New Roman" panose="02020603050405020304" pitchFamily="18" charset="0"/>
              </a:rPr>
              <a:t>Ν. Ερυθραίας</a:t>
            </a:r>
            <a:br>
              <a:rPr lang="el-GR" sz="6000" dirty="0">
                <a:solidFill>
                  <a:srgbClr val="0070C0"/>
                </a:solidFill>
                <a:latin typeface="+mn-lt"/>
                <a:cs typeface="Times New Roman" panose="02020603050405020304" pitchFamily="18" charset="0"/>
              </a:rPr>
            </a:br>
            <a:br>
              <a:rPr lang="el-GR" sz="6000" dirty="0">
                <a:solidFill>
                  <a:srgbClr val="0070C0"/>
                </a:solidFill>
                <a:latin typeface="+mn-lt"/>
                <a:cs typeface="Times New Roman" panose="02020603050405020304" pitchFamily="18" charset="0"/>
              </a:rPr>
            </a:br>
            <a:r>
              <a:rPr lang="el-GR" sz="6000" dirty="0">
                <a:solidFill>
                  <a:srgbClr val="0070C0"/>
                </a:solidFill>
                <a:latin typeface="+mn-lt"/>
                <a:cs typeface="Times New Roman" panose="02020603050405020304" pitchFamily="18" charset="0"/>
              </a:rPr>
              <a:t>Γ΄ ΓΥΜΝΑΣΙΟΥ</a:t>
            </a:r>
            <a:endParaRPr lang="el-GR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86421295-76E6-0929-FE43-4018D5E1F6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&amp; Α1.1  Πράξεις στους πραγματικούς αριθμούς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828416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0A6D38F-E63D-535A-8C00-C8E775EF0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3563"/>
          </a:xfrm>
        </p:spPr>
        <p:txBody>
          <a:bodyPr>
            <a:normAutofit/>
          </a:bodyPr>
          <a:lstStyle/>
          <a:p>
            <a:pPr algn="ctr"/>
            <a:r>
              <a:rPr lang="el-GR" sz="2400" dirty="0">
                <a:solidFill>
                  <a:srgbClr val="0070C0"/>
                </a:solidFill>
              </a:rPr>
              <a:t> Γυμνάσιο Ν. Ερυθραίας (&amp; 1.1 Πράξεις στους πραγματικούς αριθμούς)</a:t>
            </a:r>
            <a:endParaRPr lang="el-GR" sz="24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3EB527A-99DA-B303-338E-458D58F2B6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52524" y="1253331"/>
            <a:ext cx="10201275" cy="177561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Προτεραιότητα πράξεων</a:t>
            </a:r>
          </a:p>
          <a:p>
            <a:r>
              <a:rPr lang="el-GR" dirty="0"/>
              <a:t>Παρενθέσεις</a:t>
            </a:r>
          </a:p>
          <a:p>
            <a:r>
              <a:rPr lang="el-GR" dirty="0"/>
              <a:t>Πολλαπλασιασμοί-Διαιρέσεις</a:t>
            </a:r>
          </a:p>
          <a:p>
            <a:r>
              <a:rPr lang="el-GR" dirty="0"/>
              <a:t>Προσθέσεις-Αφαιρέσεις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97747A81-1238-57AD-A32A-3B8DE0C57C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52524" y="3028950"/>
            <a:ext cx="10201276" cy="314801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Απαλοιφή παρενθέσεων</a:t>
            </a:r>
          </a:p>
          <a:p>
            <a:pPr marL="0" indent="0">
              <a:buNone/>
            </a:pPr>
            <a:r>
              <a:rPr lang="el-GR" dirty="0"/>
              <a:t>Για να βγάλουμε μία παρένθεση κοιτάμε το πρόσημο που βρίσκεται πριν από αυτήν. </a:t>
            </a:r>
          </a:p>
          <a:p>
            <a:r>
              <a:rPr lang="el-GR" dirty="0"/>
              <a:t>Αν είναι + τα πρόσημα των αριθμών μέσα στην παρένθεση μένουν τα ίδια</a:t>
            </a:r>
          </a:p>
          <a:p>
            <a:r>
              <a:rPr lang="el-GR" dirty="0"/>
              <a:t>Αν είναι – τα πρόσημα των αριθμών μέσα στην παρένθεση αλλάζουν </a:t>
            </a:r>
          </a:p>
          <a:p>
            <a:pPr marL="0" indent="0">
              <a:buNone/>
            </a:pPr>
            <a:r>
              <a:rPr lang="el-GR" dirty="0"/>
              <a:t>π.χ.</a:t>
            </a:r>
          </a:p>
          <a:p>
            <a:pPr marL="0" indent="0">
              <a:buNone/>
            </a:pPr>
            <a:r>
              <a:rPr lang="el-GR" dirty="0"/>
              <a:t>                          </a:t>
            </a:r>
            <a:r>
              <a:rPr lang="el-GR" dirty="0">
                <a:solidFill>
                  <a:srgbClr val="FF0000"/>
                </a:solidFill>
              </a:rPr>
              <a:t>-</a:t>
            </a:r>
            <a:r>
              <a:rPr lang="el-GR" dirty="0"/>
              <a:t>(3-7)</a:t>
            </a:r>
            <a:r>
              <a:rPr lang="el-GR" dirty="0">
                <a:solidFill>
                  <a:srgbClr val="FF0000"/>
                </a:solidFill>
              </a:rPr>
              <a:t>+</a:t>
            </a:r>
            <a:r>
              <a:rPr lang="el-GR" dirty="0"/>
              <a:t>(-1+6)=-3+7-1+6=7+6-3-1=13-4=9</a:t>
            </a:r>
          </a:p>
        </p:txBody>
      </p:sp>
    </p:spTree>
    <p:extLst>
      <p:ext uri="{BB962C8B-B14F-4D97-AF65-F5344CB8AC3E}">
        <p14:creationId xmlns:p14="http://schemas.microsoft.com/office/powerpoint/2010/main" val="35648029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FA1B756B-D932-8824-5014-2010FFBC5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20688"/>
          </a:xfrm>
        </p:spPr>
        <p:txBody>
          <a:bodyPr>
            <a:normAutofit/>
          </a:bodyPr>
          <a:lstStyle/>
          <a:p>
            <a:pPr algn="ctr"/>
            <a:r>
              <a:rPr lang="el-GR" sz="2400" dirty="0">
                <a:solidFill>
                  <a:srgbClr val="0070C0"/>
                </a:solidFill>
              </a:rPr>
              <a:t> Γυμνάσιο Ν. Ερυθραίας (&amp; 1.1 Πράξεις στους πραγματικούς αριθμούς)</a:t>
            </a:r>
            <a:endParaRPr lang="el-GR" sz="2400" dirty="0"/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76216CB0-73F3-D136-29A8-BE7CA1FEED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57513"/>
            <a:ext cx="10515600" cy="3219450"/>
          </a:xfrm>
        </p:spPr>
        <p:txBody>
          <a:bodyPr/>
          <a:lstStyle/>
          <a:p>
            <a:pPr marL="0" indent="0" algn="ctr">
              <a:buNone/>
            </a:pPr>
            <a:r>
              <a:rPr lang="el-GR" sz="4800" dirty="0">
                <a:solidFill>
                  <a:srgbClr val="FF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ΤΕΛΟΣ</a:t>
            </a:r>
          </a:p>
          <a:p>
            <a:pPr marL="0" indent="0" algn="ctr">
              <a:buNone/>
            </a:pPr>
            <a:r>
              <a:rPr lang="el-GR" sz="4800" dirty="0">
                <a:solidFill>
                  <a:srgbClr val="FF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l-GR" sz="2800" dirty="0">
                <a:solidFill>
                  <a:srgbClr val="FF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</a:p>
          <a:p>
            <a:pPr marL="0" indent="0" algn="ctr">
              <a:buNone/>
            </a:pPr>
            <a:endParaRPr lang="el-GR" sz="2800" dirty="0">
              <a:solidFill>
                <a:srgbClr val="FF0000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>
              <a:buNone/>
            </a:pP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Γραφικό 7" descr="Σκιαγράφημα αγγελικού προσώπου με συμπαγές γέμισμα">
            <a:extLst>
              <a:ext uri="{FF2B5EF4-FFF2-40B4-BE49-F238E27FC236}">
                <a16:creationId xmlns:a16="http://schemas.microsoft.com/office/drawing/2014/main" id="{21E8F4A3-5E0B-B992-379D-83D4487907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8800" y="1644447"/>
            <a:ext cx="914400" cy="914400"/>
          </a:xfrm>
          <a:prstGeom prst="rect">
            <a:avLst/>
          </a:prstGeom>
        </p:spPr>
      </p:pic>
      <p:pic>
        <p:nvPicPr>
          <p:cNvPr id="10" name="Γραφικό 9" descr="Αγόρι που φορά Backpack">
            <a:extLst>
              <a:ext uri="{FF2B5EF4-FFF2-40B4-BE49-F238E27FC236}">
                <a16:creationId xmlns:a16="http://schemas.microsoft.com/office/drawing/2014/main" id="{1C3519CF-6D28-78C0-8AC6-4E6EBD21B0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855177" y="2310120"/>
            <a:ext cx="1438275" cy="357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0148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4867466-9390-51A7-8687-6FC6DE50A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449263"/>
          </a:xfrm>
        </p:spPr>
        <p:txBody>
          <a:bodyPr>
            <a:normAutofit/>
          </a:bodyPr>
          <a:lstStyle/>
          <a:p>
            <a:pPr algn="ctr"/>
            <a:r>
              <a:rPr lang="el-GR" sz="2400" dirty="0">
                <a:solidFill>
                  <a:srgbClr val="0070C0"/>
                </a:solidFill>
              </a:rPr>
              <a:t> Γυμνάσιο Ν. Ερυθραίας (&amp; 1.1 Πράξεις στους πραγματικούς αριθμούς)</a:t>
            </a:r>
            <a:endParaRPr lang="el-GR" sz="2400" dirty="0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E263D19-454A-3F4F-69FA-2590AFA061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18681" y="1270793"/>
            <a:ext cx="5157787" cy="580774"/>
          </a:xfrm>
        </p:spPr>
        <p:txBody>
          <a:bodyPr>
            <a:normAutofit/>
          </a:bodyPr>
          <a:lstStyle/>
          <a:p>
            <a:pPr algn="ctr"/>
            <a:r>
              <a:rPr lang="el-GR" sz="2800" b="0" dirty="0">
                <a:solidFill>
                  <a:srgbClr val="FF0000"/>
                </a:solidFill>
              </a:rPr>
              <a:t>Πραγματικοί αριθμοί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A14CA99-532E-5671-804E-9AA71E91BB4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                         </a:t>
            </a:r>
            <a:r>
              <a:rPr lang="el-GR" dirty="0">
                <a:solidFill>
                  <a:srgbClr val="FF0000"/>
                </a:solidFill>
              </a:rPr>
              <a:t>Ρητοί</a:t>
            </a:r>
          </a:p>
          <a:p>
            <a:pPr marL="0" indent="0">
              <a:buNone/>
            </a:pPr>
            <a:r>
              <a:rPr lang="el-GR" dirty="0"/>
              <a:t>(φυσικοί: 0,1,2,3,…..</a:t>
            </a:r>
          </a:p>
          <a:p>
            <a:pPr marL="0" indent="0">
              <a:buNone/>
            </a:pPr>
            <a:r>
              <a:rPr lang="el-GR" dirty="0"/>
              <a:t>ακέραιοι: ….-2,-1,0,1,2,…..</a:t>
            </a:r>
          </a:p>
          <a:p>
            <a:pPr marL="0" indent="0">
              <a:buNone/>
            </a:pPr>
            <a:r>
              <a:rPr lang="el-GR" dirty="0"/>
              <a:t>περιοδικοί δεκαδικοί: </a:t>
            </a:r>
          </a:p>
          <a:p>
            <a:pPr marL="0" indent="0">
              <a:buNone/>
            </a:pPr>
            <a:r>
              <a:rPr lang="el-GR" dirty="0"/>
              <a:t>κλάσματα:       , -    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ρίζες:                 )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4AAA5B8A-EFEC-AD4E-17AC-A3D65F7A9A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4424" y="2505075"/>
            <a:ext cx="5183188" cy="3684588"/>
          </a:xfrm>
        </p:spPr>
        <p:txBody>
          <a:bodyPr/>
          <a:lstStyle/>
          <a:p>
            <a:pPr marL="0" indent="0" algn="ctr">
              <a:buNone/>
            </a:pPr>
            <a:r>
              <a:rPr lang="el-GR" dirty="0">
                <a:solidFill>
                  <a:srgbClr val="FF0000"/>
                </a:solidFill>
              </a:rPr>
              <a:t>Άρρητοι</a:t>
            </a:r>
          </a:p>
          <a:p>
            <a:pPr marL="0" indent="0" algn="ctr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         ,        ,  π (=3,14…..)   </a:t>
            </a:r>
          </a:p>
          <a:p>
            <a:pPr marL="0" indent="0">
              <a:buNone/>
            </a:pPr>
            <a:endParaRPr lang="el-GR" dirty="0"/>
          </a:p>
        </p:txBody>
      </p:sp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05927398-5851-72E4-CC36-E8E35EF7C3C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5569915"/>
              </p:ext>
            </p:extLst>
          </p:nvPr>
        </p:nvGraphicFramePr>
        <p:xfrm>
          <a:off x="4211051" y="3920540"/>
          <a:ext cx="611341" cy="5807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53800" imgH="241200" progId="Equation.DSMT4">
                  <p:embed/>
                </p:oleObj>
              </mc:Choice>
              <mc:Fallback>
                <p:oleObj name="Equation" r:id="rId2" imgW="2538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211051" y="3920540"/>
                        <a:ext cx="611341" cy="5807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Αντικείμενο 7">
            <a:extLst>
              <a:ext uri="{FF2B5EF4-FFF2-40B4-BE49-F238E27FC236}">
                <a16:creationId xmlns:a16="http://schemas.microsoft.com/office/drawing/2014/main" id="{CB2908E3-A9FB-6BF1-8529-F48AB3540C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7670807"/>
              </p:ext>
            </p:extLst>
          </p:nvPr>
        </p:nvGraphicFramePr>
        <p:xfrm>
          <a:off x="2645510" y="4347369"/>
          <a:ext cx="347767" cy="898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52280" imgH="393480" progId="Equation.DSMT4">
                  <p:embed/>
                </p:oleObj>
              </mc:Choice>
              <mc:Fallback>
                <p:oleObj name="Equation" r:id="rId4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645510" y="4347369"/>
                        <a:ext cx="347767" cy="8983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Αντικείμενο 8">
            <a:extLst>
              <a:ext uri="{FF2B5EF4-FFF2-40B4-BE49-F238E27FC236}">
                <a16:creationId xmlns:a16="http://schemas.microsoft.com/office/drawing/2014/main" id="{89966179-D22C-3E42-9E8B-AAA70467BE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5394080"/>
              </p:ext>
            </p:extLst>
          </p:nvPr>
        </p:nvGraphicFramePr>
        <p:xfrm>
          <a:off x="3329948" y="4347369"/>
          <a:ext cx="347767" cy="898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52280" imgH="393480" progId="Equation.DSMT4">
                  <p:embed/>
                </p:oleObj>
              </mc:Choice>
              <mc:Fallback>
                <p:oleObj name="Equation" r:id="rId6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329948" y="4347369"/>
                        <a:ext cx="347767" cy="8983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Αντικείμενο 9">
            <a:extLst>
              <a:ext uri="{FF2B5EF4-FFF2-40B4-BE49-F238E27FC236}">
                <a16:creationId xmlns:a16="http://schemas.microsoft.com/office/drawing/2014/main" id="{02D6CE0E-E780-2C18-0057-7A3F3CEE37B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7036780"/>
              </p:ext>
            </p:extLst>
          </p:nvPr>
        </p:nvGraphicFramePr>
        <p:xfrm>
          <a:off x="6390188" y="3429000"/>
          <a:ext cx="595229" cy="5325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41200" imgH="215640" progId="Equation.DSMT4">
                  <p:embed/>
                </p:oleObj>
              </mc:Choice>
              <mc:Fallback>
                <p:oleObj name="Equation" r:id="rId8" imgW="24120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390188" y="3429000"/>
                        <a:ext cx="595229" cy="5325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Αντικείμενο 10">
            <a:extLst>
              <a:ext uri="{FF2B5EF4-FFF2-40B4-BE49-F238E27FC236}">
                <a16:creationId xmlns:a16="http://schemas.microsoft.com/office/drawing/2014/main" id="{F276D887-0946-AA15-7A07-5BE38B6043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4721758"/>
              </p:ext>
            </p:extLst>
          </p:nvPr>
        </p:nvGraphicFramePr>
        <p:xfrm>
          <a:off x="7160042" y="3397672"/>
          <a:ext cx="595229" cy="5952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28600" imgH="228600" progId="Equation.DSMT4">
                  <p:embed/>
                </p:oleObj>
              </mc:Choice>
              <mc:Fallback>
                <p:oleObj name="Equation" r:id="rId10" imgW="2286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160042" y="3397672"/>
                        <a:ext cx="595229" cy="5952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Ευθύγραμμο βέλος σύνδεσης 12">
            <a:extLst>
              <a:ext uri="{FF2B5EF4-FFF2-40B4-BE49-F238E27FC236}">
                <a16:creationId xmlns:a16="http://schemas.microsoft.com/office/drawing/2014/main" id="{795AE4DB-3B59-A6E0-47AC-C7F04690E553}"/>
              </a:ext>
            </a:extLst>
          </p:cNvPr>
          <p:cNvCxnSpPr>
            <a:cxnSpLocks/>
          </p:cNvCxnSpPr>
          <p:nvPr/>
        </p:nvCxnSpPr>
        <p:spPr>
          <a:xfrm flipH="1">
            <a:off x="3850105" y="1864355"/>
            <a:ext cx="1972197" cy="6407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Ευθύγραμμο βέλος σύνδεσης 15">
            <a:extLst>
              <a:ext uri="{FF2B5EF4-FFF2-40B4-BE49-F238E27FC236}">
                <a16:creationId xmlns:a16="http://schemas.microsoft.com/office/drawing/2014/main" id="{811323C0-01E8-198E-7753-FB956AAE6C8A}"/>
              </a:ext>
            </a:extLst>
          </p:cNvPr>
          <p:cNvCxnSpPr>
            <a:cxnSpLocks/>
          </p:cNvCxnSpPr>
          <p:nvPr/>
        </p:nvCxnSpPr>
        <p:spPr>
          <a:xfrm>
            <a:off x="6012049" y="1864355"/>
            <a:ext cx="2169425" cy="6407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Αντικείμενο 18">
            <a:extLst>
              <a:ext uri="{FF2B5EF4-FFF2-40B4-BE49-F238E27FC236}">
                <a16:creationId xmlns:a16="http://schemas.microsoft.com/office/drawing/2014/main" id="{3DED4BF2-B534-07F3-0975-70961834D0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329523"/>
              </p:ext>
            </p:extLst>
          </p:nvPr>
        </p:nvGraphicFramePr>
        <p:xfrm>
          <a:off x="1895843" y="5435642"/>
          <a:ext cx="1128294" cy="564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457200" imgH="228600" progId="Equation.DSMT4">
                  <p:embed/>
                </p:oleObj>
              </mc:Choice>
              <mc:Fallback>
                <p:oleObj name="Equation" r:id="rId12" imgW="4572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895843" y="5435642"/>
                        <a:ext cx="1128294" cy="564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187571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2EFD50C-2DDC-B383-B7E2-9CEB4837D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463550"/>
          </a:xfrm>
        </p:spPr>
        <p:txBody>
          <a:bodyPr>
            <a:normAutofit/>
          </a:bodyPr>
          <a:lstStyle/>
          <a:p>
            <a:pPr algn="ctr"/>
            <a:r>
              <a:rPr lang="el-GR" sz="2400" dirty="0">
                <a:solidFill>
                  <a:srgbClr val="0070C0"/>
                </a:solidFill>
              </a:rPr>
              <a:t> Γυμνάσιο Ν. Ερυθραίας (&amp; 1.1 Πράξεις στους πραγματικούς αριθμούς)</a:t>
            </a:r>
            <a:endParaRPr lang="el-GR" sz="2400" dirty="0"/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75C11B62-A456-C7C3-CE92-974763678E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2822" y="3002639"/>
            <a:ext cx="8946356" cy="2801285"/>
          </a:xfrm>
          <a:prstGeom prst="rect">
            <a:avLst/>
          </a:prstGeom>
        </p:spPr>
      </p:pic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75BDAC50-6E16-752B-0995-14DF3B0F9C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145506" y="1497571"/>
            <a:ext cx="7900988" cy="1505068"/>
          </a:xfrm>
        </p:spPr>
        <p:txBody>
          <a:bodyPr/>
          <a:lstStyle/>
          <a:p>
            <a:pPr marL="0" indent="0" algn="just">
              <a:buNone/>
            </a:pPr>
            <a:r>
              <a:rPr lang="el-GR" dirty="0"/>
              <a:t>Η απόλυτη τιμή ενός αριθμού παριστάνει την απόσταση του αριθμού από το μηδέν όπως φαίνεται στο επόμενο σχήμα.</a:t>
            </a:r>
          </a:p>
          <a:p>
            <a:pPr marL="0" indent="0" algn="just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003025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69E1E06-8D52-740D-ABAB-49F08CF0A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520700"/>
          </a:xfrm>
        </p:spPr>
        <p:txBody>
          <a:bodyPr>
            <a:normAutofit/>
          </a:bodyPr>
          <a:lstStyle/>
          <a:p>
            <a:pPr algn="ctr"/>
            <a:r>
              <a:rPr lang="el-GR" sz="2400" dirty="0">
                <a:solidFill>
                  <a:srgbClr val="0070C0"/>
                </a:solidFill>
              </a:rPr>
              <a:t> Γυμνάσιο Ν. Ερυθραίας (&amp; 1.1 Πράξεις στους πραγματικούς αριθμούς)</a:t>
            </a:r>
            <a:endParaRPr lang="el-GR" sz="2400" dirty="0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55713B2-52EA-D2C5-E918-2D66B863B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17106" y="1283494"/>
            <a:ext cx="5157787" cy="520700"/>
          </a:xfrm>
        </p:spPr>
        <p:txBody>
          <a:bodyPr>
            <a:normAutofit/>
          </a:bodyPr>
          <a:lstStyle/>
          <a:p>
            <a:pPr algn="ctr"/>
            <a:r>
              <a:rPr lang="el-GR" sz="2800" b="0" dirty="0">
                <a:solidFill>
                  <a:srgbClr val="FF0000"/>
                </a:solidFill>
              </a:rPr>
              <a:t>Πρόσθεση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F745333-5D2A-7A34-8FF8-3B0302800DD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el-GR" dirty="0"/>
          </a:p>
          <a:p>
            <a:pPr marL="0" indent="0" algn="ctr">
              <a:buNone/>
            </a:pPr>
            <a:r>
              <a:rPr lang="el-GR" dirty="0">
                <a:solidFill>
                  <a:srgbClr val="FF0000"/>
                </a:solidFill>
              </a:rPr>
              <a:t>Ομόσημοι</a:t>
            </a:r>
          </a:p>
          <a:p>
            <a:pPr marL="0" indent="0">
              <a:buNone/>
            </a:pPr>
            <a:endParaRPr lang="el-GR" dirty="0"/>
          </a:p>
          <a:p>
            <a:pPr marL="0" indent="0" algn="ctr">
              <a:buNone/>
            </a:pPr>
            <a:r>
              <a:rPr lang="el-GR" dirty="0"/>
              <a:t>5+6=11</a:t>
            </a:r>
          </a:p>
          <a:p>
            <a:pPr marL="0" indent="0" algn="ctr">
              <a:buNone/>
            </a:pPr>
            <a:r>
              <a:rPr lang="el-GR" dirty="0"/>
              <a:t>-7-4=-11</a:t>
            </a:r>
          </a:p>
          <a:p>
            <a:pPr marL="0" indent="0" algn="ctr">
              <a:buNone/>
            </a:pPr>
            <a:r>
              <a:rPr lang="el-GR" dirty="0"/>
              <a:t>Το αποτέλεσμα έχει το ίδιο πρόσημο και τιμή ίση με το άθροισμά τους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531483C0-BBA9-B9A2-0136-8357181EB7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498024" cy="368458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l-GR" dirty="0"/>
          </a:p>
          <a:p>
            <a:pPr marL="0" indent="0" algn="ctr">
              <a:buNone/>
            </a:pPr>
            <a:r>
              <a:rPr lang="el-GR" dirty="0">
                <a:solidFill>
                  <a:srgbClr val="FF0000"/>
                </a:solidFill>
              </a:rPr>
              <a:t>Ετερόσημοι</a:t>
            </a:r>
          </a:p>
          <a:p>
            <a:pPr marL="0" indent="0" algn="ctr">
              <a:buNone/>
            </a:pPr>
            <a:endParaRPr lang="el-GR" dirty="0"/>
          </a:p>
          <a:p>
            <a:pPr marL="0" indent="0" algn="ctr">
              <a:buNone/>
            </a:pPr>
            <a:r>
              <a:rPr lang="el-GR" dirty="0"/>
              <a:t>-6+11=5</a:t>
            </a:r>
          </a:p>
          <a:p>
            <a:pPr marL="0" indent="0" algn="ctr">
              <a:buNone/>
            </a:pPr>
            <a:r>
              <a:rPr lang="el-GR" dirty="0"/>
              <a:t>12-19=-7</a:t>
            </a:r>
          </a:p>
          <a:p>
            <a:pPr marL="0" indent="0" algn="ctr">
              <a:buNone/>
            </a:pPr>
            <a:r>
              <a:rPr lang="el-GR" dirty="0"/>
              <a:t>Το αποτέλεσμα έχει πρόσημο το ίδιο με τον μεγαλύτερο (κατ’ απόλυτη τιμή) και τιμή ίση με τη διαφορά τους</a:t>
            </a:r>
          </a:p>
        </p:txBody>
      </p:sp>
      <p:cxnSp>
        <p:nvCxnSpPr>
          <p:cNvPr id="8" name="Ευθύγραμμο βέλος σύνδεσης 7">
            <a:extLst>
              <a:ext uri="{FF2B5EF4-FFF2-40B4-BE49-F238E27FC236}">
                <a16:creationId xmlns:a16="http://schemas.microsoft.com/office/drawing/2014/main" id="{688B68D4-AA33-69ED-9E02-1388B594BF93}"/>
              </a:ext>
            </a:extLst>
          </p:cNvPr>
          <p:cNvCxnSpPr>
            <a:cxnSpLocks/>
          </p:cNvCxnSpPr>
          <p:nvPr/>
        </p:nvCxnSpPr>
        <p:spPr>
          <a:xfrm flipH="1">
            <a:off x="3517106" y="1804194"/>
            <a:ext cx="2480469" cy="12469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Ευθύγραμμο βέλος σύνδεσης 9">
            <a:extLst>
              <a:ext uri="{FF2B5EF4-FFF2-40B4-BE49-F238E27FC236}">
                <a16:creationId xmlns:a16="http://schemas.microsoft.com/office/drawing/2014/main" id="{60ACF13E-EE71-99C6-FC1C-B9D11BF77C01}"/>
              </a:ext>
            </a:extLst>
          </p:cNvPr>
          <p:cNvCxnSpPr>
            <a:cxnSpLocks/>
          </p:cNvCxnSpPr>
          <p:nvPr/>
        </p:nvCxnSpPr>
        <p:spPr>
          <a:xfrm>
            <a:off x="6262689" y="1804194"/>
            <a:ext cx="2412204" cy="12469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23055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20E0DAB-DD91-A49E-8C56-0349867B8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2199"/>
          </a:xfrm>
        </p:spPr>
        <p:txBody>
          <a:bodyPr>
            <a:normAutofit fontScale="90000"/>
          </a:bodyPr>
          <a:lstStyle/>
          <a:p>
            <a:pPr algn="ctr"/>
            <a:r>
              <a:rPr lang="el-GR" sz="2700" dirty="0">
                <a:solidFill>
                  <a:srgbClr val="0070C0"/>
                </a:solidFill>
              </a:rPr>
              <a:t> Γυμνάσιο Ν. Ερυθραίας (&amp; 1.1 Πράξεις στους πραγματικούς αριθμούς)</a:t>
            </a:r>
            <a:br>
              <a:rPr lang="el-GR" sz="2700" dirty="0">
                <a:solidFill>
                  <a:srgbClr val="0070C0"/>
                </a:solidFill>
              </a:rPr>
            </a:br>
            <a:br>
              <a:rPr lang="el-GR" sz="2700" dirty="0">
                <a:solidFill>
                  <a:srgbClr val="0070C0"/>
                </a:solidFill>
              </a:rPr>
            </a:br>
            <a:r>
              <a:rPr lang="el-GR" sz="2800" b="1" dirty="0">
                <a:solidFill>
                  <a:srgbClr val="FF0000"/>
                </a:solidFill>
              </a:rPr>
              <a:t>Ιδιότητες πρόσθεσης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8E5D2C6-8E1D-06B2-B11B-E4E1F600D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2+6=6+2  και γενικά </a:t>
            </a:r>
            <a:r>
              <a:rPr lang="el-GR" dirty="0">
                <a:solidFill>
                  <a:srgbClr val="FF0000"/>
                </a:solidFill>
              </a:rPr>
              <a:t>α+β=</a:t>
            </a:r>
            <a:r>
              <a:rPr lang="el-GR" dirty="0" err="1">
                <a:solidFill>
                  <a:srgbClr val="FF0000"/>
                </a:solidFill>
              </a:rPr>
              <a:t>β+α</a:t>
            </a:r>
            <a:r>
              <a:rPr lang="el-GR" dirty="0"/>
              <a:t>  (αντιμεταθετική)</a:t>
            </a:r>
          </a:p>
          <a:p>
            <a:r>
              <a:rPr lang="el-GR" dirty="0"/>
              <a:t>3+(5+6)=(3+5)+6  και γενικά </a:t>
            </a:r>
            <a:r>
              <a:rPr lang="el-GR" dirty="0">
                <a:solidFill>
                  <a:srgbClr val="FF0000"/>
                </a:solidFill>
              </a:rPr>
              <a:t>α+(</a:t>
            </a:r>
            <a:r>
              <a:rPr lang="el-GR" dirty="0" err="1">
                <a:solidFill>
                  <a:srgbClr val="FF0000"/>
                </a:solidFill>
              </a:rPr>
              <a:t>β+γ</a:t>
            </a:r>
            <a:r>
              <a:rPr lang="el-GR" dirty="0">
                <a:solidFill>
                  <a:srgbClr val="FF0000"/>
                </a:solidFill>
              </a:rPr>
              <a:t>)=(α+β)+γ  </a:t>
            </a:r>
            <a:r>
              <a:rPr lang="el-GR" dirty="0"/>
              <a:t>(προσεταιριστική)</a:t>
            </a:r>
          </a:p>
          <a:p>
            <a:r>
              <a:rPr lang="el-GR" dirty="0"/>
              <a:t>3+0=0+3=3  και γενικά  </a:t>
            </a:r>
            <a:r>
              <a:rPr lang="el-GR" dirty="0">
                <a:solidFill>
                  <a:srgbClr val="FF0000"/>
                </a:solidFill>
              </a:rPr>
              <a:t>α+0=0+α=α  </a:t>
            </a:r>
            <a:r>
              <a:rPr lang="el-GR" dirty="0"/>
              <a:t>(το 0 λέγεται ουδέτερο στοιχείο της πρόσθεσης) </a:t>
            </a:r>
          </a:p>
          <a:p>
            <a:r>
              <a:rPr lang="el-GR" dirty="0"/>
              <a:t>6+(-6)=0  και γενικά  </a:t>
            </a:r>
            <a:r>
              <a:rPr lang="el-GR" dirty="0">
                <a:solidFill>
                  <a:srgbClr val="FF0000"/>
                </a:solidFill>
              </a:rPr>
              <a:t>α+(-α)=0  </a:t>
            </a:r>
            <a:r>
              <a:rPr lang="el-GR" dirty="0"/>
              <a:t>(οι αριθμοί α, -α λέγονται αντίθετοι αριθμοί)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sz="2000" u="sng" dirty="0"/>
              <a:t>Σημείωση</a:t>
            </a:r>
            <a:r>
              <a:rPr lang="el-GR" sz="2000" dirty="0"/>
              <a:t>: Αντίθετοι λέγονται οι αριθμοί που έχουν άθροισμα 0</a:t>
            </a:r>
          </a:p>
        </p:txBody>
      </p:sp>
    </p:spTree>
    <p:extLst>
      <p:ext uri="{BB962C8B-B14F-4D97-AF65-F5344CB8AC3E}">
        <p14:creationId xmlns:p14="http://schemas.microsoft.com/office/powerpoint/2010/main" val="12721322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813026E-8F7D-B413-404F-BCE5B744A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520700"/>
          </a:xfrm>
        </p:spPr>
        <p:txBody>
          <a:bodyPr>
            <a:normAutofit fontScale="90000"/>
          </a:bodyPr>
          <a:lstStyle/>
          <a:p>
            <a:pPr algn="ctr"/>
            <a:br>
              <a:rPr lang="el-GR" sz="2700" dirty="0">
                <a:solidFill>
                  <a:srgbClr val="0070C0"/>
                </a:solidFill>
              </a:rPr>
            </a:br>
            <a:br>
              <a:rPr lang="el-GR" sz="2700" dirty="0">
                <a:solidFill>
                  <a:srgbClr val="0070C0"/>
                </a:solidFill>
              </a:rPr>
            </a:br>
            <a:br>
              <a:rPr lang="el-GR" sz="2700" dirty="0">
                <a:solidFill>
                  <a:srgbClr val="0070C0"/>
                </a:solidFill>
              </a:rPr>
            </a:br>
            <a:r>
              <a:rPr lang="el-GR" sz="2700" dirty="0">
                <a:solidFill>
                  <a:srgbClr val="0070C0"/>
                </a:solidFill>
              </a:rPr>
              <a:t> Γυμνάσιο Ν. Ερυθραίας (&amp; 1.1 Πράξεις στους πραγματικούς αριθμούς)</a:t>
            </a:r>
            <a:br>
              <a:rPr lang="el-GR" sz="4400" dirty="0">
                <a:solidFill>
                  <a:srgbClr val="0070C0"/>
                </a:solidFill>
              </a:rPr>
            </a:br>
            <a:br>
              <a:rPr lang="el-GR" sz="4400" dirty="0">
                <a:solidFill>
                  <a:srgbClr val="0070C0"/>
                </a:solidFill>
              </a:rPr>
            </a:br>
            <a:endParaRPr lang="el-GR" dirty="0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CF8E81B-7D3C-91F6-BF86-FA10BF2163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17106" y="1078309"/>
            <a:ext cx="5157787" cy="631031"/>
          </a:xfrm>
        </p:spPr>
        <p:txBody>
          <a:bodyPr>
            <a:normAutofit/>
          </a:bodyPr>
          <a:lstStyle/>
          <a:p>
            <a:pPr algn="ctr"/>
            <a:r>
              <a:rPr lang="el-GR" sz="2800" b="0" dirty="0">
                <a:solidFill>
                  <a:srgbClr val="FF0000"/>
                </a:solidFill>
              </a:rPr>
              <a:t>Αφαίρεση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881E079-4337-F136-3242-5BA6823391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66824" y="2033587"/>
            <a:ext cx="9658350" cy="392430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dirty="0"/>
              <a:t>Η αφαίρεση ορίζεται μέσω της πρόσθεσης</a:t>
            </a:r>
          </a:p>
          <a:p>
            <a:pPr marL="0" indent="0">
              <a:buNone/>
            </a:pPr>
            <a:r>
              <a:rPr lang="el-GR" dirty="0"/>
              <a:t>                                    </a:t>
            </a:r>
            <a:r>
              <a:rPr lang="el-GR" dirty="0">
                <a:solidFill>
                  <a:srgbClr val="FF0000"/>
                </a:solidFill>
              </a:rPr>
              <a:t>α-β=α+(-β)</a:t>
            </a:r>
          </a:p>
          <a:p>
            <a:pPr marL="0" indent="0" algn="just">
              <a:buNone/>
            </a:pPr>
            <a:r>
              <a:rPr lang="el-GR" dirty="0"/>
              <a:t>δηλαδή για να αφαιρέσουμε από το α το β, αρκεί να προσθέσουμε στο α τον αντίθετο του β.</a:t>
            </a:r>
          </a:p>
          <a:p>
            <a:pPr marL="0" indent="0">
              <a:buNone/>
            </a:pPr>
            <a:r>
              <a:rPr lang="el-GR" dirty="0"/>
              <a:t>π.χ.</a:t>
            </a:r>
          </a:p>
          <a:p>
            <a:pPr marL="0" indent="0">
              <a:buNone/>
            </a:pPr>
            <a:r>
              <a:rPr lang="el-GR" dirty="0"/>
              <a:t>3-6=3+(-6)=-3</a:t>
            </a:r>
          </a:p>
          <a:p>
            <a:pPr marL="0" indent="0">
              <a:buNone/>
            </a:pPr>
            <a:r>
              <a:rPr lang="el-GR" dirty="0"/>
              <a:t>11-8=11+(-8)=3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sz="2200" u="sng" dirty="0"/>
              <a:t>Σημείωση</a:t>
            </a:r>
            <a:r>
              <a:rPr lang="el-GR" sz="2200" dirty="0"/>
              <a:t>: Είναι παρόμοιο στην ουσία με την πρόσθεση ετερόσημων αριθμών που έχουμε ήδη συναντήσει.</a:t>
            </a:r>
          </a:p>
        </p:txBody>
      </p:sp>
    </p:spTree>
    <p:extLst>
      <p:ext uri="{BB962C8B-B14F-4D97-AF65-F5344CB8AC3E}">
        <p14:creationId xmlns:p14="http://schemas.microsoft.com/office/powerpoint/2010/main" val="18009124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69E1E06-8D52-740D-ABAB-49F08CF0A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520700"/>
          </a:xfrm>
        </p:spPr>
        <p:txBody>
          <a:bodyPr>
            <a:normAutofit/>
          </a:bodyPr>
          <a:lstStyle/>
          <a:p>
            <a:pPr algn="ctr"/>
            <a:r>
              <a:rPr lang="el-GR" sz="2400" dirty="0">
                <a:solidFill>
                  <a:srgbClr val="0070C0"/>
                </a:solidFill>
              </a:rPr>
              <a:t> Γυμνάσιο Ν. Ερυθραίας (&amp; 1.1 Πράξεις στους πραγματικούς αριθμούς)</a:t>
            </a:r>
            <a:endParaRPr lang="el-GR" sz="2400" dirty="0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55713B2-52EA-D2C5-E918-2D66B863B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17106" y="1283494"/>
            <a:ext cx="5157787" cy="520700"/>
          </a:xfrm>
        </p:spPr>
        <p:txBody>
          <a:bodyPr>
            <a:normAutofit/>
          </a:bodyPr>
          <a:lstStyle/>
          <a:p>
            <a:pPr algn="ctr"/>
            <a:r>
              <a:rPr lang="el-GR" sz="2800" b="0" dirty="0">
                <a:solidFill>
                  <a:srgbClr val="FF0000"/>
                </a:solidFill>
              </a:rPr>
              <a:t>Πολλαπλασιασμός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F745333-5D2A-7A34-8FF8-3B0302800DD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l-GR" dirty="0"/>
          </a:p>
          <a:p>
            <a:pPr marL="0" indent="0" algn="ctr">
              <a:buNone/>
            </a:pPr>
            <a:r>
              <a:rPr lang="el-GR" dirty="0">
                <a:solidFill>
                  <a:srgbClr val="FF0000"/>
                </a:solidFill>
              </a:rPr>
              <a:t>Ομόσημοι</a:t>
            </a:r>
          </a:p>
          <a:p>
            <a:pPr marL="0" indent="0">
              <a:buNone/>
            </a:pPr>
            <a:endParaRPr lang="el-GR" dirty="0"/>
          </a:p>
          <a:p>
            <a:pPr marL="0" indent="0" algn="ctr">
              <a:buNone/>
            </a:pPr>
            <a:r>
              <a:rPr lang="el-GR" dirty="0"/>
              <a:t>3.6=18</a:t>
            </a:r>
          </a:p>
          <a:p>
            <a:pPr marL="0" indent="0" algn="ctr">
              <a:buNone/>
            </a:pPr>
            <a:r>
              <a:rPr lang="el-GR" dirty="0"/>
              <a:t>(-2).(-7)=14</a:t>
            </a:r>
          </a:p>
          <a:p>
            <a:pPr marL="0" indent="0" algn="ctr">
              <a:buNone/>
            </a:pPr>
            <a:r>
              <a:rPr lang="el-GR" dirty="0"/>
              <a:t>Το αποτέλεσμα έχει πρόσημο πάντα + και τιμή ίση με το γινόμενό τους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531483C0-BBA9-B9A2-0136-8357181EB7F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l-GR" dirty="0"/>
          </a:p>
          <a:p>
            <a:pPr marL="0" indent="0" algn="ctr">
              <a:buNone/>
            </a:pPr>
            <a:r>
              <a:rPr lang="el-GR" dirty="0">
                <a:solidFill>
                  <a:srgbClr val="FF0000"/>
                </a:solidFill>
              </a:rPr>
              <a:t>Ετερόσημοι</a:t>
            </a:r>
          </a:p>
          <a:p>
            <a:pPr marL="0" indent="0" algn="ctr">
              <a:buNone/>
            </a:pPr>
            <a:endParaRPr lang="el-GR" dirty="0"/>
          </a:p>
          <a:p>
            <a:pPr marL="0" indent="0" algn="ctr">
              <a:buNone/>
            </a:pPr>
            <a:r>
              <a:rPr lang="el-GR" dirty="0"/>
              <a:t>(-3).(+2)=-6</a:t>
            </a:r>
          </a:p>
          <a:p>
            <a:pPr marL="0" indent="0" algn="ctr">
              <a:buNone/>
            </a:pPr>
            <a:r>
              <a:rPr lang="el-GR" dirty="0"/>
              <a:t>4.(-9)=-36</a:t>
            </a:r>
          </a:p>
          <a:p>
            <a:pPr marL="0" indent="0" algn="ctr">
              <a:buNone/>
            </a:pPr>
            <a:r>
              <a:rPr lang="el-GR" dirty="0"/>
              <a:t>Το αποτέλεσμα έχει πρόσημο πάντα - και τιμή ίση με τη γινόμενό τους</a:t>
            </a:r>
          </a:p>
        </p:txBody>
      </p:sp>
      <p:cxnSp>
        <p:nvCxnSpPr>
          <p:cNvPr id="8" name="Ευθύγραμμο βέλος σύνδεσης 7">
            <a:extLst>
              <a:ext uri="{FF2B5EF4-FFF2-40B4-BE49-F238E27FC236}">
                <a16:creationId xmlns:a16="http://schemas.microsoft.com/office/drawing/2014/main" id="{688B68D4-AA33-69ED-9E02-1388B594BF93}"/>
              </a:ext>
            </a:extLst>
          </p:cNvPr>
          <p:cNvCxnSpPr>
            <a:cxnSpLocks/>
          </p:cNvCxnSpPr>
          <p:nvPr/>
        </p:nvCxnSpPr>
        <p:spPr>
          <a:xfrm flipH="1">
            <a:off x="3517106" y="1804194"/>
            <a:ext cx="2480469" cy="12469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Ευθύγραμμο βέλος σύνδεσης 9">
            <a:extLst>
              <a:ext uri="{FF2B5EF4-FFF2-40B4-BE49-F238E27FC236}">
                <a16:creationId xmlns:a16="http://schemas.microsoft.com/office/drawing/2014/main" id="{60ACF13E-EE71-99C6-FC1C-B9D11BF77C01}"/>
              </a:ext>
            </a:extLst>
          </p:cNvPr>
          <p:cNvCxnSpPr>
            <a:cxnSpLocks/>
          </p:cNvCxnSpPr>
          <p:nvPr/>
        </p:nvCxnSpPr>
        <p:spPr>
          <a:xfrm>
            <a:off x="6262689" y="1804194"/>
            <a:ext cx="2412204" cy="12469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63508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20E0DAB-DD91-A49E-8C56-0349867B8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2199"/>
          </a:xfrm>
        </p:spPr>
        <p:txBody>
          <a:bodyPr>
            <a:normAutofit fontScale="90000"/>
          </a:bodyPr>
          <a:lstStyle/>
          <a:p>
            <a:pPr algn="ctr"/>
            <a:r>
              <a:rPr lang="el-GR" sz="2700" dirty="0">
                <a:solidFill>
                  <a:srgbClr val="0070C0"/>
                </a:solidFill>
              </a:rPr>
              <a:t> Γυμνάσιο Ν. Ερυθραίας (&amp; 1.1 Πράξεις στους πραγματικούς αριθμούς)</a:t>
            </a:r>
            <a:br>
              <a:rPr lang="el-GR" sz="2700" dirty="0">
                <a:solidFill>
                  <a:srgbClr val="0070C0"/>
                </a:solidFill>
              </a:rPr>
            </a:br>
            <a:br>
              <a:rPr lang="el-GR" sz="2700" dirty="0">
                <a:solidFill>
                  <a:srgbClr val="0070C0"/>
                </a:solidFill>
              </a:rPr>
            </a:br>
            <a:r>
              <a:rPr lang="el-GR" sz="2800" b="1" dirty="0">
                <a:solidFill>
                  <a:srgbClr val="FF0000"/>
                </a:solidFill>
              </a:rPr>
              <a:t>Ιδιότητες πολλαπλασιασμού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8E5D2C6-8E1D-06B2-B11B-E4E1F600DF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213" y="1825625"/>
            <a:ext cx="11087100" cy="4351338"/>
          </a:xfrm>
        </p:spPr>
        <p:txBody>
          <a:bodyPr>
            <a:normAutofit/>
          </a:bodyPr>
          <a:lstStyle/>
          <a:p>
            <a:r>
              <a:rPr lang="el-GR" dirty="0"/>
              <a:t>2.6=6.2  και γενικά </a:t>
            </a:r>
            <a:r>
              <a:rPr lang="el-GR" dirty="0" err="1">
                <a:solidFill>
                  <a:srgbClr val="FF0000"/>
                </a:solidFill>
              </a:rPr>
              <a:t>α.β</a:t>
            </a:r>
            <a:r>
              <a:rPr lang="el-GR" dirty="0">
                <a:solidFill>
                  <a:srgbClr val="FF0000"/>
                </a:solidFill>
              </a:rPr>
              <a:t>=</a:t>
            </a:r>
            <a:r>
              <a:rPr lang="el-GR" dirty="0" err="1">
                <a:solidFill>
                  <a:srgbClr val="FF0000"/>
                </a:solidFill>
              </a:rPr>
              <a:t>β.α</a:t>
            </a:r>
            <a:r>
              <a:rPr lang="el-GR" dirty="0"/>
              <a:t>  (αντιμεταθετική)</a:t>
            </a:r>
          </a:p>
          <a:p>
            <a:r>
              <a:rPr lang="el-GR" dirty="0"/>
              <a:t>3.(5.6)=(3.5).6  και γενικά </a:t>
            </a:r>
            <a:r>
              <a:rPr lang="el-GR" dirty="0">
                <a:solidFill>
                  <a:srgbClr val="FF0000"/>
                </a:solidFill>
              </a:rPr>
              <a:t>α.(</a:t>
            </a:r>
            <a:r>
              <a:rPr lang="el-GR" dirty="0" err="1">
                <a:solidFill>
                  <a:srgbClr val="FF0000"/>
                </a:solidFill>
              </a:rPr>
              <a:t>β.γ</a:t>
            </a:r>
            <a:r>
              <a:rPr lang="el-GR" dirty="0">
                <a:solidFill>
                  <a:srgbClr val="FF0000"/>
                </a:solidFill>
              </a:rPr>
              <a:t>)=(</a:t>
            </a:r>
            <a:r>
              <a:rPr lang="el-GR" dirty="0" err="1">
                <a:solidFill>
                  <a:srgbClr val="FF0000"/>
                </a:solidFill>
              </a:rPr>
              <a:t>α.β</a:t>
            </a:r>
            <a:r>
              <a:rPr lang="el-GR" dirty="0">
                <a:solidFill>
                  <a:srgbClr val="FF0000"/>
                </a:solidFill>
              </a:rPr>
              <a:t>).γ  </a:t>
            </a:r>
            <a:r>
              <a:rPr lang="el-GR" dirty="0"/>
              <a:t>(προσεταιριστική)</a:t>
            </a:r>
          </a:p>
          <a:p>
            <a:r>
              <a:rPr lang="el-GR" dirty="0"/>
              <a:t>3.1=1.3=3  και γενικά  </a:t>
            </a:r>
            <a:r>
              <a:rPr lang="el-GR" dirty="0">
                <a:solidFill>
                  <a:srgbClr val="FF0000"/>
                </a:solidFill>
              </a:rPr>
              <a:t>α.1=1.α=α  </a:t>
            </a:r>
            <a:r>
              <a:rPr lang="el-GR" dirty="0"/>
              <a:t>(το 1 λέγεται ουδέτερο στοιχείο του πολλαπλασιασμού) </a:t>
            </a:r>
          </a:p>
          <a:p>
            <a:r>
              <a:rPr lang="el-GR" dirty="0"/>
              <a:t>6.   =    .6 =1      και γενικά   </a:t>
            </a:r>
            <a:r>
              <a:rPr lang="el-GR" dirty="0">
                <a:solidFill>
                  <a:srgbClr val="FF0000"/>
                </a:solidFill>
              </a:rPr>
              <a:t>α.    =     .α=1    </a:t>
            </a:r>
            <a:r>
              <a:rPr lang="el-GR" dirty="0"/>
              <a:t>(οι αριθμοί α,       λέγονται</a:t>
            </a:r>
          </a:p>
          <a:p>
            <a:pPr marL="0" indent="0">
              <a:buNone/>
            </a:pPr>
            <a:r>
              <a:rPr lang="el-GR" dirty="0"/>
              <a:t> </a:t>
            </a:r>
          </a:p>
          <a:p>
            <a:pPr marL="0" indent="0">
              <a:buNone/>
            </a:pPr>
            <a:r>
              <a:rPr lang="el-GR" dirty="0"/>
              <a:t>αντίστροφοι αριθμοί. Πρέπει να ισχύει </a:t>
            </a:r>
            <a:r>
              <a:rPr lang="el-GR" u="sng" dirty="0"/>
              <a:t>α διάφορο του μηδενός</a:t>
            </a:r>
            <a:r>
              <a:rPr lang="el-GR" dirty="0"/>
              <a:t>)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sz="2000" u="sng" dirty="0"/>
              <a:t>Σημείωση</a:t>
            </a:r>
            <a:r>
              <a:rPr lang="el-GR" sz="2000" dirty="0"/>
              <a:t>: Αντίστροφοι λέγονται οι αριθμοί που έχουν γινόμενο 1</a:t>
            </a:r>
          </a:p>
        </p:txBody>
      </p:sp>
      <p:graphicFrame>
        <p:nvGraphicFramePr>
          <p:cNvPr id="4" name="Αντικείμενο 3">
            <a:extLst>
              <a:ext uri="{FF2B5EF4-FFF2-40B4-BE49-F238E27FC236}">
                <a16:creationId xmlns:a16="http://schemas.microsoft.com/office/drawing/2014/main" id="{729DF627-FF8C-20D5-A47B-7BC1B94F5BC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8688330"/>
              </p:ext>
            </p:extLst>
          </p:nvPr>
        </p:nvGraphicFramePr>
        <p:xfrm>
          <a:off x="1108075" y="3551670"/>
          <a:ext cx="304801" cy="858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9680" imgH="393480" progId="Equation.DSMT4">
                  <p:embed/>
                </p:oleObj>
              </mc:Choice>
              <mc:Fallback>
                <p:oleObj name="Equation" r:id="rId2" imgW="139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08075" y="3551670"/>
                        <a:ext cx="304801" cy="8589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873F5FE7-DD85-2B0D-3133-9D8F4FD2635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554498"/>
              </p:ext>
            </p:extLst>
          </p:nvPr>
        </p:nvGraphicFramePr>
        <p:xfrm>
          <a:off x="1658938" y="3562931"/>
          <a:ext cx="304800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04779" imgH="859831" progId="Equation.DSMT4">
                  <p:embed/>
                </p:oleObj>
              </mc:Choice>
              <mc:Fallback>
                <p:oleObj name="Equation" r:id="rId4" imgW="304779" imgH="859831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58938" y="3562931"/>
                        <a:ext cx="304800" cy="860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D82287A0-05B1-9376-686B-24FD382A49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6980574"/>
              </p:ext>
            </p:extLst>
          </p:nvPr>
        </p:nvGraphicFramePr>
        <p:xfrm>
          <a:off x="5078414" y="3562931"/>
          <a:ext cx="339725" cy="8776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52280" imgH="393480" progId="Equation.DSMT4">
                  <p:embed/>
                </p:oleObj>
              </mc:Choice>
              <mc:Fallback>
                <p:oleObj name="Equation" r:id="rId6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078414" y="3562931"/>
                        <a:ext cx="339725" cy="8776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A2590ECA-C8B4-EDFA-E8B0-7974433CA0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432754"/>
              </p:ext>
            </p:extLst>
          </p:nvPr>
        </p:nvGraphicFramePr>
        <p:xfrm>
          <a:off x="5616577" y="3574309"/>
          <a:ext cx="339725" cy="8776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52280" imgH="393480" progId="Equation.DSMT4">
                  <p:embed/>
                </p:oleObj>
              </mc:Choice>
              <mc:Fallback>
                <p:oleObj name="Equation" r:id="rId8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616577" y="3574309"/>
                        <a:ext cx="339725" cy="8776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Αντικείμενο 8">
            <a:extLst>
              <a:ext uri="{FF2B5EF4-FFF2-40B4-BE49-F238E27FC236}">
                <a16:creationId xmlns:a16="http://schemas.microsoft.com/office/drawing/2014/main" id="{77D334F4-A92A-A0C9-BB15-2C0B23935F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3749137"/>
              </p:ext>
            </p:extLst>
          </p:nvPr>
        </p:nvGraphicFramePr>
        <p:xfrm>
          <a:off x="9070978" y="3532768"/>
          <a:ext cx="339725" cy="877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340042" imgH="877857" progId="Equation.DSMT4">
                  <p:embed/>
                </p:oleObj>
              </mc:Choice>
              <mc:Fallback>
                <p:oleObj name="Equation" r:id="rId10" imgW="340042" imgH="87785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9070978" y="3532768"/>
                        <a:ext cx="339725" cy="877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31486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813026E-8F7D-B413-404F-BCE5B744A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520700"/>
          </a:xfrm>
        </p:spPr>
        <p:txBody>
          <a:bodyPr>
            <a:normAutofit fontScale="90000"/>
          </a:bodyPr>
          <a:lstStyle/>
          <a:p>
            <a:pPr algn="ctr"/>
            <a:br>
              <a:rPr lang="el-GR" sz="2700" dirty="0">
                <a:solidFill>
                  <a:srgbClr val="0070C0"/>
                </a:solidFill>
              </a:rPr>
            </a:br>
            <a:br>
              <a:rPr lang="el-GR" sz="2700" dirty="0">
                <a:solidFill>
                  <a:srgbClr val="0070C0"/>
                </a:solidFill>
              </a:rPr>
            </a:br>
            <a:br>
              <a:rPr lang="el-GR" sz="2700" dirty="0">
                <a:solidFill>
                  <a:srgbClr val="0070C0"/>
                </a:solidFill>
              </a:rPr>
            </a:br>
            <a:r>
              <a:rPr lang="el-GR" sz="2700" dirty="0">
                <a:solidFill>
                  <a:srgbClr val="0070C0"/>
                </a:solidFill>
              </a:rPr>
              <a:t> Γυμνάσιο ν. Ερυθραίας (&amp; 1.1 Πράξεις στους πραγματικούς αριθμούς)</a:t>
            </a:r>
            <a:br>
              <a:rPr lang="el-GR" sz="4400" dirty="0">
                <a:solidFill>
                  <a:srgbClr val="0070C0"/>
                </a:solidFill>
              </a:rPr>
            </a:br>
            <a:br>
              <a:rPr lang="el-GR" sz="4400" dirty="0">
                <a:solidFill>
                  <a:srgbClr val="0070C0"/>
                </a:solidFill>
              </a:rPr>
            </a:br>
            <a:endParaRPr lang="el-GR" dirty="0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CF8E81B-7D3C-91F6-BF86-FA10BF2163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17106" y="727669"/>
            <a:ext cx="5157787" cy="631031"/>
          </a:xfrm>
        </p:spPr>
        <p:txBody>
          <a:bodyPr>
            <a:normAutofit/>
          </a:bodyPr>
          <a:lstStyle/>
          <a:p>
            <a:pPr algn="ctr"/>
            <a:r>
              <a:rPr lang="el-GR" sz="2800" b="0" dirty="0">
                <a:solidFill>
                  <a:srgbClr val="FF0000"/>
                </a:solidFill>
              </a:rPr>
              <a:t>Διαίρεση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881E079-4337-F136-3242-5BA6823391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5788" y="1370716"/>
            <a:ext cx="11087100" cy="49157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/>
              <a:t>Η διαίρεση ορίζεται μέσω του πολλαπλασιασμού</a:t>
            </a:r>
            <a:r>
              <a:rPr lang="en-US" dirty="0"/>
              <a:t>    </a:t>
            </a:r>
            <a:r>
              <a:rPr lang="el-GR" dirty="0">
                <a:solidFill>
                  <a:srgbClr val="FF0000"/>
                </a:solidFill>
              </a:rPr>
              <a:t>α:β=α. </a:t>
            </a:r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r>
              <a:rPr lang="el-GR" dirty="0"/>
              <a:t>δηλαδή για να διαιρέσουμε το α με το β, αρκεί να πολλαπλασιάσουμε το α με τον αντίστροφο του β.</a:t>
            </a:r>
          </a:p>
          <a:p>
            <a:pPr marL="0" indent="0">
              <a:buNone/>
            </a:pPr>
            <a:r>
              <a:rPr lang="el-GR" dirty="0"/>
              <a:t>π.χ.</a:t>
            </a:r>
            <a:r>
              <a:rPr lang="en-US" dirty="0"/>
              <a:t>       </a:t>
            </a:r>
            <a:r>
              <a:rPr lang="el-GR" dirty="0"/>
              <a:t>3:6=3.     =</a:t>
            </a:r>
            <a:r>
              <a:rPr lang="en-US" dirty="0"/>
              <a:t>                  </a:t>
            </a:r>
            <a:r>
              <a:rPr lang="el-GR" dirty="0"/>
              <a:t>,</a:t>
            </a:r>
            <a:r>
              <a:rPr lang="en-US" dirty="0"/>
              <a:t>       </a:t>
            </a:r>
            <a:r>
              <a:rPr lang="el-GR" dirty="0"/>
              <a:t>7 :     =7.2=14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u="sng" dirty="0">
                <a:solidFill>
                  <a:srgbClr val="002060"/>
                </a:solidFill>
              </a:rPr>
              <a:t>Παρατηρήσεις</a:t>
            </a:r>
          </a:p>
          <a:p>
            <a:pPr marL="0" indent="0">
              <a:buNone/>
            </a:pPr>
            <a:r>
              <a:rPr lang="el-GR" dirty="0"/>
              <a:t>-     α.0=0</a:t>
            </a:r>
          </a:p>
          <a:p>
            <a:pPr>
              <a:buFontTx/>
              <a:buChar char="-"/>
            </a:pPr>
            <a:r>
              <a:rPr lang="el-GR" dirty="0"/>
              <a:t>Αν   α.β=0   τότε  α=0  </a:t>
            </a:r>
            <a:r>
              <a:rPr lang="el-GR" dirty="0">
                <a:solidFill>
                  <a:srgbClr val="FF0000"/>
                </a:solidFill>
              </a:rPr>
              <a:t>ή</a:t>
            </a:r>
            <a:r>
              <a:rPr lang="el-GR" dirty="0"/>
              <a:t>  β=0</a:t>
            </a:r>
          </a:p>
          <a:p>
            <a:pPr>
              <a:buFontTx/>
              <a:buChar char="-"/>
            </a:pPr>
            <a:r>
              <a:rPr lang="el-GR" dirty="0"/>
              <a:t>Αν  </a:t>
            </a:r>
          </a:p>
          <a:p>
            <a:pPr marL="0" indent="0">
              <a:buNone/>
            </a:pPr>
            <a:endParaRPr lang="el-GR" dirty="0"/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FAAC7BC3-C107-F805-6ADF-13F290B635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0905734"/>
              </p:ext>
            </p:extLst>
          </p:nvPr>
        </p:nvGraphicFramePr>
        <p:xfrm>
          <a:off x="9093881" y="1132677"/>
          <a:ext cx="313591" cy="940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9680" imgH="419040" progId="Equation.DSMT4">
                  <p:embed/>
                </p:oleObj>
              </mc:Choice>
              <mc:Fallback>
                <p:oleObj name="Equation" r:id="rId2" imgW="1396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093881" y="1132677"/>
                        <a:ext cx="313591" cy="9407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FC080816-390F-2C10-9647-CF569DD24F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5002020"/>
              </p:ext>
            </p:extLst>
          </p:nvPr>
        </p:nvGraphicFramePr>
        <p:xfrm>
          <a:off x="2733322" y="2888945"/>
          <a:ext cx="335341" cy="9450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9680" imgH="393480" progId="Equation.DSMT4">
                  <p:embed/>
                </p:oleObj>
              </mc:Choice>
              <mc:Fallback>
                <p:oleObj name="Equation" r:id="rId4" imgW="139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733322" y="2888945"/>
                        <a:ext cx="335341" cy="9450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61BD1B27-BAF4-2B5B-859B-7F40308D84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350144"/>
              </p:ext>
            </p:extLst>
          </p:nvPr>
        </p:nvGraphicFramePr>
        <p:xfrm>
          <a:off x="3336227" y="2935439"/>
          <a:ext cx="898558" cy="8985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93480" imgH="393480" progId="Equation.DSMT4">
                  <p:embed/>
                </p:oleObj>
              </mc:Choice>
              <mc:Fallback>
                <p:oleObj name="Equation" r:id="rId6" imgW="393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336227" y="2935439"/>
                        <a:ext cx="898558" cy="8985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Αντικείμενο 7">
            <a:extLst>
              <a:ext uri="{FF2B5EF4-FFF2-40B4-BE49-F238E27FC236}">
                <a16:creationId xmlns:a16="http://schemas.microsoft.com/office/drawing/2014/main" id="{774135A3-912F-54B5-39E6-68B45FD70B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8181543"/>
              </p:ext>
            </p:extLst>
          </p:nvPr>
        </p:nvGraphicFramePr>
        <p:xfrm>
          <a:off x="5715821" y="2919940"/>
          <a:ext cx="334255" cy="8634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52280" imgH="393480" progId="Equation.DSMT4">
                  <p:embed/>
                </p:oleObj>
              </mc:Choice>
              <mc:Fallback>
                <p:oleObj name="Equation" r:id="rId8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715821" y="2919940"/>
                        <a:ext cx="334255" cy="8634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Αντικείμενο 8">
            <a:extLst>
              <a:ext uri="{FF2B5EF4-FFF2-40B4-BE49-F238E27FC236}">
                <a16:creationId xmlns:a16="http://schemas.microsoft.com/office/drawing/2014/main" id="{5F1C19B8-7460-0B69-ED0E-16531F70E8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7594421"/>
              </p:ext>
            </p:extLst>
          </p:nvPr>
        </p:nvGraphicFramePr>
        <p:xfrm>
          <a:off x="1502596" y="5427989"/>
          <a:ext cx="4116472" cy="4458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866600" imgH="203040" progId="Equation.DSMT4">
                  <p:embed/>
                </p:oleObj>
              </mc:Choice>
              <mc:Fallback>
                <p:oleObj name="Equation" r:id="rId10" imgW="18666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02596" y="5427989"/>
                        <a:ext cx="4116472" cy="4458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40857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677</Words>
  <Application>Microsoft Office PowerPoint</Application>
  <PresentationFormat>Ευρεία οθόνη</PresentationFormat>
  <Paragraphs>95</Paragraphs>
  <Slides>11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Θέμα του Office</vt:lpstr>
      <vt:lpstr>Equation</vt:lpstr>
      <vt:lpstr> Γυμνάσιο Ν. Ερυθραίας  Γ΄ ΓΥΜΝΑΣΙΟΥ</vt:lpstr>
      <vt:lpstr> Γυμνάσιο Ν. Ερυθραίας (&amp; 1.1 Πράξεις στους πραγματικούς αριθμούς)</vt:lpstr>
      <vt:lpstr> Γυμνάσιο Ν. Ερυθραίας (&amp; 1.1 Πράξεις στους πραγματικούς αριθμούς)</vt:lpstr>
      <vt:lpstr> Γυμνάσιο Ν. Ερυθραίας (&amp; 1.1 Πράξεις στους πραγματικούς αριθμούς)</vt:lpstr>
      <vt:lpstr> Γυμνάσιο Ν. Ερυθραίας (&amp; 1.1 Πράξεις στους πραγματικούς αριθμούς)  Ιδιότητες πρόσθεσης</vt:lpstr>
      <vt:lpstr>    Γυμνάσιο Ν. Ερυθραίας (&amp; 1.1 Πράξεις στους πραγματικούς αριθμούς)  </vt:lpstr>
      <vt:lpstr> Γυμνάσιο Ν. Ερυθραίας (&amp; 1.1 Πράξεις στους πραγματικούς αριθμούς)</vt:lpstr>
      <vt:lpstr> Γυμνάσιο Ν. Ερυθραίας (&amp; 1.1 Πράξεις στους πραγματικούς αριθμούς)  Ιδιότητες πολλαπλασιασμού</vt:lpstr>
      <vt:lpstr>    Γυμνάσιο ν. Ερυθραίας (&amp; 1.1 Πράξεις στους πραγματικούς αριθμούς)  </vt:lpstr>
      <vt:lpstr> Γυμνάσιο Ν. Ερυθραίας (&amp; 1.1 Πράξεις στους πραγματικούς αριθμούς)</vt:lpstr>
      <vt:lpstr> Γυμνάσιο Ν. Ερυθραίας (&amp; 1.1 Πράξεις στους πραγματικούς αριθμούς)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3ο Γυμνάσιο Βριλησσίων  Γ΄ ΓΥΜΝΑΣΙΟΥ</dc:title>
  <dc:creator>athanasios tselios</dc:creator>
  <cp:lastModifiedBy>Sakis Tselios</cp:lastModifiedBy>
  <cp:revision>12</cp:revision>
  <dcterms:created xsi:type="dcterms:W3CDTF">2022-09-09T07:53:43Z</dcterms:created>
  <dcterms:modified xsi:type="dcterms:W3CDTF">2024-09-09T19:34:46Z</dcterms:modified>
</cp:coreProperties>
</file>