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0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18FD952-31F3-A318-4A0C-12641FCA36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5D1F98B-5A43-1E4F-45D9-3CBF3CBCAA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CBBBA81-0CF0-F89F-62BF-F41BCD1F0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4E194-5565-45FD-874B-DF83D911D098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9FB535E-AAD4-742A-EC73-DE23F2DEC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5186AFE-2843-BC95-9E0A-B7CD6D6F3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DD262-DBE7-4D12-ABC8-0354F84CC8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90213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9A4C89-0F53-F2B4-B570-50F383073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1ADB17B-AE92-63D9-7B3B-066F49542E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B3B47B2-026B-1D41-6C47-E25FC447F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4E194-5565-45FD-874B-DF83D911D098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FD08DA6-4718-3F11-DA37-2B376E5B2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51E56D8-5BA1-A9F1-1817-BD9FC0B2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DD262-DBE7-4D12-ABC8-0354F84CC8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08537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5CDB2A38-9944-F99E-ED66-343BCD700E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4888747-53D7-D635-53D7-ED6671815B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D6E9588-F297-3778-56B3-7FE0E5CAB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4E194-5565-45FD-874B-DF83D911D098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87F8B81-1210-E6E5-EF97-967E18BD9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072AAA6-3C59-6ABD-D4A2-4356CD4A6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DD262-DBE7-4D12-ABC8-0354F84CC8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74029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311A88-4DAE-0F80-978E-3ABD16766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0A3F864-1748-2E1C-778A-173BC50DA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94D9A1C-B6A3-3D44-A3CE-8F6C9A504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4E194-5565-45FD-874B-DF83D911D098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01531F4-DC37-730D-CE8E-71E702F6C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E11DB3A-7296-F861-8BE0-8DB3C3B2E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DD262-DBE7-4D12-ABC8-0354F84CC8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51666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312F082-B13D-4E5D-A6F1-31DA48CCE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67C51D9-8C25-66E4-B940-6548F00A8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BDFEBA2-595B-9620-C523-970A1488B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4E194-5565-45FD-874B-DF83D911D098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0F01AE7-A8A6-59A3-2E02-7C18007A4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3FC1589-7721-8D96-EEF5-387881C3B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DD262-DBE7-4D12-ABC8-0354F84CC8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41230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F1C81D-4A28-9596-048A-B27A2FCA1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F8F7FE4-D06F-09F1-36CE-3B7C47E1F0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4BB3441-5889-0D1A-633A-E38BB3FA3B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D0EB8B3-254B-F247-2684-942473174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4E194-5565-45FD-874B-DF83D911D098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450D31F-6EBE-1187-5E32-0540EA84C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77BD7E9-DD6F-6280-24AF-45A7BC26E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DD262-DBE7-4D12-ABC8-0354F84CC8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01090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CEA3B96-5B77-A1A7-849D-44A9DFA67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0600F07-061B-D89E-CE7D-C971C6833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927FA06-CC38-71C0-25D2-233979694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E3C2E0D1-6974-429B-3599-81F1755280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25BFA6F3-F95A-B775-C71E-AE3FF902C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B7F55919-F5DE-B37C-44E4-1875A2A29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4E194-5565-45FD-874B-DF83D911D098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81BACD4D-12F4-9188-5ED9-1A086576B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ADFC224-1390-6584-B88E-9B7CC83FF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DD262-DBE7-4D12-ABC8-0354F84CC8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82219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46676F-02D6-A22A-5799-C351DD553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0F4E11A1-4A16-FA7F-C067-FEA36D76A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4E194-5565-45FD-874B-DF83D911D098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55B4705-EC03-1F8A-733B-6870D83F6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3642846-CA6D-249B-0575-245178528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DD262-DBE7-4D12-ABC8-0354F84CC8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97524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237AF5D-69EE-5469-57A1-2FC47E5D9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4E194-5565-45FD-874B-DF83D911D098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8FB3BC75-0FC9-DCD1-7D43-A8DC69B31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D313FF9-4C35-C55A-17CF-911A52070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DD262-DBE7-4D12-ABC8-0354F84CC8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91517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E84FAD-3DDF-A76A-AB52-3F7BAF85A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14D6036-5D58-463A-C4BB-80108AC96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5C0419A-A3F1-40D3-1376-569D7FF89B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C3E28EE-5D15-67B1-D03E-BD04C9C0D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4E194-5565-45FD-874B-DF83D911D098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150DB0A-6D6A-0F05-17F6-0158A212D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35F1035-09D8-905D-D638-52BD3BD12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DD262-DBE7-4D12-ABC8-0354F84CC8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3586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E9D6D5-3899-1F79-39F4-D058E586F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348A3F8B-4459-8312-5D97-CA606410CA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235442E-6F4E-78E2-AE1B-D5F25EF5EB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9C1967A-0E44-EEB2-5C5D-3333A7589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4E194-5565-45FD-874B-DF83D911D098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65808BD-82EE-EF85-D45F-EBD4DF7F6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54EBBC2-78F8-515D-F6A8-1161E5558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DD262-DBE7-4D12-ABC8-0354F84CC8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48769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E799C338-9ECD-68B8-3318-625AEB6BC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D1C5E8D-0069-CAFD-A64D-1C88FB8027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9BF0F92-B1C5-44AD-9158-CAC1A57108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4E194-5565-45FD-874B-DF83D911D098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86F4D37-76EE-758B-80F2-7D7F3FC187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A2C5D2E-B598-4407-CBB1-B780D554B6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DD262-DBE7-4D12-ABC8-0354F84CC8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316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6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9.wmf"/><Relationship Id="rId12" Type="http://schemas.openxmlformats.org/officeDocument/2006/relationships/oleObject" Target="../embeddings/oleObject12.bin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13.wmf"/><Relationship Id="rId7" Type="http://schemas.openxmlformats.org/officeDocument/2006/relationships/image" Target="../media/image15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358E460-6F3B-BD8B-A4B6-01FDDBB6F8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46302"/>
          </a:xfrm>
        </p:spPr>
        <p:txBody>
          <a:bodyPr>
            <a:normAutofit fontScale="90000"/>
          </a:bodyPr>
          <a:lstStyle/>
          <a:p>
            <a:r>
              <a:rPr lang="el-GR" sz="6000" dirty="0">
                <a:solidFill>
                  <a:srgbClr val="0070C0"/>
                </a:solidFill>
                <a:latin typeface="+mn-lt"/>
                <a:cs typeface="Times New Roman" panose="02020603050405020304" pitchFamily="18" charset="0"/>
              </a:rPr>
              <a:t> Γυμνάσιο </a:t>
            </a:r>
            <a:r>
              <a:rPr lang="el-GR" dirty="0">
                <a:solidFill>
                  <a:srgbClr val="0070C0"/>
                </a:solidFill>
                <a:latin typeface="+mn-lt"/>
                <a:cs typeface="Times New Roman" panose="02020603050405020304" pitchFamily="18" charset="0"/>
              </a:rPr>
              <a:t>Ν. Ερυθραίας</a:t>
            </a:r>
            <a:br>
              <a:rPr lang="el-GR" sz="6000" dirty="0">
                <a:solidFill>
                  <a:srgbClr val="0070C0"/>
                </a:solidFill>
                <a:latin typeface="+mn-lt"/>
                <a:cs typeface="Times New Roman" panose="02020603050405020304" pitchFamily="18" charset="0"/>
              </a:rPr>
            </a:br>
            <a:br>
              <a:rPr lang="el-GR" sz="6000" dirty="0">
                <a:solidFill>
                  <a:srgbClr val="0070C0"/>
                </a:solidFill>
                <a:latin typeface="+mn-lt"/>
                <a:cs typeface="Times New Roman" panose="02020603050405020304" pitchFamily="18" charset="0"/>
              </a:rPr>
            </a:br>
            <a:r>
              <a:rPr lang="el-GR" sz="6000" dirty="0">
                <a:solidFill>
                  <a:srgbClr val="0070C0"/>
                </a:solidFill>
                <a:latin typeface="+mn-lt"/>
                <a:cs typeface="Times New Roman" panose="02020603050405020304" pitchFamily="18" charset="0"/>
              </a:rPr>
              <a:t>Γ΄ ΓΥΜΝΑΣΙΟΥ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C0CE872-F4D7-8430-FD3B-8D41913EEB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&amp; 1.1  Οι ρίζες στους πραγματικούς αριθμούς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334365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A385EC5-BF77-325D-19D5-6045B2764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126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 Γυμνάσιο Ν. Ερυθραίας (&amp; 1.1 Οι ρίζες στους πραγματικούς αριθμούς)</a:t>
            </a:r>
            <a:endParaRPr lang="el-GR" sz="24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28D7B18-1572-8385-EF42-8C923DA3F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925" y="1456841"/>
            <a:ext cx="11127783" cy="4720122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Έστω ένας θετικός αριθμός </a:t>
            </a:r>
            <a:r>
              <a:rPr lang="en-US" dirty="0"/>
              <a:t>x</a:t>
            </a:r>
            <a:r>
              <a:rPr lang="el-GR" dirty="0"/>
              <a:t>. Ορίζουμε ως τετραγωνική ρίζα του </a:t>
            </a:r>
            <a:r>
              <a:rPr lang="en-US" dirty="0"/>
              <a:t>x</a:t>
            </a:r>
            <a:r>
              <a:rPr lang="el-GR" dirty="0"/>
              <a:t> που θα συμβολίζεται με </a:t>
            </a:r>
            <a:r>
              <a:rPr lang="en-US" dirty="0"/>
              <a:t>        </a:t>
            </a:r>
            <a:r>
              <a:rPr lang="el-GR" dirty="0"/>
              <a:t>,</a:t>
            </a:r>
            <a:r>
              <a:rPr lang="en-US" dirty="0"/>
              <a:t> </a:t>
            </a:r>
            <a:r>
              <a:rPr lang="el-GR" dirty="0"/>
              <a:t>έναν θετικό αριθμό α, για τον οποίο ισχύει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dirty="0"/>
              <a:t>Επομένως                                                    , με </a:t>
            </a:r>
            <a:r>
              <a:rPr lang="en-US" dirty="0"/>
              <a:t>x</a:t>
            </a:r>
            <a:r>
              <a:rPr lang="el-GR" dirty="0"/>
              <a:t>&gt;0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dirty="0"/>
              <a:t>π.χ.                                                    ,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Ισχύει ακόμα ότι           </a:t>
            </a:r>
          </a:p>
        </p:txBody>
      </p:sp>
      <p:graphicFrame>
        <p:nvGraphicFramePr>
          <p:cNvPr id="4" name="Αντικείμενο 3">
            <a:extLst>
              <a:ext uri="{FF2B5EF4-FFF2-40B4-BE49-F238E27FC236}">
                <a16:creationId xmlns:a16="http://schemas.microsoft.com/office/drawing/2014/main" id="{B7954366-0393-798D-2D7E-90F7453C18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675329"/>
              </p:ext>
            </p:extLst>
          </p:nvPr>
        </p:nvGraphicFramePr>
        <p:xfrm>
          <a:off x="3174569" y="1774503"/>
          <a:ext cx="653512" cy="50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3800" imgH="215640" progId="Equation.DSMT4">
                  <p:embed/>
                </p:oleObj>
              </mc:Choice>
              <mc:Fallback>
                <p:oleObj name="Equation" r:id="rId2" imgW="25380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174569" y="1774503"/>
                        <a:ext cx="653512" cy="501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0579E58D-8D7B-E352-164B-A2C4314280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3919216"/>
              </p:ext>
            </p:extLst>
          </p:nvPr>
        </p:nvGraphicFramePr>
        <p:xfrm>
          <a:off x="10258610" y="1728009"/>
          <a:ext cx="1130113" cy="516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44240" imgH="203040" progId="Equation.DSMT4">
                  <p:embed/>
                </p:oleObj>
              </mc:Choice>
              <mc:Fallback>
                <p:oleObj name="Equation" r:id="rId4" imgW="444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258610" y="1728009"/>
                        <a:ext cx="1130113" cy="5166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673A7413-5828-996F-583A-A3818E0160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8684594"/>
              </p:ext>
            </p:extLst>
          </p:nvPr>
        </p:nvGraphicFramePr>
        <p:xfrm>
          <a:off x="2555348" y="2750169"/>
          <a:ext cx="3365005" cy="57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33440" imgH="215640" progId="Equation.DSMT4">
                  <p:embed/>
                </p:oleObj>
              </mc:Choice>
              <mc:Fallback>
                <p:oleObj name="Equation" r:id="rId6" imgW="133344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55348" y="2750169"/>
                        <a:ext cx="3365005" cy="571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8708F8E8-D5F5-D4AD-E2A0-4DDB10191F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68185"/>
              </p:ext>
            </p:extLst>
          </p:nvPr>
        </p:nvGraphicFramePr>
        <p:xfrm>
          <a:off x="1503184" y="3809763"/>
          <a:ext cx="3365005" cy="540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422360" imgH="228600" progId="Equation.DSMT4">
                  <p:embed/>
                </p:oleObj>
              </mc:Choice>
              <mc:Fallback>
                <p:oleObj name="Equation" r:id="rId8" imgW="14223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03184" y="3809763"/>
                        <a:ext cx="3365005" cy="5408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FAC09FA7-6D82-D1F0-FD9D-F77E3B5CF7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8863493"/>
              </p:ext>
            </p:extLst>
          </p:nvPr>
        </p:nvGraphicFramePr>
        <p:xfrm>
          <a:off x="5946033" y="3778855"/>
          <a:ext cx="3861818" cy="486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714320" imgH="215640" progId="Equation.DSMT4">
                  <p:embed/>
                </p:oleObj>
              </mc:Choice>
              <mc:Fallback>
                <p:oleObj name="Equation" r:id="rId10" imgW="171432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946033" y="3778855"/>
                        <a:ext cx="3861818" cy="486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3B3FA925-A66F-10A0-A05D-E24CB14193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155046"/>
              </p:ext>
            </p:extLst>
          </p:nvPr>
        </p:nvGraphicFramePr>
        <p:xfrm>
          <a:off x="3356499" y="4880185"/>
          <a:ext cx="983028" cy="491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57200" imgH="228600" progId="Equation.DSMT4">
                  <p:embed/>
                </p:oleObj>
              </mc:Choice>
              <mc:Fallback>
                <p:oleObj name="Equation" r:id="rId12" imgW="457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356499" y="4880185"/>
                        <a:ext cx="983028" cy="4915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06865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E3FCBEC-72FB-E08B-AA3B-F55B54845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0272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 Γυμνάσιο Ν. Ερυθραίας (&amp; 1.1 Οι ρίζες στους πραγματικούς αριθμούς)</a:t>
            </a:r>
            <a:endParaRPr lang="el-GR" sz="24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9818DA6-5BC6-F409-9EF1-EC69B443C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6875"/>
            <a:ext cx="10515600" cy="4968095"/>
          </a:xfrm>
        </p:spPr>
        <p:txBody>
          <a:bodyPr/>
          <a:lstStyle/>
          <a:p>
            <a:pPr marL="0" indent="0">
              <a:buNone/>
            </a:pPr>
            <a:r>
              <a:rPr lang="el-GR" u="sng" dirty="0">
                <a:solidFill>
                  <a:srgbClr val="FF0000"/>
                </a:solidFill>
              </a:rPr>
              <a:t>Βασικές παρατηρήσεις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 Αν</a:t>
            </a:r>
          </a:p>
          <a:p>
            <a:endParaRPr lang="el-GR" dirty="0"/>
          </a:p>
          <a:p>
            <a:r>
              <a:rPr lang="el-GR" dirty="0"/>
              <a:t>Για κάθε πραγματικό αριθμό </a:t>
            </a:r>
            <a:r>
              <a:rPr lang="en-US" dirty="0"/>
              <a:t>x</a:t>
            </a:r>
            <a:r>
              <a:rPr lang="el-GR" dirty="0"/>
              <a:t> ισχύει ότι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l-GR" dirty="0"/>
              <a:t>  δηλαδή:                      ,   διότι                     </a:t>
            </a:r>
          </a:p>
          <a:p>
            <a:pPr marL="0" indent="0">
              <a:buNone/>
            </a:pPr>
            <a:r>
              <a:rPr lang="el-GR" dirty="0"/>
              <a:t>                                                  ,  διότι     </a:t>
            </a:r>
          </a:p>
        </p:txBody>
      </p:sp>
      <p:graphicFrame>
        <p:nvGraphicFramePr>
          <p:cNvPr id="4" name="Αντικείμενο 3">
            <a:extLst>
              <a:ext uri="{FF2B5EF4-FFF2-40B4-BE49-F238E27FC236}">
                <a16:creationId xmlns:a16="http://schemas.microsoft.com/office/drawing/2014/main" id="{6E44DA90-2A91-BC8C-847A-8CE22ADC63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3577656"/>
              </p:ext>
            </p:extLst>
          </p:nvPr>
        </p:nvGraphicFramePr>
        <p:xfrm>
          <a:off x="1726012" y="2103492"/>
          <a:ext cx="3047525" cy="531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84200" imgH="241200" progId="Equation.DSMT4">
                  <p:embed/>
                </p:oleObj>
              </mc:Choice>
              <mc:Fallback>
                <p:oleObj name="Equation" r:id="rId2" imgW="13842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26012" y="2103492"/>
                        <a:ext cx="3047525" cy="531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1E11D4A8-F8BC-C2C3-A8E6-52CB4B68DA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8995958"/>
              </p:ext>
            </p:extLst>
          </p:nvPr>
        </p:nvGraphicFramePr>
        <p:xfrm>
          <a:off x="7141170" y="3065975"/>
          <a:ext cx="1398996" cy="684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96880" imgH="291960" progId="Equation.DSMT4">
                  <p:embed/>
                </p:oleObj>
              </mc:Choice>
              <mc:Fallback>
                <p:oleObj name="Equation" r:id="rId4" imgW="59688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141170" y="3065975"/>
                        <a:ext cx="1398996" cy="6846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9119FA27-8985-FB52-651B-AF668B4EC2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826894"/>
              </p:ext>
            </p:extLst>
          </p:nvPr>
        </p:nvGraphicFramePr>
        <p:xfrm>
          <a:off x="2492375" y="4153035"/>
          <a:ext cx="1404938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22080" imgH="241200" progId="Equation.DSMT4">
                  <p:embed/>
                </p:oleObj>
              </mc:Choice>
              <mc:Fallback>
                <p:oleObj name="Equation" r:id="rId6" imgW="6220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492375" y="4153035"/>
                        <a:ext cx="1404938" cy="544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0C6A89AF-56CF-CF16-04C9-F78FE6E39B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9302845"/>
              </p:ext>
            </p:extLst>
          </p:nvPr>
        </p:nvGraphicFramePr>
        <p:xfrm>
          <a:off x="2392441" y="4628656"/>
          <a:ext cx="2530095" cy="684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079280" imgH="291960" progId="Equation.DSMT4">
                  <p:embed/>
                </p:oleObj>
              </mc:Choice>
              <mc:Fallback>
                <p:oleObj name="Equation" r:id="rId8" imgW="107928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392441" y="4628656"/>
                        <a:ext cx="2530095" cy="6846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E8277318-D725-D050-77BE-F0BFD92EE4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8491963"/>
              </p:ext>
            </p:extLst>
          </p:nvPr>
        </p:nvGraphicFramePr>
        <p:xfrm>
          <a:off x="5462428" y="4162641"/>
          <a:ext cx="2292682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015920" imgH="241200" progId="Equation.DSMT4">
                  <p:embed/>
                </p:oleObj>
              </mc:Choice>
              <mc:Fallback>
                <p:oleObj name="Equation" r:id="rId10" imgW="10159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462428" y="4162641"/>
                        <a:ext cx="2292682" cy="544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07FB0841-4F21-ED6F-8D20-5D9982D635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519546"/>
              </p:ext>
            </p:extLst>
          </p:nvPr>
        </p:nvGraphicFramePr>
        <p:xfrm>
          <a:off x="6256330" y="4628658"/>
          <a:ext cx="2530095" cy="632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117440" imgH="279360" progId="Equation.DSMT4">
                  <p:embed/>
                </p:oleObj>
              </mc:Choice>
              <mc:Fallback>
                <p:oleObj name="Equation" r:id="rId12" imgW="11174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256330" y="4628658"/>
                        <a:ext cx="2530095" cy="6325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89328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F6A656-5AE8-16CF-A16F-1E5F07838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0272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 Γυμνάσιο Ν. Ερυθραίας (&amp; 1.1 Οι ρίζες στους πραγματικούς αριθμούς)</a:t>
            </a:r>
            <a:endParaRPr lang="el-GR" sz="24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B0799EE-D174-1ACB-D0A9-7D154C83F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3369"/>
            <a:ext cx="10515600" cy="49835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u="sng" dirty="0">
                <a:solidFill>
                  <a:srgbClr val="FF0000"/>
                </a:solidFill>
              </a:rPr>
              <a:t>Ιδιότητες ριζών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u="sng" dirty="0"/>
              <a:t>ΠΡΟΣΟΧΗ</a:t>
            </a:r>
            <a:r>
              <a:rPr lang="el-GR" dirty="0"/>
              <a:t>!!  ΔΕΝ ΙΣΧΥΕΙ</a:t>
            </a:r>
          </a:p>
          <a:p>
            <a:pPr marL="0" indent="0">
              <a:buNone/>
            </a:pPr>
            <a:r>
              <a:rPr lang="el-GR" dirty="0"/>
              <a:t>        π.χ.      </a:t>
            </a:r>
          </a:p>
        </p:txBody>
      </p:sp>
      <p:graphicFrame>
        <p:nvGraphicFramePr>
          <p:cNvPr id="4" name="Αντικείμενο 3">
            <a:extLst>
              <a:ext uri="{FF2B5EF4-FFF2-40B4-BE49-F238E27FC236}">
                <a16:creationId xmlns:a16="http://schemas.microsoft.com/office/drawing/2014/main" id="{35C38722-4DF0-CFBC-287F-A9D905FA1C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762135"/>
              </p:ext>
            </p:extLst>
          </p:nvPr>
        </p:nvGraphicFramePr>
        <p:xfrm>
          <a:off x="622406" y="1973263"/>
          <a:ext cx="10753348" cy="6528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78160" imgH="253800" progId="Equation.DSMT4">
                  <p:embed/>
                </p:oleObj>
              </mc:Choice>
              <mc:Fallback>
                <p:oleObj name="Equation" r:id="rId2" imgW="41781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22406" y="1973263"/>
                        <a:ext cx="10753348" cy="6528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0E013160-DF24-2759-D64A-B1E29FF074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633725"/>
              </p:ext>
            </p:extLst>
          </p:nvPr>
        </p:nvGraphicFramePr>
        <p:xfrm>
          <a:off x="622406" y="3063606"/>
          <a:ext cx="8915964" cy="1168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682800" imgH="482400" progId="Equation.DSMT4">
                  <p:embed/>
                </p:oleObj>
              </mc:Choice>
              <mc:Fallback>
                <p:oleObj name="Equation" r:id="rId4" imgW="36828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22406" y="3063606"/>
                        <a:ext cx="8915964" cy="11682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A3B4E666-F1AD-128F-F290-CFF8A18F3A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5150387"/>
              </p:ext>
            </p:extLst>
          </p:nvPr>
        </p:nvGraphicFramePr>
        <p:xfrm>
          <a:off x="4578186" y="4740576"/>
          <a:ext cx="5658673" cy="528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717640" imgH="253800" progId="Equation.DSMT4">
                  <p:embed/>
                </p:oleObj>
              </mc:Choice>
              <mc:Fallback>
                <p:oleObj name="Equation" r:id="rId6" imgW="27176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78186" y="4740576"/>
                        <a:ext cx="5658673" cy="5288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559CD1C9-550A-B946-5B01-5012905067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7577401"/>
              </p:ext>
            </p:extLst>
          </p:nvPr>
        </p:nvGraphicFramePr>
        <p:xfrm>
          <a:off x="2385018" y="5296012"/>
          <a:ext cx="6123503" cy="528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793960" imgH="241200" progId="Equation.DSMT4">
                  <p:embed/>
                </p:oleObj>
              </mc:Choice>
              <mc:Fallback>
                <p:oleObj name="Equation" r:id="rId8" imgW="2793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385018" y="5296012"/>
                        <a:ext cx="6123503" cy="5288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64853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FA1B756B-D932-8824-5014-2010FFBC5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 Γυμνάσιο Ν. Ερυθραίας (&amp; 1.1 Οι ρίζες στους πραγματικούς αριθμούς)</a:t>
            </a:r>
            <a:endParaRPr lang="el-GR" sz="2400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76216CB0-73F3-D136-29A8-BE7CA1FEE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57513"/>
            <a:ext cx="10515600" cy="3219450"/>
          </a:xfrm>
        </p:spPr>
        <p:txBody>
          <a:bodyPr/>
          <a:lstStyle/>
          <a:p>
            <a:pPr marL="0" indent="0" algn="ctr">
              <a:buNone/>
            </a:pPr>
            <a:r>
              <a:rPr lang="el-GR" sz="48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ΤΕΛΟΣ</a:t>
            </a:r>
          </a:p>
          <a:p>
            <a:pPr marL="0" indent="0" algn="ctr">
              <a:buNone/>
            </a:pPr>
            <a:r>
              <a:rPr lang="el-GR" sz="48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l-GR" sz="28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pPr marL="0" indent="0" algn="ctr">
              <a:buNone/>
            </a:pPr>
            <a:endParaRPr lang="el-GR" sz="2800" dirty="0">
              <a:solidFill>
                <a:srgbClr val="FF0000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>
              <a:buNone/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Γραφικό 7" descr="Σκιαγράφημα αγγελικού προσώπου με συμπαγές γέμισμα">
            <a:extLst>
              <a:ext uri="{FF2B5EF4-FFF2-40B4-BE49-F238E27FC236}">
                <a16:creationId xmlns:a16="http://schemas.microsoft.com/office/drawing/2014/main" id="{21E8F4A3-5E0B-B992-379D-83D4487907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800" y="1644447"/>
            <a:ext cx="914400" cy="914400"/>
          </a:xfrm>
          <a:prstGeom prst="rect">
            <a:avLst/>
          </a:prstGeom>
        </p:spPr>
      </p:pic>
      <p:pic>
        <p:nvPicPr>
          <p:cNvPr id="10" name="Γραφικό 9" descr="Αγόρι που φορά Backpack">
            <a:extLst>
              <a:ext uri="{FF2B5EF4-FFF2-40B4-BE49-F238E27FC236}">
                <a16:creationId xmlns:a16="http://schemas.microsoft.com/office/drawing/2014/main" id="{1C3519CF-6D28-78C0-8AC6-4E6EBD21B0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55177" y="2310120"/>
            <a:ext cx="1438275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0148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141</Words>
  <Application>Microsoft Office PowerPoint</Application>
  <PresentationFormat>Ευρεία οθόνη</PresentationFormat>
  <Paragraphs>32</Paragraphs>
  <Slides>5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Θέμα του Office</vt:lpstr>
      <vt:lpstr>Equation</vt:lpstr>
      <vt:lpstr> Γυμνάσιο Ν. Ερυθραίας  Γ΄ ΓΥΜΝΑΣΙΟΥ</vt:lpstr>
      <vt:lpstr> Γυμνάσιο Ν. Ερυθραίας (&amp; 1.1 Οι ρίζες στους πραγματικούς αριθμούς)</vt:lpstr>
      <vt:lpstr> Γυμνάσιο Ν. Ερυθραίας (&amp; 1.1 Οι ρίζες στους πραγματικούς αριθμούς)</vt:lpstr>
      <vt:lpstr> Γυμνάσιο Ν. Ερυθραίας (&amp; 1.1 Οι ρίζες στους πραγματικούς αριθμούς)</vt:lpstr>
      <vt:lpstr> Γυμνάσιο Ν. Ερυθραίας (&amp; 1.1 Οι ρίζες στους πραγματικούς αριθμούς)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3ο Γυμνάσιο Βριλησσίων  Γ΄ ΓΥΜΝΑΣΙΟΥ</dc:title>
  <dc:creator>athanasios tselios</dc:creator>
  <cp:lastModifiedBy>Sakis Tselios</cp:lastModifiedBy>
  <cp:revision>3</cp:revision>
  <dcterms:created xsi:type="dcterms:W3CDTF">2022-09-13T17:31:03Z</dcterms:created>
  <dcterms:modified xsi:type="dcterms:W3CDTF">2024-09-09T19:40:05Z</dcterms:modified>
</cp:coreProperties>
</file>