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24611-4F69-46C3-B671-DF9B2AA640E7}" type="datetimeFigureOut">
              <a:rPr lang="el-GR" smtClean="0"/>
              <a:t>15/3/2025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62C97-E4F0-41CA-9D90-6F44ABE2979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932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93F274-3162-4876-BEDE-577404CDA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12D4F0E-D58F-4FDA-B7F3-6AAC15DD7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36AA13-5A38-43E3-8546-1AAB427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61D9-45AC-4E96-908E-08AFC94E7A8E}" type="datetime1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500ED11-5C9B-4D86-BF36-F64480B0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E59441D-3F08-4C9C-AB12-B97E1C0E6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651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7821D8-14C9-4308-B9A0-CD3D67BEE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D0FD575-9E53-4FE0-B6C7-860F651E4B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DBAA77-CB5E-4220-869D-542F49368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4194-42A9-46ED-82EB-4E0FFE3FA181}" type="datetime1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14B73B6-7541-4382-9906-166A7FDE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B7B0402-FCF7-48ED-BF44-3097EA3A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86921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A4ACA853-4EDE-4BC4-AC4B-25953BF9A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741D538-2B65-4CDB-867F-22526CD04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CABD57-EAE1-4C70-A398-C83A54FCE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1B23E-3926-4658-8682-ACB41E1515A6}" type="datetime1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57B8FD5-3D6B-4ACF-87C3-B22F971D3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236DCEB-02F9-48EE-AD68-6A9BAD9E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2141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E8C374-7F6B-44DF-B6CF-BA2218309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DA6F395-AD16-465E-81B1-ACF9D6693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EB1CDA5-0086-4A4A-A5AE-C4E6F8AE2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05DB4-21DD-4063-B49E-FEB3EAC6E343}" type="datetime1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8817FAD-6F96-4112-9386-E6EDE2ED8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02EF993-8020-464D-8470-64C189A3F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82382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66451A-767E-4E6D-AAD2-8B45A053F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774C3CE-68FC-417C-839B-8D4D8FB6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560B84A-6149-4FB5-A988-8169C0798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AC40-412A-4691-B099-C8CEFE6999C2}" type="datetime1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EA6E715-4BB5-4095-B4B8-DF7BB7604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943B6F-D64D-4316-A1FE-D549A65C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24730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0A3542-B606-4CB9-9E71-67CD73C16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6D189E-49A4-4749-A3FE-4C257370A5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8407D70-161C-4701-BDE3-02BE39B1D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2CB2185-E42A-4224-AD2A-B3E31FD4D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FCE13-2458-4668-915B-A2EAAC002C6B}" type="datetime1">
              <a:rPr lang="el-GR" smtClean="0"/>
              <a:t>15/3/2025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0A40EC5-6030-40ED-9C31-069C87201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C574E31-1331-452E-84F2-60D18A5D1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0013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DF7780-BFB8-4C11-B9BD-0FE408514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4378166-BA7D-412B-A8B2-AC3302A76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F8AD156-6E91-4155-BF72-09322B6FA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EF9ACA1-E085-4E57-9760-6B7D4909A5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355DB9E2-BF78-48E6-9388-612D9B265E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F7BD8F0-0332-405B-B670-33AE73899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801B8-58B8-444F-9F4E-0EB57EA60E86}" type="datetime1">
              <a:rPr lang="el-GR" smtClean="0"/>
              <a:t>15/3/2025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50431A8-7BE6-48E7-98E6-D1FF8FD6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8EEA9B2-99D7-4C7E-BAB6-3381E673A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03379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CF2D62-721F-4E84-AAC0-3A70AEA0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FD7B034-4E66-4596-84FA-B3238BD35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54AE2-5AA7-4096-819C-BA25A05880A8}" type="datetime1">
              <a:rPr lang="el-GR" smtClean="0"/>
              <a:t>15/3/2025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E55FAB8-0CDC-455B-AB4E-A6D868E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69D0738-3DA3-420A-A009-831026C3E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1787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7CCED86-CD5F-4F6F-A097-542BB825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B1E8-40DB-4791-8AA7-593C8A0043EB}" type="datetime1">
              <a:rPr lang="el-GR" smtClean="0"/>
              <a:t>15/3/2025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1DDF88E-A9D7-402D-8797-585204FB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08C8C3E-6941-4A49-9828-29C43A59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7370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60BEFD-6F31-4E12-9888-EC4494B5B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574C53-D3A5-442A-87BD-67100C4A6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9C24B91-A198-4856-851E-EC9E8672C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771FE37-D3BB-43E7-BDFD-F725DB6F7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9742-4EE6-44B9-B02B-8D850628F1B9}" type="datetime1">
              <a:rPr lang="el-GR" smtClean="0"/>
              <a:t>15/3/2025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D819218-55A1-4759-B946-824B1F76F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CA9AB7F-7E5D-410E-829E-3A4C065DF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5866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276242-AF2A-4F7C-915B-74A53F5BE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F3B6B2F-4ACE-4876-8074-30FF6A372F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73F7DD6-CB5E-4068-AD61-492F4A85C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76BCEF1-C798-4F45-B65F-9F29A5B8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784AD-63CA-4BC1-8461-94D6A766BBAF}" type="datetime1">
              <a:rPr lang="el-GR" smtClean="0"/>
              <a:t>15/3/2025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25BF99B-58EF-4D28-972B-0FD832AA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D1B4618-E269-486C-B013-EA6312CA2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1023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E939CDF-3DAB-44A4-B198-49EC0B05F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928FB69-B874-4F56-A933-5963D6E1F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3F674D-B20F-4BA5-96C9-750D48BA19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AD2-8D95-48B8-928F-D3B56200ABB1}" type="datetime1">
              <a:rPr lang="el-GR" smtClean="0"/>
              <a:t>15/3/2025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A3B1671-92CF-44AC-9CCB-354EEC9BC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3ο ΓΥΜΝΑΣΙΟ ΒΡΙΛΗΣΣΙΩΝ/ΜΑΘΗΜΑΤΙΚΑ Γ ΓΥΜΝΑΣΙΟΥ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45754C7-28ED-4E72-BAB7-331CB15912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A6068-1728-4B6B-8E66-50DF4542235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2015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6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9.wmf"/><Relationship Id="rId10" Type="http://schemas.openxmlformats.org/officeDocument/2006/relationships/image" Target="../media/image22.png"/><Relationship Id="rId4" Type="http://schemas.openxmlformats.org/officeDocument/2006/relationships/oleObject" Target="../embeddings/oleObject11.bin"/><Relationship Id="rId9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29.wmf"/><Relationship Id="rId18" Type="http://schemas.openxmlformats.org/officeDocument/2006/relationships/image" Target="../media/image33.png"/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0.bin"/><Relationship Id="rId17" Type="http://schemas.openxmlformats.org/officeDocument/2006/relationships/image" Target="../media/image32.wmf"/><Relationship Id="rId2" Type="http://schemas.openxmlformats.org/officeDocument/2006/relationships/oleObject" Target="../embeddings/oleObject15.bin"/><Relationship Id="rId16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5" Type="http://schemas.openxmlformats.org/officeDocument/2006/relationships/image" Target="../media/image31.png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7.wmf"/><Relationship Id="rId1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8F7514-A61A-431D-AF76-CEDA42F388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55375"/>
            <a:ext cx="9144000" cy="437321"/>
          </a:xfrm>
        </p:spPr>
        <p:txBody>
          <a:bodyPr>
            <a:normAutofit/>
          </a:bodyPr>
          <a:lstStyle/>
          <a:p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9C6AF34-6321-4175-AD31-C7828212E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4426" y="2383597"/>
            <a:ext cx="9144000" cy="1655762"/>
          </a:xfrm>
        </p:spPr>
        <p:txBody>
          <a:bodyPr>
            <a:normAutofit/>
          </a:bodyPr>
          <a:lstStyle/>
          <a:p>
            <a:r>
              <a:rPr lang="el-GR" sz="4400" dirty="0">
                <a:solidFill>
                  <a:srgbClr val="FF0000"/>
                </a:solidFill>
              </a:rPr>
              <a:t>ΑΝΙΣΩΣΕΙΣ ΠΡΩΤΟΥ ΒΑΘΜΟΥ </a:t>
            </a:r>
            <a:endParaRPr lang="en-US" sz="4400" dirty="0">
              <a:solidFill>
                <a:srgbClr val="FF0000"/>
              </a:solidFill>
            </a:endParaRPr>
          </a:p>
          <a:p>
            <a:r>
              <a:rPr lang="el-GR" sz="4400" dirty="0">
                <a:solidFill>
                  <a:srgbClr val="FF0000"/>
                </a:solidFill>
              </a:rPr>
              <a:t>ΜΕ ΕΝΑΝ ΑΓΝΩΣΤΟ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4AB3EBD-A11D-40FD-AECC-59206DEFA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641574" cy="365125"/>
          </a:xfrm>
        </p:spPr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 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16718866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BB85E8-FCFD-4BC5-91AA-C9A293DE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3A67D0-1110-4AD7-BA3B-5EA23AEC4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παράδειγμα χ&gt;2, σημαίνει ότι το χ είναι </a:t>
            </a:r>
            <a:r>
              <a:rPr lang="el-GR" u="sng" dirty="0"/>
              <a:t>μεγαλύτερο</a:t>
            </a:r>
            <a:r>
              <a:rPr lang="el-GR" dirty="0"/>
              <a:t> από το 2 και συμβολικά σε έναν άξονα θα έχουμε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Ενώ χ     2 σημαίνει ότι το χ είναι </a:t>
            </a:r>
            <a:r>
              <a:rPr lang="el-GR" u="sng" dirty="0"/>
              <a:t>μεγαλύτερο ή ίσο</a:t>
            </a:r>
            <a:r>
              <a:rPr lang="el-GR" dirty="0"/>
              <a:t> με το 2 και έχουμε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A68AB120-B85D-40E8-8ED7-600D3735A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113" y="2890838"/>
            <a:ext cx="7406958" cy="129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id="{B5716561-A08D-4952-BBE0-208BD83F7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113" y="4782792"/>
            <a:ext cx="7406958" cy="130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EAC091EE-E35F-4D44-AFCF-B9F91BEB02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6135192"/>
              </p:ext>
            </p:extLst>
          </p:nvPr>
        </p:nvGraphicFramePr>
        <p:xfrm>
          <a:off x="1807818" y="4332599"/>
          <a:ext cx="352287" cy="292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040" imgH="241200" progId="Equation.DSMT4">
                  <p:embed/>
                </p:oleObj>
              </mc:Choice>
              <mc:Fallback>
                <p:oleObj name="Equation" r:id="rId4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07818" y="4332599"/>
                        <a:ext cx="352287" cy="292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9E13CAF-0254-4203-B58B-BFB0C1EA9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1066308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41A663-7637-4222-BC08-3A66A0D10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8CC5A72-7E5D-455F-95A7-FA68CA1D4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Παράδειγμα</a:t>
            </a:r>
          </a:p>
          <a:p>
            <a:pPr marL="0" indent="0">
              <a:buNone/>
            </a:pPr>
            <a:r>
              <a:rPr lang="el-GR" sz="2400" dirty="0"/>
              <a:t>Να λυθεί η ανίσωση:  3-2(χ-4)     4-3(χ-3)-χ     </a:t>
            </a:r>
          </a:p>
          <a:p>
            <a:pPr marL="0" indent="0">
              <a:buNone/>
            </a:pPr>
            <a:r>
              <a:rPr lang="el-GR" sz="2400" dirty="0"/>
              <a:t>Λύση</a:t>
            </a:r>
          </a:p>
          <a:p>
            <a:pPr marL="0" indent="0">
              <a:buNone/>
            </a:pPr>
            <a:r>
              <a:rPr lang="el-GR" sz="2400" dirty="0"/>
              <a:t>3-2(χ-4)     4-3(χ-3)-χ</a:t>
            </a:r>
          </a:p>
          <a:p>
            <a:pPr marL="0" indent="0">
              <a:buNone/>
            </a:pPr>
            <a:r>
              <a:rPr lang="el-GR" sz="2400" dirty="0"/>
              <a:t>3-2χ+8    4-3χ+9-χ</a:t>
            </a:r>
          </a:p>
          <a:p>
            <a:pPr marL="0" indent="0">
              <a:buNone/>
            </a:pPr>
            <a:r>
              <a:rPr lang="el-GR" sz="2400" dirty="0"/>
              <a:t>-2χ+3χ+χ      4+9-3-8</a:t>
            </a:r>
          </a:p>
          <a:p>
            <a:pPr marL="0" indent="0">
              <a:buNone/>
            </a:pPr>
            <a:r>
              <a:rPr lang="el-GR" sz="2400" dirty="0"/>
              <a:t> 2χ    2</a:t>
            </a:r>
          </a:p>
          <a:p>
            <a:pPr marL="0" indent="0">
              <a:buNone/>
            </a:pPr>
            <a:r>
              <a:rPr lang="el-GR" sz="2400" dirty="0"/>
              <a:t> χ    1</a:t>
            </a:r>
          </a:p>
          <a:p>
            <a:pPr marL="0" indent="0">
              <a:buNone/>
            </a:pPr>
            <a:endParaRPr lang="el-GR" sz="2400" dirty="0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07EF6ADB-74A5-47E6-9360-1210E76BDF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791" y="3145607"/>
            <a:ext cx="6591481" cy="2138869"/>
          </a:xfrm>
          <a:prstGeom prst="rect">
            <a:avLst/>
          </a:prstGeom>
        </p:spPr>
      </p:pic>
      <p:graphicFrame>
        <p:nvGraphicFramePr>
          <p:cNvPr id="12" name="Αντικείμενο 11">
            <a:extLst>
              <a:ext uri="{FF2B5EF4-FFF2-40B4-BE49-F238E27FC236}">
                <a16:creationId xmlns:a16="http://schemas.microsoft.com/office/drawing/2014/main" id="{041B1567-CBE1-4CCB-B42B-608AE111C3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085002"/>
              </p:ext>
            </p:extLst>
          </p:nvPr>
        </p:nvGraphicFramePr>
        <p:xfrm>
          <a:off x="4670288" y="2364966"/>
          <a:ext cx="203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040" imgH="241200" progId="Equation.DSMT4">
                  <p:embed/>
                </p:oleObj>
              </mc:Choice>
              <mc:Fallback>
                <p:oleObj name="Equation" r:id="rId3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0288" y="2364966"/>
                        <a:ext cx="203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4">
            <a:extLst>
              <a:ext uri="{FF2B5EF4-FFF2-40B4-BE49-F238E27FC236}">
                <a16:creationId xmlns:a16="http://schemas.microsoft.com/office/drawing/2014/main" id="{AC932E76-035B-48C9-B7AC-478AC108A5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259226"/>
              </p:ext>
            </p:extLst>
          </p:nvPr>
        </p:nvGraphicFramePr>
        <p:xfrm>
          <a:off x="1961938" y="3303449"/>
          <a:ext cx="203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040" imgH="241200" progId="Equation.DSMT4">
                  <p:embed/>
                </p:oleObj>
              </mc:Choice>
              <mc:Fallback>
                <p:oleObj name="Equation" r:id="rId5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61938" y="3303449"/>
                        <a:ext cx="203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Αντικείμενο 15">
            <a:extLst>
              <a:ext uri="{FF2B5EF4-FFF2-40B4-BE49-F238E27FC236}">
                <a16:creationId xmlns:a16="http://schemas.microsoft.com/office/drawing/2014/main" id="{5BC68DF6-D8D7-4957-9091-94A5BF26DE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092289"/>
              </p:ext>
            </p:extLst>
          </p:nvPr>
        </p:nvGraphicFramePr>
        <p:xfrm>
          <a:off x="1780827" y="3692035"/>
          <a:ext cx="282711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03040" imgH="241200" progId="Equation.DSMT4">
                  <p:embed/>
                </p:oleObj>
              </mc:Choice>
              <mc:Fallback>
                <p:oleObj name="Equation" r:id="rId7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80827" y="3692035"/>
                        <a:ext cx="282711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Αντικείμενο 16">
            <a:extLst>
              <a:ext uri="{FF2B5EF4-FFF2-40B4-BE49-F238E27FC236}">
                <a16:creationId xmlns:a16="http://schemas.microsoft.com/office/drawing/2014/main" id="{51D27382-C448-4EE5-8D67-DA2C905FF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725943"/>
              </p:ext>
            </p:extLst>
          </p:nvPr>
        </p:nvGraphicFramePr>
        <p:xfrm>
          <a:off x="1149292" y="5094437"/>
          <a:ext cx="500269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03040" imgH="241200" progId="Equation.DSMT4">
                  <p:embed/>
                </p:oleObj>
              </mc:Choice>
              <mc:Fallback>
                <p:oleObj name="Equation" r:id="rId9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49292" y="5094437"/>
                        <a:ext cx="500269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Αντικείμενο 18">
            <a:extLst>
              <a:ext uri="{FF2B5EF4-FFF2-40B4-BE49-F238E27FC236}">
                <a16:creationId xmlns:a16="http://schemas.microsoft.com/office/drawing/2014/main" id="{74F68A2C-D851-4AC6-813C-0004DC6901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734172"/>
              </p:ext>
            </p:extLst>
          </p:nvPr>
        </p:nvGraphicFramePr>
        <p:xfrm>
          <a:off x="2165138" y="4215041"/>
          <a:ext cx="203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03040" imgH="241200" progId="Equation.DSMT4">
                  <p:embed/>
                </p:oleObj>
              </mc:Choice>
              <mc:Fallback>
                <p:oleObj name="Equation" r:id="rId11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65138" y="4215041"/>
                        <a:ext cx="203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Αντικείμενο 19">
            <a:extLst>
              <a:ext uri="{FF2B5EF4-FFF2-40B4-BE49-F238E27FC236}">
                <a16:creationId xmlns:a16="http://schemas.microsoft.com/office/drawing/2014/main" id="{AD1E3E64-8E91-4C11-8675-FB23A54C98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023204"/>
              </p:ext>
            </p:extLst>
          </p:nvPr>
        </p:nvGraphicFramePr>
        <p:xfrm>
          <a:off x="1329128" y="4659399"/>
          <a:ext cx="203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03040" imgH="241200" progId="Equation.DSMT4">
                  <p:embed/>
                </p:oleObj>
              </mc:Choice>
              <mc:Fallback>
                <p:oleObj name="Equation" r:id="rId13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29128" y="4659399"/>
                        <a:ext cx="203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061784A-5949-4652-B757-6493013B0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744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0B71E23-AA3C-440C-91C0-D9B5201FD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5B0D31-8248-4753-9C15-48222F8EE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7" y="1391479"/>
            <a:ext cx="11009243" cy="51013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000" dirty="0"/>
              <a:t>Παράδειγμα</a:t>
            </a:r>
          </a:p>
          <a:p>
            <a:pPr marL="0" indent="0">
              <a:buNone/>
            </a:pPr>
            <a:r>
              <a:rPr lang="el-GR" sz="2000" dirty="0"/>
              <a:t>Να λυθεί η ανίσωση  </a:t>
            </a:r>
          </a:p>
          <a:p>
            <a:pPr marL="0" indent="0">
              <a:buNone/>
            </a:pPr>
            <a:r>
              <a:rPr lang="el-GR" sz="2000" dirty="0"/>
              <a:t>Λύση</a:t>
            </a:r>
          </a:p>
          <a:p>
            <a:pPr marL="0" indent="0">
              <a:buNone/>
            </a:pPr>
            <a:r>
              <a:rPr lang="el-GR" sz="2000" dirty="0"/>
              <a:t>                                           ΕΚΠ(3,4)=12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sz="2000" dirty="0"/>
              <a:t> </a:t>
            </a:r>
          </a:p>
          <a:p>
            <a:pPr marL="0" indent="0">
              <a:buNone/>
            </a:pPr>
            <a:r>
              <a:rPr lang="el-GR" sz="2000" dirty="0"/>
              <a:t>4(χ+4)-3(3χ+1)&lt;-12</a:t>
            </a:r>
          </a:p>
          <a:p>
            <a:pPr marL="0" indent="0">
              <a:buNone/>
            </a:pPr>
            <a:r>
              <a:rPr lang="el-GR" sz="2000" dirty="0"/>
              <a:t>4χ+16-9χ-3&lt;-12</a:t>
            </a:r>
          </a:p>
          <a:p>
            <a:pPr marL="0" indent="0">
              <a:buNone/>
            </a:pPr>
            <a:r>
              <a:rPr lang="el-GR" sz="2000" dirty="0"/>
              <a:t>4χ-9χ&lt;-12-16+3</a:t>
            </a:r>
          </a:p>
          <a:p>
            <a:pPr marL="0" indent="0">
              <a:buNone/>
            </a:pPr>
            <a:r>
              <a:rPr lang="el-GR" sz="2000" dirty="0"/>
              <a:t>-5χ&lt;-25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sz="2200" dirty="0"/>
              <a:t>  χ&gt;5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EF6C7B39-8256-4701-91F8-66C410E794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823742"/>
              </p:ext>
            </p:extLst>
          </p:nvPr>
        </p:nvGraphicFramePr>
        <p:xfrm>
          <a:off x="2767565" y="1574403"/>
          <a:ext cx="1905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4760" imgH="609480" progId="Equation.DSMT4">
                  <p:embed/>
                </p:oleObj>
              </mc:Choice>
              <mc:Fallback>
                <p:oleObj name="Equation" r:id="rId2" imgW="19047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67565" y="1574403"/>
                        <a:ext cx="19050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282CD2B8-A618-4DC2-9184-1FE085FC02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053593"/>
              </p:ext>
            </p:extLst>
          </p:nvPr>
        </p:nvGraphicFramePr>
        <p:xfrm>
          <a:off x="400050" y="2455295"/>
          <a:ext cx="1905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4760" imgH="609480" progId="Equation.DSMT4">
                  <p:embed/>
                </p:oleObj>
              </mc:Choice>
              <mc:Fallback>
                <p:oleObj name="Equation" r:id="rId4" imgW="190476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0050" y="2455295"/>
                        <a:ext cx="19050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75B0F577-6193-4D08-8E58-3B1C624BB6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080428"/>
              </p:ext>
            </p:extLst>
          </p:nvPr>
        </p:nvGraphicFramePr>
        <p:xfrm>
          <a:off x="344557" y="3075367"/>
          <a:ext cx="2882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82880" imgH="609480" progId="Equation.DSMT4">
                  <p:embed/>
                </p:oleObj>
              </mc:Choice>
              <mc:Fallback>
                <p:oleObj name="Equation" r:id="rId6" imgW="28828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4557" y="3075367"/>
                        <a:ext cx="28829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872FDA80-C992-495C-B427-5BE776C7A2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59552"/>
              </p:ext>
            </p:extLst>
          </p:nvPr>
        </p:nvGraphicFramePr>
        <p:xfrm>
          <a:off x="400050" y="5320747"/>
          <a:ext cx="1168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68200" imgH="609480" progId="Equation.DSMT4">
                  <p:embed/>
                </p:oleObj>
              </mc:Choice>
              <mc:Fallback>
                <p:oleObj name="Equation" r:id="rId8" imgW="116820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0050" y="5320747"/>
                        <a:ext cx="11684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Εικόνα 8">
            <a:extLst>
              <a:ext uri="{FF2B5EF4-FFF2-40B4-BE49-F238E27FC236}">
                <a16:creationId xmlns:a16="http://schemas.microsoft.com/office/drawing/2014/main" id="{AD205EDE-84D1-47FD-B36B-FA775B762C5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41667" y="4198053"/>
            <a:ext cx="7261302" cy="1374345"/>
          </a:xfrm>
          <a:prstGeom prst="rect">
            <a:avLst/>
          </a:prstGeom>
        </p:spPr>
      </p:pic>
      <p:sp>
        <p:nvSpPr>
          <p:cNvPr id="10" name="Θέση υποσέλιδου 9">
            <a:extLst>
              <a:ext uri="{FF2B5EF4-FFF2-40B4-BE49-F238E27FC236}">
                <a16:creationId xmlns:a16="http://schemas.microsoft.com/office/drawing/2014/main" id="{AE23D57A-FE25-4786-8CDE-A1148DD9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3653525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DDD12D-8ECC-4C3F-B3A6-57D796C8F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52A7DA-6D2F-469F-BD5A-A889A5F1C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/>
              <a:t>Σε κάποιες περιπτώσεις χρειάζεται να λύσουμε δύο ανισώσεις ταυτόχρονα (τότε λέμε ότι λύνουμε ένα </a:t>
            </a:r>
            <a:r>
              <a:rPr lang="el-GR" dirty="0">
                <a:solidFill>
                  <a:srgbClr val="FF0000"/>
                </a:solidFill>
              </a:rPr>
              <a:t>σύστημα ανισώσεων</a:t>
            </a:r>
            <a:r>
              <a:rPr lang="el-GR" dirty="0"/>
              <a:t>). </a:t>
            </a:r>
          </a:p>
          <a:p>
            <a:pPr marL="0" indent="0" algn="just">
              <a:buNone/>
            </a:pPr>
            <a:r>
              <a:rPr lang="el-GR" dirty="0"/>
              <a:t>Αυτό που έχουμε να κάνουμε είναι να λύσουμε κάθε μία ξεχωριστά (σαν να μην υπάρχει η άλλη) και στο τέλος να συναληθεύσουμε τις λύσεις τους με ένα γράφημα. 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Παράδειγμα</a:t>
            </a:r>
          </a:p>
          <a:p>
            <a:pPr marL="0" indent="0" algn="just">
              <a:buNone/>
            </a:pPr>
            <a:r>
              <a:rPr lang="el-GR" dirty="0"/>
              <a:t>Να βρείτε τις κοινές λύσεις των ανισώσεων  </a:t>
            </a:r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FAB92C7F-1F5D-4DA0-ADB5-04BE7D0967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060427"/>
              </p:ext>
            </p:extLst>
          </p:nvPr>
        </p:nvGraphicFramePr>
        <p:xfrm>
          <a:off x="7320239" y="4734271"/>
          <a:ext cx="23495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49360" imgH="1015920" progId="Equation.DSMT4">
                  <p:embed/>
                </p:oleObj>
              </mc:Choice>
              <mc:Fallback>
                <p:oleObj name="Equation" r:id="rId2" imgW="2349360" imgH="1015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320239" y="4734271"/>
                        <a:ext cx="23495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29544AD-F0B2-45AF-96CC-E33AB8A4C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1497925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DDD3F1-AEF5-45D6-92E1-C0D252501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8B1EAAA-EC04-43BE-931F-1A64EE785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732546" cy="45619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sz="2000" dirty="0"/>
              <a:t>Λύση</a:t>
            </a:r>
          </a:p>
          <a:p>
            <a:pPr marL="0" indent="0" algn="just">
              <a:buNone/>
            </a:pPr>
            <a:r>
              <a:rPr lang="el-GR" sz="2000" dirty="0"/>
              <a:t>                    6-2(1+χ)&lt;1                                                               1-3(χ-1)    10</a:t>
            </a:r>
          </a:p>
          <a:p>
            <a:pPr marL="0" indent="0" algn="just">
              <a:buNone/>
            </a:pPr>
            <a:r>
              <a:rPr lang="el-GR" sz="2000" dirty="0"/>
              <a:t>                    6-2-2χ&lt;1                                                                  1-3χ+3    10</a:t>
            </a:r>
          </a:p>
          <a:p>
            <a:pPr marL="0" indent="0" algn="just">
              <a:buNone/>
            </a:pPr>
            <a:r>
              <a:rPr lang="el-GR" sz="2000" dirty="0"/>
              <a:t>                     -2χ&lt;1-6+2                                                               -3χ    10-1-3</a:t>
            </a:r>
          </a:p>
          <a:p>
            <a:pPr marL="0" indent="0" algn="just">
              <a:buNone/>
            </a:pPr>
            <a:r>
              <a:rPr lang="el-GR" sz="2000" dirty="0"/>
              <a:t>                       -2χ&lt;-3                                                                     -3χ    6</a:t>
            </a:r>
          </a:p>
          <a:p>
            <a:pPr marL="0" indent="0" algn="just">
              <a:buNone/>
            </a:pPr>
            <a:r>
              <a:rPr lang="el-GR" sz="2000" dirty="0"/>
              <a:t>                         χ&gt;                                                                              χ    -2</a:t>
            </a:r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r>
              <a:rPr lang="el-GR" sz="2000" dirty="0"/>
              <a:t>                               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el-GR" sz="2000" dirty="0"/>
              <a:t>                                            </a:t>
            </a:r>
          </a:p>
          <a:p>
            <a:pPr marL="0" indent="0" algn="just">
              <a:buNone/>
            </a:pPr>
            <a:r>
              <a:rPr lang="el-GR" sz="2000" dirty="0"/>
              <a:t>                                                                                                                                                                             </a:t>
            </a:r>
            <a:r>
              <a:rPr lang="el-GR" sz="2000" dirty="0">
                <a:solidFill>
                  <a:srgbClr val="FF0000"/>
                </a:solidFill>
              </a:rPr>
              <a:t>Τελικά χ&gt;</a:t>
            </a:r>
            <a:r>
              <a:rPr lang="el-GR" sz="2000" dirty="0"/>
              <a:t>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B9A4D6EE-93B8-49CF-BA52-A66762809A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534606"/>
              </p:ext>
            </p:extLst>
          </p:nvPr>
        </p:nvGraphicFramePr>
        <p:xfrm>
          <a:off x="7153689" y="2203845"/>
          <a:ext cx="858907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7480" imgH="215640" progId="Equation.DSMT4">
                  <p:embed/>
                </p:oleObj>
              </mc:Choice>
              <mc:Fallback>
                <p:oleObj name="Equation" r:id="rId2" imgW="1774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153689" y="2203845"/>
                        <a:ext cx="858907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3808E723-6A3B-41AD-8354-596A140579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4118426"/>
              </p:ext>
            </p:extLst>
          </p:nvPr>
        </p:nvGraphicFramePr>
        <p:xfrm>
          <a:off x="7116831" y="2491703"/>
          <a:ext cx="31308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7480" imgH="215640" progId="Equation.DSMT4">
                  <p:embed/>
                </p:oleObj>
              </mc:Choice>
              <mc:Fallback>
                <p:oleObj name="Equation" r:id="rId4" imgW="1774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16831" y="2491703"/>
                        <a:ext cx="313083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32303A6D-91BA-4353-A6E7-CEB4DA45D7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674729"/>
              </p:ext>
            </p:extLst>
          </p:nvPr>
        </p:nvGraphicFramePr>
        <p:xfrm>
          <a:off x="6748255" y="2843060"/>
          <a:ext cx="366091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77480" imgH="215640" progId="Equation.DSMT4">
                  <p:embed/>
                </p:oleObj>
              </mc:Choice>
              <mc:Fallback>
                <p:oleObj name="Equation" r:id="rId6" imgW="1774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48255" y="2843060"/>
                        <a:ext cx="366091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9896D58E-EC8D-4CEF-B884-DF569C2A0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217471"/>
              </p:ext>
            </p:extLst>
          </p:nvPr>
        </p:nvGraphicFramePr>
        <p:xfrm>
          <a:off x="6814515" y="3184257"/>
          <a:ext cx="458857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77480" imgH="215640" progId="Equation.DSMT4">
                  <p:embed/>
                </p:oleObj>
              </mc:Choice>
              <mc:Fallback>
                <p:oleObj name="Equation" r:id="rId8" imgW="1774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814515" y="3184257"/>
                        <a:ext cx="458857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D2A037A4-6975-4E60-9A15-8E88C09917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245356"/>
              </p:ext>
            </p:extLst>
          </p:nvPr>
        </p:nvGraphicFramePr>
        <p:xfrm>
          <a:off x="6814515" y="3525454"/>
          <a:ext cx="49861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7480" imgH="215640" progId="Equation.DSMT4">
                  <p:embed/>
                </p:oleObj>
              </mc:Choice>
              <mc:Fallback>
                <p:oleObj name="Equation" r:id="rId10" imgW="1774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814515" y="3525454"/>
                        <a:ext cx="498613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54B457E7-E924-4051-89A0-A994769212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095939"/>
              </p:ext>
            </p:extLst>
          </p:nvPr>
        </p:nvGraphicFramePr>
        <p:xfrm>
          <a:off x="2563192" y="3365222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3040" imgH="609480" progId="Equation.DSMT4">
                  <p:embed/>
                </p:oleObj>
              </mc:Choice>
              <mc:Fallback>
                <p:oleObj name="Equation" r:id="rId12" imgW="2030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563192" y="3365222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Εικόνα 9">
            <a:extLst>
              <a:ext uri="{FF2B5EF4-FFF2-40B4-BE49-F238E27FC236}">
                <a16:creationId xmlns:a16="http://schemas.microsoft.com/office/drawing/2014/main" id="{C94B20D2-5DA4-4257-B5CD-DA7891E1AC5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2835" y="4431852"/>
            <a:ext cx="5056576" cy="906465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2CEAB143-6AD0-410D-A092-CB1F90DAD3A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96000" y="4380569"/>
            <a:ext cx="5474746" cy="957748"/>
          </a:xfrm>
          <a:prstGeom prst="rect">
            <a:avLst/>
          </a:prstGeom>
        </p:spPr>
      </p:pic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E63546D3-F53D-4AF9-8FD3-8E4C551763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677006"/>
              </p:ext>
            </p:extLst>
          </p:nvPr>
        </p:nvGraphicFramePr>
        <p:xfrm>
          <a:off x="11150600" y="5558132"/>
          <a:ext cx="20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03040" imgH="609480" progId="Equation.DSMT4">
                  <p:embed/>
                </p:oleObj>
              </mc:Choice>
              <mc:Fallback>
                <p:oleObj name="Equation" r:id="rId16" imgW="20304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1150600" y="5558132"/>
                        <a:ext cx="203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5DB92C05-0761-4A2C-9576-FFB4C75F0A6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82834" y="5605667"/>
            <a:ext cx="9761095" cy="863777"/>
          </a:xfrm>
          <a:prstGeom prst="rect">
            <a:avLst/>
          </a:prstGeom>
        </p:spPr>
      </p:pic>
      <p:sp>
        <p:nvSpPr>
          <p:cNvPr id="15" name="Θέση υποσέλιδου 14">
            <a:extLst>
              <a:ext uri="{FF2B5EF4-FFF2-40B4-BE49-F238E27FC236}">
                <a16:creationId xmlns:a16="http://schemas.microsoft.com/office/drawing/2014/main" id="{8F4252C6-20B4-42FA-AB8B-A48D8CCBB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1296053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8A4EF1-F25A-45AB-8FD3-E734DAE7B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90DE146-0175-43E1-94A1-97D3D6829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l-GR" sz="4000" dirty="0"/>
          </a:p>
          <a:p>
            <a:pPr marL="0" indent="0" algn="ctr">
              <a:buNone/>
            </a:pPr>
            <a:endParaRPr lang="el-GR" sz="4000" dirty="0"/>
          </a:p>
          <a:p>
            <a:pPr marL="0" indent="0" algn="ctr">
              <a:buNone/>
            </a:pPr>
            <a:r>
              <a:rPr lang="el-GR" sz="4000" dirty="0">
                <a:solidFill>
                  <a:srgbClr val="FF0000"/>
                </a:solidFill>
                <a:latin typeface="Monotype Corsiva" panose="03010101010201010101" pitchFamily="66" charset="0"/>
              </a:rPr>
              <a:t>ΕΥΧΑΡΙΣΤΩ ΓΙΑ ΤΗΝ ΠΡΟΣΟΧΗ ΣΑΣ</a:t>
            </a: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70AFB43-6C4A-4E0A-AA82-6B41DD2F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1931147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2724F1-8E93-4747-B975-7DFC089F6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2CFCA8-095F-41C1-B2A6-E10160284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77939" cy="4351338"/>
          </a:xfrm>
        </p:spPr>
        <p:txBody>
          <a:bodyPr>
            <a:normAutofit/>
          </a:bodyPr>
          <a:lstStyle/>
          <a:p>
            <a:r>
              <a:rPr lang="el-GR" dirty="0"/>
              <a:t>Ανισώσεις ονομάζονται οι παραστάσεις που αποτελούνται από δύο μέλη τα οποία συνδέονται με ένα από τα επόμενα σύμβολα ανίσωσης    &lt;,&gt;. </a:t>
            </a:r>
          </a:p>
          <a:p>
            <a:pPr algn="just"/>
            <a:r>
              <a:rPr lang="el-GR" dirty="0"/>
              <a:t>Όταν γράφουμε </a:t>
            </a:r>
            <a:r>
              <a:rPr lang="el-GR" dirty="0">
                <a:solidFill>
                  <a:srgbClr val="FF0000"/>
                </a:solidFill>
              </a:rPr>
              <a:t>Α&lt;Β</a:t>
            </a:r>
            <a:r>
              <a:rPr lang="el-GR" dirty="0"/>
              <a:t>, εννοούμε ότι η παράσταση Α (το πρώτο μέλος) είναι μικρότερη από τη Β (το δεύτερο μέλος). Αντίστοιχα </a:t>
            </a:r>
            <a:r>
              <a:rPr lang="el-GR" dirty="0">
                <a:solidFill>
                  <a:srgbClr val="FF0000"/>
                </a:solidFill>
              </a:rPr>
              <a:t>Α&gt;Β</a:t>
            </a:r>
            <a:r>
              <a:rPr lang="el-GR" dirty="0"/>
              <a:t> σημαίνει ότι η παράσταση Α είναι μεγαλύτερη από τη Β. </a:t>
            </a:r>
          </a:p>
          <a:p>
            <a:r>
              <a:rPr lang="el-GR" dirty="0"/>
              <a:t>Για παράδειγμα  </a:t>
            </a:r>
          </a:p>
          <a:p>
            <a:r>
              <a:rPr lang="el-GR" dirty="0"/>
              <a:t>2χ&lt;4 (διαβάζουμε 2χ μικρότερο του 4) ή </a:t>
            </a:r>
          </a:p>
          <a:p>
            <a:r>
              <a:rPr lang="el-GR" dirty="0"/>
              <a:t>3χ+5&gt;χ-6 (διαβάζουμε 3χ συν 5 μεγαλύτερο του χ μείον 6).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0696F4B-6FD7-419E-9FD4-A5D0CEA8E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18563244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CE6913-B5F3-4DB7-B424-0D2D3F70D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FB31BAE-4E49-4C18-B38D-5A616A73E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Οι σημαντικότερες ιδιότητες που ισχύουν σε μια ανίσωση αναφέρονται στο βιβλίο (σελ. 111-112) και βρίσκονται μέσα στα μπλε κουτάκια. </a:t>
            </a:r>
            <a:r>
              <a:rPr lang="el-GR" u="sng" dirty="0"/>
              <a:t>Δεν χρειάζεται να μάθουμε τις αποδείξεις τους</a:t>
            </a:r>
            <a:r>
              <a:rPr lang="el-GR" dirty="0"/>
              <a:t> αλλά πρέπει να μπορούμε να τις χρησιμοποιούμε.</a:t>
            </a:r>
          </a:p>
          <a:p>
            <a:pPr marL="0" indent="0" algn="just">
              <a:buNone/>
            </a:pPr>
            <a:r>
              <a:rPr lang="el-GR" dirty="0"/>
              <a:t>Επιγραμματικά θα τις αναφέρουμε παρακάτω:</a:t>
            </a:r>
          </a:p>
          <a:p>
            <a:pPr marL="0" indent="0" algn="just">
              <a:buNone/>
            </a:pP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Ερώτηση: Αν 6&gt;2 τότε μπορούμε να προσθέσουμε (ή να αφαιρέσουμε) </a:t>
            </a:r>
            <a:r>
              <a:rPr lang="el-GR" u="sng" dirty="0">
                <a:solidFill>
                  <a:schemeClr val="accent5">
                    <a:lumMod val="75000"/>
                  </a:schemeClr>
                </a:solidFill>
              </a:rPr>
              <a:t>και στα δύο μέλη</a:t>
            </a:r>
            <a:r>
              <a:rPr lang="el-GR" dirty="0">
                <a:solidFill>
                  <a:schemeClr val="accent5">
                    <a:lumMod val="75000"/>
                  </a:schemeClr>
                </a:solidFill>
              </a:rPr>
              <a:t> το 1; </a:t>
            </a:r>
          </a:p>
          <a:p>
            <a:pPr marL="0" indent="0" algn="just">
              <a:buNone/>
            </a:pPr>
            <a:r>
              <a:rPr lang="el-GR" dirty="0"/>
              <a:t>Ισχύει δηλαδή 6+1&gt;2+1  (ή αντίστοιχα 6-1&gt;2-1);</a:t>
            </a:r>
          </a:p>
          <a:p>
            <a:pPr marL="0" indent="0" algn="just">
              <a:buNone/>
            </a:pPr>
            <a:r>
              <a:rPr lang="el-GR" dirty="0"/>
              <a:t>Εύκολα διαπιστώνουμε ότι είναι σωστά και τα δύο (αφού 7&gt;3 ή 5&gt;1)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A3D75D0-05AC-43A3-B4D7-88FF696DE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1410091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78A689-9F5B-47EC-84A3-AEB41E03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CBFE57-3301-431C-B8DB-88DF092B9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Αυτό βέβαια ισχύει για οποιονδήποτε αριθμό γ και όχι μόνο για το 1 που είχαμε στην ερώτηση, επομένως μπορούμε να πούμε ότι:</a:t>
            </a:r>
          </a:p>
          <a:p>
            <a:pPr marL="0" indent="0" algn="just">
              <a:buNone/>
            </a:pPr>
            <a:r>
              <a:rPr lang="el-GR" dirty="0"/>
              <a:t>Σε μια ανισότητα μπορούμε να προσθέτουμε ή να αφαιρούμε και από τα δύο μέλη τον </a:t>
            </a:r>
            <a:r>
              <a:rPr lang="el-GR" u="sng" dirty="0"/>
              <a:t>ίδιο</a:t>
            </a:r>
            <a:r>
              <a:rPr lang="el-GR" dirty="0"/>
              <a:t> αριθμό.</a:t>
            </a:r>
            <a:r>
              <a:rPr lang="el-GR" dirty="0">
                <a:solidFill>
                  <a:srgbClr val="FF0000"/>
                </a:solidFill>
              </a:rPr>
              <a:t> 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                   </a:t>
            </a:r>
          </a:p>
          <a:p>
            <a:pPr marL="0" indent="0" algn="just">
              <a:buNone/>
            </a:pPr>
            <a:r>
              <a:rPr lang="el-GR" dirty="0"/>
              <a:t>                        </a:t>
            </a:r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640342E8-139B-4D32-9AB8-64E0C73A0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977" y="4001294"/>
            <a:ext cx="4086045" cy="1413803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A36F5D-69A7-4E9F-9D74-7BF794F81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22835772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B56F1A2-3FE4-4597-8D48-CF3C281EA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562" y="3388673"/>
            <a:ext cx="2843947" cy="1721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97BADF5A-C48B-4583-8CD2-E10EB6E32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8D6312E-2C7A-41C0-8B40-4C41982FF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669" y="3283056"/>
            <a:ext cx="3003247" cy="1845044"/>
          </a:xfrm>
          <a:prstGeom prst="rect">
            <a:avLst/>
          </a:prstGeom>
        </p:spPr>
      </p:pic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EC1C1E-ADE0-4E7A-B0D6-C18404797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491" y="1228174"/>
            <a:ext cx="10697308" cy="4786191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Αν σκεφτούμε με τον ίδιο τρόπο προκύπτουν και οι επόμενες ιδιότητες: </a:t>
            </a:r>
          </a:p>
          <a:p>
            <a:pPr marL="0" indent="0" algn="just">
              <a:buNone/>
            </a:pPr>
            <a:r>
              <a:rPr lang="el-GR" dirty="0"/>
              <a:t>Αν σε μια ανισότητα πολλαπλασιάσουμε ή διαιρέσουμε και τα δύο μέλη της με τον ίδιο </a:t>
            </a:r>
            <a:r>
              <a:rPr lang="el-GR" u="sng" dirty="0">
                <a:solidFill>
                  <a:srgbClr val="00B050"/>
                </a:solidFill>
              </a:rPr>
              <a:t>θετικό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αριθμό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u="sng" dirty="0">
                <a:solidFill>
                  <a:srgbClr val="00B050"/>
                </a:solidFill>
              </a:rPr>
              <a:t>δεν αλλάζει</a:t>
            </a:r>
            <a:r>
              <a:rPr lang="el-GR" dirty="0">
                <a:solidFill>
                  <a:srgbClr val="00B050"/>
                </a:solidFill>
              </a:rPr>
              <a:t> </a:t>
            </a:r>
            <a:r>
              <a:rPr lang="el-GR" dirty="0"/>
              <a:t>η φορά της ανίσωσης, ενώ αν  πολλαπλασιάσουμε ή διαιρέσουμε με τον ίδιο </a:t>
            </a:r>
            <a:r>
              <a:rPr lang="el-GR" u="sng" dirty="0">
                <a:solidFill>
                  <a:srgbClr val="FF0000"/>
                </a:solidFill>
              </a:rPr>
              <a:t>αρνητικό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αριθμό η φορά </a:t>
            </a:r>
            <a:r>
              <a:rPr lang="el-GR" u="sng" dirty="0">
                <a:solidFill>
                  <a:srgbClr val="FF0000"/>
                </a:solidFill>
              </a:rPr>
              <a:t>θα αλλάξει</a:t>
            </a:r>
            <a:r>
              <a:rPr lang="el-GR" dirty="0">
                <a:solidFill>
                  <a:srgbClr val="FF0000"/>
                </a:solidFill>
              </a:rPr>
              <a:t>. 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/>
              <a:t>Αν γ&gt;0 έχουμε                                      ενώ αν γ&lt;0 έχουμε   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63314AA-D754-4BC6-A78D-DF79D929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33497099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212380-5DB4-48E4-BEEF-50AFF3A47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466144C-B445-436C-B7D7-257E37A7E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Δύο ή περισσότερες ανισότητες που έχουν την </a:t>
            </a:r>
            <a:r>
              <a:rPr lang="el-GR" u="sng" dirty="0">
                <a:solidFill>
                  <a:srgbClr val="FF0000"/>
                </a:solidFill>
              </a:rPr>
              <a:t>ίδια φορά </a:t>
            </a:r>
            <a:r>
              <a:rPr lang="el-GR" dirty="0"/>
              <a:t>μπορούμε να τις προσθέτουμε κατά μέλη.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u="sng" dirty="0">
                <a:solidFill>
                  <a:srgbClr val="FF0000"/>
                </a:solidFill>
              </a:rPr>
              <a:t>Προσοχή!</a:t>
            </a:r>
            <a:r>
              <a:rPr lang="el-GR" dirty="0"/>
              <a:t> Παρατηρείστε την συνεπαγωγή στην παραπάνω σχέση διότι το αντίστροφο δεν ισχύει υποχρεωτικά. Για παράδειγμα  5+9&gt;6+7 ενώ το 5 δεν είναι μεγαλύτερο από το 6 (ούτε από το 7).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E1875833-04DD-4955-A95D-F52A1B688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6612" y="2802240"/>
            <a:ext cx="3198776" cy="1253519"/>
          </a:xfrm>
          <a:prstGeom prst="rect">
            <a:avLst/>
          </a:prstGeom>
        </p:spPr>
      </p:pic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07742FC-8ABA-46E8-BB2A-F09B96F2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3821764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C50B28-3B4C-4430-BF7A-18D33089F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8ABCD0-FF11-4CE5-B882-C54322449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Δύο ή περισσότερες ανισότητες που έχουν την </a:t>
            </a:r>
            <a:r>
              <a:rPr lang="el-GR" u="sng" dirty="0">
                <a:solidFill>
                  <a:srgbClr val="FF0000"/>
                </a:solidFill>
              </a:rPr>
              <a:t>ίδια φορά και θετικά μέλη </a:t>
            </a:r>
            <a:r>
              <a:rPr lang="el-GR" dirty="0"/>
              <a:t>μπορούμε να τις πολλαπλασιάσουμε κατά μέλη.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Παρατηρήσεις</a:t>
            </a:r>
          </a:p>
          <a:p>
            <a:pPr marL="0" indent="0">
              <a:buNone/>
            </a:pPr>
            <a:r>
              <a:rPr lang="el-GR" dirty="0"/>
              <a:t>Ι. Προσέξτε ότι πρέπει οι αριθμοί </a:t>
            </a:r>
            <a:r>
              <a:rPr lang="el-GR" dirty="0" err="1"/>
              <a:t>α,β,γ,δ</a:t>
            </a:r>
            <a:r>
              <a:rPr lang="el-GR" dirty="0"/>
              <a:t> να είναι </a:t>
            </a:r>
            <a:r>
              <a:rPr lang="el-GR" u="sng" dirty="0"/>
              <a:t>θετικοί</a:t>
            </a:r>
            <a:r>
              <a:rPr lang="el-GR" dirty="0"/>
              <a:t>.</a:t>
            </a:r>
          </a:p>
          <a:p>
            <a:pPr marL="0" indent="0">
              <a:buNone/>
            </a:pPr>
            <a:r>
              <a:rPr lang="el-GR" dirty="0"/>
              <a:t>ΙΙ. Δεν μπορούμε ούτε να αφαιρέσουμε ούτε να διαιρέσουμε ανισότητες κατά μέλη (παράδειγμα σελ. 112 βιβλίου)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4FC1BFF-1FFB-41CF-A0E6-0466267EE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9517" y="2896756"/>
            <a:ext cx="3149412" cy="1305526"/>
          </a:xfrm>
          <a:prstGeom prst="rect">
            <a:avLst/>
          </a:prstGeom>
        </p:spPr>
      </p:pic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07F1BA6-6A7D-47C4-B534-62C24C52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16103897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377415-89A8-4432-AF92-8B7CCF5FD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solidFill>
                  <a:srgbClr val="0070C0"/>
                </a:solidFill>
              </a:rPr>
              <a:t>ΑΝΙΣΩΣΕΙΣ ΠΡΩΤΟΥ ΒΑΘΜΟΥ ΜΕ ΕΝΑΝ ΑΓΝΩΣΤΟ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CBA1EB-C032-40C6-B937-4CD2B3065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26969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Η διαδικασία της επίλυσης μιας πρωτοβάθμιας ανίσωσης ακολουθεί τα ίδια βήματα που κάνουμε όπως και για τις πρωτοβάθμιες εξισώσεις.</a:t>
            </a:r>
          </a:p>
          <a:p>
            <a:r>
              <a:rPr lang="el-GR" dirty="0"/>
              <a:t>Αν έχουμε παρονομαστές, βρίσκουμε το ΕΚΠ και κάνουμε απαλοιφή (πρέπει να γνωρίζουμε το πρόσημο του ΕΚΠ ώστε να προσέξουμε αν θα αλλάξει ή όχι η φορά, δείτε διαφάνεια 5)</a:t>
            </a:r>
          </a:p>
          <a:p>
            <a:r>
              <a:rPr lang="el-GR" dirty="0"/>
              <a:t>Βγάζουμε τις παρενθέσεις και κάνουμε τους πολλαπλασιασμούς</a:t>
            </a:r>
          </a:p>
          <a:p>
            <a:r>
              <a:rPr lang="el-GR" dirty="0"/>
              <a:t>Χωρίζουμε γνωστούς από αγνώστους</a:t>
            </a:r>
          </a:p>
          <a:p>
            <a:r>
              <a:rPr lang="el-GR" dirty="0"/>
              <a:t>Προσθέσεις και αφαιρέσεις (αναγωγή ομοίων όρων)</a:t>
            </a:r>
          </a:p>
          <a:p>
            <a:r>
              <a:rPr lang="el-GR" dirty="0"/>
              <a:t>Διαιρούμε και τα δύο μέλη με τον συντελεστή του αγνώστου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337DF61-7B3B-46F8-AD39-D48BE235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1966583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0155659-7B29-4384-A1A9-F96E62D74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solidFill>
                  <a:srgbClr val="0070C0"/>
                </a:solidFill>
              </a:rPr>
              <a:t>ΑΝΙΣΩΣΕΙΣ ΠΡΩΤΟΥ ΒΑΘΜΟΥ ΜΕ ΕΝΑΝ ΑΓΝΩΣΤΟ</a:t>
            </a:r>
            <a:endParaRPr lang="el-GR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F48983-A443-46B1-B545-C8374780D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8642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Πριν δούμε παραδείγματα θα αναφέρουμε κάποια βασικά στοιχεία για την ενότητα. </a:t>
            </a:r>
          </a:p>
          <a:p>
            <a:r>
              <a:rPr lang="el-GR" dirty="0"/>
              <a:t>Στις εξισώσεις πρώτου βαθμού βρίσκαμε 0 λύσεις (αν ήταν αδύνατη) ή 1 λύση ή άπειρες λύσεις (αν ήταν ταυτότητα). </a:t>
            </a:r>
          </a:p>
          <a:p>
            <a:r>
              <a:rPr lang="el-GR" dirty="0"/>
              <a:t>Στις ανισώσεις ο κανόνας είναι να βρίσκουμε άπειρες λύσεις.</a:t>
            </a:r>
          </a:p>
          <a:p>
            <a:r>
              <a:rPr lang="el-GR" dirty="0"/>
              <a:t>Ιδιαίτερη προσοχή χρειάζεται αν διαιρούμε ή αν πολλαπλασιάζουμε με αρνητικό αριθμό όπου πρέπει να αλλάζουμε τη φορά της ανίσωσης.</a:t>
            </a:r>
          </a:p>
          <a:p>
            <a:r>
              <a:rPr lang="el-GR" dirty="0"/>
              <a:t>Προσέξτε επίσης τους συμβολισμούς    &gt;        &lt;         . Όπου βλέπετε και το </a:t>
            </a:r>
            <a:r>
              <a:rPr lang="en-GB" dirty="0"/>
              <a:t>“</a:t>
            </a:r>
            <a:r>
              <a:rPr lang="el-GR" dirty="0"/>
              <a:t>=</a:t>
            </a:r>
            <a:r>
              <a:rPr lang="en-GB" dirty="0"/>
              <a:t>“ </a:t>
            </a:r>
            <a:r>
              <a:rPr lang="el-GR" dirty="0"/>
              <a:t> σημαίνει ότι ο άγνωστος παίρνει και την τιμή που αναγράφεται.</a:t>
            </a:r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D1105F9B-1A7B-49E3-A1E5-F597475727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612791"/>
              </p:ext>
            </p:extLst>
          </p:nvPr>
        </p:nvGraphicFramePr>
        <p:xfrm>
          <a:off x="6764131" y="4836243"/>
          <a:ext cx="203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040" imgH="241200" progId="Equation.DSMT4">
                  <p:embed/>
                </p:oleObj>
              </mc:Choice>
              <mc:Fallback>
                <p:oleObj name="Equation" r:id="rId2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64131" y="4836243"/>
                        <a:ext cx="203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A23FB879-AC9E-4959-8D6A-84C3576D0D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56151"/>
              </p:ext>
            </p:extLst>
          </p:nvPr>
        </p:nvGraphicFramePr>
        <p:xfrm>
          <a:off x="7625522" y="4836243"/>
          <a:ext cx="2032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040" imgH="241200" progId="Equation.DSMT4">
                  <p:embed/>
                </p:oleObj>
              </mc:Choice>
              <mc:Fallback>
                <p:oleObj name="Equation" r:id="rId4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25522" y="4836243"/>
                        <a:ext cx="2032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Θέση υποσέλιδου 6">
            <a:extLst>
              <a:ext uri="{FF2B5EF4-FFF2-40B4-BE49-F238E27FC236}">
                <a16:creationId xmlns:a16="http://schemas.microsoft.com/office/drawing/2014/main" id="{29B124C2-24DA-4222-8A15-3522F99C7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>
                <a:solidFill>
                  <a:srgbClr val="0070C0"/>
                </a:solidFill>
              </a:rPr>
              <a:t>ΓΥΜΝΑΣΙΟ Ν. ΕΡΥΘΡΑΙΑΣ/ΜΑΘΗΜΑΤΙΚΑ Γ ΓΥΜΝΑΣΙΟΥ</a:t>
            </a:r>
          </a:p>
        </p:txBody>
      </p:sp>
    </p:spTree>
    <p:extLst>
      <p:ext uri="{BB962C8B-B14F-4D97-AF65-F5344CB8AC3E}">
        <p14:creationId xmlns:p14="http://schemas.microsoft.com/office/powerpoint/2010/main" val="3868955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1002</Words>
  <Application>Microsoft Office PowerPoint</Application>
  <PresentationFormat>Ευρεία οθόνη</PresentationFormat>
  <Paragraphs>124</Paragraphs>
  <Slides>15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Monotype Corsiva</vt:lpstr>
      <vt:lpstr>Θέμα του Office</vt:lpstr>
      <vt:lpstr>Equation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  <vt:lpstr>ΑΝΙΣΩΣΕΙΣ ΠΡΩΤΟΥ ΒΑΘΜΟΥ ΜΕ ΕΝΑΝ ΑΓΝΩΣΤΟ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ΑΝΙΣΩΣΕΙΣ ΠΡΩΤΟΥ ΒΑΘΜΟΥ ΜΕ ΕΝΑΝ ΑΓΝΩΣΤΟ</dc:title>
  <dc:creator>athanasios tselios</dc:creator>
  <cp:lastModifiedBy>Sakis Tselios</cp:lastModifiedBy>
  <cp:revision>51</cp:revision>
  <dcterms:created xsi:type="dcterms:W3CDTF">2020-03-18T07:59:25Z</dcterms:created>
  <dcterms:modified xsi:type="dcterms:W3CDTF">2025-03-15T09:51:01Z</dcterms:modified>
</cp:coreProperties>
</file>