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A9841-E1DF-4AE6-B102-DB6FBA964164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DD022-8F9A-406E-A195-D97AD532F9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976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C60F2A-7F9F-4631-BE29-5A0F74735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066FE8D-388F-4A74-9F2D-B8FD1F0CE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6D64AA-DDA7-4F56-9BEE-EA42336E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19BA-F2A1-4502-A7D8-F882D9BC516C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1E480DC-6DC4-4D10-BF08-702A3A48B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CCAA42-C238-4E77-AF31-2A85A92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4256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48247C-FDBB-4083-8CA0-25B897A6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F6F3DD3-9234-477C-8673-449565ABB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0AD6593-1308-43C3-A6DB-240521C2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9C49-76C6-4F5A-8D1E-02EDA924B2B0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2E86C0-6991-447E-B079-19646958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B12CB7-470B-4A47-B474-5C558EDA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151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D97FC63-0E4E-4867-B79D-35B713073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662B5A5-7132-43F2-9E11-99C4DAD05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4DA5CD9-FC23-4589-AF9C-F22B80CA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CBC3-9841-4FA6-8229-E0DC07C9123F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A60C9B-FB2A-4167-BFC3-233E21ED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78C66CE-17F8-4F77-A3EE-07B1FD0D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1930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6FEC5C-5278-434B-BA85-45FFC5184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3A02E1-47C4-4A70-BDFA-32F568029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A4BC7F-30C9-4490-9CDB-D440B68E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F1C86-300C-4B6D-909E-338950C00947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62C7AF-7CDF-4ACD-9A00-BCD0E09DD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90A4068-D8C8-4043-ADB4-F3B4A8C4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579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592658-1C97-4675-8BFD-9EACD91C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A4B3EE-E26D-4E0A-9624-ECFAAEB10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1EBBF2-5DB6-470D-ADEE-02352D33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8D5B-8DC2-4580-9DF6-D05BC6CF15F4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22D370-F45E-439A-A826-F0066E9F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BFB422D-D450-40D4-AD3B-5CE99C26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9209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48E0A6-7240-47D2-AA62-8FC33935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884B70-44AD-4BA6-B1ED-F79648240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B594049-0CE5-400B-9ADF-04EDD7E62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789B5A-81D1-402D-BC5F-AAC5CDFE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504-2608-475B-BE49-DEAD41B721FD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39755EB-B932-47A0-BE58-6A64F00EB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0F0BCA6-B6A0-48CB-A562-F5C64034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60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4CA8EE-09DC-461F-B216-1E5650938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50E56F8-91E0-4283-9CE8-553FFF93F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EBF0728-119B-4EFB-89AC-053A57E30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9C87B75-7E57-4316-BDD1-376270A4C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9D4C30A-CB46-4EA5-BD51-9636C3BD2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5862791-B30C-408D-8EC1-98EEF1E2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A253-5E04-440D-ABF9-22916A557BB6}" type="datetime1">
              <a:rPr lang="el-GR" smtClean="0"/>
              <a:t>25/4/2025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5ECC5C5-F45D-4163-9C54-2F8EDAA4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1BFFBDF-F3A6-4EE5-92C2-1791C625A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404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65FE70-B6A6-431C-9EE3-8524DE66E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B926063-73A9-4B84-9F27-AF80DB88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6841-BB6A-4C1D-859B-E6E3AE897603}" type="datetime1">
              <a:rPr lang="el-GR" smtClean="0"/>
              <a:t>25/4/2025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3CFC486-9176-4155-9CD7-F1AEFFB05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6140CBB-BD8A-405B-884E-B6954E73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327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D102FCD-DFD9-4EEB-BB8B-F1EDBE02D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EC12-A381-48F9-9695-8BF3E8B12C15}" type="datetime1">
              <a:rPr lang="el-GR" smtClean="0"/>
              <a:t>25/4/2025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866DCC0-5C51-4FE9-BCD4-E7318726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BE871C8-4297-402F-AD7A-3C36C7D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106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857554-CCDF-4527-8297-CB471BFE4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9CC91F-8000-4664-9A60-30044C7E8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9178AA8-A9B9-422F-BF48-D99CBDC98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2CA192-F825-4B6B-AA03-477AECFA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DE3A-36D1-40AD-B28B-E08BB3864B09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61B8CCB-2AC7-4455-AD28-4D59F7F4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B6464DF-94FB-41BF-9C9A-E70B9415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8005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B1CBE9-CD86-4738-8D5C-BBD3AA9C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8439C9A-87DD-49EC-836A-46AAD3454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0EB5F64-594D-47C4-809A-2BC5ACE62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C4CF83-9D53-4E43-BCE5-60603A4F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9270-9A3A-4061-9BDD-20278367F641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C997B01-3AB6-433E-82D4-BEA97CC9A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96788BB-6037-47E2-99F4-F7A5F9F0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2443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BB50C79-2900-42DB-AD96-0974F99A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2F90CB8-A264-4A9D-9701-9B9DB6565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9EA3F7-7B71-4DDB-A1E4-195848922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20D4D-60CC-4E96-B92B-3731195E3476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E4FE40-9CF8-487A-BA21-91527EBC1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ACC730-DA60-408D-985E-C0A9F4EFA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0080B-BA6E-4A5D-91AD-C7614E4C2F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98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B3444B-8110-4D48-B466-2DD2B8E8E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7212" y="397566"/>
            <a:ext cx="7451188" cy="437322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2DB9F59-4535-4907-BE91-5A0F3B4C9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7446"/>
            <a:ext cx="9144000" cy="3404381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C00000"/>
                </a:solidFill>
              </a:rPr>
              <a:t>ΣΥΣΤΗΜΑ ΔΥΟ ΠΡΩΤΟΒΑΘΜΙΩΝ ΕΞΙΣΩΣΕΩΝ ΜΕ ΔΥΟ ΑΓΝΩΣΤΟΥΣ   (2</a:t>
            </a:r>
            <a:r>
              <a:rPr lang="en-US" sz="3200" dirty="0">
                <a:solidFill>
                  <a:srgbClr val="C00000"/>
                </a:solidFill>
              </a:rPr>
              <a:t>x</a:t>
            </a:r>
            <a:r>
              <a:rPr lang="el-GR" sz="3200" dirty="0">
                <a:solidFill>
                  <a:srgbClr val="C00000"/>
                </a:solidFill>
              </a:rPr>
              <a:t>2)</a:t>
            </a:r>
          </a:p>
          <a:p>
            <a:endParaRPr lang="el-GR" sz="3200" dirty="0">
              <a:solidFill>
                <a:srgbClr val="C00000"/>
              </a:solidFill>
            </a:endParaRPr>
          </a:p>
          <a:p>
            <a:r>
              <a:rPr lang="el-GR" sz="3200" dirty="0">
                <a:solidFill>
                  <a:srgbClr val="C00000"/>
                </a:solidFill>
              </a:rPr>
              <a:t>ΑΛΓΕΒΡΙΚΗ ΕΠΙΛΥΣΗ</a:t>
            </a:r>
          </a:p>
          <a:p>
            <a:endParaRPr lang="el-GR" sz="3200" dirty="0">
              <a:solidFill>
                <a:srgbClr val="C00000"/>
              </a:solidFill>
            </a:endParaRPr>
          </a:p>
          <a:p>
            <a:r>
              <a:rPr lang="el-GR" sz="3200" dirty="0">
                <a:solidFill>
                  <a:srgbClr val="C00000"/>
                </a:solidFill>
              </a:rPr>
              <a:t>ΜΕΘΟΔΟΣ: ΑΝΤΙΘΕΤΩΝ ΣΥΝΤΕΛΕΣΤΩΝ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B2BE151-0004-4C47-9FB9-8BC097CB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7155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893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CC2FCBAD-7F5A-46AC-91FF-694B16E235CD}"/>
              </a:ext>
            </a:extLst>
          </p:cNvPr>
          <p:cNvSpPr/>
          <p:nvPr/>
        </p:nvSpPr>
        <p:spPr>
          <a:xfrm>
            <a:off x="2644726" y="1083212"/>
            <a:ext cx="6907237" cy="4789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009"/>
            <a:ext cx="10515600" cy="5135954"/>
          </a:xfrm>
          <a:effectLst/>
        </p:spPr>
        <p:txBody>
          <a:bodyPr/>
          <a:lstStyle/>
          <a:p>
            <a:pPr marL="0" indent="0" algn="ctr">
              <a:buNone/>
            </a:pPr>
            <a:r>
              <a:rPr lang="el-GR" sz="3200" b="1" spc="50" dirty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ΜΕΘΟΔΟΣ ΑΝΤΙΘΕΤΩΝ ΣΥΝΤΕΛΕΣΤΩΝ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Η δεύτερη αλγεβρική μέθοδος για την επίλυση ενός συστήματος 2</a:t>
            </a:r>
            <a:r>
              <a:rPr lang="en-US" dirty="0"/>
              <a:t>x</a:t>
            </a:r>
            <a:r>
              <a:rPr lang="el-GR" dirty="0"/>
              <a:t>2 είναι η μέθοδος των αντιθέτων συντελεστών. Συνήθως έχει λιγότερες πράξεις από τη μέθοδο της αντικατάστασης επομένως αποτελεί μια συχνή επιλογή επίλυσης. Η εφαρμογή της μεθόδου περιγράφεται στα επόμενα βήματα.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Να λυθεί το σύστημα: 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92336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EB06C9F0-2E96-412E-8070-91279E0D06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038229"/>
              </p:ext>
            </p:extLst>
          </p:nvPr>
        </p:nvGraphicFramePr>
        <p:xfrm>
          <a:off x="4639506" y="4065221"/>
          <a:ext cx="19431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2920" imgH="1854000" progId="Equation.DSMT4">
                  <p:embed/>
                </p:oleObj>
              </mc:Choice>
              <mc:Fallback>
                <p:oleObj name="Equation" r:id="rId2" imgW="194292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39506" y="4065221"/>
                        <a:ext cx="1943100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9411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DA6909E9-3CA3-4571-956E-18FB517FB352}"/>
              </a:ext>
            </a:extLst>
          </p:cNvPr>
          <p:cNvSpPr/>
          <p:nvPr/>
        </p:nvSpPr>
        <p:spPr>
          <a:xfrm>
            <a:off x="838200" y="1026942"/>
            <a:ext cx="1468902" cy="3798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011127"/>
            <a:ext cx="10866120" cy="5178157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ΒΗΜΑ 1</a:t>
            </a:r>
            <a:r>
              <a:rPr lang="el-GR" baseline="30000" dirty="0">
                <a:solidFill>
                  <a:schemeClr val="bg1"/>
                </a:solidFill>
              </a:rPr>
              <a:t>ο 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/>
              <a:t>Κάνουμε τις πράξεις ώστε να φέρουμε τις εξισώσεις στη μορφή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(δηλαδή τα </a:t>
            </a:r>
            <a:r>
              <a:rPr lang="en-US" dirty="0"/>
              <a:t>x</a:t>
            </a:r>
            <a:r>
              <a:rPr lang="el-GR" dirty="0"/>
              <a:t>,ψ να βρίσκονται στο πρώτο μέρος και τα κατατάσσουμε ώστε να είναι πρώτα το </a:t>
            </a:r>
            <a:r>
              <a:rPr lang="en-US" dirty="0"/>
              <a:t>x</a:t>
            </a:r>
            <a:r>
              <a:rPr lang="el-GR" dirty="0"/>
              <a:t>, μετά το ψ και στο δεύτερο μέρος οι σταθεροί αριθμοί).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65073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EBE55D56-4DDA-4E7A-A516-7001D8A120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882963"/>
              </p:ext>
            </p:extLst>
          </p:nvPr>
        </p:nvGraphicFramePr>
        <p:xfrm>
          <a:off x="4467224" y="1552031"/>
          <a:ext cx="23050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05148" imgH="1009719" progId="Equation.DSMT4">
                  <p:embed/>
                </p:oleObj>
              </mc:Choice>
              <mc:Fallback>
                <p:oleObj name="Equation" r:id="rId2" imgW="2305148" imgH="100971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67224" y="1552031"/>
                        <a:ext cx="2305050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20EAE407-C5FE-4094-B7B6-1E64470526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125774"/>
              </p:ext>
            </p:extLst>
          </p:nvPr>
        </p:nvGraphicFramePr>
        <p:xfrm>
          <a:off x="2784475" y="3368675"/>
          <a:ext cx="69723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72120" imgH="1854000" progId="Equation.DSMT4">
                  <p:embed/>
                </p:oleObj>
              </mc:Choice>
              <mc:Fallback>
                <p:oleObj name="Equation" r:id="rId4" imgW="697212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84475" y="3368675"/>
                        <a:ext cx="6972300" cy="18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8CF9BEA2-400F-42C9-9EAE-94B0F1DA0E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159566"/>
              </p:ext>
            </p:extLst>
          </p:nvPr>
        </p:nvGraphicFramePr>
        <p:xfrm>
          <a:off x="2880361" y="5299507"/>
          <a:ext cx="4953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52880" imgH="1015920" progId="Equation.DSMT4">
                  <p:embed/>
                </p:oleObj>
              </mc:Choice>
              <mc:Fallback>
                <p:oleObj name="Equation" r:id="rId6" imgW="49528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80361" y="5299507"/>
                        <a:ext cx="49530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873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3DDC929E-5A32-4AA0-A9D1-800AC8E7F18F}"/>
              </a:ext>
            </a:extLst>
          </p:cNvPr>
          <p:cNvSpPr/>
          <p:nvPr/>
        </p:nvSpPr>
        <p:spPr>
          <a:xfrm>
            <a:off x="838200" y="1012874"/>
            <a:ext cx="1567375" cy="39389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874"/>
            <a:ext cx="10515600" cy="5164089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ΒΗΜΑ 2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/>
              <a:t> Επιλέγουμε έναν από τους δύο αγνώστους (το </a:t>
            </a:r>
            <a:r>
              <a:rPr lang="en-US" dirty="0"/>
              <a:t>x</a:t>
            </a:r>
            <a:r>
              <a:rPr lang="el-GR" dirty="0"/>
              <a:t> ή το ψ δεν έχει σημασία) και πολλαπλασιάζουμε κάθε εξίσωση με κατάλληλο αριθμό, ώστε οι συντελεστές του επιλεγμένου αγνώστου στις δύο εξισώσεις να γίνουν αντίθετοι αριθμοί. </a:t>
            </a:r>
          </a:p>
          <a:p>
            <a:pPr marL="0" indent="0" algn="just">
              <a:buNone/>
            </a:pPr>
            <a:r>
              <a:rPr lang="el-GR" dirty="0"/>
              <a:t>Έστω ότι </a:t>
            </a:r>
            <a:r>
              <a:rPr lang="el-GR" u="sng" dirty="0"/>
              <a:t>επιλέγουμε το </a:t>
            </a:r>
            <a:r>
              <a:rPr lang="en-US" u="sng" dirty="0"/>
              <a:t>x</a:t>
            </a:r>
            <a:r>
              <a:rPr lang="el-GR" dirty="0"/>
              <a:t>. Πολλαπλασιάζουμε την πρώτη με το -2 και την δεύτερη με το 1. </a:t>
            </a:r>
          </a:p>
          <a:p>
            <a:pPr marL="0" indent="0" algn="just">
              <a:buNone/>
            </a:pPr>
            <a:r>
              <a:rPr lang="el-GR" dirty="0"/>
              <a:t>Τότε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02727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032CAE3A-0843-4576-B53C-0A1CE0E51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755290"/>
              </p:ext>
            </p:extLst>
          </p:nvPr>
        </p:nvGraphicFramePr>
        <p:xfrm>
          <a:off x="1695450" y="4116388"/>
          <a:ext cx="9639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39000" imgH="1015920" progId="Equation.DSMT4">
                  <p:embed/>
                </p:oleObj>
              </mc:Choice>
              <mc:Fallback>
                <p:oleObj name="Equation" r:id="rId2" imgW="96390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95450" y="4116388"/>
                        <a:ext cx="96393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848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16CFDF06-F774-4607-9D9A-FCBB01914A24}"/>
              </a:ext>
            </a:extLst>
          </p:cNvPr>
          <p:cNvSpPr/>
          <p:nvPr/>
        </p:nvSpPr>
        <p:spPr>
          <a:xfrm>
            <a:off x="838200" y="984738"/>
            <a:ext cx="1511105" cy="50707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192225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ΒΗΜΑ 3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/>
              <a:t>  Προσθέτουμε κατά μέλη τις εξισώσεις που έχουν προκύψει </a:t>
            </a:r>
          </a:p>
          <a:p>
            <a:pPr marL="0" indent="0">
              <a:buNone/>
            </a:pPr>
            <a:r>
              <a:rPr lang="el-GR" dirty="0"/>
              <a:t>με αποτέλεσμα να ‘φεύγει’ το </a:t>
            </a:r>
            <a:r>
              <a:rPr lang="en-US" dirty="0"/>
              <a:t>x</a:t>
            </a:r>
            <a:r>
              <a:rPr lang="el-GR" dirty="0"/>
              <a:t> και έχουμε: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άρα έχουμε τώρα υπολογίσει το ψ.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819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B6695093-C7AA-4E9A-8BB3-1CB2D38FF7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402043"/>
              </p:ext>
            </p:extLst>
          </p:nvPr>
        </p:nvGraphicFramePr>
        <p:xfrm>
          <a:off x="922338" y="2817813"/>
          <a:ext cx="55499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49760" imgH="1015920" progId="Equation.DSMT4">
                  <p:embed/>
                </p:oleObj>
              </mc:Choice>
              <mc:Fallback>
                <p:oleObj name="Equation" r:id="rId2" imgW="55497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22338" y="2817813"/>
                        <a:ext cx="55499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3BF0D508-E03F-4F74-8A31-E9F5B99DD8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557569"/>
              </p:ext>
            </p:extLst>
          </p:nvPr>
        </p:nvGraphicFramePr>
        <p:xfrm>
          <a:off x="6494342" y="2932137"/>
          <a:ext cx="4711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711680" imgH="825480" progId="Equation.DSMT4">
                  <p:embed/>
                </p:oleObj>
              </mc:Choice>
              <mc:Fallback>
                <p:oleObj name="Equation" r:id="rId4" imgW="47116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94342" y="2932137"/>
                        <a:ext cx="4711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115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137A06A-D2F8-4DA2-8D79-F736738233D6}"/>
              </a:ext>
            </a:extLst>
          </p:cNvPr>
          <p:cNvSpPr/>
          <p:nvPr/>
        </p:nvSpPr>
        <p:spPr>
          <a:xfrm>
            <a:off x="838200" y="1012874"/>
            <a:ext cx="1567375" cy="3937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874"/>
            <a:ext cx="10515600" cy="5164089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ΒΗΜΑ 4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/>
              <a:t>  Επανερχόμαστε σε μία από τις αρχικές εξισώσεις (στη μορφή που έχει μετά την απαλοιφή παρονομαστών και τις πράξεις) και αντικαθιστούμε το ψ με την τιμή που βρήκαμε.</a:t>
            </a:r>
          </a:p>
          <a:p>
            <a:pPr marL="0" indent="0" algn="just">
              <a:buNone/>
            </a:pPr>
            <a:r>
              <a:rPr lang="el-GR" dirty="0"/>
              <a:t>Έχουμε: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Τελικά η  λύση του συστήματος είναι: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u="sng" dirty="0">
                <a:solidFill>
                  <a:srgbClr val="FF0000"/>
                </a:solidFill>
              </a:rPr>
              <a:t>Σημείωση</a:t>
            </a:r>
            <a:r>
              <a:rPr lang="el-GR" dirty="0"/>
              <a:t>: Μπορούμε να επαληθεύσουμε στις αρχικές εξισώσεις τις λύσεις, ώστε να βεβαιωθούμε ότι δεν έχει γίνει κάποιο λάθος.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33900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56F11C7-6227-4703-987B-EB244FA5C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609195"/>
              </p:ext>
            </p:extLst>
          </p:nvPr>
        </p:nvGraphicFramePr>
        <p:xfrm>
          <a:off x="1778000" y="2835556"/>
          <a:ext cx="8636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5680" imgH="393480" progId="Equation.DSMT4">
                  <p:embed/>
                </p:oleObj>
              </mc:Choice>
              <mc:Fallback>
                <p:oleObj name="Equation" r:id="rId2" imgW="8635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78000" y="2835556"/>
                        <a:ext cx="8636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F0C0FD1C-AAD4-40B2-901C-F60898478E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686203"/>
              </p:ext>
            </p:extLst>
          </p:nvPr>
        </p:nvGraphicFramePr>
        <p:xfrm>
          <a:off x="6678636" y="3594918"/>
          <a:ext cx="1016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939600" progId="Equation.DSMT4">
                  <p:embed/>
                </p:oleObj>
              </mc:Choice>
              <mc:Fallback>
                <p:oleObj name="Equation" r:id="rId4" imgW="10159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78636" y="3594918"/>
                        <a:ext cx="10160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262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483"/>
            <a:ext cx="10515600" cy="5037480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Παρατήρηση1</a:t>
            </a:r>
          </a:p>
          <a:p>
            <a:pPr marL="0" indent="0" algn="just">
              <a:buNone/>
            </a:pPr>
            <a:r>
              <a:rPr lang="el-GR" dirty="0"/>
              <a:t>Αν στο ΒΗΜΑ 1 είχαμε επιλέξει να </a:t>
            </a:r>
            <a:r>
              <a:rPr lang="el-GR" u="sng" dirty="0"/>
              <a:t>απαλείψουμε το ψ</a:t>
            </a:r>
            <a:r>
              <a:rPr lang="el-GR" dirty="0"/>
              <a:t> τότε θα πολλαπλασιάζαμε την πρώτη εξίσωση με το 3 και τη δεύτερη με το 4 και θα είχαμε: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Προσθέτουμε κατά μέλη:  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819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E1A70DC-44FC-47D5-95C5-C14C58B776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238899"/>
              </p:ext>
            </p:extLst>
          </p:nvPr>
        </p:nvGraphicFramePr>
        <p:xfrm>
          <a:off x="1511300" y="2919413"/>
          <a:ext cx="9169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169200" imgH="1015920" progId="Equation.DSMT4">
                  <p:embed/>
                </p:oleObj>
              </mc:Choice>
              <mc:Fallback>
                <p:oleObj name="Equation" r:id="rId2" imgW="9169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11300" y="2919413"/>
                        <a:ext cx="91694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EF8341E1-BAD8-4C34-9FF8-E386610A12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29704"/>
              </p:ext>
            </p:extLst>
          </p:nvPr>
        </p:nvGraphicFramePr>
        <p:xfrm>
          <a:off x="955260" y="5160963"/>
          <a:ext cx="10033001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32840" imgH="1015920" progId="Equation.DSMT4">
                  <p:embed/>
                </p:oleObj>
              </mc:Choice>
              <mc:Fallback>
                <p:oleObj name="Equation" r:id="rId4" imgW="100328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5260" y="5160963"/>
                        <a:ext cx="10033001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9490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942"/>
            <a:ext cx="10515600" cy="5150021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Τώρα έχουμε υπολογίσει το </a:t>
            </a:r>
            <a:r>
              <a:rPr lang="en-US" dirty="0"/>
              <a:t>x</a:t>
            </a:r>
            <a:r>
              <a:rPr lang="el-GR" dirty="0"/>
              <a:t> και για να υπολογίσουμε και το ψ επιστρέφουμε σε μια από τις αρχικές, αντικαθιστούμε την τιμή του </a:t>
            </a:r>
            <a:r>
              <a:rPr lang="en-US" dirty="0"/>
              <a:t>x</a:t>
            </a:r>
            <a:r>
              <a:rPr lang="el-GR" dirty="0"/>
              <a:t> που έχουμε βρει. Άρα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Τελικά η  λύση του συστήματος είναι η ίδια:</a:t>
            </a: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Παρατήρηση2 </a:t>
            </a:r>
          </a:p>
          <a:p>
            <a:pPr marL="0" indent="0">
              <a:buNone/>
            </a:pPr>
            <a:r>
              <a:rPr lang="el-GR" dirty="0"/>
              <a:t>Όταν μας δίνεται ένα σύστημα 2</a:t>
            </a:r>
            <a:r>
              <a:rPr lang="en-US" dirty="0"/>
              <a:t>x</a:t>
            </a:r>
            <a:r>
              <a:rPr lang="el-GR" dirty="0"/>
              <a:t>2, μπορούμε να επιλέξουμε όποια μέθοδο θέλουμε για να το λύσουμε.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43826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799CA40-C8A4-4AD4-AFDA-AEE01F4A4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30618"/>
              </p:ext>
            </p:extLst>
          </p:nvPr>
        </p:nvGraphicFramePr>
        <p:xfrm>
          <a:off x="838200" y="2504441"/>
          <a:ext cx="6172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72200" imgH="380880" progId="Equation.DSMT4">
                  <p:embed/>
                </p:oleObj>
              </mc:Choice>
              <mc:Fallback>
                <p:oleObj name="Equation" r:id="rId2" imgW="6172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2504441"/>
                        <a:ext cx="6172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89D9EAE3-7BE6-4659-A4EB-80E32F5E4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668572"/>
              </p:ext>
            </p:extLst>
          </p:nvPr>
        </p:nvGraphicFramePr>
        <p:xfrm>
          <a:off x="7010400" y="2282191"/>
          <a:ext cx="4229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228920" imgH="825480" progId="Equation.DSMT4">
                  <p:embed/>
                </p:oleObj>
              </mc:Choice>
              <mc:Fallback>
                <p:oleObj name="Equation" r:id="rId4" imgW="42289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10400" y="2282191"/>
                        <a:ext cx="42291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3A05C083-91B1-4B5D-956A-08A2924C3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47673"/>
              </p:ext>
            </p:extLst>
          </p:nvPr>
        </p:nvGraphicFramePr>
        <p:xfrm>
          <a:off x="7466426" y="3156611"/>
          <a:ext cx="1016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15920" imgH="939600" progId="Equation.DSMT4">
                  <p:embed/>
                </p:oleObj>
              </mc:Choice>
              <mc:Fallback>
                <p:oleObj name="Equation" r:id="rId6" imgW="1015920" imgH="93960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F0C0FD1C-AAD4-40B2-901C-F60898478E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66426" y="3156611"/>
                        <a:ext cx="10160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6692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A5AF01-5185-4FF7-8546-759170561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937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12256-3EA7-4BED-869A-4A1C59E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7607"/>
            <a:ext cx="10515600" cy="942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29DFDF-AD8E-436C-B438-D8B445CB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13118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6609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500</Words>
  <Application>Microsoft Office PowerPoint</Application>
  <PresentationFormat>Ευρεία οθόνη</PresentationFormat>
  <Paragraphs>68</Paragraphs>
  <Slides>9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Monotype Corsiva</vt:lpstr>
      <vt:lpstr>Θέμα του Office</vt:lpstr>
      <vt:lpstr>Equation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ΑΛΓΕΒΡΙΚΗ ΕΠΙΛΥΣΗ ΓΡΑΜΜΙΚΟΥ ΣΥΣΤΗΜΑΤΟΣ 2x2</dc:title>
  <dc:creator>athanasios tselios</dc:creator>
  <cp:lastModifiedBy>Sakis Tselios</cp:lastModifiedBy>
  <cp:revision>27</cp:revision>
  <dcterms:created xsi:type="dcterms:W3CDTF">2020-04-18T08:54:07Z</dcterms:created>
  <dcterms:modified xsi:type="dcterms:W3CDTF">2025-04-25T09:49:58Z</dcterms:modified>
</cp:coreProperties>
</file>