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9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83" r:id="rId15"/>
    <p:sldId id="282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61B0D-C71F-4661-B9B1-EC939EE1C3D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8DCA7-D2F3-47B5-90A1-B4EC811E7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97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09514D-2D55-4818-8470-C5BCBAE74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589542D-3472-4D7C-9C5E-0034440B0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5B1046-8D5F-48FB-A435-87297932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53C9-84C7-45CA-B797-42A5A1D2342B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C5E485-2455-402F-8C29-11B79D53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D7B0EF-37BE-47EA-ABFE-C2951DD2B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801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39F81A-0A27-445E-BD97-E716805B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C8EAED0-4A10-4D50-AB76-26CCEACF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A6C771-C22E-4FA8-9582-90E59314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8E1D0-7C5A-4F1D-8EE3-1074E8F11EC2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6D72B5-9C5D-4AEC-84EA-7675A762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71A03E2-47FD-4182-B383-D85326EE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235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9BAB60A-A71E-4629-B645-7AA4EEFDC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2F2398F-55A1-47F2-9562-53AF443B6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9D15C0-438D-4180-9DD1-BF7C2544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7068-F657-4608-A395-69D7F9557162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8CEA61-EB11-499C-96C8-28C472430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9E3E15-0281-4AE5-8A75-CA13E6E5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612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4218B8-977B-435C-859D-8C3DD712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BAC7F7-F749-479F-846B-5DF769E4D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70F323-690B-40BB-B63B-946E2903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8C83-94EA-4B5B-8BFD-BD34ABECB9F8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F96970-D141-4EAA-8E1A-F70A430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4C2CE5B-C572-4055-8967-C67AEA3F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1375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DCFB69-07EA-4326-A8F5-2905C14F4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72AD6D7-E4E3-43E9-91E9-AF8A2BC2A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D1AFA5-6C78-43AB-9038-13D0AE31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75F4-0B1E-4885-8364-D3EFF06E2BCE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8B4C328-7C7C-483E-A8B1-57647CF7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ADFD8C-353F-429A-928F-6116A726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4123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20AE80-73C1-49B6-BC51-552ADC44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5F5373-7AC1-432A-946E-551483AC8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8E2EE84-3E12-4AF5-8179-D435A751A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F3CC320-E643-489D-8AAB-1C7F7A153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5716-FCC0-4E80-BC81-E1248811603B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69F1361-048D-4B5B-B1B9-9871BABE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1B7D835-8A5B-4912-A850-4752CC91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3365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547A99-323B-4A6D-A4E2-A3E1A7D26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C5247FE-19FF-43B5-B72C-5C01FCC03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F18E362-72DB-4EC9-899B-FDEA14D3F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BFC3C91-CF60-4BF7-9242-A954CD759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BAAD387-FA7A-45EB-98EE-3393CE7FC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6005505-A768-415C-A9CB-A0715D6B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D8BAF-9F2A-451F-AECF-4E30EA0ECE10}" type="datetime1">
              <a:rPr lang="el-GR" smtClean="0"/>
              <a:t>25/4/2025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B34EB12-4AE7-4F85-96E8-7F541DC2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15C5A23-E2F8-46EA-86B1-5D9CC64D2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6642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315B95-7F45-4ABE-938D-8734F652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0CD4312-19E4-4292-81AB-6DDD04548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862F-0B8B-4BDE-A4B3-D6D44933AD11}" type="datetime1">
              <a:rPr lang="el-GR" smtClean="0"/>
              <a:t>25/4/2025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681D7CA-4263-4371-81D8-212E4017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6109887-5430-4C01-9B88-A245BB71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877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F24253D-4CDA-4E2D-9707-19286F7B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7EFE-526E-4FCD-B7F1-C50DC67CA159}" type="datetime1">
              <a:rPr lang="el-GR" smtClean="0"/>
              <a:t>25/4/2025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94705DA-33BB-48AE-AA9A-3ED18053E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C65AFC5-7F8D-4F6A-BF90-84D03914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338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AE4758-3DBF-4D78-B53C-AC660830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7B94E6-242A-458A-ACF9-91413BFF9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558D805-E25F-4955-9CDB-9C9AA94B8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75428E6-D725-4864-8498-ACA9ACB99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CD7E-22F3-45A1-B4BD-2E013C7CFF09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4A79E3-2310-4AB2-9164-2B25ADEC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9DD08A9-0BE8-4D38-86A7-4B613B14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002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390519-EFE0-4A89-975B-3EB289F6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FAE3B9-8EF3-40FC-B07C-736147106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74A8A19-A201-42B5-B99E-895CECACA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23D89C3-02E8-44D6-BE22-F8820CB00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F337-1995-4F59-8F1A-7625F13F37DC}" type="datetime1">
              <a:rPr lang="el-GR" smtClean="0"/>
              <a:t>25/4/2025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03EF15-48F2-46C5-ABB6-8FDEA647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7E794BB-BC54-46B4-8859-36D2CB5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3897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6369081-0F03-4AEC-9939-798B0585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A5CD146-1989-4996-AC20-DDEDBD4CB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AC3B2C9-C579-44FC-B3D7-4533ECF6A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2FC1-A0B6-4EF8-9956-A14077037112}" type="datetime1">
              <a:rPr lang="el-GR" smtClean="0"/>
              <a:t>25/4/2025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F1F4D51-F67A-4D94-A08B-375ADAD12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C914A0-4120-4FB8-9A45-86B7044F0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38249-D589-4872-8CD8-90F24FD035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154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B3444B-8110-4D48-B466-2DD2B8E8E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7212" y="397566"/>
            <a:ext cx="7451188" cy="437322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2DB9F59-4535-4907-BE91-5A0F3B4C9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5061"/>
            <a:ext cx="9144000" cy="2703443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rgbClr val="C00000"/>
                </a:solidFill>
              </a:rPr>
              <a:t>ΣΥΣΤΗΜΑ ΔΥΟ ΠΡΩΤΟΒΑΘΜΙΩΝ ΕΞΙΣΩΣΕΩΝ ΜΕ ΔΥΟ ΑΓΝΩΣΤΟΥΣ   (2</a:t>
            </a:r>
            <a:r>
              <a:rPr lang="en-US" sz="3200" dirty="0">
                <a:solidFill>
                  <a:srgbClr val="C00000"/>
                </a:solidFill>
              </a:rPr>
              <a:t>x</a:t>
            </a:r>
            <a:r>
              <a:rPr lang="el-GR" sz="3200" dirty="0">
                <a:solidFill>
                  <a:srgbClr val="C00000"/>
                </a:solidFill>
              </a:rPr>
              <a:t>2)</a:t>
            </a:r>
          </a:p>
          <a:p>
            <a:r>
              <a:rPr lang="el-GR" sz="3200" dirty="0">
                <a:solidFill>
                  <a:srgbClr val="C00000"/>
                </a:solidFill>
              </a:rPr>
              <a:t>ΑΛΓΕΒΡΙΚΗ ΕΠΙΛΥΣΗ</a:t>
            </a:r>
          </a:p>
          <a:p>
            <a:r>
              <a:rPr lang="el-GR" sz="3200" dirty="0">
                <a:solidFill>
                  <a:srgbClr val="C00000"/>
                </a:solidFill>
              </a:rPr>
              <a:t>ΜΕΘΟΔΟΣ: ΑΝΤΙΚΑΤΑΣΤΑΣΗΣ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B2BE151-0004-4C47-9FB9-8BC097CB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819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893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4E52AC37-9D62-43F9-8611-055F12FFD38C}"/>
              </a:ext>
            </a:extLst>
          </p:cNvPr>
          <p:cNvSpPr/>
          <p:nvPr/>
        </p:nvSpPr>
        <p:spPr>
          <a:xfrm>
            <a:off x="838200" y="1491175"/>
            <a:ext cx="1706217" cy="44325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175"/>
            <a:ext cx="10515600" cy="4685788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ΒΗΜΑ 3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/>
              <a:t>  Αντικαθιστούμε στην δεύτερη εξίσωση το </a:t>
            </a:r>
            <a:r>
              <a:rPr lang="en-US" dirty="0"/>
              <a:t>x</a:t>
            </a:r>
            <a:r>
              <a:rPr lang="el-GR" dirty="0"/>
              <a:t> με την παράσταση που έχει προκύψει από την πρώτη εξίσωση.</a:t>
            </a:r>
            <a:r>
              <a:rPr lang="en-US" dirty="0"/>
              <a:t> </a:t>
            </a:r>
            <a:r>
              <a:rPr lang="el-GR" dirty="0"/>
              <a:t>Η δεύτερη εξίσωση έχει τώρα έναν άγνωστο και την λύνουμε.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C06F773-67E6-4C8A-9279-631F1441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02727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62E53A07-EDD7-4590-B5E8-BDA166157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545488"/>
              </p:ext>
            </p:extLst>
          </p:nvPr>
        </p:nvGraphicFramePr>
        <p:xfrm>
          <a:off x="1668946" y="2818069"/>
          <a:ext cx="81407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40680" imgH="1015920" progId="Equation.DSMT4">
                  <p:embed/>
                </p:oleObj>
              </mc:Choice>
              <mc:Fallback>
                <p:oleObj name="Equation" r:id="rId2" imgW="81406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68946" y="2818069"/>
                        <a:ext cx="81407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A5AF3A23-6A07-42C1-B559-807B9F67D1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398330"/>
              </p:ext>
            </p:extLst>
          </p:nvPr>
        </p:nvGraphicFramePr>
        <p:xfrm>
          <a:off x="1814513" y="4144963"/>
          <a:ext cx="6921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21360" imgH="1015920" progId="Equation.DSMT4">
                  <p:embed/>
                </p:oleObj>
              </mc:Choice>
              <mc:Fallback>
                <p:oleObj name="Equation" r:id="rId4" imgW="69213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4513" y="4144963"/>
                        <a:ext cx="6921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651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3017B362-B190-4E31-B548-282E33BEC05E}"/>
              </a:ext>
            </a:extLst>
          </p:cNvPr>
          <p:cNvSpPr/>
          <p:nvPr/>
        </p:nvSpPr>
        <p:spPr>
          <a:xfrm>
            <a:off x="838200" y="1325217"/>
            <a:ext cx="1525172" cy="44325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4851746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ΒΗΜΑ 4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/>
              <a:t>  Αντικαθιστούμε στην πρώτη εξίσωση την τιμή του ψ που υπολογίσαμε από την δεύτερη και υπολογίζουμε και το </a:t>
            </a:r>
            <a:r>
              <a:rPr lang="en-US" dirty="0"/>
              <a:t>x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λύσεις του συστήματος είναι </a:t>
            </a:r>
            <a:r>
              <a:rPr lang="en-US" dirty="0"/>
              <a:t>x</a:t>
            </a:r>
            <a:r>
              <a:rPr lang="el-GR" dirty="0"/>
              <a:t>=-2 και ψ=3.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Σημείωση</a:t>
            </a:r>
            <a:r>
              <a:rPr lang="el-GR" dirty="0"/>
              <a:t>: Μπορούμε να επαληθεύσουμε στις αρχικές εξισώσεις τις λύσεις, ώστε να βεβαιωθούμε ότι δεν έχει γίνει κάποιο λάθος.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13EA92C-C798-46F0-913E-283B0BDD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85860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E2BC283A-97FF-4D49-954F-36F6C51FAA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241413"/>
              </p:ext>
            </p:extLst>
          </p:nvPr>
        </p:nvGraphicFramePr>
        <p:xfrm>
          <a:off x="3076160" y="2413000"/>
          <a:ext cx="5448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48240" imgH="1015920" progId="Equation.DSMT4">
                  <p:embed/>
                </p:oleObj>
              </mc:Choice>
              <mc:Fallback>
                <p:oleObj name="Equation" r:id="rId2" imgW="54482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76160" y="2413000"/>
                        <a:ext cx="54483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3551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378"/>
            <a:ext cx="10515600" cy="4643585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Παρατήρηση1</a:t>
            </a:r>
          </a:p>
          <a:p>
            <a:pPr marL="0" indent="0" algn="just">
              <a:buNone/>
            </a:pPr>
            <a:r>
              <a:rPr lang="el-GR" dirty="0"/>
              <a:t>Επειδή μπορούμε να λύσουμε όποια εξίσωση θέλουμε ως προς όποιον άγνωστο θέλουμε, θα επιλέγουμε την εξίσωση με τις </a:t>
            </a:r>
            <a:r>
              <a:rPr lang="el-GR" dirty="0">
                <a:solidFill>
                  <a:schemeClr val="accent1"/>
                </a:solidFill>
              </a:rPr>
              <a:t>ευκολότερες πράξεις</a:t>
            </a:r>
            <a:r>
              <a:rPr lang="el-GR" dirty="0"/>
              <a:t> και θα την λύνουμε ως προς τον άγνωστο που </a:t>
            </a:r>
            <a:r>
              <a:rPr lang="el-GR" u="sng" dirty="0"/>
              <a:t>δεν</a:t>
            </a:r>
            <a:r>
              <a:rPr lang="el-GR" dirty="0"/>
              <a:t> έχει συντελεστή (αν υπάρχει) ώστε να μην προκύπτουν κλάσματα. Αν και οι δύο άγνωστοι έχουν συντελεστή δεν έχει σημασία ποιόν θα επιλέξουμε.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6E389E7-A53C-4859-8079-01E0836A7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29991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86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Φυσαλίδα ομιλίας: Έλλειψη 7">
            <a:extLst>
              <a:ext uri="{FF2B5EF4-FFF2-40B4-BE49-F238E27FC236}">
                <a16:creationId xmlns:a16="http://schemas.microsoft.com/office/drawing/2014/main" id="{0D0573DA-8EDD-45F5-A485-2C5D8CA2C1E3}"/>
              </a:ext>
            </a:extLst>
          </p:cNvPr>
          <p:cNvSpPr/>
          <p:nvPr/>
        </p:nvSpPr>
        <p:spPr>
          <a:xfrm>
            <a:off x="6752492" y="4380258"/>
            <a:ext cx="4601308" cy="1796705"/>
          </a:xfrm>
          <a:prstGeom prst="wedgeEllipseCallout">
            <a:avLst>
              <a:gd name="adj1" fmla="val -62413"/>
              <a:gd name="adj2" fmla="val -7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Παρατήρηση2</a:t>
            </a:r>
            <a:r>
              <a:rPr lang="el-GR" dirty="0"/>
              <a:t> </a:t>
            </a:r>
          </a:p>
          <a:p>
            <a:pPr marL="0" indent="0" algn="just">
              <a:buNone/>
            </a:pPr>
            <a:r>
              <a:rPr lang="el-GR" dirty="0"/>
              <a:t>Ένα σύστημα μπορεί να μην έχει καμία λύση. Τότε λέμε ότι είναι </a:t>
            </a:r>
            <a:r>
              <a:rPr lang="el-GR" dirty="0">
                <a:solidFill>
                  <a:schemeClr val="accent1"/>
                </a:solidFill>
              </a:rPr>
              <a:t>αδύνατο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                                                                           </a:t>
            </a:r>
            <a:r>
              <a:rPr lang="el-GR" dirty="0">
                <a:solidFill>
                  <a:schemeClr val="bg1"/>
                </a:solidFill>
              </a:rPr>
              <a:t>Αδύνατο σύστημα λόγω της 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                                                                                  δεύτερης εξίσωσης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F875D2-4F56-4CC6-A6EC-80E7AEC94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92336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C6658CB8-B9C1-40B9-BA27-A8ECA1AF93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960478"/>
              </p:ext>
            </p:extLst>
          </p:nvPr>
        </p:nvGraphicFramePr>
        <p:xfrm>
          <a:off x="1759927" y="2921000"/>
          <a:ext cx="82931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92960" imgH="1015920" progId="Equation.DSMT4">
                  <p:embed/>
                </p:oleObj>
              </mc:Choice>
              <mc:Fallback>
                <p:oleObj name="Equation" r:id="rId2" imgW="82929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9927" y="2921000"/>
                        <a:ext cx="82931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8498AF3F-739D-4DE6-9FAE-37C8ACC153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660704"/>
              </p:ext>
            </p:extLst>
          </p:nvPr>
        </p:nvGraphicFramePr>
        <p:xfrm>
          <a:off x="1847850" y="4380258"/>
          <a:ext cx="4381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81200" imgH="1015920" progId="Equation.DSMT4">
                  <p:embed/>
                </p:oleObj>
              </mc:Choice>
              <mc:Fallback>
                <p:oleObj name="Equation" r:id="rId4" imgW="4381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4380258"/>
                        <a:ext cx="4381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7156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2E4F3E82-E57F-40EF-9C19-648F68CAD465}"/>
              </a:ext>
            </a:extLst>
          </p:cNvPr>
          <p:cNvSpPr/>
          <p:nvPr/>
        </p:nvSpPr>
        <p:spPr>
          <a:xfrm>
            <a:off x="6879102" y="4093698"/>
            <a:ext cx="4474698" cy="1955918"/>
          </a:xfrm>
          <a:prstGeom prst="wedgeEllipseCallout">
            <a:avLst>
              <a:gd name="adj1" fmla="val -73964"/>
              <a:gd name="adj2" fmla="val -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Παρατήρηση3</a:t>
            </a:r>
          </a:p>
          <a:p>
            <a:pPr marL="0" indent="0" algn="just">
              <a:buNone/>
            </a:pPr>
            <a:r>
              <a:rPr lang="el-GR" dirty="0"/>
              <a:t>Ένα σύστημα μπορεί να έχει άπειρες λύσεις. Τότε λέμε ότι είναι </a:t>
            </a:r>
            <a:r>
              <a:rPr lang="el-GR" dirty="0">
                <a:solidFill>
                  <a:srgbClr val="0070C0"/>
                </a:solidFill>
              </a:rPr>
              <a:t>αόριστο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l-GR" dirty="0"/>
              <a:t>                                                                               </a:t>
            </a:r>
            <a:r>
              <a:rPr lang="el-GR" dirty="0">
                <a:solidFill>
                  <a:schemeClr val="bg1"/>
                </a:solidFill>
              </a:rPr>
              <a:t>Αόριστο σύστημα λόγω</a:t>
            </a:r>
            <a:r>
              <a:rPr lang="el-GR" dirty="0"/>
              <a:t>                  </a:t>
            </a:r>
          </a:p>
          <a:p>
            <a:pPr marL="0" indent="0" algn="just">
              <a:buNone/>
            </a:pPr>
            <a:r>
              <a:rPr lang="el-GR" dirty="0"/>
              <a:t>                                                                                </a:t>
            </a:r>
            <a:r>
              <a:rPr lang="el-GR" dirty="0">
                <a:solidFill>
                  <a:schemeClr val="bg1"/>
                </a:solidFill>
              </a:rPr>
              <a:t>της δεύτερης εξίσωσης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F875D2-4F56-4CC6-A6EC-80E7AEC94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7155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C495EE52-CC47-4386-A3DB-67C08319F6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506263"/>
              </p:ext>
            </p:extLst>
          </p:nvPr>
        </p:nvGraphicFramePr>
        <p:xfrm>
          <a:off x="1752600" y="2787650"/>
          <a:ext cx="81661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65880" imgH="1015920" progId="Equation.DSMT4">
                  <p:embed/>
                </p:oleObj>
              </mc:Choice>
              <mc:Fallback>
                <p:oleObj name="Equation" r:id="rId2" imgW="81658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52600" y="2787650"/>
                        <a:ext cx="81661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C6B1CA08-9E99-4D2B-9CDF-5658BC9919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845881"/>
              </p:ext>
            </p:extLst>
          </p:nvPr>
        </p:nvGraphicFramePr>
        <p:xfrm>
          <a:off x="1289538" y="4246984"/>
          <a:ext cx="4546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46440" imgH="1015920" progId="Equation.DSMT4">
                  <p:embed/>
                </p:oleObj>
              </mc:Choice>
              <mc:Fallback>
                <p:oleObj name="Equation" r:id="rId4" imgW="45464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9538" y="4246984"/>
                        <a:ext cx="45466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6112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7095"/>
            <a:ext cx="10515600" cy="1744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F875D2-4F56-4CC6-A6EC-80E7AEC94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65073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73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4966"/>
            <a:ext cx="10515600" cy="5410060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</a:rPr>
              <a:t>Εξίσωση πρώτου βαθμού με έναν άγνωστο </a:t>
            </a:r>
            <a:r>
              <a:rPr lang="el-GR" dirty="0"/>
              <a:t>ονομάζεται κάθε ισότητα της μορφής α</a:t>
            </a:r>
            <a:r>
              <a:rPr lang="en-US" dirty="0"/>
              <a:t>x</a:t>
            </a:r>
            <a:r>
              <a:rPr lang="el-GR" dirty="0"/>
              <a:t>=β όπου το </a:t>
            </a:r>
            <a:r>
              <a:rPr lang="en-US" dirty="0"/>
              <a:t>x</a:t>
            </a:r>
            <a:r>
              <a:rPr lang="el-GR" dirty="0"/>
              <a:t> είναι μια μεταβλητή και τα </a:t>
            </a:r>
            <a:r>
              <a:rPr lang="el-GR" dirty="0" err="1"/>
              <a:t>α,β</a:t>
            </a:r>
            <a:r>
              <a:rPr lang="el-GR" dirty="0"/>
              <a:t> πραγματικοί αριθμοί (το </a:t>
            </a:r>
            <a:r>
              <a:rPr lang="en-US" dirty="0"/>
              <a:t>x</a:t>
            </a:r>
            <a:r>
              <a:rPr lang="el-GR" dirty="0"/>
              <a:t> ονομάζεται άγνωστος).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r>
              <a:rPr lang="el-GR" dirty="0"/>
              <a:t>                                3</a:t>
            </a:r>
            <a:r>
              <a:rPr lang="en-US" dirty="0"/>
              <a:t>x</a:t>
            </a:r>
            <a:r>
              <a:rPr lang="el-GR" dirty="0"/>
              <a:t>=15,     2</a:t>
            </a:r>
            <a:r>
              <a:rPr lang="en-US" dirty="0"/>
              <a:t>x</a:t>
            </a:r>
            <a:r>
              <a:rPr lang="el-GR" dirty="0"/>
              <a:t>+4=10,     0</a:t>
            </a:r>
            <a:r>
              <a:rPr lang="en-US" dirty="0"/>
              <a:t>x</a:t>
            </a:r>
            <a:r>
              <a:rPr lang="el-GR" dirty="0"/>
              <a:t>=2</a:t>
            </a:r>
          </a:p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</a:rPr>
              <a:t>Λύση ή ρίζα της εξίσωσης </a:t>
            </a:r>
            <a:r>
              <a:rPr lang="el-GR" dirty="0"/>
              <a:t>είναι κάθε αριθμός που την επαληθεύει.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r>
              <a:rPr lang="el-GR" dirty="0"/>
              <a:t>Η εξίσωση 3</a:t>
            </a:r>
            <a:r>
              <a:rPr lang="en-US" dirty="0"/>
              <a:t>x=15 </a:t>
            </a:r>
            <a:r>
              <a:rPr lang="el-GR" dirty="0"/>
              <a:t>έχει ρίζα το 5 (διότι 3.5=15).</a:t>
            </a:r>
          </a:p>
          <a:p>
            <a:pPr marL="0" indent="0" algn="just">
              <a:buNone/>
            </a:pPr>
            <a:r>
              <a:rPr lang="el-GR" dirty="0"/>
              <a:t>Η εξίσωση 2</a:t>
            </a:r>
            <a:r>
              <a:rPr lang="en-US" dirty="0"/>
              <a:t>x</a:t>
            </a:r>
            <a:r>
              <a:rPr lang="el-GR" dirty="0"/>
              <a:t>+4=10 έχει ρίζα το 3 (διότι 2.3+4=10).</a:t>
            </a:r>
          </a:p>
          <a:p>
            <a:pPr marL="0" indent="0" algn="just">
              <a:buNone/>
            </a:pPr>
            <a:r>
              <a:rPr lang="el-GR" dirty="0"/>
              <a:t>Η εξίσωση 0</a:t>
            </a:r>
            <a:r>
              <a:rPr lang="en-US" dirty="0"/>
              <a:t>x</a:t>
            </a:r>
            <a:r>
              <a:rPr lang="el-GR" dirty="0"/>
              <a:t>=2 </a:t>
            </a:r>
            <a:r>
              <a:rPr lang="el-GR" u="sng" dirty="0"/>
              <a:t>δεν έχει ρίζα</a:t>
            </a:r>
            <a:r>
              <a:rPr lang="el-GR" dirty="0"/>
              <a:t> (διότι δεν υπάρχει αριθμός που αν πολλαπλασιαστεί με το 0 να δίνει αποτέλεσμα 2).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3DA715B-957B-4BB4-8BD0-71007250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819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82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BFC97D-2A84-49B0-84FA-057633156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33D2C4-362C-4839-90E5-757DA8A2A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7"/>
            <a:ext cx="10515600" cy="53420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</a:rPr>
              <a:t>Εξίσωση πρώτου βαθμού με δύο αγνώστους </a:t>
            </a:r>
            <a:r>
              <a:rPr lang="el-GR" dirty="0"/>
              <a:t>ονομάζεται κάθε ισότητα της μορφής α</a:t>
            </a:r>
            <a:r>
              <a:rPr lang="en-US" dirty="0"/>
              <a:t>x</a:t>
            </a:r>
            <a:r>
              <a:rPr lang="el-GR" dirty="0"/>
              <a:t>+βψ=γ όπου τα </a:t>
            </a:r>
            <a:r>
              <a:rPr lang="en-US" dirty="0"/>
              <a:t>x</a:t>
            </a:r>
            <a:r>
              <a:rPr lang="el-GR" dirty="0"/>
              <a:t>,ψ είναι μεταβλητές και τα α,β πραγματικοί αριθμοί με α</a:t>
            </a:r>
            <a:r>
              <a:rPr lang="en-US" dirty="0"/>
              <a:t> </a:t>
            </a:r>
            <a:r>
              <a:rPr lang="el-GR" dirty="0"/>
              <a:t>   0 ή β   0 (τα </a:t>
            </a:r>
            <a:r>
              <a:rPr lang="en-US" dirty="0"/>
              <a:t>x</a:t>
            </a:r>
            <a:r>
              <a:rPr lang="el-GR" dirty="0"/>
              <a:t>,ψ ονομάζονται άγνωστοι).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r>
              <a:rPr lang="el-GR" dirty="0"/>
              <a:t>                                2</a:t>
            </a:r>
            <a:r>
              <a:rPr lang="en-US" dirty="0"/>
              <a:t>x</a:t>
            </a:r>
            <a:r>
              <a:rPr lang="el-GR" dirty="0"/>
              <a:t>+3ψ=60,     </a:t>
            </a:r>
            <a:r>
              <a:rPr lang="en-US" dirty="0"/>
              <a:t>x</a:t>
            </a:r>
            <a:r>
              <a:rPr lang="el-GR" dirty="0"/>
              <a:t>-2ψ=20</a:t>
            </a:r>
          </a:p>
          <a:p>
            <a:pPr marL="0" indent="0" algn="just">
              <a:buNone/>
            </a:pPr>
            <a:r>
              <a:rPr lang="el-GR" dirty="0">
                <a:solidFill>
                  <a:srgbClr val="FF0000"/>
                </a:solidFill>
              </a:rPr>
              <a:t>Λύση ή ρίζα της εξίσωσης </a:t>
            </a:r>
            <a:r>
              <a:rPr lang="el-GR" dirty="0"/>
              <a:t>είναι κάθε ζεύγος αριθμών που την επαληθεύουν.</a:t>
            </a:r>
          </a:p>
          <a:p>
            <a:pPr marL="0" indent="0" algn="just">
              <a:buNone/>
            </a:pPr>
            <a:r>
              <a:rPr lang="el-GR" dirty="0"/>
              <a:t>π.χ.</a:t>
            </a:r>
          </a:p>
          <a:p>
            <a:pPr marL="0" indent="0" algn="just">
              <a:buNone/>
            </a:pPr>
            <a:r>
              <a:rPr lang="el-GR" dirty="0"/>
              <a:t>Η εξίσωση 2</a:t>
            </a:r>
            <a:r>
              <a:rPr lang="en-US" dirty="0"/>
              <a:t>x</a:t>
            </a:r>
            <a:r>
              <a:rPr lang="el-GR" dirty="0"/>
              <a:t>+3ψ=60 έχει ρίζες τους </a:t>
            </a:r>
            <a:r>
              <a:rPr lang="en-US" dirty="0"/>
              <a:t>x</a:t>
            </a:r>
            <a:r>
              <a:rPr lang="el-GR" dirty="0"/>
              <a:t>=30 και ψ=0 (διότι 2.30+3.0=60).</a:t>
            </a:r>
          </a:p>
          <a:p>
            <a:pPr marL="0" indent="0" algn="just">
              <a:buNone/>
            </a:pPr>
            <a:r>
              <a:rPr lang="el-GR" u="sng" dirty="0"/>
              <a:t>Παρατηρούμε</a:t>
            </a:r>
            <a:r>
              <a:rPr lang="el-GR" dirty="0"/>
              <a:t> όμως ότι και τα </a:t>
            </a:r>
            <a:r>
              <a:rPr lang="en-US" dirty="0"/>
              <a:t>x</a:t>
            </a:r>
            <a:r>
              <a:rPr lang="el-GR" dirty="0"/>
              <a:t>=15 και ψ=10 είναι ρίζες (αφού 2.15+3.10=60). Τελικά υπάρχουν άπειροι αριθμοί που την επαληθεύουν.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21F4B8-A9D5-4DF5-A365-32ED502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81945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62330EBA-9990-480A-9662-6F101B342F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86305"/>
              </p:ext>
            </p:extLst>
          </p:nvPr>
        </p:nvGraphicFramePr>
        <p:xfrm>
          <a:off x="5739604" y="1611637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00" imgH="241200" progId="Equation.DSMT4">
                  <p:embed/>
                </p:oleObj>
              </mc:Choice>
              <mc:Fallback>
                <p:oleObj name="Equation" r:id="rId2" imgW="24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39604" y="1611637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0A6690A9-F6B3-93F4-A0AD-924C263AFF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393717"/>
              </p:ext>
            </p:extLst>
          </p:nvPr>
        </p:nvGraphicFramePr>
        <p:xfrm>
          <a:off x="4683578" y="1611637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088" imgH="240825" progId="Equation.DSMT4">
                  <p:embed/>
                </p:oleObj>
              </mc:Choice>
              <mc:Fallback>
                <p:oleObj name="Equation" r:id="rId2" imgW="241088" imgH="24082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3578" y="1611637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0479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83EE09F1-EA84-4243-A44E-17897B4798C0}"/>
              </a:ext>
            </a:extLst>
          </p:cNvPr>
          <p:cNvSpPr/>
          <p:nvPr/>
        </p:nvSpPr>
        <p:spPr>
          <a:xfrm>
            <a:off x="2574388" y="3325329"/>
            <a:ext cx="7947838" cy="901700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430FB98-F495-4C85-A012-58A33AF625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432944"/>
              </p:ext>
            </p:extLst>
          </p:nvPr>
        </p:nvGraphicFramePr>
        <p:xfrm>
          <a:off x="4952447" y="3325329"/>
          <a:ext cx="990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901440" progId="Equation.DSMT4">
                  <p:embed/>
                </p:oleObj>
              </mc:Choice>
              <mc:Fallback>
                <p:oleObj name="Equation" r:id="rId3" imgW="9903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2447" y="3325329"/>
                        <a:ext cx="9906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Παρατήρηση</a:t>
            </a:r>
          </a:p>
          <a:p>
            <a:pPr marL="0" indent="0">
              <a:buNone/>
            </a:pPr>
            <a:r>
              <a:rPr lang="el-GR" dirty="0"/>
              <a:t>Μια εξίσωση της μορφής α</a:t>
            </a:r>
            <a:r>
              <a:rPr lang="en-US" dirty="0"/>
              <a:t>x</a:t>
            </a:r>
            <a:r>
              <a:rPr lang="el-GR" dirty="0"/>
              <a:t>+βψ=γ όπου α,β πραγματικοί αριθμοί με α,β   0 έχει γενικά άπειρες </a:t>
            </a:r>
            <a:r>
              <a:rPr lang="el-GR"/>
              <a:t>λύσεις της </a:t>
            </a:r>
            <a:r>
              <a:rPr lang="el-GR" dirty="0"/>
              <a:t>μορφής: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  (</a:t>
            </a:r>
            <a:r>
              <a:rPr lang="en-US" dirty="0"/>
              <a:t>x</a:t>
            </a:r>
            <a:r>
              <a:rPr lang="el-GR" dirty="0"/>
              <a:t>,ψ)=(</a:t>
            </a:r>
            <a:r>
              <a:rPr lang="en-US" dirty="0"/>
              <a:t>x</a:t>
            </a:r>
            <a:r>
              <a:rPr lang="el-GR" dirty="0"/>
              <a:t> </a:t>
            </a:r>
            <a:r>
              <a:rPr lang="en-US" dirty="0"/>
              <a:t>, </a:t>
            </a:r>
            <a:r>
              <a:rPr lang="el-GR" dirty="0"/>
              <a:t>              ) όπου </a:t>
            </a:r>
            <a:r>
              <a:rPr lang="en-US" dirty="0"/>
              <a:t>x</a:t>
            </a:r>
            <a:r>
              <a:rPr lang="el-GR" dirty="0"/>
              <a:t> πραγματικός αριθμός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Σημείωση: </a:t>
            </a:r>
          </a:p>
          <a:p>
            <a:pPr marL="0" indent="0">
              <a:buNone/>
            </a:pPr>
            <a:r>
              <a:rPr lang="el-GR" dirty="0"/>
              <a:t>Το ψ προκύπτει από την αρχική εξίσωση α</a:t>
            </a:r>
            <a:r>
              <a:rPr lang="en-US" dirty="0"/>
              <a:t>x</a:t>
            </a:r>
            <a:r>
              <a:rPr lang="el-GR" dirty="0"/>
              <a:t>+βψ=γ αν την λύσουμε ως προς ψ.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6BCB56C-38D4-4937-91E9-C9BE9A5D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92336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EDDA87C-427D-4870-B3C2-9D5BCDE702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047128"/>
              </p:ext>
            </p:extLst>
          </p:nvPr>
        </p:nvGraphicFramePr>
        <p:xfrm>
          <a:off x="1431443" y="2645741"/>
          <a:ext cx="238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38108" imgH="238298" progId="Equation.DSMT4">
                  <p:embed/>
                </p:oleObj>
              </mc:Choice>
              <mc:Fallback>
                <p:oleObj name="Equation" r:id="rId5" imgW="238108" imgH="2382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31443" y="2645741"/>
                        <a:ext cx="23812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922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Σύστημα δύο εξισώσεων (πρώτου βαθμού) με δύο αγνώστους (ή διαφορετικά όπως λέγεται </a:t>
            </a:r>
            <a:r>
              <a:rPr lang="el-GR" dirty="0">
                <a:solidFill>
                  <a:srgbClr val="FF0000"/>
                </a:solidFill>
              </a:rPr>
              <a:t>σύστημα 2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l-GR" dirty="0">
                <a:solidFill>
                  <a:srgbClr val="FF0000"/>
                </a:solidFill>
              </a:rPr>
              <a:t>2</a:t>
            </a:r>
            <a:r>
              <a:rPr lang="el-GR" dirty="0"/>
              <a:t>), ονομάζεται ένα ζεύγος εξισώσεων της μορφής: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όπου                       είναι πραγματικοί αριθμοί και λέγονται </a:t>
            </a:r>
            <a:r>
              <a:rPr lang="el-GR" dirty="0">
                <a:solidFill>
                  <a:srgbClr val="0070C0"/>
                </a:solidFill>
              </a:rPr>
              <a:t>συντελεστές των αγνώστων</a:t>
            </a:r>
            <a:r>
              <a:rPr lang="el-GR" dirty="0"/>
              <a:t>, οι        είναι επίσης πραγματικοί αριθμοί και λέγονται </a:t>
            </a:r>
            <a:r>
              <a:rPr lang="el-GR" dirty="0">
                <a:solidFill>
                  <a:srgbClr val="00B050"/>
                </a:solidFill>
              </a:rPr>
              <a:t>σταθεροί όροι </a:t>
            </a:r>
            <a:r>
              <a:rPr lang="el-GR" dirty="0"/>
              <a:t>και τα </a:t>
            </a:r>
            <a:r>
              <a:rPr lang="en-US" dirty="0"/>
              <a:t>x</a:t>
            </a:r>
            <a:r>
              <a:rPr lang="el-GR" dirty="0"/>
              <a:t>,ψ είναι οι </a:t>
            </a:r>
            <a:r>
              <a:rPr lang="el-GR" dirty="0">
                <a:solidFill>
                  <a:srgbClr val="7030A0"/>
                </a:solidFill>
              </a:rPr>
              <a:t>άγνωστοι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r>
              <a:rPr lang="el-GR" dirty="0"/>
              <a:t>π.χ.      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AA6F411-2B25-45AE-A35B-7B3571F1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13118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BA21B7B-D652-4915-9DA2-73F91BD177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915271"/>
              </p:ext>
            </p:extLst>
          </p:nvPr>
        </p:nvGraphicFramePr>
        <p:xfrm>
          <a:off x="4658946" y="2135018"/>
          <a:ext cx="2311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11200" imgH="1015920" progId="Equation.DSMT4">
                  <p:embed/>
                </p:oleObj>
              </mc:Choice>
              <mc:Fallback>
                <p:oleObj name="Equation" r:id="rId2" imgW="2311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58946" y="2135018"/>
                        <a:ext cx="23114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53CE90B8-E693-4C63-B6C2-2959A8681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457599"/>
              </p:ext>
            </p:extLst>
          </p:nvPr>
        </p:nvGraphicFramePr>
        <p:xfrm>
          <a:off x="1798223" y="3651007"/>
          <a:ext cx="1689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760" imgH="431640" progId="Equation.DSMT4">
                  <p:embed/>
                </p:oleObj>
              </mc:Choice>
              <mc:Fallback>
                <p:oleObj name="Equation" r:id="rId4" imgW="1688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8223" y="3651007"/>
                        <a:ext cx="16891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7C565FC-657B-4486-8A62-8E809958DB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879216"/>
              </p:ext>
            </p:extLst>
          </p:nvPr>
        </p:nvGraphicFramePr>
        <p:xfrm>
          <a:off x="3587567" y="3976534"/>
          <a:ext cx="71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11000" imgH="431640" progId="Equation.DSMT4">
                  <p:embed/>
                </p:oleObj>
              </mc:Choice>
              <mc:Fallback>
                <p:oleObj name="Equation" r:id="rId6" imgW="711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87567" y="3976534"/>
                        <a:ext cx="7112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BC8345B8-F0CB-4BE6-99B1-B96527F2E8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594026"/>
              </p:ext>
            </p:extLst>
          </p:nvPr>
        </p:nvGraphicFramePr>
        <p:xfrm>
          <a:off x="2431867" y="5160963"/>
          <a:ext cx="18669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66600" imgH="1015920" progId="Equation.DSMT4">
                  <p:embed/>
                </p:oleObj>
              </mc:Choice>
              <mc:Fallback>
                <p:oleObj name="Equation" r:id="rId8" imgW="18666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31867" y="5160963"/>
                        <a:ext cx="18669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8861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Όταν θέλουμε να λύσουμε ένα σύστημα εξισώσεων εννοούμε ότι θέλουμε να βρούμε ένα </a:t>
            </a:r>
            <a:r>
              <a:rPr lang="el-GR" dirty="0">
                <a:solidFill>
                  <a:srgbClr val="FF0000"/>
                </a:solidFill>
              </a:rPr>
              <a:t>ζεύγος</a:t>
            </a:r>
            <a:r>
              <a:rPr lang="el-GR" dirty="0"/>
              <a:t> αριθμών που θα τις επαληθεύει </a:t>
            </a:r>
            <a:r>
              <a:rPr lang="el-GR" dirty="0">
                <a:solidFill>
                  <a:srgbClr val="FF0000"/>
                </a:solidFill>
              </a:rPr>
              <a:t>ταυτόχρονα</a:t>
            </a:r>
            <a:r>
              <a:rPr lang="el-GR" dirty="0"/>
              <a:t>.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Για το προηγούμενο σύστημα που ήταν το:                              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οι λύσεις είναι </a:t>
            </a:r>
            <a:r>
              <a:rPr lang="en-US" dirty="0"/>
              <a:t>x</a:t>
            </a:r>
            <a:r>
              <a:rPr lang="el-GR" dirty="0"/>
              <a:t>=8 και ψ=12 διότι 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Έχουν επινοηθεί διάφορες αλγεβρικές μέθοδοι επίλυσης, σημαντικότερες εκ των οποίων είναι η </a:t>
            </a:r>
            <a:r>
              <a:rPr lang="el-GR" u="sng" dirty="0">
                <a:solidFill>
                  <a:schemeClr val="accent4">
                    <a:lumMod val="50000"/>
                  </a:schemeClr>
                </a:solidFill>
              </a:rPr>
              <a:t>μέθοδος αντικατάστασης</a:t>
            </a:r>
            <a:r>
              <a:rPr lang="el-GR" dirty="0"/>
              <a:t> και η </a:t>
            </a:r>
            <a:r>
              <a:rPr lang="el-GR" u="sng" dirty="0">
                <a:solidFill>
                  <a:schemeClr val="accent4">
                    <a:lumMod val="50000"/>
                  </a:schemeClr>
                </a:solidFill>
              </a:rPr>
              <a:t>μέθοδος αντιθέτων συντελεστών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170F209-6CC5-4C7B-A6F0-92271E59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61164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55E992B-6AB5-49CB-9FA6-0ABD52203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533279"/>
              </p:ext>
            </p:extLst>
          </p:nvPr>
        </p:nvGraphicFramePr>
        <p:xfrm>
          <a:off x="7186612" y="2282342"/>
          <a:ext cx="185737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57314" imgH="1009719" progId="Equation.DSMT4">
                  <p:embed/>
                </p:oleObj>
              </mc:Choice>
              <mc:Fallback>
                <p:oleObj name="Equation" r:id="rId2" imgW="1857314" imgH="100971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86612" y="2282342"/>
                        <a:ext cx="1857375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F56956FD-B330-4862-AE2A-E1841E488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289481"/>
              </p:ext>
            </p:extLst>
          </p:nvPr>
        </p:nvGraphicFramePr>
        <p:xfrm>
          <a:off x="6096000" y="3566008"/>
          <a:ext cx="2019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240" imgH="1015920" progId="Equation.DSMT4">
                  <p:embed/>
                </p:oleObj>
              </mc:Choice>
              <mc:Fallback>
                <p:oleObj name="Equation" r:id="rId4" imgW="20192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0" y="3566008"/>
                        <a:ext cx="20193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879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4"/>
            <a:ext cx="10515600" cy="5368579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Να λυθεί το σύστημα: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Λύση</a:t>
            </a:r>
          </a:p>
          <a:p>
            <a:pPr marL="0" indent="0">
              <a:buNone/>
            </a:pPr>
            <a:r>
              <a:rPr lang="el-GR" dirty="0"/>
              <a:t>  Για να λύσουμε ένα σύστημα με την μέθοδο της αντικατάστασης ακολουθούμε τα παρακάτω βήματα.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34686B5-DCA6-4252-BA35-A3A68A48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02727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479E4D01-605B-4BDF-95F6-AE22A87BC4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98543"/>
              </p:ext>
            </p:extLst>
          </p:nvPr>
        </p:nvGraphicFramePr>
        <p:xfrm>
          <a:off x="4302331" y="2098004"/>
          <a:ext cx="2273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73040" imgH="1015920" progId="Equation.DSMT4">
                  <p:embed/>
                </p:oleObj>
              </mc:Choice>
              <mc:Fallback>
                <p:oleObj name="Equation" r:id="rId2" imgW="22730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02331" y="2098004"/>
                        <a:ext cx="22733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35F49202-97BB-4E9F-8FAE-3EA0C406BC46}"/>
              </a:ext>
            </a:extLst>
          </p:cNvPr>
          <p:cNvSpPr/>
          <p:nvPr/>
        </p:nvSpPr>
        <p:spPr>
          <a:xfrm>
            <a:off x="3303283" y="973033"/>
            <a:ext cx="5163401" cy="584775"/>
          </a:xfrm>
          <a:prstGeom prst="rect">
            <a:avLst/>
          </a:prstGeo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 cap="rnd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cap="none" spc="50" dirty="0">
                <a:ln w="0"/>
                <a:solidFill>
                  <a:srgbClr val="00206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ΜΕΘΟΔΟΣ ΑΝΤΙΚΑΤΑΣΤΑΣΗΣ</a:t>
            </a:r>
          </a:p>
        </p:txBody>
      </p:sp>
    </p:spTree>
    <p:extLst>
      <p:ext uri="{BB962C8B-B14F-4D97-AF65-F5344CB8AC3E}">
        <p14:creationId xmlns:p14="http://schemas.microsoft.com/office/powerpoint/2010/main" val="4198933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00C42A16-2C20-4E7F-BA87-1702731B4C41}"/>
              </a:ext>
            </a:extLst>
          </p:cNvPr>
          <p:cNvSpPr/>
          <p:nvPr/>
        </p:nvSpPr>
        <p:spPr>
          <a:xfrm>
            <a:off x="838200" y="987771"/>
            <a:ext cx="1482969" cy="443258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7771"/>
            <a:ext cx="10515600" cy="5189192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ΒΗΜΑ 1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n-US" baseline="30000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/>
              <a:t>Κάνουμε τις πράξεις και φέρνουμε τις εξισώσεις στη μορφή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(δηλαδή τα </a:t>
            </a:r>
            <a:r>
              <a:rPr lang="en-US" dirty="0"/>
              <a:t>x</a:t>
            </a:r>
            <a:r>
              <a:rPr lang="el-GR" dirty="0"/>
              <a:t>,ψ να βρίσκονται στο πρώτο μέρος και τα κατατάσσουμε ώστε να είναι πρώτα το </a:t>
            </a:r>
            <a:r>
              <a:rPr lang="en-US" dirty="0"/>
              <a:t>x</a:t>
            </a:r>
            <a:r>
              <a:rPr lang="el-GR" dirty="0"/>
              <a:t>, μετά το ψ και στο δεύτερο μέρος οι σταθεροί αριθμοί).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l-GR" dirty="0"/>
              <a:t>Άρα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3DEBAE8-A402-462F-A64B-6796E700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02727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BF94700D-E69D-4274-8A99-D827325ED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374486"/>
              </p:ext>
            </p:extLst>
          </p:nvPr>
        </p:nvGraphicFramePr>
        <p:xfrm>
          <a:off x="4708574" y="1632013"/>
          <a:ext cx="2311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11200" imgH="1015920" progId="Equation.DSMT4">
                  <p:embed/>
                </p:oleObj>
              </mc:Choice>
              <mc:Fallback>
                <p:oleObj name="Equation" r:id="rId2" imgW="2311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08574" y="1632013"/>
                        <a:ext cx="23114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8374196A-FD20-4A90-AB82-C90C2547B7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810129"/>
              </p:ext>
            </p:extLst>
          </p:nvPr>
        </p:nvGraphicFramePr>
        <p:xfrm>
          <a:off x="2662702" y="4434864"/>
          <a:ext cx="7162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62560" imgH="1015920" progId="Equation.DSMT4">
                  <p:embed/>
                </p:oleObj>
              </mc:Choice>
              <mc:Fallback>
                <p:oleObj name="Equation" r:id="rId4" imgW="71625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62702" y="4434864"/>
                        <a:ext cx="71628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084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4B18E7A9-4F84-41DF-8A9A-DD65CC64263D}"/>
              </a:ext>
            </a:extLst>
          </p:cNvPr>
          <p:cNvSpPr/>
          <p:nvPr/>
        </p:nvSpPr>
        <p:spPr>
          <a:xfrm>
            <a:off x="838200" y="1322363"/>
            <a:ext cx="1493326" cy="44325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AC92429-A790-4E97-BF24-EEA489CB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ΑΛΓΕΒΡΙΚΗ ΕΠΙΛΥΣΗ ΓΡΑΜΜΙΚΟΥ ΣΥΣΤΗΜΑΤΟΣ 2</a:t>
            </a:r>
            <a:r>
              <a:rPr lang="en-US" sz="2000" dirty="0">
                <a:solidFill>
                  <a:srgbClr val="0070C0"/>
                </a:solidFill>
              </a:rPr>
              <a:t>x</a:t>
            </a:r>
            <a:r>
              <a:rPr lang="el-GR" sz="2000" dirty="0">
                <a:solidFill>
                  <a:srgbClr val="0070C0"/>
                </a:solidFill>
              </a:rPr>
              <a:t>2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94A7D-A174-43F7-A3A3-7BA4FE702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363"/>
            <a:ext cx="10515600" cy="48546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BHMA 2</a:t>
            </a:r>
            <a:r>
              <a:rPr lang="el-GR" baseline="30000" dirty="0">
                <a:solidFill>
                  <a:schemeClr val="bg1"/>
                </a:solidFill>
              </a:rPr>
              <a:t>ο</a:t>
            </a:r>
            <a:r>
              <a:rPr lang="el-GR" dirty="0"/>
              <a:t> </a:t>
            </a:r>
            <a:r>
              <a:rPr lang="en-US" dirty="0"/>
              <a:t> </a:t>
            </a:r>
            <a:r>
              <a:rPr lang="el-GR" dirty="0"/>
              <a:t>Επιλέγουμε έναν άγνωστο (όποιον θέλουμε το </a:t>
            </a:r>
            <a:r>
              <a:rPr lang="en-US" dirty="0"/>
              <a:t>x</a:t>
            </a:r>
            <a:r>
              <a:rPr lang="el-GR" dirty="0"/>
              <a:t> ή το ψ) σε μία από τις δύο εξισώσεις (όποια θέλουμε) και λύνουμε την επιλεγμένη εξίσωση ως προς τον επιλεγμένο άγνωστο.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Στο παράδειγμά μας θα λύσουμε την πρώτη εξίσωση ως προς </a:t>
            </a:r>
            <a:r>
              <a:rPr lang="en-US" dirty="0"/>
              <a:t>x</a:t>
            </a:r>
            <a:r>
              <a:rPr lang="el-GR" dirty="0"/>
              <a:t>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Έχουμε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C97E81-73ED-4005-9EAE-EBCC7F4F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13118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Ν. ΕΡΥΘΡΑΙΑΣ/ΜΑΘΗΜΑΤΙΚΑ Γ ΓΥΜΝΑΣΙΟΥ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CEE26B01-BCAC-48C1-8243-D764654315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315183"/>
              </p:ext>
            </p:extLst>
          </p:nvPr>
        </p:nvGraphicFramePr>
        <p:xfrm>
          <a:off x="2331526" y="3907302"/>
          <a:ext cx="38862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86200" imgH="1015920" progId="Equation.DSMT4">
                  <p:embed/>
                </p:oleObj>
              </mc:Choice>
              <mc:Fallback>
                <p:oleObj name="Equation" r:id="rId2" imgW="3886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1526" y="3907302"/>
                        <a:ext cx="38862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1052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996</Words>
  <Application>Microsoft Office PowerPoint</Application>
  <PresentationFormat>Ευρεία οθόνη</PresentationFormat>
  <Paragraphs>125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Monotype Corsiva</vt:lpstr>
      <vt:lpstr>Θέμα του Office</vt:lpstr>
      <vt:lpstr>Equation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  <vt:lpstr>ΑΛΓΕΒΡΙΚΗ ΕΠΙΛΥΣΗ ΓΡΑΜΜΙΚΟΥ ΣΥΣΤΗΜΑΤΟΣ 2x2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ΑΛΓΕΒΡΙΚΗ ΕΠΙΛΥΣΗ ΓΡΑΜΜΙΚΟΥ ΣΥΣΤΗΜΑΤΟΣ 2x2</dc:title>
  <dc:creator>athanasios tselios</dc:creator>
  <cp:lastModifiedBy>Sakis Tselios</cp:lastModifiedBy>
  <cp:revision>44</cp:revision>
  <dcterms:created xsi:type="dcterms:W3CDTF">2020-04-16T17:07:42Z</dcterms:created>
  <dcterms:modified xsi:type="dcterms:W3CDTF">2025-04-25T09:48:02Z</dcterms:modified>
</cp:coreProperties>
</file>