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4" r:id="rId6"/>
    <p:sldId id="263" r:id="rId7"/>
    <p:sldId id="265" r:id="rId8"/>
    <p:sldId id="260" r:id="rId9"/>
    <p:sldId id="262" r:id="rId10"/>
    <p:sldId id="266" r:id="rId11"/>
    <p:sldId id="270" r:id="rId12"/>
    <p:sldId id="267" r:id="rId13"/>
    <p:sldId id="268" r:id="rId14"/>
    <p:sldId id="269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7DA177-03C7-C804-E3B0-6BF29EA7B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4AA69FE-2AEA-CAC1-8592-2BF121E6D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FCFAC7E-1D57-2668-3543-48C33485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7925-6036-4BA5-8C15-00E5CDDAA72A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64FDF6-27D9-8B0F-C783-A14C8706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65141F5-DFAE-108D-1C90-EF3C67447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B30-CBB6-4CCF-9467-66AFFD009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29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3B41A0-6C4D-FC5E-E12D-BF3CFE0D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6CB1613-AE51-829A-7F2C-5953513BF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AB0C606-C9BB-4A74-A920-273F06C2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7925-6036-4BA5-8C15-00E5CDDAA72A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2D01AA4-5FB5-5B0E-8F3B-718EB52EF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4E4285-1C7A-89AE-A84F-040C4FBB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B30-CBB6-4CCF-9467-66AFFD009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251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B1393A0-A9C0-CDF2-D2EA-BDE882014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F77CA73-FBE9-1372-E1C0-3F0E28B39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AAF931F-E8AB-E057-7FC9-C3762D6F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7925-6036-4BA5-8C15-00E5CDDAA72A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32BB65C-C43E-34E6-3FE5-1A1ABF54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F883B71-2E32-331A-CFEC-56126AA8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B30-CBB6-4CCF-9467-66AFFD009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523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660D93-A2ED-DB87-F820-F57312A4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22728F-E0EC-C300-6ADC-4F1BD7A6E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8C1F90-3D1B-6FC6-C2B3-01FE5839E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7925-6036-4BA5-8C15-00E5CDDAA72A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74CC092-0DE7-15E1-0C24-94B57B64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76ACA1F-EFF8-EEA4-95CE-767F4C91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B30-CBB6-4CCF-9467-66AFFD009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679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FBBCD1-D08E-3B16-D2CC-FAA67D89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23C8098-7A1B-CC1F-79E8-CF853E5F4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CDDEC39-AD34-93D5-773E-CD2A45090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7925-6036-4BA5-8C15-00E5CDDAA72A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A7882DC-9E62-79E4-D625-572111C3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C1818C5-DF24-7370-8E42-12ADEE2B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B30-CBB6-4CCF-9467-66AFFD009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348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4DB142-2DCB-DC80-BE52-11FA6A70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8630D4-C230-1FB0-3162-D756E8D2C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C7FC223-74EA-B68C-874F-2D573C958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453E14D-655D-74D3-B7F9-CE5FF3ABE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7925-6036-4BA5-8C15-00E5CDDAA72A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DF7AE92-E25E-E16B-2DD9-E2E14047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3A9417F-1EFD-F219-2C7E-2E07B1FF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B30-CBB6-4CCF-9467-66AFFD009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061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30EC35-5F7E-5323-8C96-4C68E613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47959BC-139F-43A4-35DE-4C3F93D7A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3C87A0E-C59B-3C40-45A4-9A63EA4AB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BC368F2-EFB3-5776-5926-5F31A6444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1EF2B83-2F79-EF35-6FF3-54E21D03F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73A3B01-FDA0-ADDD-88BC-6DB4B0AF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7925-6036-4BA5-8C15-00E5CDDAA72A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E4232CE-E157-72A3-A171-997075F7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AEBACDE-6233-C9AE-0A6B-C88DEC214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B30-CBB6-4CCF-9467-66AFFD009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005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58B122-7E6D-D613-5BEF-9C1F1D01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2F0E70A-422F-CCEC-8D88-2487955E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7925-6036-4BA5-8C15-00E5CDDAA72A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660E7EC-0BF4-3110-5E27-DE0EFDD6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ADF2640-CB9E-B247-5C2C-9D2B9623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B30-CBB6-4CCF-9467-66AFFD009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832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5AB10E9-2D6F-90E2-6384-063A897E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7925-6036-4BA5-8C15-00E5CDDAA72A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427D31-D49E-A3DE-8C8E-DF4E78F0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E2F4E8B-057A-A1C5-A53A-B6D52C99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B30-CBB6-4CCF-9467-66AFFD009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227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2C1BF3-2EF2-D65D-E5FE-DC7C46FB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CB1F02-07C0-64E2-0B6D-AA56E3022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6DBFC58-8D01-E63A-BD1A-D4E06C2A4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4C260F0-3F8D-256C-51E6-91BB1A761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7925-6036-4BA5-8C15-00E5CDDAA72A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0A715F2-E1E6-FE9C-C892-E247B408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67AE974-F070-FE36-03E3-D3E848254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B30-CBB6-4CCF-9467-66AFFD009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412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D608CF-BB3F-0E99-B987-C6AA7EC4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0D2F929-9CF8-FE4C-E1E0-C84F3B6D4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DD47039-C00E-3A48-71BA-3B25D0BD8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3DFCD79-3343-F74F-BBA7-039BA141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7925-6036-4BA5-8C15-00E5CDDAA72A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BD16AEC-712F-CA94-70A9-D455951E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2C4429D-B3BE-6EB2-B595-42BE8DDD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B30-CBB6-4CCF-9467-66AFFD009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270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55B9288-9A3C-3020-00C4-D3924A2B9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FDC4C49-0A06-3FDC-21EF-AEA65B567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17DC5D8-F7E7-4C4A-7E6B-5B6E44DD3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7925-6036-4BA5-8C15-00E5CDDAA72A}" type="datetimeFigureOut">
              <a:rPr lang="el-GR" smtClean="0"/>
              <a:t>5/10/2024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1EDCBB6-3FD2-1C06-E9DA-7A898E343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6B1A993-8D29-D67C-E14A-3EC599BBA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04B30-CBB6-4CCF-9467-66AFFD009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204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6D2437-92C8-5EE5-52F9-2ACE36F19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8818" y="1265238"/>
            <a:ext cx="8234363" cy="1655763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Γυμνάσιο Ν. Ερυθραίας</a:t>
            </a:r>
            <a:br>
              <a:rPr lang="el-GR" sz="6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</a:br>
            <a:br>
              <a:rPr lang="el-GR" sz="6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l-GR" sz="6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Γ΄ ΓΥΜΝΑΣΙΟΥ</a:t>
            </a:r>
            <a:endParaRPr lang="el-GR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6421295-76E6-0929-FE43-4018D5E1F6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&amp; Β 1.1  Ισότητα τριγώνων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284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49E734-D90D-EE44-E3EF-55383468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377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8C202B-54F4-876B-B7CE-3847166EE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854"/>
            <a:ext cx="10515600" cy="4844109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Για να αποδείξουμε ότι δύο τρίγωνα είναι ίσα, θα πρέπει επομένως να βρούμε 6 στοιχεία τους ίσα (τις 3 πλευρές και τις 3 γωνίες).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Αποδεικνύεται όμως ότι αρκούν λιγότερα στοιχεία για να τα βγάλουμε ίσα (για την ακρίβεια 3 στοιχεία).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Αυτά ονομάζονται </a:t>
            </a:r>
            <a:r>
              <a:rPr lang="el-GR" dirty="0">
                <a:solidFill>
                  <a:srgbClr val="FF0000"/>
                </a:solidFill>
              </a:rPr>
              <a:t>κριτήρια ισότητας τριγώνων</a:t>
            </a:r>
            <a:r>
              <a:rPr lang="el-GR" dirty="0"/>
              <a:t>. </a:t>
            </a:r>
          </a:p>
          <a:p>
            <a:r>
              <a:rPr lang="el-GR" dirty="0"/>
              <a:t>για τα τυχαία τρίγωνα υπάρχουν 3 κριτήρια ισότητας, ενώ</a:t>
            </a:r>
          </a:p>
          <a:p>
            <a:r>
              <a:rPr lang="el-GR" dirty="0"/>
              <a:t>για τα ορθογώνια τρίγωνα υπάρχουν 2 κριτήρια ισότητας</a:t>
            </a:r>
          </a:p>
        </p:txBody>
      </p:sp>
    </p:spTree>
    <p:extLst>
      <p:ext uri="{BB962C8B-B14F-4D97-AF65-F5344CB8AC3E}">
        <p14:creationId xmlns:p14="http://schemas.microsoft.com/office/powerpoint/2010/main" val="1437902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733ADE-1875-6C94-7E6C-205744675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7282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A9A300-FBB1-ED07-3A84-0C0A96144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369"/>
            <a:ext cx="10515600" cy="4983594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>
                <a:solidFill>
                  <a:srgbClr val="FF0000"/>
                </a:solidFill>
              </a:rPr>
              <a:t>Κριτήρια ισότητας τυχαίων τριγώνων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u="sng" dirty="0"/>
              <a:t>1ο Κριτήριο</a:t>
            </a:r>
            <a:r>
              <a:rPr lang="el-GR" dirty="0"/>
              <a:t>. Αν δύο τρίγωνα έχουν τρείς πλευρές ίσες μία προς μία, τότε είναι ίσα. 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4069D75-7EEC-6E9D-65DF-B8CEAE36B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051" y="3227766"/>
            <a:ext cx="5256515" cy="280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60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329925-18EB-35C7-F458-CE06BB92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5289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70CECD-3258-2272-0DFD-F14902DE8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1892"/>
            <a:ext cx="10515600" cy="5185071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>
                <a:solidFill>
                  <a:srgbClr val="FF0000"/>
                </a:solidFill>
              </a:rPr>
              <a:t>Κριτήρια ισότητας τυχαίων τριγώνων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u="sng" dirty="0"/>
              <a:t>2ο Κριτήριο</a:t>
            </a:r>
            <a:r>
              <a:rPr lang="el-GR" dirty="0"/>
              <a:t>. Αν δύο τρίγωνα έχουν δύο πλευρές ίσες μία προς μία και την </a:t>
            </a:r>
            <a:r>
              <a:rPr lang="el-GR" dirty="0">
                <a:solidFill>
                  <a:srgbClr val="FF0000"/>
                </a:solidFill>
              </a:rPr>
              <a:t>περιεχόμενη</a:t>
            </a:r>
            <a:r>
              <a:rPr lang="el-GR" dirty="0"/>
              <a:t> γωνία τους ίση, τότε είναι ίσα.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9C3FC1E-EAA5-5360-1DC1-2773026C9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528" y="3105221"/>
            <a:ext cx="6398943" cy="252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20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36E876-9C66-8357-443D-0E2130DB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8278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5FF21D-0DBC-A7D5-AAD1-115976BE8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369"/>
            <a:ext cx="10515600" cy="4983594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>
                <a:solidFill>
                  <a:srgbClr val="FF0000"/>
                </a:solidFill>
              </a:rPr>
              <a:t>Κριτήρια ισότητας τυχαίων τριγώνων</a:t>
            </a:r>
          </a:p>
          <a:p>
            <a:pPr marL="0" indent="0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u="sng" dirty="0"/>
              <a:t>3ο Κριτήριο</a:t>
            </a:r>
            <a:r>
              <a:rPr lang="el-GR" dirty="0"/>
              <a:t>. Αν δύο τρίγωνα έχουν μία πλευρά ίση και τις προσκείμενες στην πλευρά αυτή γωνίες ίσες μία προς μία, τότε είναι ίσα.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08488D7-191C-19EE-2494-E7FCC61D8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277" y="3429000"/>
            <a:ext cx="6161446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01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BCC18D-F776-5775-3AAA-05D8305D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2780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151524-103B-A079-60D6-C338ED837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363"/>
            <a:ext cx="10515600" cy="4921600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>
                <a:solidFill>
                  <a:srgbClr val="FF0000"/>
                </a:solidFill>
              </a:rPr>
              <a:t>Κριτήρια ισότητας ορθογωνίων τριγώνων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u="sng" dirty="0"/>
              <a:t>1ο Κριτήριο</a:t>
            </a:r>
            <a:r>
              <a:rPr lang="el-GR" dirty="0"/>
              <a:t>. Δύο ορθογώνια τρίγωνα είναι ίσα όταν έχουν δύο αντίστοιχες πλευρές ίσες μία προς μία.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FA700AF-DF02-C770-184B-EBC25A676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94" y="3295426"/>
            <a:ext cx="11099534" cy="26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44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BDD6E8-AD74-8F8C-A1EE-54B28A59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4773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424AD0-6281-5354-A168-E9B4D065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0380"/>
            <a:ext cx="10515600" cy="5076583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>
                <a:solidFill>
                  <a:srgbClr val="FF0000"/>
                </a:solidFill>
              </a:rPr>
              <a:t>Κριτήρια ισότητας ορθογωνίων τριγώνων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u="sng" dirty="0"/>
              <a:t>2ο Κριτήριο</a:t>
            </a:r>
            <a:r>
              <a:rPr lang="el-GR" dirty="0"/>
              <a:t>. Δύο ορθογώνια τρίγωνα είναι ίσα όταν έχουν μία αντίστοιχη πλευρά ίση και μία αντίστοιχη οξεία γωνία ίση. 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79916D4-DB27-6EF0-F2B2-B9B276767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20" y="3244168"/>
            <a:ext cx="11194924" cy="274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00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7E437C-27D9-CC02-3C1E-6845A683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27C75F-D279-39D9-0B66-81E795EC1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Στη συνέχεια θα αναφέρουμε κάποιες παρατηρήσεις (προτάσεις) που είναι χρήσιμες για την μελέτη της ενότητας και θα χρησιμοποιήσουμε στις ασκήσεις.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Σημειώστε ότι μερικές από αυτές αναφέρονται στην ύλη που διδαχθήκαμε στην Β Γυμνασίου.</a:t>
            </a:r>
          </a:p>
        </p:txBody>
      </p:sp>
    </p:spTree>
    <p:extLst>
      <p:ext uri="{BB962C8B-B14F-4D97-AF65-F5344CB8AC3E}">
        <p14:creationId xmlns:p14="http://schemas.microsoft.com/office/powerpoint/2010/main" val="3652744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4E70AA-E072-9296-90F5-25DB6622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8278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B573DE-D6ED-12EE-7902-12E85A517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369"/>
            <a:ext cx="10515600" cy="4983594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Παρατηρήσεις</a:t>
            </a:r>
          </a:p>
          <a:p>
            <a:pPr marL="0" indent="0">
              <a:buNone/>
            </a:pPr>
            <a:r>
              <a:rPr lang="el-GR" dirty="0"/>
              <a:t>1. Οι κατακορυφήν γωνίες είναι ίσες.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539DF66-8C6C-8414-A44F-6DD019C54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652" y="2340244"/>
            <a:ext cx="8021215" cy="40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61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7E437C-27D9-CC02-3C1E-6845A683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27C75F-D279-39D9-0B66-81E795EC1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l-GR" dirty="0"/>
              <a:t>Οι εντός εναλλάξ γωνίες είναι ίσες</a:t>
            </a:r>
          </a:p>
          <a:p>
            <a:pPr marL="0" indent="0">
              <a:buNone/>
            </a:pPr>
            <a:r>
              <a:rPr lang="el-GR" dirty="0"/>
              <a:t>      Οι εντός εκτός και επί τα αυτά γωνίες είναι ίσες.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E104D02-34E1-4911-616E-7AC89D741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242363"/>
            <a:ext cx="4979575" cy="293459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5D43784-E98F-DFB1-0B42-49FA38295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42363"/>
            <a:ext cx="5328312" cy="293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15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7E437C-27D9-CC02-3C1E-6845A683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27C75F-D279-39D9-0B66-81E795EC1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3. Το άθροισμα των γωνιών ενός τριγώνου είναι ίσο με          . </a:t>
            </a:r>
          </a:p>
          <a:p>
            <a:pPr marL="0" indent="0">
              <a:buNone/>
            </a:pPr>
            <a:endParaRPr lang="el-GR" dirty="0"/>
          </a:p>
        </p:txBody>
      </p:sp>
      <p:graphicFrame>
        <p:nvGraphicFramePr>
          <p:cNvPr id="4" name="Αντικείμενο 3">
            <a:extLst>
              <a:ext uri="{FF2B5EF4-FFF2-40B4-BE49-F238E27FC236}">
                <a16:creationId xmlns:a16="http://schemas.microsoft.com/office/drawing/2014/main" id="{285ED4D6-1E91-8CB6-8E98-1133E67EB2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122126"/>
              </p:ext>
            </p:extLst>
          </p:nvPr>
        </p:nvGraphicFramePr>
        <p:xfrm>
          <a:off x="8852545" y="1779131"/>
          <a:ext cx="709908" cy="47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560" imgH="203040" progId="Equation.DSMT4">
                  <p:embed/>
                </p:oleObj>
              </mc:Choice>
              <mc:Fallback>
                <p:oleObj name="Equation" r:id="rId2" imgW="304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52545" y="1779131"/>
                        <a:ext cx="709908" cy="473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55A8BEF7-5361-725E-473B-A15FAD514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851" y="2400949"/>
            <a:ext cx="5409223" cy="3559037"/>
          </a:xfrm>
          <a:prstGeom prst="rect">
            <a:avLst/>
          </a:prstGeom>
        </p:spPr>
      </p:pic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3B9EF3D4-84D9-8A77-6B84-57F007DBF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965070"/>
              </p:ext>
            </p:extLst>
          </p:nvPr>
        </p:nvGraphicFramePr>
        <p:xfrm>
          <a:off x="5884462" y="2668789"/>
          <a:ext cx="2335597" cy="658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360" imgH="279360" progId="Equation.DSMT4">
                  <p:embed/>
                </p:oleObj>
              </mc:Choice>
              <mc:Fallback>
                <p:oleObj name="Equation" r:id="rId5" imgW="990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4462" y="2668789"/>
                        <a:ext cx="2335597" cy="658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028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7B7ED00C-0260-E017-646C-8A710D29C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80" y="2069583"/>
            <a:ext cx="3502696" cy="315367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82C6DED9-4C37-CF72-A6D7-6AEF8D64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8278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 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71D9E9-556A-CB1E-B38E-D374205B7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2" y="1115878"/>
            <a:ext cx="11081288" cy="5061085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Σε ένα τρίγωνο αναγνωρίζουμε τα κύρια και τα δευτερεύοντα στοιχεία του. </a:t>
            </a:r>
          </a:p>
          <a:p>
            <a:pPr marL="0" indent="0">
              <a:buNone/>
            </a:pPr>
            <a:r>
              <a:rPr lang="el-GR" dirty="0"/>
              <a:t>                                                  </a:t>
            </a:r>
            <a:r>
              <a:rPr lang="el-GR" dirty="0">
                <a:solidFill>
                  <a:srgbClr val="FF0000"/>
                </a:solidFill>
              </a:rPr>
              <a:t>Κύρια στοιχεία</a:t>
            </a:r>
            <a:r>
              <a:rPr lang="el-GR" dirty="0"/>
              <a:t>:                   </a:t>
            </a:r>
            <a:r>
              <a:rPr lang="el-GR" dirty="0">
                <a:solidFill>
                  <a:srgbClr val="FF0000"/>
                </a:solidFill>
              </a:rPr>
              <a:t>Πλευρές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                                                                                                 Γωνίες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                        </a:t>
            </a:r>
            <a:r>
              <a:rPr lang="el-GR" dirty="0">
                <a:solidFill>
                  <a:schemeClr val="accent1"/>
                </a:solidFill>
              </a:rPr>
              <a:t>Δευτερεύοντα στοιχεία</a:t>
            </a:r>
            <a:r>
              <a:rPr lang="el-GR" dirty="0"/>
              <a:t>:    </a:t>
            </a:r>
            <a:r>
              <a:rPr lang="el-GR" dirty="0">
                <a:solidFill>
                  <a:schemeClr val="accent1"/>
                </a:solidFill>
              </a:rPr>
              <a:t>Διάμεσος</a:t>
            </a:r>
          </a:p>
          <a:p>
            <a:pPr marL="0" indent="0">
              <a:buNone/>
            </a:pPr>
            <a:r>
              <a:rPr lang="el-GR" dirty="0">
                <a:solidFill>
                  <a:schemeClr val="accent1"/>
                </a:solidFill>
              </a:rPr>
              <a:t>                                                                                                  Διχοτόμος</a:t>
            </a:r>
          </a:p>
          <a:p>
            <a:pPr marL="0" indent="0">
              <a:buNone/>
            </a:pPr>
            <a:r>
              <a:rPr lang="el-GR" dirty="0">
                <a:solidFill>
                  <a:schemeClr val="accent1"/>
                </a:solidFill>
              </a:rPr>
              <a:t>                                                                                                  Ύψος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3372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7E437C-27D9-CC02-3C1E-6845A683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27C75F-D279-39D9-0B66-81E795EC1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4. Απόσταση ενός σημείου Α από μια ευθεία (ε) ονομάζεται το </a:t>
            </a:r>
            <a:r>
              <a:rPr lang="el-GR" dirty="0">
                <a:solidFill>
                  <a:srgbClr val="FF0000"/>
                </a:solidFill>
              </a:rPr>
              <a:t>κάθετο</a:t>
            </a:r>
            <a:r>
              <a:rPr lang="el-GR" dirty="0"/>
              <a:t> ευθύγραμμο τμήμα ΑΒ που φέρνουμε από το σημείο στην ευθεία.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8905352-2775-A447-5203-1744734E3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870" y="2725300"/>
            <a:ext cx="6183608" cy="37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65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7E437C-27D9-CC02-3C1E-6845A683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27C75F-D279-39D9-0B66-81E795EC1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5. Οι γωνίες της βάσης (παρά τη βάση) ισοσκελούς τριγώνου είναι ίσες (θα το αποδείξουμε).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8D39F81-A662-EB95-8D5A-640E0C069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910" y="2400553"/>
            <a:ext cx="3277229" cy="377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33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7E437C-27D9-CC02-3C1E-6845A683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27C75F-D279-39D9-0B66-81E795EC1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6. Το ύψος, η διάμεσος και η διχοτόμος που καταλήγουν στη </a:t>
            </a:r>
            <a:r>
              <a:rPr lang="el-GR" dirty="0">
                <a:solidFill>
                  <a:srgbClr val="FF0000"/>
                </a:solidFill>
              </a:rPr>
              <a:t>βάση</a:t>
            </a:r>
            <a:r>
              <a:rPr lang="el-GR" dirty="0"/>
              <a:t> ενός ισοσκελούς τριγώνου </a:t>
            </a:r>
            <a:r>
              <a:rPr lang="el-GR" u="sng" dirty="0"/>
              <a:t>ταυτίζονται</a:t>
            </a:r>
            <a:r>
              <a:rPr lang="el-GR" dirty="0"/>
              <a:t>. Προσοχή, η πρόταση ισχύει και στα ισόπλευρα τρίγωνα με τη διαφορά ότι μπορούμε να τα φέρουμε σε </a:t>
            </a:r>
            <a:r>
              <a:rPr lang="el-GR" u="sng" dirty="0"/>
              <a:t>οποιαδήποτε πλευρά</a:t>
            </a:r>
            <a:r>
              <a:rPr lang="el-GR" dirty="0"/>
              <a:t> (γιατί;)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E332E4D-A325-6BD2-90B9-5C007B875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884" y="3429000"/>
            <a:ext cx="6816232" cy="325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83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7E437C-27D9-CC02-3C1E-6845A683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27C75F-D279-39D9-0B66-81E795EC1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373"/>
            <a:ext cx="10515600" cy="501459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7. Σε έναν κύκλο σε ίσα τόξα αντιστοιχούν ίσες χορδές (και αντιστρόφως).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19EA847-EF3A-C12C-AE11-B60F7F1A8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939" y="2121337"/>
            <a:ext cx="5411146" cy="40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95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7E437C-27D9-CC02-3C1E-6845A683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27C75F-D279-39D9-0B66-81E795EC1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1376"/>
            <a:ext cx="10515600" cy="5045587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8. Εγγεγραμμένες γωνίες που βαίνουν στο ίδιο (ή σε ίσα τόξα) είναι ίσες (και αντιστρόφως).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01A246C-68BF-7F68-C232-71C7239FF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854" y="2064218"/>
            <a:ext cx="4603015" cy="44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07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7E437C-27D9-CC02-3C1E-6845A683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27C75F-D279-39D9-0B66-81E795EC1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386"/>
            <a:ext cx="10515600" cy="5138577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9. Μια εγγεγραμμένη γωνία είναι ίση με το μισό της επίκεντρης </a:t>
            </a:r>
            <a:r>
              <a:rPr lang="el-GR" u="sng" dirty="0"/>
              <a:t>όταν βαίνουν στο ίδιο τόξο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8E4932E-F83A-5D8E-545F-5E3D1F827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01" y="1709181"/>
            <a:ext cx="4814401" cy="49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38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7E437C-27D9-CC02-3C1E-6845A683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27C75F-D279-39D9-0B66-81E795EC1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881"/>
            <a:ext cx="10515600" cy="509208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10. Εγγεγραμμένη γωνία που βαίνει σε ημικύκλιο είναι ορθή.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810B75F-61B1-936D-DC57-C8E8FA42A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210" y="1620126"/>
            <a:ext cx="5822827" cy="508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9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7E437C-27D9-CC02-3C1E-6845A683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27C75F-D279-39D9-0B66-81E795EC1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11. Κάθε σημείο της μεσοκαθέτου ενός ευθυγράμμου τμήματος ισαπέχει από τα άκρα του (θα αποδειχθεί).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CBA2786-38E5-8EEE-8E83-8C94A73D0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096" y="1830626"/>
            <a:ext cx="5532072" cy="46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99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7E437C-27D9-CC02-3C1E-6845A683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27C75F-D279-39D9-0B66-81E795EC1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12. Κάθε σημείο της διχοτόμου μιας γωνίας ισαπέχει από τις πλευρές της (θα αποδειχθεί).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F3F0176-2BB7-8799-E232-AC2A47DBA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032" y="2021159"/>
            <a:ext cx="6293043" cy="47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25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A1B756B-D932-8824-5014-2010FFBC5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6216CB0-73F3-D136-29A8-BE7CA1FE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7513"/>
            <a:ext cx="10515600" cy="3219450"/>
          </a:xfrm>
        </p:spPr>
        <p:txBody>
          <a:bodyPr/>
          <a:lstStyle/>
          <a:p>
            <a:pPr marL="0" indent="0" algn="ctr">
              <a:buNone/>
            </a:pPr>
            <a:r>
              <a:rPr lang="el-GR" sz="48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ΤΕΛΟΣ</a:t>
            </a:r>
          </a:p>
          <a:p>
            <a:pPr marL="0" indent="0" algn="ctr">
              <a:buNone/>
            </a:pPr>
            <a:r>
              <a:rPr lang="el-GR" sz="48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l-GR" sz="28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endParaRPr lang="el-GR" sz="28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Γραφικό 7" descr="Σκιαγράφημα αγγελικού προσώπου με συμπαγές γέμισμα">
            <a:extLst>
              <a:ext uri="{FF2B5EF4-FFF2-40B4-BE49-F238E27FC236}">
                <a16:creationId xmlns:a16="http://schemas.microsoft.com/office/drawing/2014/main" id="{21E8F4A3-5E0B-B992-379D-83D448790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1644447"/>
            <a:ext cx="914400" cy="914400"/>
          </a:xfrm>
          <a:prstGeom prst="rect">
            <a:avLst/>
          </a:prstGeom>
        </p:spPr>
      </p:pic>
      <p:pic>
        <p:nvPicPr>
          <p:cNvPr id="10" name="Γραφικό 9" descr="Αγόρι που φορά Backpack">
            <a:extLst>
              <a:ext uri="{FF2B5EF4-FFF2-40B4-BE49-F238E27FC236}">
                <a16:creationId xmlns:a16="http://schemas.microsoft.com/office/drawing/2014/main" id="{1C3519CF-6D28-78C0-8AC6-4E6EBD21B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55177" y="2310120"/>
            <a:ext cx="14382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14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25A5553C-5A9E-D4C1-2F34-B14BC3F3C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2777"/>
            <a:ext cx="4870477" cy="4092446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EBB9F6C-0348-CFCB-423D-128CFAEC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7282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3514B2-B40E-01F7-ADA0-E76051FF0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9383"/>
            <a:ext cx="10515600" cy="53004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/>
              <a:t>                                                                  </a:t>
            </a:r>
            <a:r>
              <a:rPr lang="el-GR" u="sng" dirty="0"/>
              <a:t>Κύρια στοιχεία ενός τριγώνου 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                                 </a:t>
            </a:r>
            <a:r>
              <a:rPr lang="el-GR" dirty="0">
                <a:solidFill>
                  <a:srgbClr val="FF0000"/>
                </a:solidFill>
              </a:rPr>
              <a:t>Οι πλευρές </a:t>
            </a:r>
            <a:r>
              <a:rPr lang="el-GR" dirty="0"/>
              <a:t>γράφονται ΑΒ, ΒΓ και ΑΓ.</a:t>
            </a:r>
          </a:p>
          <a:p>
            <a:pPr marL="0" indent="0">
              <a:buNone/>
            </a:pPr>
            <a:r>
              <a:rPr lang="el-GR" dirty="0"/>
              <a:t>                                                           Για τον συμβολισμό των πλευρών            </a:t>
            </a:r>
          </a:p>
          <a:p>
            <a:pPr marL="0" indent="0">
              <a:buNone/>
            </a:pPr>
            <a:r>
              <a:rPr lang="el-GR" dirty="0"/>
              <a:t>                                                           μπορούμε να χρησιμοποιούμε και                   </a:t>
            </a:r>
          </a:p>
          <a:p>
            <a:pPr marL="0" indent="0">
              <a:buNone/>
            </a:pPr>
            <a:r>
              <a:rPr lang="el-GR" dirty="0"/>
              <a:t>                                                           μικρά γράμματα. Η πλευρά ΒΓ μπορεί </a:t>
            </a:r>
          </a:p>
          <a:p>
            <a:pPr marL="0" indent="0">
              <a:buNone/>
            </a:pPr>
            <a:r>
              <a:rPr lang="el-GR" dirty="0"/>
              <a:t>                                                           να γραφεί και ως α διότι βρίσκεται              </a:t>
            </a:r>
          </a:p>
          <a:p>
            <a:pPr marL="0" indent="0">
              <a:buNone/>
            </a:pPr>
            <a:r>
              <a:rPr lang="el-GR" dirty="0"/>
              <a:t>                                                           απέναντι από την κορυφή Α.</a:t>
            </a:r>
          </a:p>
          <a:p>
            <a:pPr marL="0" indent="0">
              <a:buNone/>
            </a:pPr>
            <a:r>
              <a:rPr lang="el-GR" dirty="0"/>
              <a:t>                                                            </a:t>
            </a:r>
            <a:r>
              <a:rPr lang="el-GR" dirty="0">
                <a:solidFill>
                  <a:srgbClr val="FF0000"/>
                </a:solidFill>
              </a:rPr>
              <a:t>Οι γωνίες </a:t>
            </a:r>
            <a:r>
              <a:rPr lang="el-GR" dirty="0"/>
              <a:t>γράφονται </a:t>
            </a:r>
          </a:p>
          <a:p>
            <a:pPr marL="0" indent="0">
              <a:buNone/>
            </a:pPr>
            <a:r>
              <a:rPr lang="el-GR" u="sng" dirty="0"/>
              <a:t>Σημείωση</a:t>
            </a:r>
            <a:r>
              <a:rPr lang="el-GR" dirty="0"/>
              <a:t>: ΑΒ    ΒΑ,                      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graphicFrame>
        <p:nvGraphicFramePr>
          <p:cNvPr id="5" name="Αντικείμενο 4">
            <a:extLst>
              <a:ext uri="{FF2B5EF4-FFF2-40B4-BE49-F238E27FC236}">
                <a16:creationId xmlns:a16="http://schemas.microsoft.com/office/drawing/2014/main" id="{76A5F6CF-90DA-AF58-0524-0117FF9F58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888560"/>
              </p:ext>
            </p:extLst>
          </p:nvPr>
        </p:nvGraphicFramePr>
        <p:xfrm>
          <a:off x="8945644" y="4969925"/>
          <a:ext cx="2213411" cy="62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280" imgH="304560" progId="Equation.DSMT4">
                  <p:embed/>
                </p:oleObj>
              </mc:Choice>
              <mc:Fallback>
                <p:oleObj name="Equation" r:id="rId3" imgW="10792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45644" y="4969925"/>
                        <a:ext cx="2213411" cy="62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FFE0C850-407B-AF32-8974-C3770C4C33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499565"/>
              </p:ext>
            </p:extLst>
          </p:nvPr>
        </p:nvGraphicFramePr>
        <p:xfrm>
          <a:off x="3815918" y="5475223"/>
          <a:ext cx="1678257" cy="559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920" imgH="266400" progId="Equation.DSMT4">
                  <p:embed/>
                </p:oleObj>
              </mc:Choice>
              <mc:Fallback>
                <p:oleObj name="Equation" r:id="rId5" imgW="7999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5918" y="5475223"/>
                        <a:ext cx="1678257" cy="559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C5CEB91B-71D7-DB06-254C-A94FA1D01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83005"/>
              </p:ext>
            </p:extLst>
          </p:nvPr>
        </p:nvGraphicFramePr>
        <p:xfrm>
          <a:off x="2915901" y="5721405"/>
          <a:ext cx="357537" cy="3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26720" progId="Equation.DSMT4">
                  <p:embed/>
                </p:oleObj>
              </mc:Choice>
              <mc:Fallback>
                <p:oleObj name="Equation" r:id="rId7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5901" y="5721405"/>
                        <a:ext cx="357537" cy="35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09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530B69-0436-4F6C-9BE3-0EEB2366D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7282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7CCF587-9F2B-01B5-0EAC-FA223EA36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650" y="852408"/>
            <a:ext cx="8853903" cy="564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6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8FAABB-1A2A-DFE2-0DC4-601F53A0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7282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BCC247-21A2-75CA-EB02-A97508CD6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61" y="852408"/>
            <a:ext cx="11561736" cy="5324555"/>
          </a:xfrm>
        </p:spPr>
        <p:txBody>
          <a:bodyPr/>
          <a:lstStyle/>
          <a:p>
            <a:pPr marL="0" indent="0" algn="ctr">
              <a:buNone/>
            </a:pPr>
            <a:endParaRPr lang="el-GR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l-GR" sz="2800" dirty="0">
                <a:solidFill>
                  <a:srgbClr val="FF0000"/>
                </a:solidFill>
              </a:rPr>
              <a:t>Είδη τριγώνων ως προς τις πλευρές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55C5676-1C7C-DC4E-FA87-26E4BA9D6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61" y="1972210"/>
            <a:ext cx="3793880" cy="301824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436B467-4C9C-6E59-648B-D99E8FD79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341" y="1987687"/>
            <a:ext cx="3777017" cy="301824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4CEC9F4-4294-DB2E-6D11-485485966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358" y="1987687"/>
            <a:ext cx="3901900" cy="30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9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3B1775-776C-F5FE-BDF8-429FE8CA9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631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13E53CB-85D3-2495-F023-B41DCBBB6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163" y="2273059"/>
            <a:ext cx="3726965" cy="296536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DA82DFC-2D10-3BF7-69E3-F6E217527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743" y="2381405"/>
            <a:ext cx="3727264" cy="285702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D7E447BC-943C-6E43-CA14-90BB4C2FE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439" y="2397321"/>
            <a:ext cx="3838137" cy="28333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C0B899-D629-67B6-2C8C-B4E559E822D0}"/>
              </a:ext>
            </a:extLst>
          </p:cNvPr>
          <p:cNvSpPr txBox="1"/>
          <p:nvPr/>
        </p:nvSpPr>
        <p:spPr>
          <a:xfrm>
            <a:off x="2863312" y="1315350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solidFill>
                  <a:srgbClr val="FF0000"/>
                </a:solidFill>
              </a:rPr>
              <a:t>Είδη τριγώνων ως προς τις γωνίες</a:t>
            </a:r>
          </a:p>
        </p:txBody>
      </p:sp>
    </p:spTree>
    <p:extLst>
      <p:ext uri="{BB962C8B-B14F-4D97-AF65-F5344CB8AC3E}">
        <p14:creationId xmlns:p14="http://schemas.microsoft.com/office/powerpoint/2010/main" val="314113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2EFA59-6E81-D41C-640F-B5B2B2F2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28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91F6B9-5A51-8F31-726E-BAC14551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1410"/>
            <a:ext cx="10515600" cy="5355553"/>
          </a:xfrm>
        </p:spPr>
        <p:txBody>
          <a:bodyPr/>
          <a:lstStyle/>
          <a:p>
            <a:pPr marL="0" indent="0" algn="ctr">
              <a:buNone/>
            </a:pPr>
            <a:r>
              <a:rPr lang="el-GR" u="sng" dirty="0"/>
              <a:t>Δευτερεύοντα στοιχεία ενός τριγώνου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1ED6AB6-5CD1-1CC8-88B0-0AE42FE49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22" y="1595995"/>
            <a:ext cx="3761779" cy="429442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FCB6041-A6F7-3B25-D108-9A17C8AA7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380" y="1605852"/>
            <a:ext cx="3838955" cy="429158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1C9FA74-8941-634F-E047-49465E609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601" y="1605524"/>
            <a:ext cx="3761779" cy="428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1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3B7592-D889-3BB4-5B47-785EDED9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770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EB90AB-9DCA-B884-C70C-138A2F8C5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41" y="929897"/>
            <a:ext cx="10515600" cy="5206515"/>
          </a:xfrm>
        </p:spPr>
        <p:txBody>
          <a:bodyPr/>
          <a:lstStyle/>
          <a:p>
            <a:pPr marL="0" indent="0" algn="ctr">
              <a:buNone/>
            </a:pPr>
            <a:r>
              <a:rPr lang="el-GR" u="sng" dirty="0"/>
              <a:t>Δευτερεύοντα στοιχεία ενός τριγώνου</a:t>
            </a:r>
          </a:p>
          <a:p>
            <a:pPr marL="0" indent="0" algn="ctr">
              <a:buNone/>
            </a:pPr>
            <a:endParaRPr lang="el-GR" u="sng" dirty="0"/>
          </a:p>
          <a:p>
            <a:pPr marL="0" indent="0" algn="ctr">
              <a:buNone/>
            </a:pPr>
            <a:endParaRPr lang="el-GR" u="sng" dirty="0"/>
          </a:p>
          <a:p>
            <a:pPr marL="0" indent="0" algn="ctr">
              <a:buNone/>
            </a:pPr>
            <a:endParaRPr lang="el-GR" u="sng" dirty="0"/>
          </a:p>
          <a:p>
            <a:pPr marL="0" indent="0" algn="ctr">
              <a:buNone/>
            </a:pPr>
            <a:endParaRPr lang="el-GR" u="sng" dirty="0"/>
          </a:p>
          <a:p>
            <a:pPr marL="0" indent="0" algn="ctr">
              <a:buNone/>
            </a:pPr>
            <a:endParaRPr lang="el-GR" u="sng" dirty="0"/>
          </a:p>
          <a:p>
            <a:pPr marL="0" indent="0" algn="just">
              <a:buNone/>
            </a:pPr>
            <a:endParaRPr lang="el-GR" u="sng" dirty="0"/>
          </a:p>
          <a:p>
            <a:pPr marL="0" indent="0" algn="just">
              <a:buNone/>
            </a:pPr>
            <a:r>
              <a:rPr lang="el-GR" dirty="0"/>
              <a:t>               Διάμεσος                           Διχοτόμος                       Ύψος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2929D0-5972-7DD5-C74D-F9FC614EE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02" y="1535214"/>
            <a:ext cx="3803893" cy="30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9AD6E14-DD1A-3B86-9C01-2BA5FA378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191" y="1535214"/>
            <a:ext cx="3473120" cy="308328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E674C50-A345-C46B-44B6-CB5D4F030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73" y="1488588"/>
            <a:ext cx="3540322" cy="311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96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1C68C2-8D77-1962-0515-8B8E67C5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 (&amp; Β1.1 Ισότητα τριγώνων)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D947CC-1051-196A-E8D4-00CE6221B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1376"/>
            <a:ext cx="10515600" cy="54864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Ορισμός: Δύο τρίγωνα θα λέμε ότι είναι ίσα όταν έχουν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όλες τις πλευρές ίσες μία προς μία</a:t>
            </a:r>
            <a:r>
              <a:rPr lang="el-GR" dirty="0"/>
              <a:t> </a:t>
            </a:r>
            <a:r>
              <a:rPr lang="el-GR" u="sng" dirty="0">
                <a:solidFill>
                  <a:srgbClr val="FF0000"/>
                </a:solidFill>
              </a:rPr>
              <a:t>και</a:t>
            </a:r>
            <a:r>
              <a:rPr lang="el-GR" dirty="0"/>
              <a:t> τις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αντίστοιχες γωνίες ίσες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</a:t>
            </a:r>
          </a:p>
          <a:p>
            <a:pPr marL="0" indent="0">
              <a:buNone/>
            </a:pPr>
            <a:r>
              <a:rPr lang="el-GR" dirty="0"/>
              <a:t>       Άρα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B8CBD6-E919-5422-13A9-A2545EFE3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520" y="2029920"/>
            <a:ext cx="6426554" cy="3183358"/>
          </a:xfrm>
          <a:prstGeom prst="rect">
            <a:avLst/>
          </a:prstGeom>
        </p:spPr>
      </p:pic>
      <p:graphicFrame>
        <p:nvGraphicFramePr>
          <p:cNvPr id="4" name="Αντικείμενο 3">
            <a:extLst>
              <a:ext uri="{FF2B5EF4-FFF2-40B4-BE49-F238E27FC236}">
                <a16:creationId xmlns:a16="http://schemas.microsoft.com/office/drawing/2014/main" id="{18CE6519-E006-02C3-B4CA-D459903D0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39747"/>
              </p:ext>
            </p:extLst>
          </p:nvPr>
        </p:nvGraphicFramePr>
        <p:xfrm>
          <a:off x="2311620" y="5213278"/>
          <a:ext cx="7064860" cy="1328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71800" imgH="558720" progId="Equation.DSMT4">
                  <p:embed/>
                </p:oleObj>
              </mc:Choice>
              <mc:Fallback>
                <p:oleObj name="Equation" r:id="rId3" imgW="29718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1620" y="5213278"/>
                        <a:ext cx="7064860" cy="1328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46565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867</Words>
  <Application>Microsoft Office PowerPoint</Application>
  <PresentationFormat>Ευρεία οθόνη</PresentationFormat>
  <Paragraphs>120</Paragraphs>
  <Slides>29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Θέμα του Office</vt:lpstr>
      <vt:lpstr>Equation</vt:lpstr>
      <vt:lpstr>Γυμνάσιο Ν. Ερυθραίας  Γ΄ ΓΥΜΝΑΣΙΟΥ</vt:lpstr>
      <vt:lpstr> 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  <vt:lpstr>Γυμνάσιο Ν. Ερυθραίας  (&amp; Β1.1 Ισότητα τριγώνων)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3ο Γυμνάσιο Βριλησσίων  Γ΄ ΓΥΜΝΑΣΙΟΥ</dc:title>
  <dc:creator>athanasios tselios</dc:creator>
  <cp:lastModifiedBy>Sakis Tselios</cp:lastModifiedBy>
  <cp:revision>26</cp:revision>
  <dcterms:created xsi:type="dcterms:W3CDTF">2022-10-02T14:08:43Z</dcterms:created>
  <dcterms:modified xsi:type="dcterms:W3CDTF">2024-10-05T16:08:57Z</dcterms:modified>
</cp:coreProperties>
</file>