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3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57BA-59BD-4DA0-9D0E-0022D8BF7093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39590-7B34-4093-AA61-279BB8A0C0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95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1CBF6A-A210-4ACC-BF17-189FF595D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C886DAE-DA32-4053-9FAF-2B8DBD16A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730555-3586-44A3-93FB-F2C0A0F6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3883-097A-48FE-B481-D8FEFA086E81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469C533-8DA5-47B0-8E35-8E8DEF8C3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9869DD8-7EB4-4599-B20D-C3832966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9238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A3398E-8F2F-4B9E-B2C5-04271366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49996BA-27D5-45D2-B23D-D553B4350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B97D51-E1BB-4284-9469-CB4A47C4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5292-EFA5-4927-82EF-EB6B623D4070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C17F0F8-BE3F-4C9F-B861-6C7FFC7C9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149692-C68C-4C94-8282-0F500FF2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114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BBB14EB-B883-425A-A079-1C3C81B45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6B96FF9-BEED-4465-8723-BA7C9688F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9AB0CFB-E793-4384-8A14-5401804AD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122B-4359-438E-86ED-E301BF1B378C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C17027-555C-4DBB-BF5F-5DA0F927A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01AC3F-FFE0-4613-86A9-F7F7B870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963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94F63B-55F7-4F7F-B1A8-425768E8F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1C8E3D0-B874-4D44-89B6-4B3B90F9F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AAA073A-8F40-4B03-8BE8-3805B131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882D-F55D-4DB5-8118-FAC7A6DEFC93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6B79FA-A8D6-44FA-AFA5-F58F5A55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3644A2B-37C5-4852-B679-97B2527F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78258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136D46-4C2D-49CC-9102-ECCF5ACEF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89FF10C-54F8-442D-97E7-290468963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0000E58-5DC0-49C1-90E2-07716263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3423-6AB1-477F-A8D3-66BF0AADD8DF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F5D5F7-28F1-4026-9E2E-3E256CF03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71F490D-51A0-4A41-B85E-49BF3FB34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7036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F17B0F-473E-403A-A6A4-E4C163DAF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1F1931-BBAB-4117-983D-69916982A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522118B-61E5-4A5A-BF75-F74CCCA62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4C62550-FF45-4A2A-8B44-2B39570A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32A4-4E60-481A-835E-B3C871C5DDE4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893DBEC-7310-406E-B581-705D1C49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0F25C7A-BD80-4EF8-A834-B533A9BC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9934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F6EA55-78EB-41CE-BCB4-C868481A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A7D76D1-39B9-4540-BD0F-8A80AA459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EDF60E4-00F7-4C57-A5E1-7CA53140D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214A1BD-E32E-4E8F-9D47-50B12FD6F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72D9C50-909D-4FFC-8D95-A264DB2CD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B245A23-CE45-4E16-83C2-4C35DABC3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3287-0F23-4ABB-BE83-EEC7E04B422D}" type="datetime1">
              <a:rPr lang="el-GR" smtClean="0"/>
              <a:t>25/4/2025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D0C06ED-14F3-44CB-A548-6CDAC5460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0763E5B-AFC7-41E5-961C-182D3F1D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048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13053F-69F6-48E9-B308-943EFE837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47A8DFE-A624-48EB-B6AE-B77099099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4366-DB00-491D-BD5B-9678F4B5D69B}" type="datetime1">
              <a:rPr lang="el-GR" smtClean="0"/>
              <a:t>25/4/2025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97F793A-4D15-4546-9464-A4725BE3D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CA44E44-568F-418C-83A7-4D2507B6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1863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1DB6CF2-86E4-4060-8261-68D3B6F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DD09D-8393-4006-8CAA-E4467578AE80}" type="datetime1">
              <a:rPr lang="el-GR" smtClean="0"/>
              <a:t>25/4/2025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D5ED26-4F8F-4847-AB1C-30CBB1A3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13F0B20-5351-4716-B75C-EE44466F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0058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6B062B-5BDD-4497-9771-4CC7BB86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099AD5-BE89-42FC-A7E4-5D1D462D1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1EDBB24-84EF-4D76-A5EF-AA4B228DA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F5B4316-E1D7-45B2-8655-A90EA703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9A62-36AE-4AAB-A80C-2F44EE643482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FE184E-75E5-43C5-ACA1-B8FB1D1D7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DCE5889-0781-4286-A897-DBCD1208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6378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634846-6A55-4EC0-96A3-18CBBB872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B415A89-F55B-4B73-9E44-CC15705BB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ECF480F-812C-451C-912E-8C03D8CC0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88F3FB7-C860-40AB-BF4B-8CBD0AEA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0B72-9EE3-49EE-B246-8D587B11CE97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90B5D5F-C9F5-4FD1-8BBE-0E36E1F1C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C4AE5C3-6DDD-4188-84A8-594825755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6735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100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B799B13-BAE8-4392-B575-72274007F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45C06-1356-4103-BD44-DA0FD84D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4202157-C600-4605-98F7-88AC6FF19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4AA08-294C-49A9-A7DC-F683D1F0AEEF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71C8F4-D12C-4B2C-9EBA-19057E880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011D4B3-03EC-426A-8372-5A875E7D3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0F35-AC38-4020-B349-A9CD44F96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401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6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6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0.e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3E77FDB-EE6E-4116-80CC-DB211715E187}"/>
              </a:ext>
            </a:extLst>
          </p:cNvPr>
          <p:cNvSpPr/>
          <p:nvPr/>
        </p:nvSpPr>
        <p:spPr>
          <a:xfrm>
            <a:off x="1814732" y="2841673"/>
            <a:ext cx="8679766" cy="1308297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1673"/>
            <a:ext cx="9144000" cy="1308297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ΣΧΕΣΕΙΣ ΜΕΤΑΞΥ </a:t>
            </a:r>
          </a:p>
          <a:p>
            <a:r>
              <a:rPr lang="el-GR" sz="3600" dirty="0">
                <a:solidFill>
                  <a:srgbClr val="FF0000"/>
                </a:solidFill>
              </a:rPr>
              <a:t>ΤΡΙΓΩΝΟΜΕΤΡΙΚΩΝ ΑΡΙΘΜΩΝ ΓΩΝΙΑΣ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875314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882419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4 </a:t>
            </a:r>
          </a:p>
          <a:p>
            <a:pPr algn="just"/>
            <a:r>
              <a:rPr lang="el-GR" dirty="0"/>
              <a:t>Η βασική τριγωνομετρική ταυτότητα είναι ιδιαίτερα χρήσιμη για την απόδειξη τριγωνομετρικών σχέσεων.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>
                <a:solidFill>
                  <a:srgbClr val="FF0000"/>
                </a:solidFill>
              </a:rPr>
              <a:t>Παράδειγμα</a:t>
            </a:r>
            <a:r>
              <a:rPr lang="el-GR" dirty="0"/>
              <a:t> </a:t>
            </a:r>
          </a:p>
          <a:p>
            <a:pPr algn="just"/>
            <a:r>
              <a:rPr lang="el-GR" dirty="0"/>
              <a:t>Να αποδειχθεί ότι                                                         για όλες τις γωνίες ω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 που ορίζεται η παράσταση.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756EEAA3-966B-4BF2-A8B6-785829DCE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729014"/>
              </p:ext>
            </p:extLst>
          </p:nvPr>
        </p:nvGraphicFramePr>
        <p:xfrm>
          <a:off x="4151141" y="4049762"/>
          <a:ext cx="3479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79760" imgH="787320" progId="Equation.DSMT4">
                  <p:embed/>
                </p:oleObj>
              </mc:Choice>
              <mc:Fallback>
                <p:oleObj name="Equation" r:id="rId2" imgW="34797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51141" y="4049762"/>
                        <a:ext cx="34798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8296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/>
              <a:t>Λύση </a:t>
            </a:r>
          </a:p>
          <a:p>
            <a:pPr algn="just"/>
            <a:r>
              <a:rPr lang="el-GR" dirty="0"/>
              <a:t>Θα πάρουμε το α΄ μέλος και με πράξεις θα καταλήξουμε στο β΄ μέλος.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BE7DC129-D628-4010-B993-794AEE3B4C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101979"/>
              </p:ext>
            </p:extLst>
          </p:nvPr>
        </p:nvGraphicFramePr>
        <p:xfrm>
          <a:off x="1276350" y="2603500"/>
          <a:ext cx="9639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39000" imgH="825480" progId="Equation.DSMT4">
                  <p:embed/>
                </p:oleObj>
              </mc:Choice>
              <mc:Fallback>
                <p:oleObj name="Equation" r:id="rId2" imgW="96390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76350" y="2603500"/>
                        <a:ext cx="96393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CC3F0F7-8E51-44BE-B99D-7EC1541167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769010"/>
              </p:ext>
            </p:extLst>
          </p:nvPr>
        </p:nvGraphicFramePr>
        <p:xfrm>
          <a:off x="1629214" y="3589215"/>
          <a:ext cx="8216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216640" imgH="825480" progId="Equation.DSMT4">
                  <p:embed/>
                </p:oleObj>
              </mc:Choice>
              <mc:Fallback>
                <p:oleObj name="Equation" r:id="rId4" imgW="821664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9214" y="3589215"/>
                        <a:ext cx="8216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4A5B8DF-A3A0-4FFF-B789-78D41DC85A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40226"/>
              </p:ext>
            </p:extLst>
          </p:nvPr>
        </p:nvGraphicFramePr>
        <p:xfrm>
          <a:off x="1629214" y="4569460"/>
          <a:ext cx="2946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46240" imgH="939600" progId="Equation.DSMT4">
                  <p:embed/>
                </p:oleObj>
              </mc:Choice>
              <mc:Fallback>
                <p:oleObj name="Equation" r:id="rId6" imgW="29462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29214" y="4569460"/>
                        <a:ext cx="29464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1747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5</a:t>
            </a:r>
          </a:p>
          <a:p>
            <a:pPr algn="just"/>
            <a:r>
              <a:rPr lang="el-GR" dirty="0"/>
              <a:t>Ιδιαίτερα χρήσιμες είναι και οι επόμενες μορφές της βασικής τριγωνομετρικής ταυτότητας: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>
                <a:solidFill>
                  <a:srgbClr val="FF0000"/>
                </a:solidFill>
              </a:rPr>
              <a:t>Παράδειγμα </a:t>
            </a:r>
          </a:p>
          <a:p>
            <a:pPr algn="just"/>
            <a:r>
              <a:rPr lang="el-GR" dirty="0"/>
              <a:t>Να αποδειχθεί ότι  συν</a:t>
            </a:r>
            <a:r>
              <a:rPr lang="el-GR" baseline="30000" dirty="0"/>
              <a:t>4</a:t>
            </a:r>
            <a:r>
              <a:rPr lang="el-GR" dirty="0"/>
              <a:t>α-ημ</a:t>
            </a:r>
            <a:r>
              <a:rPr lang="el-GR" baseline="30000" dirty="0"/>
              <a:t>4</a:t>
            </a:r>
            <a:r>
              <a:rPr lang="el-GR" dirty="0"/>
              <a:t>α=2συν</a:t>
            </a:r>
            <a:r>
              <a:rPr lang="el-GR" baseline="30000" dirty="0"/>
              <a:t>2</a:t>
            </a:r>
            <a:r>
              <a:rPr lang="el-GR" dirty="0"/>
              <a:t>α-1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03BDADD5-B9D6-4873-87E0-F4983C042A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20647"/>
              </p:ext>
            </p:extLst>
          </p:nvPr>
        </p:nvGraphicFramePr>
        <p:xfrm>
          <a:off x="2790581" y="2971800"/>
          <a:ext cx="4965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65480" imgH="914400" progId="Equation.DSMT4">
                  <p:embed/>
                </p:oleObj>
              </mc:Choice>
              <mc:Fallback>
                <p:oleObj name="Equation" r:id="rId2" imgW="496548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90581" y="2971800"/>
                        <a:ext cx="49657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571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Λύση</a:t>
            </a:r>
          </a:p>
          <a:p>
            <a:pPr algn="just"/>
            <a:r>
              <a:rPr lang="el-GR" dirty="0"/>
              <a:t>Ξεκινώντας από το α΄ μέλος έχουμε: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35A2F974-4447-4BFB-917B-3AEFBC6B9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947509"/>
              </p:ext>
            </p:extLst>
          </p:nvPr>
        </p:nvGraphicFramePr>
        <p:xfrm>
          <a:off x="1581150" y="2552138"/>
          <a:ext cx="9029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29520" imgH="406080" progId="Equation.DSMT4">
                  <p:embed/>
                </p:oleObj>
              </mc:Choice>
              <mc:Fallback>
                <p:oleObj name="Equation" r:id="rId2" imgW="90295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1150" y="2552138"/>
                        <a:ext cx="90297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CB44758-7615-4361-B1E7-6B41F2DED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778163"/>
              </p:ext>
            </p:extLst>
          </p:nvPr>
        </p:nvGraphicFramePr>
        <p:xfrm>
          <a:off x="1581150" y="3213296"/>
          <a:ext cx="7302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02240" imgH="406080" progId="Equation.DSMT4">
                  <p:embed/>
                </p:oleObj>
              </mc:Choice>
              <mc:Fallback>
                <p:oleObj name="Equation" r:id="rId4" imgW="730224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1150" y="3213296"/>
                        <a:ext cx="73025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EA023C56-B1C3-45FA-A15A-37F26284B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432373"/>
              </p:ext>
            </p:extLst>
          </p:nvPr>
        </p:nvGraphicFramePr>
        <p:xfrm>
          <a:off x="1581150" y="3889717"/>
          <a:ext cx="406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3680" imgH="342720" progId="Equation.DSMT4">
                  <p:embed/>
                </p:oleObj>
              </mc:Choice>
              <mc:Fallback>
                <p:oleObj name="Equation" r:id="rId6" imgW="40636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1150" y="3889717"/>
                        <a:ext cx="40640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5039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21502"/>
            <a:ext cx="9144000" cy="604910"/>
          </a:xfrm>
        </p:spPr>
        <p:txBody>
          <a:bodyPr/>
          <a:lstStyle/>
          <a:p>
            <a:r>
              <a:rPr lang="el-GR" sz="3600" dirty="0">
                <a:solidFill>
                  <a:srgbClr val="FF0000"/>
                </a:solidFill>
                <a:latin typeface="Monotype Corsiva" panose="03010101010201010101" pitchFamily="66" charset="0"/>
              </a:rPr>
              <a:t>ΕΥΧΑΡΙΣΤΩ ΓΙΑ ΤΗΝ ΠΡΟΣΟΧΗ ΣΑΣ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96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/>
              <a:t>Έστω Μ(</a:t>
            </a:r>
            <a:r>
              <a:rPr lang="en-US" dirty="0"/>
              <a:t>x,</a:t>
            </a:r>
            <a:r>
              <a:rPr lang="el-GR" dirty="0"/>
              <a:t>ψ) σημείο που ανήκει στο</a:t>
            </a:r>
          </a:p>
          <a:p>
            <a:pPr algn="just"/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ή στο 2</a:t>
            </a:r>
            <a:r>
              <a:rPr lang="el-GR" baseline="30000" dirty="0"/>
              <a:t>ο</a:t>
            </a:r>
            <a:r>
              <a:rPr lang="el-GR" dirty="0"/>
              <a:t> τεταρτημόριο, ΜΑ     </a:t>
            </a:r>
            <a:r>
              <a:rPr lang="en-US" dirty="0"/>
              <a:t>x</a:t>
            </a:r>
            <a:r>
              <a:rPr lang="el-GR" dirty="0"/>
              <a:t>΄</a:t>
            </a:r>
            <a:r>
              <a:rPr lang="en-US" dirty="0"/>
              <a:t>x</a:t>
            </a:r>
            <a:endParaRPr lang="el-GR" dirty="0"/>
          </a:p>
          <a:p>
            <a:pPr algn="just"/>
            <a:r>
              <a:rPr lang="el-GR" dirty="0"/>
              <a:t>και             =ω. </a:t>
            </a:r>
          </a:p>
          <a:p>
            <a:pPr algn="just"/>
            <a:r>
              <a:rPr lang="el-GR" dirty="0"/>
              <a:t>Γνωρίζουμε ότι: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όπου                           (Πυθαγόρειο Θεώρημα στο             )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6F63F0A-ADA7-4842-8401-64B9BD548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9512" y="1876934"/>
            <a:ext cx="3678488" cy="292137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0E07B5A3-17FA-4AF5-9E3A-6FA4AC94BD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577906"/>
              </p:ext>
            </p:extLst>
          </p:nvPr>
        </p:nvGraphicFramePr>
        <p:xfrm>
          <a:off x="5349728" y="2142099"/>
          <a:ext cx="241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200" imgH="266400" progId="Equation.DSMT4">
                  <p:embed/>
                </p:oleObj>
              </mc:Choice>
              <mc:Fallback>
                <p:oleObj name="Equation" r:id="rId3" imgW="2412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49728" y="2142099"/>
                        <a:ext cx="2413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E47362CF-AE39-4E00-8282-8906B2ADE9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820194"/>
              </p:ext>
            </p:extLst>
          </p:nvPr>
        </p:nvGraphicFramePr>
        <p:xfrm>
          <a:off x="2078893" y="2366595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61760" imgH="482400" progId="Equation.DSMT4">
                  <p:embed/>
                </p:oleObj>
              </mc:Choice>
              <mc:Fallback>
                <p:oleObj name="Equation" r:id="rId5" imgW="761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78893" y="2366595"/>
                        <a:ext cx="762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68A7EC43-81B7-4E78-AE45-14AB067100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606172"/>
              </p:ext>
            </p:extLst>
          </p:nvPr>
        </p:nvGraphicFramePr>
        <p:xfrm>
          <a:off x="3165475" y="3324225"/>
          <a:ext cx="1282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82680" imgH="787320" progId="Equation.DSMT4">
                  <p:embed/>
                </p:oleObj>
              </mc:Choice>
              <mc:Fallback>
                <p:oleObj name="Equation" r:id="rId7" imgW="128268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65475" y="3324225"/>
                        <a:ext cx="12827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EAAFF724-2FC4-4AC2-8ABF-C9D5D1908E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338825"/>
              </p:ext>
            </p:extLst>
          </p:nvPr>
        </p:nvGraphicFramePr>
        <p:xfrm>
          <a:off x="3238659" y="4111625"/>
          <a:ext cx="1155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55600" imgH="787320" progId="Equation.DSMT4">
                  <p:embed/>
                </p:oleObj>
              </mc:Choice>
              <mc:Fallback>
                <p:oleObj name="Equation" r:id="rId9" imgW="115560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38659" y="4111625"/>
                        <a:ext cx="11557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E5AA0EF-5019-4259-8338-1A826672D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349384"/>
              </p:ext>
            </p:extLst>
          </p:nvPr>
        </p:nvGraphicFramePr>
        <p:xfrm>
          <a:off x="2348522" y="5203922"/>
          <a:ext cx="165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650960" imgH="482400" progId="Equation.DSMT4">
                  <p:embed/>
                </p:oleObj>
              </mc:Choice>
              <mc:Fallback>
                <p:oleObj name="Equation" r:id="rId11" imgW="1650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348522" y="5203922"/>
                        <a:ext cx="1651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2A66A72E-9A0E-42B3-BF7F-9FAB63CEE9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725699"/>
              </p:ext>
            </p:extLst>
          </p:nvPr>
        </p:nvGraphicFramePr>
        <p:xfrm>
          <a:off x="7593427" y="5095856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61760" imgH="482400" progId="Equation.DSMT4">
                  <p:embed/>
                </p:oleObj>
              </mc:Choice>
              <mc:Fallback>
                <p:oleObj name="Equation" r:id="rId13" imgW="761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93427" y="5095856"/>
                        <a:ext cx="762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922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5F279FDD-72A8-4BE8-88F3-AF0BF6A92DF2}"/>
              </a:ext>
            </a:extLst>
          </p:cNvPr>
          <p:cNvSpPr/>
          <p:nvPr/>
        </p:nvSpPr>
        <p:spPr>
          <a:xfrm>
            <a:off x="4403188" y="5240215"/>
            <a:ext cx="2180492" cy="49542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491002" cy="4543864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ΤΡΙΓΩΝΟΜΕΤΡΙΚΕΣ ΤΑΥΤΟΤΗΤΕΣ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Πρόταση Ι</a:t>
            </a:r>
          </a:p>
          <a:p>
            <a:pPr algn="just"/>
            <a:r>
              <a:rPr lang="el-GR" dirty="0"/>
              <a:t>Από τη σχέση                          έχουμε: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Τελικά για κάθε γωνία ω με                          ισχύει:</a:t>
            </a:r>
          </a:p>
          <a:p>
            <a:pPr algn="just"/>
            <a:r>
              <a:rPr lang="el-GR" dirty="0"/>
              <a:t>                                                                                                      </a:t>
            </a:r>
            <a:r>
              <a:rPr lang="el-GR" dirty="0">
                <a:solidFill>
                  <a:srgbClr val="C00000"/>
                </a:solidFill>
              </a:rPr>
              <a:t>βασική</a:t>
            </a:r>
            <a:r>
              <a:rPr lang="el-GR" dirty="0"/>
              <a:t>                     </a:t>
            </a:r>
          </a:p>
          <a:p>
            <a:pPr algn="just"/>
            <a:r>
              <a:rPr lang="el-GR" dirty="0"/>
              <a:t>                                           </a:t>
            </a:r>
            <a:r>
              <a:rPr lang="el-GR" dirty="0">
                <a:solidFill>
                  <a:srgbClr val="FF0000"/>
                </a:solidFill>
              </a:rPr>
              <a:t>ημ</a:t>
            </a:r>
            <a:r>
              <a:rPr lang="el-GR" baseline="30000" dirty="0">
                <a:solidFill>
                  <a:srgbClr val="FF0000"/>
                </a:solidFill>
              </a:rPr>
              <a:t>2</a:t>
            </a:r>
            <a:r>
              <a:rPr lang="el-GR" dirty="0">
                <a:solidFill>
                  <a:srgbClr val="FF0000"/>
                </a:solidFill>
              </a:rPr>
              <a:t>ω+συν</a:t>
            </a:r>
            <a:r>
              <a:rPr lang="el-GR" baseline="30000" dirty="0">
                <a:solidFill>
                  <a:srgbClr val="FF0000"/>
                </a:solidFill>
              </a:rPr>
              <a:t>2</a:t>
            </a:r>
            <a:r>
              <a:rPr lang="el-GR" dirty="0">
                <a:solidFill>
                  <a:srgbClr val="FF0000"/>
                </a:solidFill>
              </a:rPr>
              <a:t>ω=1              </a:t>
            </a:r>
            <a:r>
              <a:rPr lang="el-GR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τριγωνομετρική ταυτότητα</a:t>
            </a:r>
            <a:r>
              <a:rPr lang="el-G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</a:t>
            </a:r>
            <a:endParaRPr lang="el-GR" dirty="0">
              <a:solidFill>
                <a:srgbClr val="FFFF00"/>
              </a:solidFill>
            </a:endParaRP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1175B318-0092-445D-B813-1DDA91FA1D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016519"/>
              </p:ext>
            </p:extLst>
          </p:nvPr>
        </p:nvGraphicFramePr>
        <p:xfrm>
          <a:off x="3333260" y="2446655"/>
          <a:ext cx="165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50960" imgH="482400" progId="Equation.DSMT4">
                  <p:embed/>
                </p:oleObj>
              </mc:Choice>
              <mc:Fallback>
                <p:oleObj name="Equation" r:id="rId2" imgW="1650960" imgH="4824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FE5AA0EF-5019-4259-8338-1A826672D1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33260" y="2446655"/>
                        <a:ext cx="1651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6EDE5BB3-1B65-4387-BAB7-DB98A25A95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580429"/>
              </p:ext>
            </p:extLst>
          </p:nvPr>
        </p:nvGraphicFramePr>
        <p:xfrm>
          <a:off x="1778000" y="2873375"/>
          <a:ext cx="8636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5680" imgH="1015920" progId="Equation.DSMT4">
                  <p:embed/>
                </p:oleObj>
              </mc:Choice>
              <mc:Fallback>
                <p:oleObj name="Equation" r:id="rId4" imgW="86356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8000" y="2873375"/>
                        <a:ext cx="86360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4C0ADC3B-43DD-4409-8F60-915F63406C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225165"/>
              </p:ext>
            </p:extLst>
          </p:nvPr>
        </p:nvGraphicFramePr>
        <p:xfrm>
          <a:off x="1721728" y="3789876"/>
          <a:ext cx="2197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97080" imgH="393480" progId="Equation.DSMT4">
                  <p:embed/>
                </p:oleObj>
              </mc:Choice>
              <mc:Fallback>
                <p:oleObj name="Equation" r:id="rId6" imgW="2197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21728" y="3789876"/>
                        <a:ext cx="2197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25BA5865-97B0-4D82-AFB4-E510F08DA3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08182"/>
              </p:ext>
            </p:extLst>
          </p:nvPr>
        </p:nvGraphicFramePr>
        <p:xfrm>
          <a:off x="5094288" y="4343400"/>
          <a:ext cx="1625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25400" imgH="342720" progId="Equation.DSMT4">
                  <p:embed/>
                </p:oleObj>
              </mc:Choice>
              <mc:Fallback>
                <p:oleObj name="Equation" r:id="rId8" imgW="16254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94288" y="4343400"/>
                        <a:ext cx="16256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Φυσαλίδα σκέψης: Σύννεφο 12">
            <a:extLst>
              <a:ext uri="{FF2B5EF4-FFF2-40B4-BE49-F238E27FC236}">
                <a16:creationId xmlns:a16="http://schemas.microsoft.com/office/drawing/2014/main" id="{4A8AE035-F50D-4222-B6B5-7EDF06CAD988}"/>
              </a:ext>
            </a:extLst>
          </p:cNvPr>
          <p:cNvSpPr/>
          <p:nvPr/>
        </p:nvSpPr>
        <p:spPr>
          <a:xfrm>
            <a:off x="7230794" y="4686300"/>
            <a:ext cx="3784208" cy="1630094"/>
          </a:xfrm>
          <a:prstGeom prst="cloudCallout">
            <a:avLst>
              <a:gd name="adj1" fmla="val -64327"/>
              <a:gd name="adj2" fmla="val 55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6671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9534E941-48F8-4285-B10C-4B90E039E0EC}"/>
              </a:ext>
            </a:extLst>
          </p:cNvPr>
          <p:cNvSpPr/>
          <p:nvPr/>
        </p:nvSpPr>
        <p:spPr>
          <a:xfrm>
            <a:off x="7455877" y="4187118"/>
            <a:ext cx="2096086" cy="891319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Πρόταση ΙΙ</a:t>
            </a:r>
          </a:p>
          <a:p>
            <a:pPr algn="just"/>
            <a:r>
              <a:rPr lang="el-GR" dirty="0"/>
              <a:t>Αν συνω    0 (που σημαίνει ότι το Μ δεν ανήκει στον ημιάξονα Οψ)</a:t>
            </a:r>
          </a:p>
          <a:p>
            <a:pPr algn="just"/>
            <a:r>
              <a:rPr lang="el-GR" dirty="0"/>
              <a:t> ισχύει ότι:</a:t>
            </a:r>
          </a:p>
          <a:p>
            <a:pPr algn="just"/>
            <a:r>
              <a:rPr lang="el-GR" dirty="0"/>
              <a:t>                                                  ,                        ,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        Τότε                                             .  Επομένως      </a:t>
            </a:r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E8592DD8-861C-4CCB-ADF8-6DF4F37BB3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976120"/>
              </p:ext>
            </p:extLst>
          </p:nvPr>
        </p:nvGraphicFramePr>
        <p:xfrm>
          <a:off x="2703635" y="2181567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640" imgH="215640" progId="Equation.DSMT4">
                  <p:embed/>
                </p:oleObj>
              </mc:Choice>
              <mc:Fallback>
                <p:oleObj name="Equation" r:id="rId2" imgW="2156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03635" y="2181567"/>
                        <a:ext cx="2159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FBAC2527-9CEA-4E5F-975B-6CEBD49100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637701"/>
              </p:ext>
            </p:extLst>
          </p:nvPr>
        </p:nvGraphicFramePr>
        <p:xfrm>
          <a:off x="3725400" y="2917118"/>
          <a:ext cx="1155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600" imgH="787320" progId="Equation.DSMT4">
                  <p:embed/>
                </p:oleObj>
              </mc:Choice>
              <mc:Fallback>
                <p:oleObj name="Equation" r:id="rId4" imgW="115560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25400" y="2917118"/>
                        <a:ext cx="11557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AF68D0FA-5EF5-4D7C-ABC5-51034C825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245177"/>
              </p:ext>
            </p:extLst>
          </p:nvPr>
        </p:nvGraphicFramePr>
        <p:xfrm>
          <a:off x="5314268" y="2917118"/>
          <a:ext cx="1282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82680" imgH="787320" progId="Equation.DSMT4">
                  <p:embed/>
                </p:oleObj>
              </mc:Choice>
              <mc:Fallback>
                <p:oleObj name="Equation" r:id="rId6" imgW="128268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14268" y="2917118"/>
                        <a:ext cx="12827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348B8B39-20B9-49D6-8C96-8BD48984D9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234570"/>
              </p:ext>
            </p:extLst>
          </p:nvPr>
        </p:nvGraphicFramePr>
        <p:xfrm>
          <a:off x="7030136" y="2882145"/>
          <a:ext cx="1117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17440" imgH="723600" progId="Equation.DSMT4">
                  <p:embed/>
                </p:oleObj>
              </mc:Choice>
              <mc:Fallback>
                <p:oleObj name="Equation" r:id="rId8" imgW="11174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30136" y="2882145"/>
                        <a:ext cx="111760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38FFC17E-00EE-44C1-BE2E-A14516B74A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570763"/>
              </p:ext>
            </p:extLst>
          </p:nvPr>
        </p:nvGraphicFramePr>
        <p:xfrm>
          <a:off x="2919535" y="3704518"/>
          <a:ext cx="28448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844720" imgH="1701720" progId="Equation.DSMT4">
                  <p:embed/>
                </p:oleObj>
              </mc:Choice>
              <mc:Fallback>
                <p:oleObj name="Equation" r:id="rId10" imgW="2844720" imgH="1701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19535" y="3704518"/>
                        <a:ext cx="2844800" cy="170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9128528F-E6C8-444A-BCC2-75EC76BE7A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553251"/>
              </p:ext>
            </p:extLst>
          </p:nvPr>
        </p:nvGraphicFramePr>
        <p:xfrm>
          <a:off x="7588936" y="4187118"/>
          <a:ext cx="161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12800" imgH="736560" progId="Equation.DSMT4">
                  <p:embed/>
                </p:oleObj>
              </mc:Choice>
              <mc:Fallback>
                <p:oleObj name="Equation" r:id="rId12" imgW="161280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88936" y="4187118"/>
                        <a:ext cx="16129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1566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1</a:t>
            </a:r>
          </a:p>
          <a:p>
            <a:pPr algn="just"/>
            <a:r>
              <a:rPr lang="el-GR" dirty="0"/>
              <a:t>Προσέξτε τους συμβολισμούς των δυνάμεων στους τριγωνομετρικούς </a:t>
            </a:r>
          </a:p>
          <a:p>
            <a:pPr algn="just"/>
            <a:r>
              <a:rPr lang="el-GR" dirty="0"/>
              <a:t>αριθμούς, όπως για παράδειγμα:</a:t>
            </a:r>
          </a:p>
          <a:p>
            <a:pPr algn="just"/>
            <a:r>
              <a:rPr lang="el-GR" dirty="0"/>
              <a:t>                                           (ημω)</a:t>
            </a:r>
            <a:r>
              <a:rPr lang="el-GR" baseline="30000" dirty="0"/>
              <a:t>2</a:t>
            </a:r>
            <a:r>
              <a:rPr lang="el-GR" dirty="0"/>
              <a:t>=ημ</a:t>
            </a:r>
            <a:r>
              <a:rPr lang="el-GR" baseline="30000" dirty="0"/>
              <a:t>2</a:t>
            </a:r>
            <a:r>
              <a:rPr lang="el-GR" dirty="0"/>
              <a:t>ω</a:t>
            </a:r>
          </a:p>
          <a:p>
            <a:pPr algn="just"/>
            <a:r>
              <a:rPr lang="el-GR" dirty="0"/>
              <a:t>                                           (συνω)</a:t>
            </a:r>
            <a:r>
              <a:rPr lang="el-GR" baseline="30000" dirty="0"/>
              <a:t>3</a:t>
            </a:r>
            <a:r>
              <a:rPr lang="el-GR" dirty="0"/>
              <a:t>=συν</a:t>
            </a:r>
            <a:r>
              <a:rPr lang="el-GR" baseline="30000" dirty="0"/>
              <a:t>3</a:t>
            </a:r>
            <a:r>
              <a:rPr lang="el-GR" dirty="0"/>
              <a:t>ω</a:t>
            </a:r>
          </a:p>
          <a:p>
            <a:pPr algn="just"/>
            <a:r>
              <a:rPr lang="el-GR" dirty="0"/>
              <a:t>                                           (εφω)</a:t>
            </a:r>
            <a:r>
              <a:rPr lang="el-GR" baseline="30000" dirty="0"/>
              <a:t>5</a:t>
            </a:r>
            <a:r>
              <a:rPr lang="el-GR" dirty="0"/>
              <a:t>=εφ</a:t>
            </a:r>
            <a:r>
              <a:rPr lang="el-GR" baseline="30000" dirty="0"/>
              <a:t>5</a:t>
            </a:r>
            <a:r>
              <a:rPr lang="el-GR" dirty="0"/>
              <a:t>ω          κ.λ.π.</a:t>
            </a:r>
          </a:p>
          <a:p>
            <a:pPr algn="just"/>
            <a:r>
              <a:rPr lang="el-GR" dirty="0"/>
              <a:t>Παρατηρείστε ότι (ημω)</a:t>
            </a:r>
            <a:r>
              <a:rPr lang="el-GR" baseline="30000" dirty="0"/>
              <a:t>2</a:t>
            </a:r>
            <a:r>
              <a:rPr lang="el-GR" dirty="0"/>
              <a:t>      ημω</a:t>
            </a:r>
            <a:r>
              <a:rPr lang="el-GR" baseline="30000" dirty="0"/>
              <a:t>2</a:t>
            </a:r>
            <a:r>
              <a:rPr lang="el-GR" dirty="0"/>
              <a:t>  (δηλαδή η δύναμη πρέπει να μπαίνει στον τριγωνομετρικό αριθμό και </a:t>
            </a:r>
            <a:r>
              <a:rPr lang="el-GR" u="sng" dirty="0">
                <a:solidFill>
                  <a:srgbClr val="FF0000"/>
                </a:solidFill>
              </a:rPr>
              <a:t>όχι</a:t>
            </a:r>
            <a:r>
              <a:rPr lang="el-GR" dirty="0"/>
              <a:t> στη γωνία). </a:t>
            </a:r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0AFC9081-B1C6-4FF4-80BD-041C222123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730640"/>
              </p:ext>
            </p:extLst>
          </p:nvPr>
        </p:nvGraphicFramePr>
        <p:xfrm>
          <a:off x="4813788" y="4474601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640" imgH="215640" progId="Equation.DSMT4">
                  <p:embed/>
                </p:oleObj>
              </mc:Choice>
              <mc:Fallback>
                <p:oleObj name="Equation" r:id="rId2" imgW="2156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13788" y="4474601"/>
                        <a:ext cx="2159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052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3889" y="1617785"/>
            <a:ext cx="9973993" cy="4543864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2 </a:t>
            </a:r>
          </a:p>
          <a:p>
            <a:pPr algn="just"/>
            <a:r>
              <a:rPr lang="el-GR" dirty="0"/>
              <a:t>Από τη σχέση ημ</a:t>
            </a:r>
            <a:r>
              <a:rPr lang="el-GR" baseline="30000" dirty="0"/>
              <a:t>2</a:t>
            </a:r>
            <a:r>
              <a:rPr lang="el-GR" dirty="0"/>
              <a:t>ω+συν</a:t>
            </a:r>
            <a:r>
              <a:rPr lang="el-GR" baseline="30000" dirty="0"/>
              <a:t>2</a:t>
            </a:r>
            <a:r>
              <a:rPr lang="el-GR" dirty="0"/>
              <a:t>ω=1 αν γνωρίζουμε το ημω μπορούμε να </a:t>
            </a:r>
          </a:p>
          <a:p>
            <a:pPr algn="just"/>
            <a:r>
              <a:rPr lang="el-GR" dirty="0"/>
              <a:t>υπολογίσουμε το συνω ή το αντίστροφο.</a:t>
            </a:r>
          </a:p>
          <a:p>
            <a:pPr algn="just"/>
            <a:endParaRPr lang="el-GR" dirty="0"/>
          </a:p>
          <a:p>
            <a:pPr algn="just"/>
            <a:r>
              <a:rPr lang="el-GR" dirty="0">
                <a:solidFill>
                  <a:srgbClr val="FF0000"/>
                </a:solidFill>
              </a:rPr>
              <a:t>Παράδειγμα</a:t>
            </a:r>
            <a:r>
              <a:rPr lang="el-GR" dirty="0"/>
              <a:t>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Αν                       και                        , να βρεθούν οι υπόλοιποι τριγωνομετρικοί</a:t>
            </a:r>
          </a:p>
          <a:p>
            <a:pPr algn="just"/>
            <a:r>
              <a:rPr lang="el-GR" dirty="0"/>
              <a:t> </a:t>
            </a:r>
          </a:p>
          <a:p>
            <a:pPr algn="just"/>
            <a:r>
              <a:rPr lang="el-GR" dirty="0"/>
              <a:t>αριθμοί της γωνίας ω. 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70F04BC3-E6CF-403B-8F41-1C30B5FA5C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609195"/>
              </p:ext>
            </p:extLst>
          </p:nvPr>
        </p:nvGraphicFramePr>
        <p:xfrm>
          <a:off x="1725051" y="4177334"/>
          <a:ext cx="1244600" cy="750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520" imgH="736560" progId="Equation.DSMT4">
                  <p:embed/>
                </p:oleObj>
              </mc:Choice>
              <mc:Fallback>
                <p:oleObj name="Equation" r:id="rId2" imgW="124452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25051" y="4177334"/>
                        <a:ext cx="1244600" cy="750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2A01C857-B5B1-490D-A6C8-5A27AE1054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619651"/>
              </p:ext>
            </p:extLst>
          </p:nvPr>
        </p:nvGraphicFramePr>
        <p:xfrm>
          <a:off x="3724032" y="4338708"/>
          <a:ext cx="1498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98320" imgH="342720" progId="Equation.DSMT4">
                  <p:embed/>
                </p:oleObj>
              </mc:Choice>
              <mc:Fallback>
                <p:oleObj name="Equation" r:id="rId4" imgW="14983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24032" y="4338708"/>
                        <a:ext cx="14986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6899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6467"/>
            <a:ext cx="9144000" cy="4543864"/>
          </a:xfrm>
        </p:spPr>
        <p:txBody>
          <a:bodyPr>
            <a:normAutofit/>
          </a:bodyPr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Λύση</a:t>
            </a:r>
            <a:r>
              <a:rPr lang="el-GR" dirty="0"/>
              <a:t> </a:t>
            </a:r>
          </a:p>
          <a:p>
            <a:pPr algn="just"/>
            <a:r>
              <a:rPr lang="el-GR" dirty="0"/>
              <a:t>Επειδή                            ημω&gt;0    (1). 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 Έχουμε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Ισχύει ακόμα  ότι  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 </a:t>
            </a:r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5B3D6ECC-18B9-4C87-A23B-32B99BEE6A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554952"/>
              </p:ext>
            </p:extLst>
          </p:nvPr>
        </p:nvGraphicFramePr>
        <p:xfrm>
          <a:off x="2694745" y="2746131"/>
          <a:ext cx="71628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63094" imgH="876271" progId="Equation.DSMT4">
                  <p:embed/>
                </p:oleObj>
              </mc:Choice>
              <mc:Fallback>
                <p:oleObj name="Equation" r:id="rId2" imgW="7163094" imgH="87627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94745" y="2746131"/>
                        <a:ext cx="71628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6BF97326-6572-45BB-88DC-181AEC0AF7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009463"/>
              </p:ext>
            </p:extLst>
          </p:nvPr>
        </p:nvGraphicFramePr>
        <p:xfrm>
          <a:off x="2694745" y="2074277"/>
          <a:ext cx="1498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98072" imgH="343092" progId="Equation.DSMT4">
                  <p:embed/>
                </p:oleObj>
              </mc:Choice>
              <mc:Fallback>
                <p:oleObj name="Equation" r:id="rId4" imgW="1498072" imgH="3430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94745" y="2074277"/>
                        <a:ext cx="14986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A485EBA7-9D0D-40BE-AACC-12C191DEB3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651819"/>
              </p:ext>
            </p:extLst>
          </p:nvPr>
        </p:nvGraphicFramePr>
        <p:xfrm>
          <a:off x="1524000" y="3615324"/>
          <a:ext cx="8763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762760" imgH="825480" progId="Equation.DSMT4">
                  <p:embed/>
                </p:oleObj>
              </mc:Choice>
              <mc:Fallback>
                <p:oleObj name="Equation" r:id="rId6" imgW="87627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000" y="3615324"/>
                        <a:ext cx="8763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DF30A836-AA23-45EB-AE28-CC4B7A2AB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499712"/>
              </p:ext>
            </p:extLst>
          </p:nvPr>
        </p:nvGraphicFramePr>
        <p:xfrm>
          <a:off x="3873305" y="4235464"/>
          <a:ext cx="27686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68400" imgH="1574640" progId="Equation.DSMT4">
                  <p:embed/>
                </p:oleObj>
              </mc:Choice>
              <mc:Fallback>
                <p:oleObj name="Equation" r:id="rId8" imgW="276840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73305" y="4235464"/>
                        <a:ext cx="2768600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4434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Παρατήρηση 3</a:t>
            </a:r>
          </a:p>
          <a:p>
            <a:pPr algn="just"/>
            <a:r>
              <a:rPr lang="el-GR" dirty="0"/>
              <a:t>Αν 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γνωρίζουμε την εφω μπορούμε να υπολογίσουμε τους υπόλοιπους τριγωνομετρικούς αριθμούς της γωνίας ω, δηλαδή τα ημω και συνω ( ο τρόπος περιγράφεται στο επόμενο παράδειγμα). </a:t>
            </a:r>
          </a:p>
          <a:p>
            <a:pPr algn="just"/>
            <a:endParaRPr lang="el-GR" dirty="0">
              <a:solidFill>
                <a:srgbClr val="FF0000"/>
              </a:solidFill>
            </a:endParaRPr>
          </a:p>
          <a:p>
            <a:pPr algn="just"/>
            <a:endParaRPr lang="el-GR" dirty="0">
              <a:solidFill>
                <a:srgbClr val="FF0000"/>
              </a:solidFill>
            </a:endParaRPr>
          </a:p>
          <a:p>
            <a:pPr algn="just"/>
            <a:r>
              <a:rPr lang="el-GR" dirty="0">
                <a:solidFill>
                  <a:srgbClr val="FF0000"/>
                </a:solidFill>
              </a:rPr>
              <a:t>Παράδειγμα </a:t>
            </a:r>
          </a:p>
          <a:p>
            <a:pPr algn="just"/>
            <a:r>
              <a:rPr lang="el-GR" dirty="0"/>
              <a:t>Αν για μια αμβλεία γωνία ω ισχύει εφω= -2, να υπολογίσετε τα ημω και συνω.</a:t>
            </a:r>
          </a:p>
          <a:p>
            <a:pPr algn="just"/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679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1C086-2D1C-4E6F-AEE9-99628BC09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77"/>
          </a:xfrm>
        </p:spPr>
        <p:txBody>
          <a:bodyPr>
            <a:normAutofit fontScale="90000"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ΣΧΕΣΕΙΣ ΜΕΤΑΞΥ ΤΡΙΓΩΝΟΜΕΤΡΙΚΩΝ ΑΡΙΘΜΩΝ ΓΩΝΙΑΣ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B557EC8-C790-4AFA-A75C-CC4468D43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45438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Λύση</a:t>
            </a:r>
          </a:p>
          <a:p>
            <a:pPr algn="just"/>
            <a:r>
              <a:rPr lang="el-GR" dirty="0"/>
              <a:t>Επειδή η γωνία ω είναι αμβλεία ισχύει ημω&gt;0  (1)  και συνω&lt;0  (2)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sz="2600" dirty="0"/>
              <a:t>Ισχύει</a:t>
            </a:r>
            <a:r>
              <a:rPr lang="el-GR" dirty="0"/>
              <a:t>  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Τότε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C64FC4-08DF-4D30-AFE1-87C6E6C37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06D71C76-A204-44CF-84C9-B3D2BC9B82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716617"/>
              </p:ext>
            </p:extLst>
          </p:nvPr>
        </p:nvGraphicFramePr>
        <p:xfrm>
          <a:off x="1568450" y="2513013"/>
          <a:ext cx="6172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172200" imgH="736560" progId="Equation.DSMT4">
                  <p:embed/>
                </p:oleObj>
              </mc:Choice>
              <mc:Fallback>
                <p:oleObj name="Equation" r:id="rId2" imgW="617220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68450" y="2513013"/>
                        <a:ext cx="61722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40EBE6C2-D563-40BE-8E31-A63E269B8F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135829"/>
              </p:ext>
            </p:extLst>
          </p:nvPr>
        </p:nvGraphicFramePr>
        <p:xfrm>
          <a:off x="2619888" y="3362789"/>
          <a:ext cx="5842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41720" imgH="558720" progId="Equation.DSMT4">
                  <p:embed/>
                </p:oleObj>
              </mc:Choice>
              <mc:Fallback>
                <p:oleObj name="Equation" r:id="rId4" imgW="58417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19888" y="3362789"/>
                        <a:ext cx="5842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F28920B-E6D8-4530-ABA5-43311E99D9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307144"/>
              </p:ext>
            </p:extLst>
          </p:nvPr>
        </p:nvGraphicFramePr>
        <p:xfrm>
          <a:off x="1553979" y="3889717"/>
          <a:ext cx="652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527520" imgH="736560" progId="Equation.DSMT4">
                  <p:embed/>
                </p:oleObj>
              </mc:Choice>
              <mc:Fallback>
                <p:oleObj name="Equation" r:id="rId6" imgW="652752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53979" y="3889717"/>
                        <a:ext cx="65278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6EE299DB-E480-439F-A5DD-4068B9C6F4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969650"/>
              </p:ext>
            </p:extLst>
          </p:nvPr>
        </p:nvGraphicFramePr>
        <p:xfrm>
          <a:off x="1524000" y="4448517"/>
          <a:ext cx="43942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94160" imgH="825480" progId="Equation.DSMT4">
                  <p:embed/>
                </p:oleObj>
              </mc:Choice>
              <mc:Fallback>
                <p:oleObj name="Equation" r:id="rId8" imgW="43941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4000" y="4448517"/>
                        <a:ext cx="43942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CB4FA74A-EE25-455D-98F4-A6C7CDC398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083689"/>
              </p:ext>
            </p:extLst>
          </p:nvPr>
        </p:nvGraphicFramePr>
        <p:xfrm>
          <a:off x="2237490" y="5225588"/>
          <a:ext cx="47625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762440" imgH="939600" progId="Equation.DSMT4">
                  <p:embed/>
                </p:oleObj>
              </mc:Choice>
              <mc:Fallback>
                <p:oleObj name="Equation" r:id="rId10" imgW="47624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37490" y="5225588"/>
                        <a:ext cx="47625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721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547</Words>
  <Application>Microsoft Office PowerPoint</Application>
  <PresentationFormat>Ευρεία οθόνη</PresentationFormat>
  <Paragraphs>144</Paragraphs>
  <Slides>14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Monotype Corsiva</vt:lpstr>
      <vt:lpstr>Θέμα του Office</vt:lpstr>
      <vt:lpstr>Equation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  <vt:lpstr>ΣΧΕΣΕΙΣ ΜΕΤΑΞΥ ΤΡΙΓΩΝΟΜΕΤΡΙΚΩΝ ΑΡΙΘΜΩΝ ΓΩΝΙΑΣ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ΣΧΕΣΕΙΣ ΜΕΤΑΞΥ ΤΡΙΓΩΝΟΜΕΤΡΙΚΩΝ ΑΡΙΘΜΩΝ ΓΩΝΙΑΣ</dc:title>
  <dc:creator>athanasios tselios</dc:creator>
  <cp:lastModifiedBy>Sakis Tselios</cp:lastModifiedBy>
  <cp:revision>27</cp:revision>
  <dcterms:created xsi:type="dcterms:W3CDTF">2020-05-08T18:52:00Z</dcterms:created>
  <dcterms:modified xsi:type="dcterms:W3CDTF">2025-04-25T10:02:47Z</dcterms:modified>
</cp:coreProperties>
</file>