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71" r:id="rId12"/>
    <p:sldId id="272" r:id="rId13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042" y="28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3182021-B1F3-4525-8D8B-0A967B7D40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5E220B0F-6ABD-42E9-8BE9-0030C1B18D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4E769A6A-D658-4865-BF4F-D630FFD63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30EE3-9AD3-448F-970E-659E4FC602A7}" type="datetimeFigureOut">
              <a:rPr lang="el-GR" smtClean="0"/>
              <a:t>15/3/2025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D65D167E-F735-48A1-A542-192ED1FDC7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9130503E-4066-4671-AD69-1FC5D4B11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FC7C8-AA58-43E6-886D-F525C4E47A8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6572982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EE2E5BD-E304-40FF-83F9-E0126E8FE4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19DFAF38-5110-4C87-9457-4D48A58EDD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8241589F-E254-482B-9A3B-8EE816D8C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30EE3-9AD3-448F-970E-659E4FC602A7}" type="datetimeFigureOut">
              <a:rPr lang="el-GR" smtClean="0"/>
              <a:t>15/3/2025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DD5FE3E0-BCA5-4F09-8656-D5AB7FFFD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FDC68A16-A3E4-48FD-9B94-58DAF54668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FC7C8-AA58-43E6-886D-F525C4E47A8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2699204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27B919DA-EE9A-49B2-9D37-2B7052EE72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01FF344D-A0DE-44EA-9CBB-7737FD096E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AFC2038F-A57D-4933-A4CF-D54683F09D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30EE3-9AD3-448F-970E-659E4FC602A7}" type="datetimeFigureOut">
              <a:rPr lang="el-GR" smtClean="0"/>
              <a:t>15/3/2025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C202488A-1C41-4971-B9CD-E19379B758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3D358D7C-EBF1-4FCA-B0B8-542B11E74D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FC7C8-AA58-43E6-886D-F525C4E47A8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87737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853D9C2-3D4B-4D3C-9174-9DD6D00792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EED2203-E4FC-406A-8460-AA5D42B1FC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12FFB9EA-D407-4DE1-A692-B8457F5CA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30EE3-9AD3-448F-970E-659E4FC602A7}" type="datetimeFigureOut">
              <a:rPr lang="el-GR" smtClean="0"/>
              <a:t>15/3/2025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7568D01F-C9CE-4889-B566-1CC4A9E5A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396B059B-EBD1-4852-AB39-C78EB7E66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FC7C8-AA58-43E6-886D-F525C4E47A8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7094411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48704CF-8FC7-4CEC-8FC5-AA4A3BA756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309F1BDF-8D0A-449D-93A2-DA5C985B5C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63D711AC-2CC1-4C5D-A36E-61EA5D3AF0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30EE3-9AD3-448F-970E-659E4FC602A7}" type="datetimeFigureOut">
              <a:rPr lang="el-GR" smtClean="0"/>
              <a:t>15/3/2025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ED027CBF-4E9A-4468-8024-13CB9597A5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8128F7DF-0C11-404C-9C0D-FEED992E6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FC7C8-AA58-43E6-886D-F525C4E47A8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6371783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6C6972F-168E-4C39-96CE-45B490E429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11F7EAD-A600-4DEC-879E-8FF1A426E7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06F1CF21-A816-4653-BE1A-9073D87A3A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AFFA9F80-73DF-4B6E-B060-3C93FD3153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30EE3-9AD3-448F-970E-659E4FC602A7}" type="datetimeFigureOut">
              <a:rPr lang="el-GR" smtClean="0"/>
              <a:t>15/3/2025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522CB74D-54FB-4F19-8EAE-767F53548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E44E7E58-6D91-4023-B16C-B213B4FAC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FC7C8-AA58-43E6-886D-F525C4E47A8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2315231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9BAED74-7E43-41F6-B5F8-E5A5895365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3E57519E-EC74-4AFF-B81D-2FFF6D995F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04675BF5-470F-4516-AF4A-D1F28707BC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214AB279-BC92-4923-998E-2F8243C256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B4E7F469-7930-4176-A2C0-AB6F0681B8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FE1D3036-C40D-468B-BA37-DF2B4AF0F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30EE3-9AD3-448F-970E-659E4FC602A7}" type="datetimeFigureOut">
              <a:rPr lang="el-GR" smtClean="0"/>
              <a:t>15/3/2025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9F8C043C-76FA-4D73-ADF3-5E103B52DE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E45C47F7-216A-422B-AF4A-B1EA2E461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FC7C8-AA58-43E6-886D-F525C4E47A8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1806612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BB1F4D7-9757-496D-882D-FC1DA76C0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18DF8B35-60B2-4D16-8819-FD43A4503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30EE3-9AD3-448F-970E-659E4FC602A7}" type="datetimeFigureOut">
              <a:rPr lang="el-GR" smtClean="0"/>
              <a:t>15/3/2025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F17BE730-8AF4-44E3-903C-39D507CCBC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60CC84AA-11C3-4B2A-93EF-CEEAEB7DB3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FC7C8-AA58-43E6-886D-F525C4E47A8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4077105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715667EF-D4F5-45FD-9AC4-C0B6EF5C8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30EE3-9AD3-448F-970E-659E4FC602A7}" type="datetimeFigureOut">
              <a:rPr lang="el-GR" smtClean="0"/>
              <a:t>15/3/2025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2459F14C-3F7F-4B40-9A42-E460DAAD1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B37FA5D3-9E4C-4EE9-BA2D-0936BE5AC4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FC7C8-AA58-43E6-886D-F525C4E47A8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4462483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3949955-31DA-47A1-A796-B367499B26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32E16F9-F05D-443F-8FFE-682462F7F7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5B3FD9E5-DB35-4D32-951C-EC996B8790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28830392-A219-40D2-B100-9BB9E6D4E0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30EE3-9AD3-448F-970E-659E4FC602A7}" type="datetimeFigureOut">
              <a:rPr lang="el-GR" smtClean="0"/>
              <a:t>15/3/2025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A2671C2B-BD1E-4972-BB67-99E5371682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4C8139D6-C5F2-4444-8CE6-3EB61041D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FC7C8-AA58-43E6-886D-F525C4E47A8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2193566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72A4288-2E19-4182-8105-242C240DFD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BDF5B2DF-B37F-4F9F-9646-BC10844EE9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8E1FBD55-BA4C-435D-9466-30246B76CD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1F7AE0BE-45F7-4D13-B2C4-CEF9DB05A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30EE3-9AD3-448F-970E-659E4FC602A7}" type="datetimeFigureOut">
              <a:rPr lang="el-GR" smtClean="0"/>
              <a:t>15/3/2025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F46A733E-EC8F-4139-BC30-6551E61DC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E0177BB7-D25C-4660-847A-5C94C5D2A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FC7C8-AA58-43E6-886D-F525C4E47A8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0042467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6D9E4279-0CC6-4516-BE17-81B27A39A7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0AC4A8FA-21A9-4151-AD8B-9CA3F48F50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30803547-E1DD-4E99-A85F-58ED0AD02C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B30EE3-9AD3-448F-970E-659E4FC602A7}" type="datetimeFigureOut">
              <a:rPr lang="el-GR" smtClean="0"/>
              <a:t>15/3/2025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A953F60B-928E-4113-AC1C-21DDBA155A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37BD7BF9-A133-4B75-88BF-5BF716CA04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0FC7C8-AA58-43E6-886D-F525C4E47A8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16499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7" Type="http://schemas.openxmlformats.org/officeDocument/2006/relationships/image" Target="../media/image23.emf"/><Relationship Id="rId2" Type="http://schemas.openxmlformats.org/officeDocument/2006/relationships/oleObject" Target="../embeddings/oleObject12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21.e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emf"/><Relationship Id="rId3" Type="http://schemas.openxmlformats.org/officeDocument/2006/relationships/image" Target="../media/image24.wmf"/><Relationship Id="rId7" Type="http://schemas.openxmlformats.org/officeDocument/2006/relationships/image" Target="../media/image26.emf"/><Relationship Id="rId2" Type="http://schemas.openxmlformats.org/officeDocument/2006/relationships/oleObject" Target="../embeddings/oleObject16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8.bin"/><Relationship Id="rId11" Type="http://schemas.openxmlformats.org/officeDocument/2006/relationships/image" Target="../media/image29.png"/><Relationship Id="rId5" Type="http://schemas.openxmlformats.org/officeDocument/2006/relationships/image" Target="../media/image25.wmf"/><Relationship Id="rId10" Type="http://schemas.openxmlformats.org/officeDocument/2006/relationships/image" Target="../media/image28.emf"/><Relationship Id="rId4" Type="http://schemas.openxmlformats.org/officeDocument/2006/relationships/oleObject" Target="../embeddings/oleObject17.bin"/><Relationship Id="rId9" Type="http://schemas.openxmlformats.org/officeDocument/2006/relationships/oleObject" Target="../embeddings/oleObject19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image" Target="../media/image3.wmf"/><Relationship Id="rId7" Type="http://schemas.openxmlformats.org/officeDocument/2006/relationships/image" Target="../media/image5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4.emf"/><Relationship Id="rId4" Type="http://schemas.openxmlformats.org/officeDocument/2006/relationships/oleObject" Target="../embeddings/oleObject3.bin"/><Relationship Id="rId9" Type="http://schemas.openxmlformats.org/officeDocument/2006/relationships/image" Target="../media/image6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oleObject" Target="../embeddings/oleObject6.bin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oleObject" Target="../embeddings/oleObject7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emf"/><Relationship Id="rId4" Type="http://schemas.openxmlformats.org/officeDocument/2006/relationships/oleObject" Target="../embeddings/oleObject8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13" Type="http://schemas.openxmlformats.org/officeDocument/2006/relationships/image" Target="../media/image19.emf"/><Relationship Id="rId3" Type="http://schemas.openxmlformats.org/officeDocument/2006/relationships/image" Target="../media/image14.wmf"/><Relationship Id="rId7" Type="http://schemas.openxmlformats.org/officeDocument/2006/relationships/image" Target="../media/image16.wmf"/><Relationship Id="rId12" Type="http://schemas.openxmlformats.org/officeDocument/2006/relationships/oleObject" Target="../embeddings/oleObject14.bin"/><Relationship Id="rId2" Type="http://schemas.openxmlformats.org/officeDocument/2006/relationships/oleObject" Target="../embeddings/oleObject9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1.bin"/><Relationship Id="rId11" Type="http://schemas.openxmlformats.org/officeDocument/2006/relationships/image" Target="../media/image18.wmf"/><Relationship Id="rId5" Type="http://schemas.openxmlformats.org/officeDocument/2006/relationships/image" Target="../media/image15.emf"/><Relationship Id="rId10" Type="http://schemas.openxmlformats.org/officeDocument/2006/relationships/oleObject" Target="../embeddings/oleObject13.bin"/><Relationship Id="rId4" Type="http://schemas.openxmlformats.org/officeDocument/2006/relationships/oleObject" Target="../embeddings/oleObject10.bin"/><Relationship Id="rId9" Type="http://schemas.openxmlformats.org/officeDocument/2006/relationships/image" Target="../media/image1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Ορθογώνιο: Στρογγύλεμα γωνιών 4">
            <a:extLst>
              <a:ext uri="{FF2B5EF4-FFF2-40B4-BE49-F238E27FC236}">
                <a16:creationId xmlns:a16="http://schemas.microsoft.com/office/drawing/2014/main" id="{EA3C7F8C-C866-4DA8-B589-125CB04273F9}"/>
              </a:ext>
            </a:extLst>
          </p:cNvPr>
          <p:cNvSpPr/>
          <p:nvPr/>
        </p:nvSpPr>
        <p:spPr>
          <a:xfrm>
            <a:off x="3348111" y="2475914"/>
            <a:ext cx="5570806" cy="953086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EC916ACE-CB30-489C-BCA9-067C01EC49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133599"/>
          </a:xfrm>
        </p:spPr>
        <p:txBody>
          <a:bodyPr>
            <a:normAutofit/>
          </a:bodyPr>
          <a:lstStyle/>
          <a:p>
            <a:r>
              <a:rPr lang="el-GR" sz="4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 συνάρτηση  ψ=α</a:t>
            </a:r>
            <a:r>
              <a:rPr lang="en-US" sz="4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x+</a:t>
            </a:r>
            <a:r>
              <a:rPr lang="el-GR" sz="4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β</a:t>
            </a:r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F8C18EB6-D0E9-440F-8338-75250F20E2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554682" cy="365125"/>
          </a:xfrm>
        </p:spPr>
        <p:txBody>
          <a:bodyPr/>
          <a:lstStyle/>
          <a:p>
            <a:r>
              <a:rPr lang="el-GR" dirty="0">
                <a:solidFill>
                  <a:srgbClr val="0070C0"/>
                </a:solidFill>
              </a:rPr>
              <a:t>ΓΥΜΝΑΣΙΟ Ν. ΕΡΥΘΡΑΙΑΣ/ΜΑΘΗΜΑΤΙΚΑ Β ΓΥΜΝΑΣΙΟΥ</a:t>
            </a:r>
          </a:p>
        </p:txBody>
      </p:sp>
    </p:spTree>
    <p:extLst>
      <p:ext uri="{BB962C8B-B14F-4D97-AF65-F5344CB8AC3E}">
        <p14:creationId xmlns:p14="http://schemas.microsoft.com/office/powerpoint/2010/main" val="342233476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00FB6D0-970F-45AE-A73A-31235DD93E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21140"/>
          </a:xfrm>
        </p:spPr>
        <p:txBody>
          <a:bodyPr>
            <a:normAutofit/>
          </a:bodyPr>
          <a:lstStyle/>
          <a:p>
            <a:pPr algn="ctr"/>
            <a:r>
              <a:rPr lang="el-GR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Η συνάρτηση ψ=α</a:t>
            </a:r>
            <a:r>
              <a:rPr lang="en-US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x</a:t>
            </a:r>
            <a:r>
              <a:rPr lang="el-GR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+β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5E1FAE8-E853-4E7E-A9F7-EEEEEA9D3B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66092"/>
            <a:ext cx="10515600" cy="4910870"/>
          </a:xfrm>
        </p:spPr>
        <p:txBody>
          <a:bodyPr/>
          <a:lstStyle/>
          <a:p>
            <a:r>
              <a:rPr lang="el-GR" dirty="0">
                <a:solidFill>
                  <a:schemeClr val="accent2">
                    <a:lumMod val="50000"/>
                  </a:schemeClr>
                </a:solidFill>
              </a:rPr>
              <a:t>Σημεί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o</a:t>
            </a:r>
            <a:r>
              <a:rPr lang="el-GR" dirty="0">
                <a:solidFill>
                  <a:schemeClr val="accent2">
                    <a:lumMod val="50000"/>
                  </a:schemeClr>
                </a:solidFill>
              </a:rPr>
              <a:t> τομής της (ε) με τον ψ΄ψ:</a:t>
            </a:r>
          </a:p>
          <a:p>
            <a:pPr marL="0" indent="0">
              <a:buNone/>
            </a:pPr>
            <a:r>
              <a:rPr lang="el-GR" dirty="0"/>
              <a:t>Επειδή κάθε σημείο του άξονα ψ΄ψ έχει τη μορφή (0,λ), θέτουμε στην εξίσωση της ευθείας </a:t>
            </a:r>
            <a:r>
              <a:rPr lang="en-US" dirty="0"/>
              <a:t>x</a:t>
            </a:r>
            <a:r>
              <a:rPr lang="el-GR" dirty="0"/>
              <a:t>=0 και λύνουμε ως προς ψ. Άρα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                                      α.</a:t>
            </a:r>
            <a:r>
              <a:rPr lang="en-US" dirty="0"/>
              <a:t>0</a:t>
            </a:r>
            <a:r>
              <a:rPr lang="el-GR" dirty="0"/>
              <a:t>+βψ=γ      βψ=γ       ψ=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Τότε το ζητούμενο σημείο είναι το  (0,    )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Ακολουθεί ένα αριθμητικό παράδειγμα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D8820854-DFAD-49DB-B316-F246F2EE9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10312"/>
            <a:ext cx="4876800" cy="365125"/>
          </a:xfrm>
        </p:spPr>
        <p:txBody>
          <a:bodyPr/>
          <a:lstStyle/>
          <a:p>
            <a:r>
              <a:rPr lang="el-GR" dirty="0">
                <a:solidFill>
                  <a:srgbClr val="0070C0"/>
                </a:solidFill>
              </a:rPr>
              <a:t>ΓΥΜΝΑΣΙΟ Ν. ΕΡΥΘΡΑΙΑΣ/ΜΑΘΗΜΑΤΙΚΑ Β ΓΥΜΝΑΣΙΟΥ</a:t>
            </a:r>
          </a:p>
          <a:p>
            <a:endParaRPr lang="el-GR" dirty="0">
              <a:solidFill>
                <a:srgbClr val="0070C0"/>
              </a:solidFill>
            </a:endParaRPr>
          </a:p>
        </p:txBody>
      </p:sp>
      <p:graphicFrame>
        <p:nvGraphicFramePr>
          <p:cNvPr id="5" name="Αντικείμενο 4">
            <a:extLst>
              <a:ext uri="{FF2B5EF4-FFF2-40B4-BE49-F238E27FC236}">
                <a16:creationId xmlns:a16="http://schemas.microsoft.com/office/drawing/2014/main" id="{7F186F98-160B-41CA-91EC-C274864AD77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8061197"/>
              </p:ext>
            </p:extLst>
          </p:nvPr>
        </p:nvGraphicFramePr>
        <p:xfrm>
          <a:off x="5511663" y="3314700"/>
          <a:ext cx="40005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99918" imgH="228692" progId="Equation.DSMT4">
                  <p:embed/>
                </p:oleObj>
              </mc:Choice>
              <mc:Fallback>
                <p:oleObj name="Equation" r:id="rId2" imgW="399918" imgH="228692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5511663" y="3314700"/>
                        <a:ext cx="400050" cy="228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Αντικείμενο 5">
            <a:extLst>
              <a:ext uri="{FF2B5EF4-FFF2-40B4-BE49-F238E27FC236}">
                <a16:creationId xmlns:a16="http://schemas.microsoft.com/office/drawing/2014/main" id="{4319DB97-9240-4920-AADE-DA94D01D2B6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2740581"/>
              </p:ext>
            </p:extLst>
          </p:nvPr>
        </p:nvGraphicFramePr>
        <p:xfrm>
          <a:off x="6810375" y="3314700"/>
          <a:ext cx="40005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99918" imgH="228692" progId="Equation.DSMT4">
                  <p:embed/>
                </p:oleObj>
              </mc:Choice>
              <mc:Fallback>
                <p:oleObj name="Equation" r:id="rId2" imgW="399918" imgH="228692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810375" y="3314700"/>
                        <a:ext cx="400050" cy="228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Αντικείμενο 6">
            <a:extLst>
              <a:ext uri="{FF2B5EF4-FFF2-40B4-BE49-F238E27FC236}">
                <a16:creationId xmlns:a16="http://schemas.microsoft.com/office/drawing/2014/main" id="{501AFEB5-2A34-4333-93C6-0E8024AD624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2889616"/>
              </p:ext>
            </p:extLst>
          </p:nvPr>
        </p:nvGraphicFramePr>
        <p:xfrm>
          <a:off x="7872413" y="2978150"/>
          <a:ext cx="266700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266400" imgH="901440" progId="Equation.DSMT4">
                  <p:embed/>
                </p:oleObj>
              </mc:Choice>
              <mc:Fallback>
                <p:oleObj name="Equation" r:id="rId5" imgW="266400" imgH="901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872413" y="2978150"/>
                        <a:ext cx="266700" cy="901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Αντικείμενο 7">
            <a:extLst>
              <a:ext uri="{FF2B5EF4-FFF2-40B4-BE49-F238E27FC236}">
                <a16:creationId xmlns:a16="http://schemas.microsoft.com/office/drawing/2014/main" id="{0054A546-097D-45ED-B8E0-140093E705C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9383512"/>
              </p:ext>
            </p:extLst>
          </p:nvPr>
        </p:nvGraphicFramePr>
        <p:xfrm>
          <a:off x="6457743" y="4057925"/>
          <a:ext cx="257175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257274" imgH="885952" progId="Equation.DSMT4">
                  <p:embed/>
                </p:oleObj>
              </mc:Choice>
              <mc:Fallback>
                <p:oleObj name="Equation" r:id="rId5" imgW="257274" imgH="885952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457743" y="4057925"/>
                        <a:ext cx="257175" cy="885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9840578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00FB6D0-970F-45AE-A73A-31235DD93E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21140"/>
          </a:xfrm>
        </p:spPr>
        <p:txBody>
          <a:bodyPr>
            <a:normAutofit/>
          </a:bodyPr>
          <a:lstStyle/>
          <a:p>
            <a:pPr algn="ctr"/>
            <a:r>
              <a:rPr lang="el-GR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Η συνάρτηση ψ=α</a:t>
            </a:r>
            <a:r>
              <a:rPr lang="en-US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x</a:t>
            </a:r>
            <a:r>
              <a:rPr lang="el-GR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+β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5E1FAE8-E853-4E7E-A9F7-EEEEEA9D3B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66092"/>
            <a:ext cx="10515600" cy="4910870"/>
          </a:xfrm>
        </p:spPr>
        <p:txBody>
          <a:bodyPr/>
          <a:lstStyle/>
          <a:p>
            <a:pPr marL="0" indent="0">
              <a:buNone/>
            </a:pPr>
            <a:r>
              <a:rPr lang="el-GR" dirty="0"/>
              <a:t>Παράδειγμα</a:t>
            </a:r>
          </a:p>
          <a:p>
            <a:pPr marL="0" indent="0">
              <a:buNone/>
            </a:pPr>
            <a:r>
              <a:rPr lang="el-GR" dirty="0"/>
              <a:t>Να βρεθούν τα σημεία που η ευθεία (ε):  </a:t>
            </a:r>
            <a:r>
              <a:rPr lang="en-US" dirty="0"/>
              <a:t>x</a:t>
            </a:r>
            <a:r>
              <a:rPr lang="el-GR" dirty="0"/>
              <a:t>-2ψ=6 τέμνει τους άξονες.</a:t>
            </a:r>
          </a:p>
          <a:p>
            <a:pPr marL="0" indent="0">
              <a:buNone/>
            </a:pPr>
            <a:r>
              <a:rPr lang="el-GR" dirty="0"/>
              <a:t>Λύση</a:t>
            </a:r>
          </a:p>
          <a:p>
            <a:r>
              <a:rPr lang="el-GR" dirty="0">
                <a:solidFill>
                  <a:schemeClr val="accent2">
                    <a:lumMod val="50000"/>
                  </a:schemeClr>
                </a:solidFill>
              </a:rPr>
              <a:t>Σημεί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o</a:t>
            </a:r>
            <a:r>
              <a:rPr lang="el-GR" dirty="0">
                <a:solidFill>
                  <a:schemeClr val="accent2">
                    <a:lumMod val="50000"/>
                  </a:schemeClr>
                </a:solidFill>
              </a:rPr>
              <a:t> τομής με τον 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x</a:t>
            </a:r>
            <a:r>
              <a:rPr lang="el-GR" dirty="0">
                <a:solidFill>
                  <a:schemeClr val="accent2">
                    <a:lumMod val="50000"/>
                  </a:schemeClr>
                </a:solidFill>
              </a:rPr>
              <a:t>΄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x</a:t>
            </a:r>
            <a:endParaRPr lang="el-GR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l-GR" dirty="0"/>
              <a:t>Για ψ=0 έχουμε</a:t>
            </a:r>
          </a:p>
          <a:p>
            <a:pPr marL="0" indent="0">
              <a:buNone/>
            </a:pPr>
            <a:r>
              <a:rPr lang="en-US" dirty="0"/>
              <a:t>x</a:t>
            </a:r>
            <a:r>
              <a:rPr lang="el-GR" dirty="0"/>
              <a:t>-2.0=6      </a:t>
            </a:r>
            <a:r>
              <a:rPr lang="en-US" dirty="0"/>
              <a:t>x=6        A(6,0)</a:t>
            </a:r>
          </a:p>
          <a:p>
            <a:r>
              <a:rPr lang="el-GR" dirty="0">
                <a:solidFill>
                  <a:schemeClr val="accent2">
                    <a:lumMod val="50000"/>
                  </a:schemeClr>
                </a:solidFill>
              </a:rPr>
              <a:t>Σημεί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o</a:t>
            </a:r>
            <a:r>
              <a:rPr lang="el-GR" dirty="0">
                <a:solidFill>
                  <a:schemeClr val="accent2">
                    <a:lumMod val="50000"/>
                  </a:schemeClr>
                </a:solidFill>
              </a:rPr>
              <a:t> τομής με τον ψ΄ψ</a:t>
            </a:r>
          </a:p>
          <a:p>
            <a:pPr marL="0" indent="0">
              <a:buNone/>
            </a:pPr>
            <a:r>
              <a:rPr lang="el-GR" dirty="0"/>
              <a:t>Για </a:t>
            </a:r>
            <a:r>
              <a:rPr lang="en-US" dirty="0"/>
              <a:t>x</a:t>
            </a:r>
            <a:r>
              <a:rPr lang="el-GR" dirty="0"/>
              <a:t>=0 έχουμε</a:t>
            </a:r>
          </a:p>
          <a:p>
            <a:pPr marL="0" indent="0">
              <a:buNone/>
            </a:pPr>
            <a:r>
              <a:rPr lang="el-GR" dirty="0"/>
              <a:t>0-2ψ=6      -2ψ=6     ψ=-3       Β(0,-3)</a:t>
            </a:r>
            <a:endParaRPr lang="en-US" dirty="0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D8820854-DFAD-49DB-B316-F246F2EE9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599" y="6356350"/>
            <a:ext cx="4866409" cy="365125"/>
          </a:xfrm>
        </p:spPr>
        <p:txBody>
          <a:bodyPr/>
          <a:lstStyle/>
          <a:p>
            <a:r>
              <a:rPr lang="el-GR" dirty="0">
                <a:solidFill>
                  <a:srgbClr val="0070C0"/>
                </a:solidFill>
              </a:rPr>
              <a:t>ΓΥΜΝΑΣΙΟ Ν. ΕΡΥΘΡΑΙΑΣ/ΜΑΘΗΜΑΤΙΚΑ Β ΓΥΜΝΑΣΙΟΥ</a:t>
            </a:r>
          </a:p>
          <a:p>
            <a:endParaRPr lang="el-GR" dirty="0">
              <a:solidFill>
                <a:srgbClr val="0070C0"/>
              </a:solidFill>
            </a:endParaRPr>
          </a:p>
        </p:txBody>
      </p:sp>
      <p:graphicFrame>
        <p:nvGraphicFramePr>
          <p:cNvPr id="5" name="Αντικείμενο 4">
            <a:extLst>
              <a:ext uri="{FF2B5EF4-FFF2-40B4-BE49-F238E27FC236}">
                <a16:creationId xmlns:a16="http://schemas.microsoft.com/office/drawing/2014/main" id="{A70E0A61-2B98-46A5-B08C-D8D9600F895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0169196"/>
              </p:ext>
            </p:extLst>
          </p:nvPr>
        </p:nvGraphicFramePr>
        <p:xfrm>
          <a:off x="2097088" y="3914775"/>
          <a:ext cx="4191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19040" imgH="253800" progId="Equation.DSMT4">
                  <p:embed/>
                </p:oleObj>
              </mc:Choice>
              <mc:Fallback>
                <p:oleObj name="Equation" r:id="rId2" imgW="41904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097088" y="3914775"/>
                        <a:ext cx="419100" cy="25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Αντικείμενο 5">
            <a:extLst>
              <a:ext uri="{FF2B5EF4-FFF2-40B4-BE49-F238E27FC236}">
                <a16:creationId xmlns:a16="http://schemas.microsoft.com/office/drawing/2014/main" id="{750182AC-96E8-4205-A0FC-7FAD2D9C8DE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62945"/>
              </p:ext>
            </p:extLst>
          </p:nvPr>
        </p:nvGraphicFramePr>
        <p:xfrm>
          <a:off x="3216413" y="3927475"/>
          <a:ext cx="3810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80880" imgH="241200" progId="Equation.DSMT4">
                  <p:embed/>
                </p:oleObj>
              </mc:Choice>
              <mc:Fallback>
                <p:oleObj name="Equation" r:id="rId4" imgW="38088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216413" y="3927475"/>
                        <a:ext cx="381000" cy="241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Αντικείμενο 6">
            <a:extLst>
              <a:ext uri="{FF2B5EF4-FFF2-40B4-BE49-F238E27FC236}">
                <a16:creationId xmlns:a16="http://schemas.microsoft.com/office/drawing/2014/main" id="{95F098B6-AD69-4ABC-894B-CC1BACA4CB7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0272362"/>
              </p:ext>
            </p:extLst>
          </p:nvPr>
        </p:nvGraphicFramePr>
        <p:xfrm>
          <a:off x="2083836" y="5468083"/>
          <a:ext cx="409575" cy="247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409501" imgH="247535" progId="Equation.DSMT4">
                  <p:embed/>
                </p:oleObj>
              </mc:Choice>
              <mc:Fallback>
                <p:oleObj name="Equation" r:id="rId6" imgW="409501" imgH="247535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083836" y="5468083"/>
                        <a:ext cx="409575" cy="247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Αντικείμενο 7">
            <a:extLst>
              <a:ext uri="{FF2B5EF4-FFF2-40B4-BE49-F238E27FC236}">
                <a16:creationId xmlns:a16="http://schemas.microsoft.com/office/drawing/2014/main" id="{F60F2D73-6D1E-4F49-B552-4CEEB8D5396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1839149"/>
              </p:ext>
            </p:extLst>
          </p:nvPr>
        </p:nvGraphicFramePr>
        <p:xfrm>
          <a:off x="3406913" y="5478022"/>
          <a:ext cx="409575" cy="247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409501" imgH="247535" progId="Equation.DSMT4">
                  <p:embed/>
                </p:oleObj>
              </mc:Choice>
              <mc:Fallback>
                <p:oleObj name="Equation" r:id="rId6" imgW="409501" imgH="247535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406913" y="5478022"/>
                        <a:ext cx="409575" cy="247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Αντικείμενο 8">
            <a:extLst>
              <a:ext uri="{FF2B5EF4-FFF2-40B4-BE49-F238E27FC236}">
                <a16:creationId xmlns:a16="http://schemas.microsoft.com/office/drawing/2014/main" id="{FD9AAC92-8B99-47F8-B9AF-36028E70326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0809294"/>
              </p:ext>
            </p:extLst>
          </p:nvPr>
        </p:nvGraphicFramePr>
        <p:xfrm>
          <a:off x="4690649" y="5523990"/>
          <a:ext cx="371475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371537" imgH="238298" progId="Equation.DSMT4">
                  <p:embed/>
                </p:oleObj>
              </mc:Choice>
              <mc:Fallback>
                <p:oleObj name="Equation" r:id="rId9" imgW="371537" imgH="238298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690649" y="5523990"/>
                        <a:ext cx="371475" cy="238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Εικόνα 9">
            <a:extLst>
              <a:ext uri="{FF2B5EF4-FFF2-40B4-BE49-F238E27FC236}">
                <a16:creationId xmlns:a16="http://schemas.microsoft.com/office/drawing/2014/main" id="{01804DC9-F67F-4A45-8596-98E92E21D8B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66126" y="2323266"/>
            <a:ext cx="5318816" cy="343885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123518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00FB6D0-970F-45AE-A73A-31235DD93E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21140"/>
          </a:xfrm>
        </p:spPr>
        <p:txBody>
          <a:bodyPr>
            <a:normAutofit/>
          </a:bodyPr>
          <a:lstStyle/>
          <a:p>
            <a:pPr algn="ctr"/>
            <a:r>
              <a:rPr lang="el-GR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Η συνάρτηση ψ=α</a:t>
            </a:r>
            <a:r>
              <a:rPr lang="en-US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x</a:t>
            </a:r>
            <a:r>
              <a:rPr lang="el-GR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+β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5E1FAE8-E853-4E7E-A9F7-EEEEEA9D3B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809462"/>
            <a:ext cx="10515600" cy="79513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l-GR" sz="4400" dirty="0">
                <a:solidFill>
                  <a:srgbClr val="FF0000"/>
                </a:solidFill>
                <a:latin typeface="Monotype Corsiva" panose="03010101010201010101" pitchFamily="66" charset="0"/>
              </a:rPr>
              <a:t>ΕΥΧΑΡΙΣΤΩ ΓΙΑ ΤΗΝ ΠΡΟΣΟΧΗ ΣΑΣ</a:t>
            </a:r>
            <a:endParaRPr lang="en-US" sz="4400" dirty="0">
              <a:solidFill>
                <a:srgbClr val="FF0000"/>
              </a:solidFill>
              <a:latin typeface="Monotype Corsiva" panose="03010101010201010101" pitchFamily="66" charset="0"/>
            </a:endParaRPr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D8820854-DFAD-49DB-B316-F246F2EE9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599" y="6356350"/>
            <a:ext cx="4814455" cy="365125"/>
          </a:xfrm>
        </p:spPr>
        <p:txBody>
          <a:bodyPr/>
          <a:lstStyle/>
          <a:p>
            <a:r>
              <a:rPr lang="el-GR" dirty="0">
                <a:solidFill>
                  <a:srgbClr val="0070C0"/>
                </a:solidFill>
              </a:rPr>
              <a:t>ΓΥΜΝΑΣΙΟ Ν. ΕΡΥΘΡΑΙΑΣ/ΜΑΘΗΜΑΤΙΚΑ Β ΓΥΜΝΑΣΙΟΥ</a:t>
            </a:r>
          </a:p>
          <a:p>
            <a:endParaRPr lang="el-GR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477639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00FB6D0-970F-45AE-A73A-31235DD93E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21140"/>
          </a:xfrm>
        </p:spPr>
        <p:txBody>
          <a:bodyPr>
            <a:normAutofit/>
          </a:bodyPr>
          <a:lstStyle/>
          <a:p>
            <a:pPr algn="ctr"/>
            <a:r>
              <a:rPr lang="el-GR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Η συνάρτηση ψ=α</a:t>
            </a:r>
            <a:r>
              <a:rPr lang="en-US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x</a:t>
            </a:r>
            <a:r>
              <a:rPr lang="el-GR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+β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5E1FAE8-E853-4E7E-A9F7-EEEEEA9D3B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2024"/>
            <a:ext cx="10515600" cy="4924937"/>
          </a:xfrm>
        </p:spPr>
        <p:txBody>
          <a:bodyPr/>
          <a:lstStyle/>
          <a:p>
            <a:pPr algn="just"/>
            <a:r>
              <a:rPr lang="el-GR" dirty="0"/>
              <a:t>Στην προηγούμενη ενότητα μελετήσαμε τη συνάρτηση ψ=α</a:t>
            </a:r>
            <a:r>
              <a:rPr lang="en-US" dirty="0"/>
              <a:t>x</a:t>
            </a:r>
            <a:r>
              <a:rPr lang="el-GR" dirty="0"/>
              <a:t>, της οποίας η γραφική παράσταση είναι ευθεία που διέρχεται από την αρχή των αξόνων Ο(0,0). </a:t>
            </a:r>
          </a:p>
          <a:p>
            <a:pPr algn="just"/>
            <a:r>
              <a:rPr lang="el-GR" dirty="0"/>
              <a:t>Στην παρούσα ενότητα θα ασχοληθούμε με τη συνάρτηση ψ=α</a:t>
            </a:r>
            <a:r>
              <a:rPr lang="en-US" dirty="0"/>
              <a:t>x</a:t>
            </a:r>
            <a:r>
              <a:rPr lang="el-GR" dirty="0"/>
              <a:t>+β, με β   0  (παρατηρείστε ότι διαφέρει από την προηγούμενη κατά τον σταθερό αριθμό β). </a:t>
            </a:r>
          </a:p>
          <a:p>
            <a:pPr algn="just"/>
            <a:r>
              <a:rPr lang="el-GR" dirty="0"/>
              <a:t>Η γραφική της παράσταση είναι επίσης ευθεία που </a:t>
            </a:r>
            <a:r>
              <a:rPr lang="el-GR" u="sng" dirty="0"/>
              <a:t>δεν διέρχεται </a:t>
            </a:r>
            <a:r>
              <a:rPr lang="el-GR" dirty="0"/>
              <a:t>όμως από την αρχή των αξόνων (διότι για </a:t>
            </a:r>
            <a:r>
              <a:rPr lang="en-US" dirty="0"/>
              <a:t>x</a:t>
            </a:r>
            <a:r>
              <a:rPr lang="el-GR" dirty="0"/>
              <a:t>=0, ψ=0 δεν επαληθεύεται ο τύπος της). </a:t>
            </a:r>
          </a:p>
          <a:p>
            <a:pPr algn="just"/>
            <a:endParaRPr lang="el-GR" dirty="0"/>
          </a:p>
          <a:p>
            <a:pPr marL="0" indent="0" algn="just">
              <a:buNone/>
            </a:pPr>
            <a:r>
              <a:rPr lang="el-GR" dirty="0"/>
              <a:t>Ας ξεκινήσουμε με ένα παράδειγμα</a:t>
            </a:r>
            <a:endParaRPr lang="en-US" dirty="0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D8820854-DFAD-49DB-B316-F246F2EE9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599" y="6356350"/>
            <a:ext cx="4565073" cy="365125"/>
          </a:xfrm>
        </p:spPr>
        <p:txBody>
          <a:bodyPr/>
          <a:lstStyle/>
          <a:p>
            <a:r>
              <a:rPr lang="el-GR" dirty="0">
                <a:solidFill>
                  <a:srgbClr val="0070C0"/>
                </a:solidFill>
              </a:rPr>
              <a:t>ΓΥΜΝΑΣΙΟ Ν. ΕΡΥΘΡΑΙΑΣ /ΜΑΘΗΜΑΤΙΚΑ Β ΓΥΜΝΑΣΙΟΥ</a:t>
            </a:r>
          </a:p>
          <a:p>
            <a:endParaRPr lang="el-GR" dirty="0">
              <a:solidFill>
                <a:srgbClr val="0070C0"/>
              </a:solidFill>
            </a:endParaRPr>
          </a:p>
        </p:txBody>
      </p:sp>
      <p:graphicFrame>
        <p:nvGraphicFramePr>
          <p:cNvPr id="5" name="Αντικείμενο 4">
            <a:extLst>
              <a:ext uri="{FF2B5EF4-FFF2-40B4-BE49-F238E27FC236}">
                <a16:creationId xmlns:a16="http://schemas.microsoft.com/office/drawing/2014/main" id="{83316C0E-64AC-4B8F-8E09-77FE4540F88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4140581"/>
              </p:ext>
            </p:extLst>
          </p:nvPr>
        </p:nvGraphicFramePr>
        <p:xfrm>
          <a:off x="1783910" y="3028731"/>
          <a:ext cx="212725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41200" imgH="241200" progId="Equation.DSMT4">
                  <p:embed/>
                </p:oleObj>
              </mc:Choice>
              <mc:Fallback>
                <p:oleObj name="Equation" r:id="rId2" imgW="24120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783910" y="3028731"/>
                        <a:ext cx="212725" cy="241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1858727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00FB6D0-970F-45AE-A73A-31235DD93E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21140"/>
          </a:xfrm>
        </p:spPr>
        <p:txBody>
          <a:bodyPr>
            <a:normAutofit/>
          </a:bodyPr>
          <a:lstStyle/>
          <a:p>
            <a:pPr algn="ctr"/>
            <a:r>
              <a:rPr lang="el-GR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Η συνάρτηση ψ=α</a:t>
            </a:r>
            <a:r>
              <a:rPr lang="en-US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x</a:t>
            </a:r>
            <a:r>
              <a:rPr lang="el-GR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+β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5E1FAE8-E853-4E7E-A9F7-EEEEEA9D3B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86265"/>
            <a:ext cx="10515600" cy="5219690"/>
          </a:xfrm>
        </p:spPr>
        <p:txBody>
          <a:bodyPr/>
          <a:lstStyle/>
          <a:p>
            <a:pPr marL="0" indent="0">
              <a:buNone/>
            </a:pPr>
            <a:r>
              <a:rPr lang="el-GR" dirty="0"/>
              <a:t>Να γίνουν οι γραφικές παραστάσεις των συναρτήσεων ψ=2</a:t>
            </a:r>
            <a:r>
              <a:rPr lang="en-US" dirty="0"/>
              <a:t>x</a:t>
            </a:r>
            <a:r>
              <a:rPr lang="el-GR" dirty="0"/>
              <a:t>, ψ=2</a:t>
            </a:r>
            <a:r>
              <a:rPr lang="en-US" dirty="0"/>
              <a:t>x</a:t>
            </a:r>
            <a:r>
              <a:rPr lang="el-GR" dirty="0"/>
              <a:t>+1 και  ψ=2</a:t>
            </a:r>
            <a:r>
              <a:rPr lang="en-US" dirty="0"/>
              <a:t>x</a:t>
            </a:r>
            <a:r>
              <a:rPr lang="el-GR" dirty="0"/>
              <a:t>-3 στο ίδιο σύστημα αξόνων.</a:t>
            </a:r>
          </a:p>
          <a:p>
            <a:pPr marL="0" indent="0">
              <a:buNone/>
            </a:pPr>
            <a:r>
              <a:rPr lang="el-GR" dirty="0"/>
              <a:t>Λύση</a:t>
            </a:r>
          </a:p>
          <a:p>
            <a:pPr marL="0" indent="0">
              <a:buNone/>
            </a:pPr>
            <a:r>
              <a:rPr lang="el-GR" dirty="0">
                <a:solidFill>
                  <a:srgbClr val="FF0000"/>
                </a:solidFill>
              </a:rPr>
              <a:t>Ψ=2</a:t>
            </a:r>
            <a:r>
              <a:rPr lang="en-US" dirty="0">
                <a:solidFill>
                  <a:srgbClr val="FF0000"/>
                </a:solidFill>
              </a:rPr>
              <a:t>x</a:t>
            </a:r>
            <a:r>
              <a:rPr lang="el-GR" dirty="0"/>
              <a:t>                            </a:t>
            </a:r>
            <a:r>
              <a:rPr lang="el-GR" dirty="0">
                <a:solidFill>
                  <a:srgbClr val="FF0000"/>
                </a:solidFill>
              </a:rPr>
              <a:t>Α(1,2)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>
                <a:solidFill>
                  <a:srgbClr val="0070C0"/>
                </a:solidFill>
              </a:rPr>
              <a:t>Ψ=2</a:t>
            </a:r>
            <a:r>
              <a:rPr lang="en-US" dirty="0">
                <a:solidFill>
                  <a:srgbClr val="0070C0"/>
                </a:solidFill>
              </a:rPr>
              <a:t>x</a:t>
            </a:r>
            <a:r>
              <a:rPr lang="el-GR" dirty="0">
                <a:solidFill>
                  <a:srgbClr val="0070C0"/>
                </a:solidFill>
              </a:rPr>
              <a:t>+1</a:t>
            </a:r>
            <a:r>
              <a:rPr lang="el-GR" dirty="0"/>
              <a:t>                           </a:t>
            </a:r>
            <a:r>
              <a:rPr lang="el-GR" dirty="0">
                <a:solidFill>
                  <a:srgbClr val="0070C0"/>
                </a:solidFill>
              </a:rPr>
              <a:t>Β(0,1)  </a:t>
            </a:r>
          </a:p>
          <a:p>
            <a:pPr marL="0" indent="0">
              <a:buNone/>
            </a:pPr>
            <a:r>
              <a:rPr lang="el-GR" dirty="0"/>
              <a:t>                                        </a:t>
            </a:r>
            <a:r>
              <a:rPr lang="el-GR" dirty="0">
                <a:solidFill>
                  <a:srgbClr val="FF0000"/>
                </a:solidFill>
              </a:rPr>
              <a:t> </a:t>
            </a:r>
            <a:r>
              <a:rPr lang="el-GR" dirty="0">
                <a:solidFill>
                  <a:srgbClr val="0070C0"/>
                </a:solidFill>
              </a:rPr>
              <a:t>Γ(-1,-1)</a:t>
            </a:r>
          </a:p>
          <a:p>
            <a:pPr marL="0" indent="0">
              <a:buNone/>
            </a:pP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Ψ=2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x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-3</a:t>
            </a:r>
            <a:r>
              <a:rPr lang="el-GR" dirty="0"/>
              <a:t>                           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Δ(0,-3)</a:t>
            </a:r>
          </a:p>
          <a:p>
            <a:pPr marL="0" indent="0">
              <a:buNone/>
            </a:pPr>
            <a:r>
              <a:rPr lang="el-GR" dirty="0"/>
              <a:t>                                        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Ε(1,-1)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D8820854-DFAD-49DB-B316-F246F2EE9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720936" cy="365125"/>
          </a:xfrm>
        </p:spPr>
        <p:txBody>
          <a:bodyPr/>
          <a:lstStyle/>
          <a:p>
            <a:r>
              <a:rPr lang="el-GR" dirty="0">
                <a:solidFill>
                  <a:srgbClr val="0070C0"/>
                </a:solidFill>
              </a:rPr>
              <a:t>ΓΥΜΝΑΣΙΟ Ν. ΕΡΥΘΡΑΙΑΣ /ΜΑΘΗΜΑΤΙΚΑ Β ΓΥΜΝΑΣΙΟΥ</a:t>
            </a:r>
          </a:p>
          <a:p>
            <a:endParaRPr lang="el-GR" dirty="0">
              <a:solidFill>
                <a:srgbClr val="0070C0"/>
              </a:solidFill>
            </a:endParaRPr>
          </a:p>
        </p:txBody>
      </p:sp>
      <p:graphicFrame>
        <p:nvGraphicFramePr>
          <p:cNvPr id="5" name="Πίνακας 5">
            <a:extLst>
              <a:ext uri="{FF2B5EF4-FFF2-40B4-BE49-F238E27FC236}">
                <a16:creationId xmlns:a16="http://schemas.microsoft.com/office/drawing/2014/main" id="{5246FE34-E2E4-4723-BC81-997244CF24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5080096"/>
              </p:ext>
            </p:extLst>
          </p:nvPr>
        </p:nvGraphicFramePr>
        <p:xfrm>
          <a:off x="2278966" y="2049076"/>
          <a:ext cx="1308297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7275">
                  <a:extLst>
                    <a:ext uri="{9D8B030D-6E8A-4147-A177-3AD203B41FA5}">
                      <a16:colId xmlns:a16="http://schemas.microsoft.com/office/drawing/2014/main" val="2080574919"/>
                    </a:ext>
                  </a:extLst>
                </a:gridCol>
                <a:gridCol w="651022">
                  <a:extLst>
                    <a:ext uri="{9D8B030D-6E8A-4147-A177-3AD203B41FA5}">
                      <a16:colId xmlns:a16="http://schemas.microsoft.com/office/drawing/2014/main" val="106870379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X</a:t>
                      </a:r>
                      <a:endParaRPr lang="el-G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24852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sz="2000" dirty="0"/>
                        <a:t>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1896969"/>
                  </a:ext>
                </a:extLst>
              </a:tr>
            </a:tbl>
          </a:graphicData>
        </a:graphic>
      </p:graphicFrame>
      <p:graphicFrame>
        <p:nvGraphicFramePr>
          <p:cNvPr id="7" name="Πίνακας 7">
            <a:extLst>
              <a:ext uri="{FF2B5EF4-FFF2-40B4-BE49-F238E27FC236}">
                <a16:creationId xmlns:a16="http://schemas.microsoft.com/office/drawing/2014/main" id="{92FC3EA9-8515-4238-92B1-7AD1DA24FB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7412720"/>
              </p:ext>
            </p:extLst>
          </p:nvPr>
        </p:nvGraphicFramePr>
        <p:xfrm>
          <a:off x="2278966" y="3200284"/>
          <a:ext cx="1871004" cy="9592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3668">
                  <a:extLst>
                    <a:ext uri="{9D8B030D-6E8A-4147-A177-3AD203B41FA5}">
                      <a16:colId xmlns:a16="http://schemas.microsoft.com/office/drawing/2014/main" val="628425324"/>
                    </a:ext>
                  </a:extLst>
                </a:gridCol>
                <a:gridCol w="623668">
                  <a:extLst>
                    <a:ext uri="{9D8B030D-6E8A-4147-A177-3AD203B41FA5}">
                      <a16:colId xmlns:a16="http://schemas.microsoft.com/office/drawing/2014/main" val="2256810883"/>
                    </a:ext>
                  </a:extLst>
                </a:gridCol>
                <a:gridCol w="623668">
                  <a:extLst>
                    <a:ext uri="{9D8B030D-6E8A-4147-A177-3AD203B41FA5}">
                      <a16:colId xmlns:a16="http://schemas.microsoft.com/office/drawing/2014/main" val="425212994"/>
                    </a:ext>
                  </a:extLst>
                </a:gridCol>
              </a:tblGrid>
              <a:tr h="47962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X</a:t>
                      </a:r>
                      <a:endParaRPr lang="el-G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/>
                        <a:t>-1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5345256"/>
                  </a:ext>
                </a:extLst>
              </a:tr>
              <a:tr h="479623">
                <a:tc>
                  <a:txBody>
                    <a:bodyPr/>
                    <a:lstStyle/>
                    <a:p>
                      <a:pPr algn="ctr"/>
                      <a:r>
                        <a:rPr lang="el-GR" sz="2000" dirty="0"/>
                        <a:t>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/>
                        <a:t>-1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7788953"/>
                  </a:ext>
                </a:extLst>
              </a:tr>
            </a:tbl>
          </a:graphicData>
        </a:graphic>
      </p:graphicFrame>
      <p:graphicFrame>
        <p:nvGraphicFramePr>
          <p:cNvPr id="9" name="Πίνακας 9">
            <a:extLst>
              <a:ext uri="{FF2B5EF4-FFF2-40B4-BE49-F238E27FC236}">
                <a16:creationId xmlns:a16="http://schemas.microsoft.com/office/drawing/2014/main" id="{96824DA2-CFF6-462C-978E-57807CC913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9541789"/>
              </p:ext>
            </p:extLst>
          </p:nvPr>
        </p:nvGraphicFramePr>
        <p:xfrm>
          <a:off x="2278966" y="4409925"/>
          <a:ext cx="1871004" cy="9592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3668">
                  <a:extLst>
                    <a:ext uri="{9D8B030D-6E8A-4147-A177-3AD203B41FA5}">
                      <a16:colId xmlns:a16="http://schemas.microsoft.com/office/drawing/2014/main" val="3154855204"/>
                    </a:ext>
                  </a:extLst>
                </a:gridCol>
                <a:gridCol w="623668">
                  <a:extLst>
                    <a:ext uri="{9D8B030D-6E8A-4147-A177-3AD203B41FA5}">
                      <a16:colId xmlns:a16="http://schemas.microsoft.com/office/drawing/2014/main" val="3695904961"/>
                    </a:ext>
                  </a:extLst>
                </a:gridCol>
                <a:gridCol w="623668">
                  <a:extLst>
                    <a:ext uri="{9D8B030D-6E8A-4147-A177-3AD203B41FA5}">
                      <a16:colId xmlns:a16="http://schemas.microsoft.com/office/drawing/2014/main" val="3889887382"/>
                    </a:ext>
                  </a:extLst>
                </a:gridCol>
              </a:tblGrid>
              <a:tr h="47962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X</a:t>
                      </a:r>
                      <a:endParaRPr lang="el-G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2831226"/>
                  </a:ext>
                </a:extLst>
              </a:tr>
              <a:tr h="479623">
                <a:tc>
                  <a:txBody>
                    <a:bodyPr/>
                    <a:lstStyle/>
                    <a:p>
                      <a:pPr algn="ctr"/>
                      <a:r>
                        <a:rPr lang="el-GR" sz="2000" dirty="0"/>
                        <a:t>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/>
                        <a:t>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/>
                        <a:t>-1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5628511"/>
                  </a:ext>
                </a:extLst>
              </a:tr>
            </a:tbl>
          </a:graphicData>
        </a:graphic>
      </p:graphicFrame>
      <p:pic>
        <p:nvPicPr>
          <p:cNvPr id="11" name="Εικόνα 10">
            <a:extLst>
              <a:ext uri="{FF2B5EF4-FFF2-40B4-BE49-F238E27FC236}">
                <a16:creationId xmlns:a16="http://schemas.microsoft.com/office/drawing/2014/main" id="{AB4EF966-EA86-4AC2-872D-55F41F3D06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1714592"/>
            <a:ext cx="5059680" cy="4587581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9522454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00FB6D0-970F-45AE-A73A-31235DD93E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21140"/>
          </a:xfrm>
        </p:spPr>
        <p:txBody>
          <a:bodyPr>
            <a:normAutofit/>
          </a:bodyPr>
          <a:lstStyle/>
          <a:p>
            <a:pPr algn="ctr"/>
            <a:r>
              <a:rPr lang="el-GR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Η συνάρτηση ψ=α</a:t>
            </a:r>
            <a:r>
              <a:rPr lang="en-US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x</a:t>
            </a:r>
            <a:r>
              <a:rPr lang="el-GR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+β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5E1FAE8-E853-4E7E-A9F7-EEEEEA9D3B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13183"/>
            <a:ext cx="10515600" cy="50637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dirty="0">
                <a:solidFill>
                  <a:srgbClr val="FF0000"/>
                </a:solidFill>
              </a:rPr>
              <a:t>Παρατήρηση 1</a:t>
            </a:r>
          </a:p>
          <a:p>
            <a:pPr marL="0" indent="0" algn="just">
              <a:buNone/>
            </a:pPr>
            <a:r>
              <a:rPr lang="el-GR" dirty="0"/>
              <a:t>Παρατηρούμε ότι οι γραφικές παραστάσεις των τριών ευθειών είναι ευθείες παράλληλες μεταξύ τους. Άρα οι ευθείες ψ=α</a:t>
            </a:r>
            <a:r>
              <a:rPr lang="en-US" dirty="0"/>
              <a:t>x</a:t>
            </a:r>
            <a:r>
              <a:rPr lang="el-GR" dirty="0"/>
              <a:t> και ψ=α</a:t>
            </a:r>
            <a:r>
              <a:rPr lang="en-US" dirty="0"/>
              <a:t>x</a:t>
            </a:r>
            <a:r>
              <a:rPr lang="el-GR" dirty="0"/>
              <a:t>+β , όπου β    0 είναι παράλληλες μεταξύ τους. </a:t>
            </a:r>
          </a:p>
          <a:p>
            <a:pPr marL="0" indent="0">
              <a:buNone/>
            </a:pPr>
            <a:r>
              <a:rPr lang="el-GR" dirty="0">
                <a:solidFill>
                  <a:srgbClr val="FF0000"/>
                </a:solidFill>
              </a:rPr>
              <a:t>Παρατήρηση 2 </a:t>
            </a:r>
          </a:p>
          <a:p>
            <a:pPr marL="0" indent="0">
              <a:buNone/>
            </a:pPr>
            <a:r>
              <a:rPr lang="el-GR" dirty="0"/>
              <a:t>Κάθε ευθεία της μορφής ψ=α</a:t>
            </a:r>
            <a:r>
              <a:rPr lang="en-US" dirty="0"/>
              <a:t>x</a:t>
            </a:r>
            <a:r>
              <a:rPr lang="el-GR" dirty="0"/>
              <a:t>+β , με β    0 διέρχεται από το σημείο (0,β) του άξονα ψ΄ψ (διότι αν στον τύπο της θέσουμε </a:t>
            </a:r>
            <a:r>
              <a:rPr lang="en-US" dirty="0"/>
              <a:t>x</a:t>
            </a:r>
            <a:r>
              <a:rPr lang="el-GR" dirty="0"/>
              <a:t>=0 προκύπτει ψ=α.0+β      ψ=0+β     ψ=β).</a:t>
            </a:r>
          </a:p>
          <a:p>
            <a:pPr marL="0" indent="0" algn="just">
              <a:buNone/>
            </a:pPr>
            <a:r>
              <a:rPr lang="el-GR" dirty="0"/>
              <a:t>Για παράδειγμα η ευθεία ψ=2</a:t>
            </a:r>
            <a:r>
              <a:rPr lang="en-US" dirty="0"/>
              <a:t>x</a:t>
            </a:r>
            <a:r>
              <a:rPr lang="el-GR" dirty="0"/>
              <a:t>+1 διέρχεται από το Α(0,1), ενώ η ευθεία ψ=2</a:t>
            </a:r>
            <a:r>
              <a:rPr lang="en-US" dirty="0"/>
              <a:t>x</a:t>
            </a:r>
            <a:r>
              <a:rPr lang="el-GR" dirty="0"/>
              <a:t>-3 διέρχεται από το Δ(0,-3)  (βλέπε προηγούμενο γράφημα).</a:t>
            </a:r>
            <a:endParaRPr lang="en-US" dirty="0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D8820854-DFAD-49DB-B316-F246F2EE9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599" y="6356350"/>
            <a:ext cx="4596245" cy="365125"/>
          </a:xfrm>
        </p:spPr>
        <p:txBody>
          <a:bodyPr/>
          <a:lstStyle/>
          <a:p>
            <a:r>
              <a:rPr lang="el-GR" dirty="0">
                <a:solidFill>
                  <a:srgbClr val="0070C0"/>
                </a:solidFill>
              </a:rPr>
              <a:t>ΓΥΜΝΑΣΙΟ Ν. ΕΡΥΘΡΑΙΑΣ /ΜΑΘΗΜΑΤΙΚΑ Β ΓΥΜΝΑΣΙΟΥ</a:t>
            </a:r>
          </a:p>
          <a:p>
            <a:endParaRPr lang="el-GR" dirty="0">
              <a:solidFill>
                <a:srgbClr val="0070C0"/>
              </a:solidFill>
            </a:endParaRPr>
          </a:p>
        </p:txBody>
      </p:sp>
      <p:graphicFrame>
        <p:nvGraphicFramePr>
          <p:cNvPr id="5" name="Αντικείμενο 4">
            <a:extLst>
              <a:ext uri="{FF2B5EF4-FFF2-40B4-BE49-F238E27FC236}">
                <a16:creationId xmlns:a16="http://schemas.microsoft.com/office/drawing/2014/main" id="{36F341BB-7A9C-41D4-8C90-75925B0512A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8370581"/>
              </p:ext>
            </p:extLst>
          </p:nvPr>
        </p:nvGraphicFramePr>
        <p:xfrm>
          <a:off x="1974298" y="2494418"/>
          <a:ext cx="2413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41200" imgH="241200" progId="Equation.DSMT4">
                  <p:embed/>
                </p:oleObj>
              </mc:Choice>
              <mc:Fallback>
                <p:oleObj name="Equation" r:id="rId2" imgW="24120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974298" y="2494418"/>
                        <a:ext cx="241300" cy="241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Αντικείμενο 5">
            <a:extLst>
              <a:ext uri="{FF2B5EF4-FFF2-40B4-BE49-F238E27FC236}">
                <a16:creationId xmlns:a16="http://schemas.microsoft.com/office/drawing/2014/main" id="{CAD5BA46-50BF-46B5-979D-BF704A9C29D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4276313"/>
              </p:ext>
            </p:extLst>
          </p:nvPr>
        </p:nvGraphicFramePr>
        <p:xfrm>
          <a:off x="6666051" y="3556232"/>
          <a:ext cx="238125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38108" imgH="228692" progId="Equation.DSMT4">
                  <p:embed/>
                </p:oleObj>
              </mc:Choice>
              <mc:Fallback>
                <p:oleObj name="Equation" r:id="rId4" imgW="238108" imgH="228692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666051" y="3556232"/>
                        <a:ext cx="238125" cy="228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Αντικείμενο 6">
            <a:extLst>
              <a:ext uri="{FF2B5EF4-FFF2-40B4-BE49-F238E27FC236}">
                <a16:creationId xmlns:a16="http://schemas.microsoft.com/office/drawing/2014/main" id="{DE930FC4-8594-489F-B7D8-95441B62B17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9614523"/>
              </p:ext>
            </p:extLst>
          </p:nvPr>
        </p:nvGraphicFramePr>
        <p:xfrm>
          <a:off x="2215598" y="4329340"/>
          <a:ext cx="3810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380880" imgH="253800" progId="Equation.DSMT4">
                  <p:embed/>
                </p:oleObj>
              </mc:Choice>
              <mc:Fallback>
                <p:oleObj name="Equation" r:id="rId6" imgW="38088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215598" y="4329340"/>
                        <a:ext cx="381000" cy="25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Αντικείμενο 7">
            <a:extLst>
              <a:ext uri="{FF2B5EF4-FFF2-40B4-BE49-F238E27FC236}">
                <a16:creationId xmlns:a16="http://schemas.microsoft.com/office/drawing/2014/main" id="{98E0CD9B-6F1B-48CA-B543-3263E365C38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506862"/>
              </p:ext>
            </p:extLst>
          </p:nvPr>
        </p:nvGraphicFramePr>
        <p:xfrm>
          <a:off x="3667125" y="4335690"/>
          <a:ext cx="371475" cy="247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371537" imgH="247535" progId="Equation.DSMT4">
                  <p:embed/>
                </p:oleObj>
              </mc:Choice>
              <mc:Fallback>
                <p:oleObj name="Equation" r:id="rId8" imgW="371537" imgH="247535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667125" y="4335690"/>
                        <a:ext cx="371475" cy="247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1097430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Ορθογώνιο: Στρογγύλεμα γωνιών 5">
            <a:extLst>
              <a:ext uri="{FF2B5EF4-FFF2-40B4-BE49-F238E27FC236}">
                <a16:creationId xmlns:a16="http://schemas.microsoft.com/office/drawing/2014/main" id="{8EEC518E-28CB-4979-89C6-34B85333587A}"/>
              </a:ext>
            </a:extLst>
          </p:cNvPr>
          <p:cNvSpPr/>
          <p:nvPr/>
        </p:nvSpPr>
        <p:spPr>
          <a:xfrm>
            <a:off x="4038600" y="2676939"/>
            <a:ext cx="2468217" cy="596348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400FB6D0-970F-45AE-A73A-31235DD93E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21140"/>
          </a:xfrm>
        </p:spPr>
        <p:txBody>
          <a:bodyPr>
            <a:normAutofit/>
          </a:bodyPr>
          <a:lstStyle/>
          <a:p>
            <a:pPr algn="ctr"/>
            <a:r>
              <a:rPr lang="el-GR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Η συνάρτηση ψ=α</a:t>
            </a:r>
            <a:r>
              <a:rPr lang="en-US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x</a:t>
            </a:r>
            <a:r>
              <a:rPr lang="el-GR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+β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5E1FAE8-E853-4E7E-A9F7-EEEEEA9D3B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96674"/>
            <a:ext cx="10515600" cy="4840531"/>
          </a:xfrm>
        </p:spPr>
        <p:txBody>
          <a:bodyPr/>
          <a:lstStyle/>
          <a:p>
            <a:pPr marL="0" indent="0">
              <a:buNone/>
            </a:pPr>
            <a:r>
              <a:rPr lang="el-GR" dirty="0">
                <a:solidFill>
                  <a:srgbClr val="FF0000"/>
                </a:solidFill>
              </a:rPr>
              <a:t>Παρατήρηση 3</a:t>
            </a:r>
            <a:r>
              <a:rPr lang="el-GR" dirty="0"/>
              <a:t> </a:t>
            </a:r>
          </a:p>
          <a:p>
            <a:pPr marL="0" indent="0">
              <a:buNone/>
            </a:pPr>
            <a:r>
              <a:rPr lang="el-GR" dirty="0"/>
              <a:t>Γενικά όταν έχουμε δύο ευθείες ε</a:t>
            </a:r>
            <a:r>
              <a:rPr lang="el-GR" baseline="-25000" dirty="0"/>
              <a:t>1</a:t>
            </a:r>
            <a:r>
              <a:rPr lang="el-GR" dirty="0"/>
              <a:t> και ε</a:t>
            </a:r>
            <a:r>
              <a:rPr lang="el-GR" baseline="-25000" dirty="0"/>
              <a:t>2</a:t>
            </a:r>
            <a:r>
              <a:rPr lang="el-GR" dirty="0"/>
              <a:t> της μορφής (ε</a:t>
            </a:r>
            <a:r>
              <a:rPr lang="el-GR" baseline="-25000" dirty="0"/>
              <a:t>1</a:t>
            </a:r>
            <a:r>
              <a:rPr lang="el-GR" dirty="0"/>
              <a:t>): ψ=α</a:t>
            </a:r>
            <a:r>
              <a:rPr lang="el-GR" baseline="-25000" dirty="0"/>
              <a:t>1</a:t>
            </a:r>
            <a:r>
              <a:rPr lang="en-US" dirty="0"/>
              <a:t>x</a:t>
            </a:r>
            <a:r>
              <a:rPr lang="el-GR" dirty="0"/>
              <a:t>+β</a:t>
            </a:r>
            <a:r>
              <a:rPr lang="el-GR" baseline="-25000" dirty="0"/>
              <a:t>1</a:t>
            </a:r>
            <a:r>
              <a:rPr lang="el-GR" dirty="0"/>
              <a:t> και (ε</a:t>
            </a:r>
            <a:r>
              <a:rPr lang="el-GR" baseline="-25000" dirty="0"/>
              <a:t>2</a:t>
            </a:r>
            <a:r>
              <a:rPr lang="el-GR" dirty="0"/>
              <a:t>): ψ=α</a:t>
            </a:r>
            <a:r>
              <a:rPr lang="el-GR" baseline="-25000" dirty="0"/>
              <a:t>2</a:t>
            </a:r>
            <a:r>
              <a:rPr lang="en-US" dirty="0"/>
              <a:t>x</a:t>
            </a:r>
            <a:r>
              <a:rPr lang="el-GR" dirty="0"/>
              <a:t>+β</a:t>
            </a:r>
            <a:r>
              <a:rPr lang="el-GR" baseline="-25000" dirty="0"/>
              <a:t>2</a:t>
            </a:r>
            <a:r>
              <a:rPr lang="el-GR" dirty="0"/>
              <a:t> ισχύει ότι:</a:t>
            </a:r>
          </a:p>
          <a:p>
            <a:pPr marL="0" indent="0">
              <a:buNone/>
            </a:pPr>
            <a:r>
              <a:rPr lang="el-GR" dirty="0">
                <a:solidFill>
                  <a:schemeClr val="bg1"/>
                </a:solidFill>
              </a:rPr>
              <a:t>                                        α</a:t>
            </a:r>
            <a:r>
              <a:rPr lang="el-GR" baseline="-25000" dirty="0">
                <a:solidFill>
                  <a:schemeClr val="bg1"/>
                </a:solidFill>
              </a:rPr>
              <a:t>1</a:t>
            </a:r>
            <a:r>
              <a:rPr lang="el-GR" dirty="0">
                <a:solidFill>
                  <a:schemeClr val="bg1"/>
                </a:solidFill>
              </a:rPr>
              <a:t>=</a:t>
            </a:r>
            <a:r>
              <a:rPr lang="el-GR">
                <a:solidFill>
                  <a:schemeClr val="bg1"/>
                </a:solidFill>
              </a:rPr>
              <a:t>α</a:t>
            </a:r>
            <a:r>
              <a:rPr lang="el-GR" baseline="-25000">
                <a:solidFill>
                  <a:schemeClr val="bg1"/>
                </a:solidFill>
              </a:rPr>
              <a:t>2</a:t>
            </a:r>
            <a:r>
              <a:rPr lang="el-GR">
                <a:solidFill>
                  <a:schemeClr val="bg1"/>
                </a:solidFill>
              </a:rPr>
              <a:t>      ε</a:t>
            </a:r>
            <a:r>
              <a:rPr lang="el-GR" baseline="-25000">
                <a:solidFill>
                  <a:schemeClr val="bg1"/>
                </a:solidFill>
              </a:rPr>
              <a:t>1</a:t>
            </a:r>
            <a:r>
              <a:rPr lang="el-GR">
                <a:solidFill>
                  <a:schemeClr val="bg1"/>
                </a:solidFill>
              </a:rPr>
              <a:t>// </a:t>
            </a:r>
            <a:r>
              <a:rPr lang="el-GR" dirty="0">
                <a:solidFill>
                  <a:schemeClr val="bg1"/>
                </a:solidFill>
              </a:rPr>
              <a:t>ε</a:t>
            </a:r>
            <a:r>
              <a:rPr lang="el-GR" baseline="-25000" dirty="0">
                <a:solidFill>
                  <a:schemeClr val="bg1"/>
                </a:solidFill>
              </a:rPr>
              <a:t>2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όπου α</a:t>
            </a:r>
            <a:r>
              <a:rPr lang="el-GR" baseline="-25000" dirty="0"/>
              <a:t>1</a:t>
            </a:r>
            <a:r>
              <a:rPr lang="el-GR" dirty="0"/>
              <a:t>,α</a:t>
            </a:r>
            <a:r>
              <a:rPr lang="el-GR" baseline="-25000" dirty="0"/>
              <a:t>2</a:t>
            </a:r>
            <a:r>
              <a:rPr lang="el-GR" dirty="0"/>
              <a:t> είναι οι κλίσεις των δύο ευθειών. </a:t>
            </a:r>
          </a:p>
          <a:p>
            <a:pPr marL="0" indent="0">
              <a:buNone/>
            </a:pPr>
            <a:r>
              <a:rPr lang="el-GR" dirty="0"/>
              <a:t>Για παράδειγμα </a:t>
            </a:r>
          </a:p>
          <a:p>
            <a:r>
              <a:rPr lang="el-GR" dirty="0">
                <a:solidFill>
                  <a:schemeClr val="accent6">
                    <a:lumMod val="50000"/>
                  </a:schemeClr>
                </a:solidFill>
              </a:rPr>
              <a:t>οι ευθείες ψ=-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x</a:t>
            </a:r>
            <a:r>
              <a:rPr lang="el-GR" dirty="0">
                <a:solidFill>
                  <a:schemeClr val="accent6">
                    <a:lumMod val="50000"/>
                  </a:schemeClr>
                </a:solidFill>
              </a:rPr>
              <a:t>+1 και ψ=-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x</a:t>
            </a:r>
            <a:r>
              <a:rPr lang="el-GR" dirty="0">
                <a:solidFill>
                  <a:schemeClr val="accent6">
                    <a:lumMod val="50000"/>
                  </a:schemeClr>
                </a:solidFill>
              </a:rPr>
              <a:t>-2 </a:t>
            </a:r>
            <a:r>
              <a:rPr lang="el-GR" u="sng" dirty="0">
                <a:solidFill>
                  <a:schemeClr val="accent6">
                    <a:lumMod val="50000"/>
                  </a:schemeClr>
                </a:solidFill>
              </a:rPr>
              <a:t>είναι</a:t>
            </a:r>
            <a:r>
              <a:rPr lang="el-GR" dirty="0">
                <a:solidFill>
                  <a:schemeClr val="accent6">
                    <a:lumMod val="50000"/>
                  </a:schemeClr>
                </a:solidFill>
              </a:rPr>
              <a:t> παράλληλες</a:t>
            </a:r>
          </a:p>
          <a:p>
            <a:r>
              <a:rPr lang="el-GR" dirty="0">
                <a:solidFill>
                  <a:srgbClr val="7030A0"/>
                </a:solidFill>
              </a:rPr>
              <a:t>οι ευθείες ψ=2</a:t>
            </a:r>
            <a:r>
              <a:rPr lang="en-US" dirty="0">
                <a:solidFill>
                  <a:srgbClr val="7030A0"/>
                </a:solidFill>
              </a:rPr>
              <a:t>x</a:t>
            </a:r>
            <a:r>
              <a:rPr lang="el-GR" dirty="0">
                <a:solidFill>
                  <a:srgbClr val="7030A0"/>
                </a:solidFill>
              </a:rPr>
              <a:t>-1 και ψ=3</a:t>
            </a:r>
            <a:r>
              <a:rPr lang="en-US" dirty="0">
                <a:solidFill>
                  <a:srgbClr val="7030A0"/>
                </a:solidFill>
              </a:rPr>
              <a:t>x</a:t>
            </a:r>
            <a:r>
              <a:rPr lang="el-GR" dirty="0">
                <a:solidFill>
                  <a:srgbClr val="7030A0"/>
                </a:solidFill>
              </a:rPr>
              <a:t>+2 </a:t>
            </a:r>
            <a:r>
              <a:rPr lang="el-GR" u="sng" dirty="0">
                <a:solidFill>
                  <a:srgbClr val="7030A0"/>
                </a:solidFill>
              </a:rPr>
              <a:t>δεν είναι </a:t>
            </a:r>
            <a:r>
              <a:rPr lang="el-GR" dirty="0">
                <a:solidFill>
                  <a:srgbClr val="7030A0"/>
                </a:solidFill>
              </a:rPr>
              <a:t>παράλληλες. 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D8820854-DFAD-49DB-B316-F246F2EE9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668982" cy="365125"/>
          </a:xfrm>
        </p:spPr>
        <p:txBody>
          <a:bodyPr/>
          <a:lstStyle/>
          <a:p>
            <a:r>
              <a:rPr lang="el-GR" dirty="0">
                <a:solidFill>
                  <a:srgbClr val="0070C0"/>
                </a:solidFill>
              </a:rPr>
              <a:t>ΓΥΜΝΑΣΙΟ Ν. ΕΡΥΘΡΑΙΑΣ /ΜΑΘΗΜΑΤΙΚΑ Β ΓΥΜΝΑΣΙΟΥ</a:t>
            </a:r>
          </a:p>
          <a:p>
            <a:endParaRPr lang="el-GR" dirty="0">
              <a:solidFill>
                <a:srgbClr val="0070C0"/>
              </a:solidFill>
            </a:endParaRPr>
          </a:p>
        </p:txBody>
      </p:sp>
      <p:graphicFrame>
        <p:nvGraphicFramePr>
          <p:cNvPr id="5" name="Αντικείμενο 4">
            <a:extLst>
              <a:ext uri="{FF2B5EF4-FFF2-40B4-BE49-F238E27FC236}">
                <a16:creationId xmlns:a16="http://schemas.microsoft.com/office/drawing/2014/main" id="{9E40B31B-1FFC-4A33-878F-8AC6C26BC64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577710"/>
              </p:ext>
            </p:extLst>
          </p:nvPr>
        </p:nvGraphicFramePr>
        <p:xfrm>
          <a:off x="5026162" y="2868799"/>
          <a:ext cx="4191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19040" imgH="253800" progId="Equation.DSMT4">
                  <p:embed/>
                </p:oleObj>
              </mc:Choice>
              <mc:Fallback>
                <p:oleObj name="Equation" r:id="rId2" imgW="41904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5026162" y="2868799"/>
                        <a:ext cx="419100" cy="25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4367178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00FB6D0-970F-45AE-A73A-31235DD93E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21140"/>
          </a:xfrm>
        </p:spPr>
        <p:txBody>
          <a:bodyPr>
            <a:normAutofit/>
          </a:bodyPr>
          <a:lstStyle/>
          <a:p>
            <a:pPr algn="ctr"/>
            <a:r>
              <a:rPr lang="el-GR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Η συνάρτηση ψ=α</a:t>
            </a:r>
            <a:r>
              <a:rPr lang="en-US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x</a:t>
            </a:r>
            <a:r>
              <a:rPr lang="el-GR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+β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5E1FAE8-E853-4E7E-A9F7-EEEEEA9D3B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95754"/>
            <a:ext cx="10515600" cy="4981208"/>
          </a:xfrm>
        </p:spPr>
        <p:txBody>
          <a:bodyPr/>
          <a:lstStyle/>
          <a:p>
            <a:pPr marL="0" indent="0">
              <a:buNone/>
            </a:pPr>
            <a:r>
              <a:rPr lang="el-GR" dirty="0">
                <a:solidFill>
                  <a:srgbClr val="FF0000"/>
                </a:solidFill>
              </a:rPr>
              <a:t>Σημείωση</a:t>
            </a:r>
          </a:p>
          <a:p>
            <a:pPr marL="0" indent="0">
              <a:buNone/>
            </a:pPr>
            <a:r>
              <a:rPr lang="el-GR" dirty="0"/>
              <a:t>Στην ευθεία ψ=α</a:t>
            </a:r>
            <a:r>
              <a:rPr lang="en-US" dirty="0"/>
              <a:t>x</a:t>
            </a:r>
            <a:r>
              <a:rPr lang="el-GR" dirty="0"/>
              <a:t>+β το α </a:t>
            </a:r>
          </a:p>
          <a:p>
            <a:pPr marL="0" indent="0">
              <a:buNone/>
            </a:pPr>
            <a:r>
              <a:rPr lang="el-GR" dirty="0"/>
              <a:t>ονομάζεται </a:t>
            </a:r>
            <a:r>
              <a:rPr lang="el-GR" u="sng" dirty="0"/>
              <a:t>κλίση</a:t>
            </a:r>
            <a:r>
              <a:rPr lang="el-GR" dirty="0"/>
              <a:t> της ευθείας </a:t>
            </a:r>
          </a:p>
          <a:p>
            <a:pPr marL="0" indent="0">
              <a:buNone/>
            </a:pPr>
            <a:r>
              <a:rPr lang="el-GR" dirty="0"/>
              <a:t>(όπως ακριβώς ισχύει και για </a:t>
            </a:r>
          </a:p>
          <a:p>
            <a:pPr marL="0" indent="0">
              <a:buNone/>
            </a:pPr>
            <a:r>
              <a:rPr lang="el-GR" dirty="0"/>
              <a:t>την ψ=α</a:t>
            </a:r>
            <a:r>
              <a:rPr lang="en-US" dirty="0"/>
              <a:t>x</a:t>
            </a:r>
            <a:r>
              <a:rPr lang="el-GR" dirty="0"/>
              <a:t>). </a:t>
            </a:r>
          </a:p>
          <a:p>
            <a:pPr marL="0" indent="0">
              <a:buNone/>
            </a:pPr>
            <a:r>
              <a:rPr lang="el-GR" dirty="0"/>
              <a:t>Το α εκφράζει την εφαπτομένη</a:t>
            </a:r>
          </a:p>
          <a:p>
            <a:pPr marL="0" indent="0">
              <a:buNone/>
            </a:pPr>
            <a:r>
              <a:rPr lang="el-GR" dirty="0"/>
              <a:t>της γωνίας ω που σχηματίζει </a:t>
            </a:r>
          </a:p>
          <a:p>
            <a:pPr marL="0" indent="0">
              <a:buNone/>
            </a:pPr>
            <a:r>
              <a:rPr lang="el-GR" dirty="0"/>
              <a:t>η ευθεία με τον άξονα </a:t>
            </a:r>
            <a:r>
              <a:rPr lang="en-US" dirty="0"/>
              <a:t>x</a:t>
            </a:r>
            <a:r>
              <a:rPr lang="el-GR" dirty="0"/>
              <a:t>΄</a:t>
            </a:r>
            <a:r>
              <a:rPr lang="en-US" dirty="0"/>
              <a:t>x</a:t>
            </a:r>
            <a:r>
              <a:rPr lang="el-GR" dirty="0"/>
              <a:t>.</a:t>
            </a:r>
            <a:endParaRPr lang="en-US" dirty="0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D8820854-DFAD-49DB-B316-F246F2EE9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599" y="6356350"/>
            <a:ext cx="4710545" cy="365125"/>
          </a:xfrm>
        </p:spPr>
        <p:txBody>
          <a:bodyPr/>
          <a:lstStyle/>
          <a:p>
            <a:r>
              <a:rPr lang="el-GR" dirty="0">
                <a:solidFill>
                  <a:srgbClr val="0070C0"/>
                </a:solidFill>
              </a:rPr>
              <a:t>ΓΥΜΝΑΣΙΟ Ν. ΕΡΥΘΡΑΙΑΣ /ΜΑΘΗΜΑΤΙΚΑ Β ΓΥΜΝΑΣΙΟΥ</a:t>
            </a:r>
          </a:p>
          <a:p>
            <a:endParaRPr lang="el-GR" dirty="0">
              <a:solidFill>
                <a:srgbClr val="0070C0"/>
              </a:solidFill>
            </a:endParaRPr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1D68BE77-CA3D-4347-B6F3-F0DB6392A8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2113" y="1495710"/>
            <a:ext cx="5771687" cy="386658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75717058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00FB6D0-970F-45AE-A73A-31235DD93E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21140"/>
          </a:xfrm>
        </p:spPr>
        <p:txBody>
          <a:bodyPr>
            <a:normAutofit/>
          </a:bodyPr>
          <a:lstStyle/>
          <a:p>
            <a:pPr algn="ctr"/>
            <a:r>
              <a:rPr lang="el-GR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Η συνάρτηση ψ=α</a:t>
            </a:r>
            <a:r>
              <a:rPr lang="en-US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x</a:t>
            </a:r>
            <a:r>
              <a:rPr lang="el-GR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+β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5E1FAE8-E853-4E7E-A9F7-EEEEEA9D3B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385" y="1308294"/>
            <a:ext cx="10860257" cy="4868667"/>
          </a:xfrm>
        </p:spPr>
        <p:txBody>
          <a:bodyPr/>
          <a:lstStyle/>
          <a:p>
            <a:pPr marL="0" indent="0">
              <a:buNone/>
            </a:pPr>
            <a:r>
              <a:rPr lang="el-GR" dirty="0">
                <a:solidFill>
                  <a:srgbClr val="FF0000"/>
                </a:solidFill>
              </a:rPr>
              <a:t>Παρατήρηση 4 </a:t>
            </a:r>
          </a:p>
          <a:p>
            <a:pPr marL="0" indent="0">
              <a:buNone/>
            </a:pPr>
            <a:r>
              <a:rPr lang="el-GR" dirty="0"/>
              <a:t>Μια εξίσωση της μορφής α</a:t>
            </a:r>
            <a:r>
              <a:rPr lang="en-US" dirty="0"/>
              <a:t>x</a:t>
            </a:r>
            <a:r>
              <a:rPr lang="el-GR" dirty="0"/>
              <a:t>+βψ=γ, όπου α   0  ή β   0 παριστάνει ευθεία</a:t>
            </a:r>
          </a:p>
          <a:p>
            <a:pPr marL="0" indent="0">
              <a:buNone/>
            </a:pPr>
            <a:r>
              <a:rPr lang="el-GR" dirty="0"/>
              <a:t>(από αυτή τη γενική μορφή έχουν προέρθει με πράξεις οι μορφές ψ=α</a:t>
            </a:r>
            <a:r>
              <a:rPr lang="en-US" dirty="0"/>
              <a:t>x</a:t>
            </a:r>
            <a:endParaRPr lang="el-GR" dirty="0"/>
          </a:p>
          <a:p>
            <a:pPr marL="0" indent="0">
              <a:buNone/>
            </a:pPr>
            <a:r>
              <a:rPr lang="el-GR" dirty="0"/>
              <a:t>και ψ=α</a:t>
            </a:r>
            <a:r>
              <a:rPr lang="en-US" dirty="0"/>
              <a:t>x</a:t>
            </a:r>
            <a:r>
              <a:rPr lang="el-GR" dirty="0"/>
              <a:t>+β). </a:t>
            </a:r>
          </a:p>
          <a:p>
            <a:pPr marL="0" indent="0">
              <a:buNone/>
            </a:pPr>
            <a:r>
              <a:rPr lang="el-GR" dirty="0"/>
              <a:t>Παράδειγμα</a:t>
            </a:r>
          </a:p>
          <a:p>
            <a:pPr marL="0" indent="0">
              <a:buNone/>
            </a:pPr>
            <a:r>
              <a:rPr lang="el-GR" dirty="0"/>
              <a:t>Να γίνει η γραφική παράσταση</a:t>
            </a:r>
          </a:p>
          <a:p>
            <a:pPr marL="0" indent="0">
              <a:buNone/>
            </a:pPr>
            <a:r>
              <a:rPr lang="el-GR" dirty="0"/>
              <a:t>της ευθείας 2</a:t>
            </a:r>
            <a:r>
              <a:rPr lang="en-US" dirty="0"/>
              <a:t>x</a:t>
            </a:r>
            <a:r>
              <a:rPr lang="el-GR" dirty="0"/>
              <a:t>+3ψ=6.</a:t>
            </a:r>
          </a:p>
          <a:p>
            <a:pPr marL="0" indent="0">
              <a:buNone/>
            </a:pPr>
            <a:r>
              <a:rPr lang="el-GR" dirty="0"/>
              <a:t>                               Α(0,2)</a:t>
            </a:r>
          </a:p>
          <a:p>
            <a:pPr marL="0" indent="0">
              <a:buNone/>
            </a:pPr>
            <a:r>
              <a:rPr lang="el-GR" dirty="0"/>
              <a:t>                               Β(3,0)</a:t>
            </a:r>
            <a:endParaRPr lang="en-US" dirty="0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D8820854-DFAD-49DB-B316-F246F2EE9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599" y="6356350"/>
            <a:ext cx="4637809" cy="365125"/>
          </a:xfrm>
        </p:spPr>
        <p:txBody>
          <a:bodyPr/>
          <a:lstStyle/>
          <a:p>
            <a:r>
              <a:rPr lang="el-GR" dirty="0">
                <a:solidFill>
                  <a:srgbClr val="0070C0"/>
                </a:solidFill>
              </a:rPr>
              <a:t>ΓΥΜΝΑΣΙΟ Ν. ΕΡΥΘΡΑΙΑΣ /ΜΑΘΗΜΑΤΙΚΑ Β ΓΥΜΝΑΣΙΟΥ</a:t>
            </a:r>
          </a:p>
          <a:p>
            <a:endParaRPr lang="el-GR" dirty="0">
              <a:solidFill>
                <a:srgbClr val="0070C0"/>
              </a:solidFill>
            </a:endParaRPr>
          </a:p>
        </p:txBody>
      </p:sp>
      <p:graphicFrame>
        <p:nvGraphicFramePr>
          <p:cNvPr id="5" name="Αντικείμενο 4">
            <a:extLst>
              <a:ext uri="{FF2B5EF4-FFF2-40B4-BE49-F238E27FC236}">
                <a16:creationId xmlns:a16="http://schemas.microsoft.com/office/drawing/2014/main" id="{7D6C750C-FBCC-4E61-AC2B-95965EF2F20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0581487"/>
              </p:ext>
            </p:extLst>
          </p:nvPr>
        </p:nvGraphicFramePr>
        <p:xfrm>
          <a:off x="7080054" y="1942075"/>
          <a:ext cx="2413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41200" imgH="241200" progId="Equation.DSMT4">
                  <p:embed/>
                </p:oleObj>
              </mc:Choice>
              <mc:Fallback>
                <p:oleObj name="Equation" r:id="rId2" imgW="24120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7080054" y="1942075"/>
                        <a:ext cx="241300" cy="241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Αντικείμενο 5">
            <a:extLst>
              <a:ext uri="{FF2B5EF4-FFF2-40B4-BE49-F238E27FC236}">
                <a16:creationId xmlns:a16="http://schemas.microsoft.com/office/drawing/2014/main" id="{89FB9B4A-BFA8-46D1-A488-0AB5481548F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9084538"/>
              </p:ext>
            </p:extLst>
          </p:nvPr>
        </p:nvGraphicFramePr>
        <p:xfrm>
          <a:off x="8153400" y="1954775"/>
          <a:ext cx="2286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28524" imgH="228692" progId="Equation.DSMT4">
                  <p:embed/>
                </p:oleObj>
              </mc:Choice>
              <mc:Fallback>
                <p:oleObj name="Equation" r:id="rId4" imgW="228524" imgH="228692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153400" y="1954775"/>
                        <a:ext cx="228600" cy="228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Πίνακας 7">
            <a:extLst>
              <a:ext uri="{FF2B5EF4-FFF2-40B4-BE49-F238E27FC236}">
                <a16:creationId xmlns:a16="http://schemas.microsoft.com/office/drawing/2014/main" id="{303238E7-451F-48A2-A2CA-F2A90C4079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1604867"/>
              </p:ext>
            </p:extLst>
          </p:nvPr>
        </p:nvGraphicFramePr>
        <p:xfrm>
          <a:off x="838201" y="4982177"/>
          <a:ext cx="2284827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1609">
                  <a:extLst>
                    <a:ext uri="{9D8B030D-6E8A-4147-A177-3AD203B41FA5}">
                      <a16:colId xmlns:a16="http://schemas.microsoft.com/office/drawing/2014/main" val="665522276"/>
                    </a:ext>
                  </a:extLst>
                </a:gridCol>
                <a:gridCol w="761609">
                  <a:extLst>
                    <a:ext uri="{9D8B030D-6E8A-4147-A177-3AD203B41FA5}">
                      <a16:colId xmlns:a16="http://schemas.microsoft.com/office/drawing/2014/main" val="2777225535"/>
                    </a:ext>
                  </a:extLst>
                </a:gridCol>
                <a:gridCol w="761609">
                  <a:extLst>
                    <a:ext uri="{9D8B030D-6E8A-4147-A177-3AD203B41FA5}">
                      <a16:colId xmlns:a16="http://schemas.microsoft.com/office/drawing/2014/main" val="216936709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X</a:t>
                      </a:r>
                      <a:endParaRPr lang="el-G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50466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sz="2000" dirty="0"/>
                        <a:t>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0955638"/>
                  </a:ext>
                </a:extLst>
              </a:tr>
            </a:tbl>
          </a:graphicData>
        </a:graphic>
      </p:graphicFrame>
      <p:pic>
        <p:nvPicPr>
          <p:cNvPr id="9" name="Εικόνα 8">
            <a:extLst>
              <a:ext uri="{FF2B5EF4-FFF2-40B4-BE49-F238E27FC236}">
                <a16:creationId xmlns:a16="http://schemas.microsoft.com/office/drawing/2014/main" id="{1848AFD6-1F7B-4878-9F82-D819AAF3266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747741" y="2840993"/>
            <a:ext cx="5268517" cy="351535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42808804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00FB6D0-970F-45AE-A73A-31235DD93E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21140"/>
          </a:xfrm>
        </p:spPr>
        <p:txBody>
          <a:bodyPr>
            <a:normAutofit/>
          </a:bodyPr>
          <a:lstStyle/>
          <a:p>
            <a:pPr algn="ctr"/>
            <a:r>
              <a:rPr lang="el-GR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Η συνάρτηση ψ=α</a:t>
            </a:r>
            <a:r>
              <a:rPr lang="en-US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x</a:t>
            </a:r>
            <a:r>
              <a:rPr lang="el-GR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+β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5E1FAE8-E853-4E7E-A9F7-EEEEEA9D3B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37956"/>
            <a:ext cx="10515600" cy="4939005"/>
          </a:xfrm>
        </p:spPr>
        <p:txBody>
          <a:bodyPr/>
          <a:lstStyle/>
          <a:p>
            <a:pPr marL="0" indent="0">
              <a:buNone/>
            </a:pPr>
            <a:r>
              <a:rPr lang="el-GR" dirty="0">
                <a:solidFill>
                  <a:srgbClr val="FF0000"/>
                </a:solidFill>
              </a:rPr>
              <a:t>Παρατήρηση 5</a:t>
            </a:r>
            <a:r>
              <a:rPr lang="el-GR" dirty="0"/>
              <a:t> </a:t>
            </a:r>
          </a:p>
          <a:p>
            <a:pPr marL="0" indent="0">
              <a:buNone/>
            </a:pPr>
            <a:r>
              <a:rPr lang="el-GR" dirty="0">
                <a:solidFill>
                  <a:schemeClr val="accent6">
                    <a:lumMod val="50000"/>
                  </a:schemeClr>
                </a:solidFill>
              </a:rPr>
              <a:t>Ο άξονας 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x</a:t>
            </a:r>
            <a:r>
              <a:rPr lang="el-GR" dirty="0">
                <a:solidFill>
                  <a:schemeClr val="accent6">
                    <a:lumMod val="50000"/>
                  </a:schemeClr>
                </a:solidFill>
              </a:rPr>
              <a:t>΄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x</a:t>
            </a:r>
            <a:r>
              <a:rPr lang="el-GR" dirty="0"/>
              <a:t> έχει εξίσωση </a:t>
            </a:r>
            <a:r>
              <a:rPr lang="el-GR" dirty="0">
                <a:solidFill>
                  <a:schemeClr val="accent6">
                    <a:lumMod val="50000"/>
                  </a:schemeClr>
                </a:solidFill>
              </a:rPr>
              <a:t>ψ=0</a:t>
            </a:r>
            <a:r>
              <a:rPr lang="el-GR" dirty="0"/>
              <a:t> (σκεφτείτε ότι όλα τα σημεία του είναι της μορφής Μ(κ,0) όπου κ πραγματικός αριθμός), ενώ </a:t>
            </a:r>
            <a:r>
              <a:rPr lang="el-GR" dirty="0">
                <a:solidFill>
                  <a:srgbClr val="7030A0"/>
                </a:solidFill>
              </a:rPr>
              <a:t>ο άξονας ψ΄ψ </a:t>
            </a:r>
            <a:r>
              <a:rPr lang="el-GR" dirty="0"/>
              <a:t>έχει εξίσωση </a:t>
            </a:r>
            <a:r>
              <a:rPr lang="en-US" dirty="0">
                <a:solidFill>
                  <a:srgbClr val="7030A0"/>
                </a:solidFill>
              </a:rPr>
              <a:t>x</a:t>
            </a:r>
            <a:r>
              <a:rPr lang="el-GR" dirty="0">
                <a:solidFill>
                  <a:srgbClr val="7030A0"/>
                </a:solidFill>
              </a:rPr>
              <a:t>=0</a:t>
            </a:r>
            <a:r>
              <a:rPr lang="el-GR" dirty="0"/>
              <a:t> (όλα τα σημεία του είναι της μορφής Ν(0,λ) όπου λ πραγματικός αριθμός).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D8820854-DFAD-49DB-B316-F246F2EE9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689764" cy="365125"/>
          </a:xfrm>
        </p:spPr>
        <p:txBody>
          <a:bodyPr/>
          <a:lstStyle/>
          <a:p>
            <a:r>
              <a:rPr lang="el-GR" dirty="0">
                <a:solidFill>
                  <a:srgbClr val="0070C0"/>
                </a:solidFill>
              </a:rPr>
              <a:t>ΓΥΜΝΑΣΙΟ Ν. ΕΡΥΘΡΑΙΑΣ /ΜΑΘΗΜΑΤΙΚΑ Β ΓΥΜΝΑΣΙΟΥ</a:t>
            </a:r>
          </a:p>
          <a:p>
            <a:endParaRPr lang="el-GR" dirty="0">
              <a:solidFill>
                <a:srgbClr val="0070C0"/>
              </a:solidFill>
            </a:endParaRPr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9FCAF8F8-DC84-42FF-92BB-357F8A4186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8476" y="3521138"/>
            <a:ext cx="3504916" cy="2745517"/>
          </a:xfrm>
          <a:prstGeom prst="rect">
            <a:avLst/>
          </a:prstGeom>
        </p:spPr>
      </p:pic>
      <p:pic>
        <p:nvPicPr>
          <p:cNvPr id="6" name="Εικόνα 5">
            <a:extLst>
              <a:ext uri="{FF2B5EF4-FFF2-40B4-BE49-F238E27FC236}">
                <a16:creationId xmlns:a16="http://schemas.microsoft.com/office/drawing/2014/main" id="{54F0BB69-D383-493C-9D78-B7D9244ED4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00942" y="3521137"/>
            <a:ext cx="3504915" cy="2745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339206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00FB6D0-970F-45AE-A73A-31235DD93E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21140"/>
          </a:xfrm>
        </p:spPr>
        <p:txBody>
          <a:bodyPr>
            <a:normAutofit/>
          </a:bodyPr>
          <a:lstStyle/>
          <a:p>
            <a:pPr algn="ctr"/>
            <a:r>
              <a:rPr lang="el-GR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Η συνάρτηση ψ=α</a:t>
            </a:r>
            <a:r>
              <a:rPr lang="en-US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x</a:t>
            </a:r>
            <a:r>
              <a:rPr lang="el-GR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+β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5E1FAE8-E853-4E7E-A9F7-EEEEEA9D3B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93914"/>
            <a:ext cx="10624930" cy="5183048"/>
          </a:xfrm>
        </p:spPr>
        <p:txBody>
          <a:bodyPr/>
          <a:lstStyle/>
          <a:p>
            <a:pPr marL="0" indent="0">
              <a:buNone/>
            </a:pPr>
            <a:r>
              <a:rPr lang="el-GR" dirty="0">
                <a:solidFill>
                  <a:srgbClr val="FF0000"/>
                </a:solidFill>
              </a:rPr>
              <a:t>Παρατήρηση 6</a:t>
            </a:r>
          </a:p>
          <a:p>
            <a:pPr marL="0" indent="0">
              <a:buNone/>
            </a:pPr>
            <a:r>
              <a:rPr lang="el-GR" dirty="0"/>
              <a:t>Για να βρούμε τα σημεία τομής της ευθείας (ε): α</a:t>
            </a:r>
            <a:r>
              <a:rPr lang="en-US" dirty="0"/>
              <a:t>x</a:t>
            </a:r>
            <a:r>
              <a:rPr lang="el-GR" dirty="0"/>
              <a:t>+βψ=γ με α   0 ή β   0 με τους άξονες εργαζόμαστε όπως παρακάτω:</a:t>
            </a:r>
          </a:p>
          <a:p>
            <a:r>
              <a:rPr lang="el-GR" dirty="0">
                <a:solidFill>
                  <a:schemeClr val="accent2">
                    <a:lumMod val="50000"/>
                  </a:schemeClr>
                </a:solidFill>
              </a:rPr>
              <a:t>Σημεί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o</a:t>
            </a:r>
            <a:r>
              <a:rPr lang="el-GR" dirty="0">
                <a:solidFill>
                  <a:schemeClr val="accent2">
                    <a:lumMod val="50000"/>
                  </a:schemeClr>
                </a:solidFill>
              </a:rPr>
              <a:t> τομής της (ε) με τον 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x</a:t>
            </a:r>
            <a:r>
              <a:rPr lang="el-GR" dirty="0">
                <a:solidFill>
                  <a:schemeClr val="accent2">
                    <a:lumMod val="50000"/>
                  </a:schemeClr>
                </a:solidFill>
              </a:rPr>
              <a:t>΄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x</a:t>
            </a:r>
            <a:r>
              <a:rPr lang="el-GR" dirty="0">
                <a:solidFill>
                  <a:schemeClr val="accent2">
                    <a:lumMod val="50000"/>
                  </a:schemeClr>
                </a:solidFill>
              </a:rPr>
              <a:t>:</a:t>
            </a:r>
          </a:p>
          <a:p>
            <a:pPr marL="0" indent="0">
              <a:buNone/>
            </a:pPr>
            <a:r>
              <a:rPr lang="el-GR" dirty="0"/>
              <a:t>Επειδή κάθε σημείο του άξονα </a:t>
            </a:r>
            <a:r>
              <a:rPr lang="en-US" dirty="0"/>
              <a:t>x</a:t>
            </a:r>
            <a:r>
              <a:rPr lang="el-GR" dirty="0"/>
              <a:t>΄</a:t>
            </a:r>
            <a:r>
              <a:rPr lang="en-US" dirty="0"/>
              <a:t>x</a:t>
            </a:r>
            <a:r>
              <a:rPr lang="el-GR" dirty="0"/>
              <a:t> έχει τη μορφή (κ,0), θέτουμε στην εξίσωση της ευθείας ψ=0 και λύνουμε ως προς </a:t>
            </a:r>
            <a:r>
              <a:rPr lang="en-US" dirty="0"/>
              <a:t>x</a:t>
            </a:r>
            <a:r>
              <a:rPr lang="el-GR" dirty="0"/>
              <a:t>. Άρα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                                 α</a:t>
            </a:r>
            <a:r>
              <a:rPr lang="en-US" dirty="0"/>
              <a:t>x</a:t>
            </a:r>
            <a:r>
              <a:rPr lang="el-GR" dirty="0"/>
              <a:t>+β.0=γ      α</a:t>
            </a:r>
            <a:r>
              <a:rPr lang="en-US" dirty="0"/>
              <a:t>x=</a:t>
            </a:r>
            <a:r>
              <a:rPr lang="el-GR" dirty="0"/>
              <a:t>γ      </a:t>
            </a:r>
            <a:r>
              <a:rPr lang="en-US" dirty="0"/>
              <a:t>x=</a:t>
            </a:r>
            <a:endParaRPr lang="el-GR" dirty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Τότε το ζητούμενο σημείο είναι το  (      , 0)</a:t>
            </a:r>
            <a:endParaRPr lang="en-US" dirty="0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D8820854-DFAD-49DB-B316-F246F2EE9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599" y="6356350"/>
            <a:ext cx="4700155" cy="365125"/>
          </a:xfrm>
        </p:spPr>
        <p:txBody>
          <a:bodyPr/>
          <a:lstStyle/>
          <a:p>
            <a:r>
              <a:rPr lang="el-GR" dirty="0">
                <a:solidFill>
                  <a:srgbClr val="0070C0"/>
                </a:solidFill>
              </a:rPr>
              <a:t>ΓΥΜΝΑΣΙΟ Ν. ΕΡΥΘΡΑΙΑΣ/ΜΑΘΗΜΑΤΙΚΑ Β ΓΥΜΝΑΣΙΟΥ</a:t>
            </a:r>
          </a:p>
          <a:p>
            <a:endParaRPr lang="el-GR" dirty="0">
              <a:solidFill>
                <a:srgbClr val="0070C0"/>
              </a:solidFill>
            </a:endParaRPr>
          </a:p>
        </p:txBody>
      </p:sp>
      <p:graphicFrame>
        <p:nvGraphicFramePr>
          <p:cNvPr id="5" name="Αντικείμενο 4">
            <a:extLst>
              <a:ext uri="{FF2B5EF4-FFF2-40B4-BE49-F238E27FC236}">
                <a16:creationId xmlns:a16="http://schemas.microsoft.com/office/drawing/2014/main" id="{24490DC5-007F-40E5-8DA1-A540FE9C777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7360066"/>
              </p:ext>
            </p:extLst>
          </p:nvPr>
        </p:nvGraphicFramePr>
        <p:xfrm>
          <a:off x="9912350" y="1614695"/>
          <a:ext cx="2413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41200" imgH="241200" progId="Equation.DSMT4">
                  <p:embed/>
                </p:oleObj>
              </mc:Choice>
              <mc:Fallback>
                <p:oleObj name="Equation" r:id="rId2" imgW="24120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9912350" y="1614695"/>
                        <a:ext cx="241300" cy="241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Αντικείμενο 5">
            <a:extLst>
              <a:ext uri="{FF2B5EF4-FFF2-40B4-BE49-F238E27FC236}">
                <a16:creationId xmlns:a16="http://schemas.microsoft.com/office/drawing/2014/main" id="{1A692523-3B74-43B9-915D-5F572AEA24C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0771604"/>
              </p:ext>
            </p:extLst>
          </p:nvPr>
        </p:nvGraphicFramePr>
        <p:xfrm>
          <a:off x="10911508" y="1627395"/>
          <a:ext cx="2286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28524" imgH="228692" progId="Equation.DSMT4">
                  <p:embed/>
                </p:oleObj>
              </mc:Choice>
              <mc:Fallback>
                <p:oleObj name="Equation" r:id="rId4" imgW="228524" imgH="228692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0911508" y="1627395"/>
                        <a:ext cx="228600" cy="228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Αντικείμενο 6">
            <a:extLst>
              <a:ext uri="{FF2B5EF4-FFF2-40B4-BE49-F238E27FC236}">
                <a16:creationId xmlns:a16="http://schemas.microsoft.com/office/drawing/2014/main" id="{0963EDC3-302B-439F-88A6-542A0C3FA33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3460922"/>
              </p:ext>
            </p:extLst>
          </p:nvPr>
        </p:nvGraphicFramePr>
        <p:xfrm>
          <a:off x="4993172" y="4482821"/>
          <a:ext cx="4191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419040" imgH="253800" progId="Equation.DSMT4">
                  <p:embed/>
                </p:oleObj>
              </mc:Choice>
              <mc:Fallback>
                <p:oleObj name="Equation" r:id="rId6" imgW="41904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993172" y="4482821"/>
                        <a:ext cx="419100" cy="25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Αντικείμενο 8">
            <a:extLst>
              <a:ext uri="{FF2B5EF4-FFF2-40B4-BE49-F238E27FC236}">
                <a16:creationId xmlns:a16="http://schemas.microsoft.com/office/drawing/2014/main" id="{AD9EA5AB-72CC-488C-88A2-1CD72513044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0452828"/>
              </p:ext>
            </p:extLst>
          </p:nvPr>
        </p:nvGraphicFramePr>
        <p:xfrm>
          <a:off x="6159363" y="4482821"/>
          <a:ext cx="409575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409501" imgH="238298" progId="Equation.DSMT4">
                  <p:embed/>
                </p:oleObj>
              </mc:Choice>
              <mc:Fallback>
                <p:oleObj name="Equation" r:id="rId8" imgW="409501" imgH="238298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6159363" y="4482821"/>
                        <a:ext cx="409575" cy="238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Αντικείμενο 10">
            <a:extLst>
              <a:ext uri="{FF2B5EF4-FFF2-40B4-BE49-F238E27FC236}">
                <a16:creationId xmlns:a16="http://schemas.microsoft.com/office/drawing/2014/main" id="{27ABAFDC-3868-4A3F-AB70-A42B2422ACC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756139"/>
              </p:ext>
            </p:extLst>
          </p:nvPr>
        </p:nvGraphicFramePr>
        <p:xfrm>
          <a:off x="7102062" y="4182784"/>
          <a:ext cx="3175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317160" imgH="838080" progId="Equation.DSMT4">
                  <p:embed/>
                </p:oleObj>
              </mc:Choice>
              <mc:Fallback>
                <p:oleObj name="Equation" r:id="rId10" imgW="317160" imgH="838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7102062" y="4182784"/>
                        <a:ext cx="317500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Αντικείμενο 11">
            <a:extLst>
              <a:ext uri="{FF2B5EF4-FFF2-40B4-BE49-F238E27FC236}">
                <a16:creationId xmlns:a16="http://schemas.microsoft.com/office/drawing/2014/main" id="{8BC4AA43-60B9-4F81-AF64-4C93DA266D2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1890843"/>
              </p:ext>
            </p:extLst>
          </p:nvPr>
        </p:nvGraphicFramePr>
        <p:xfrm>
          <a:off x="6264138" y="5173179"/>
          <a:ext cx="304800" cy="82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304822" imgH="828687" progId="Equation.DSMT4">
                  <p:embed/>
                </p:oleObj>
              </mc:Choice>
              <mc:Fallback>
                <p:oleObj name="Equation" r:id="rId12" imgW="304822" imgH="828687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6264138" y="5173179"/>
                        <a:ext cx="304800" cy="828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4789228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</TotalTime>
  <Words>1036</Words>
  <Application>Microsoft Office PowerPoint</Application>
  <PresentationFormat>Ευρεία οθόνη</PresentationFormat>
  <Paragraphs>117</Paragraphs>
  <Slides>12</Slides>
  <Notes>0</Notes>
  <HiddenSlides>0</HiddenSlides>
  <MMClips>0</MMClips>
  <ScaleCrop>false</ScaleCrop>
  <HeadingPairs>
    <vt:vector size="8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Monotype Corsiva</vt:lpstr>
      <vt:lpstr>Times New Roman</vt:lpstr>
      <vt:lpstr>Θέμα του Office</vt:lpstr>
      <vt:lpstr>Equation</vt:lpstr>
      <vt:lpstr>Η συνάρτηση  ψ=αx+β</vt:lpstr>
      <vt:lpstr>Η συνάρτηση ψ=αx+β</vt:lpstr>
      <vt:lpstr>Η συνάρτηση ψ=αx+β</vt:lpstr>
      <vt:lpstr>Η συνάρτηση ψ=αx+β</vt:lpstr>
      <vt:lpstr>Η συνάρτηση ψ=αx+β</vt:lpstr>
      <vt:lpstr>Η συνάρτηση ψ=αx+β</vt:lpstr>
      <vt:lpstr>Η συνάρτηση ψ=αx+β</vt:lpstr>
      <vt:lpstr>Η συνάρτηση ψ=αx+β</vt:lpstr>
      <vt:lpstr>Η συνάρτηση ψ=αx+β</vt:lpstr>
      <vt:lpstr>Η συνάρτηση ψ=αx+β</vt:lpstr>
      <vt:lpstr>Η συνάρτηση ψ=αx+β</vt:lpstr>
      <vt:lpstr>Η συνάρτηση ψ=αx+β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 συνάρτηση  ψ=αx+β</dc:title>
  <dc:creator>athanasios tselios</dc:creator>
  <cp:lastModifiedBy>Sakis Tselios</cp:lastModifiedBy>
  <cp:revision>29</cp:revision>
  <dcterms:created xsi:type="dcterms:W3CDTF">2020-04-19T15:07:58Z</dcterms:created>
  <dcterms:modified xsi:type="dcterms:W3CDTF">2025-03-15T10:52:08Z</dcterms:modified>
</cp:coreProperties>
</file>