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9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85" r:id="rId12"/>
    <p:sldId id="282" r:id="rId13"/>
    <p:sldId id="283" r:id="rId14"/>
    <p:sldId id="284" r:id="rId15"/>
    <p:sldId id="286" r:id="rId16"/>
    <p:sldId id="288" r:id="rId17"/>
    <p:sldId id="280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AC159D-DA31-77B8-9F27-FC4731FFF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3EB2D67-3284-C971-58E7-DF297CA99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9CCF44-DAF2-BE72-78F7-86E4A64F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E1996C-3982-1724-22A0-C24A9FB9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A67757-94F1-4597-960D-7785BDF7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41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937A8A-6F38-832D-AEF5-E6B2D098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651CAEE-C546-D8F2-F9D8-336D8EF73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427334-E249-7630-BD18-75082B05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40A574-322F-0064-2A9F-41EB9579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AD5C67-4064-E8F7-4DD5-F84D5247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2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5367839-A713-974B-5661-C01856974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04970B3-B5FA-DEE2-A856-626EE7966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78E222-037E-3AD2-9243-8A350A84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A52C51-1F41-8115-B98E-FE7E5D0D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EABBAD-9B2C-17EC-4F28-29847BF8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14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F8F0F5-3DC5-5B45-59B1-4A44022B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B565B9-329E-52BF-5EC2-634FE0E2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39E892-5D3A-62BF-E1B9-CAE89474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308E26-F721-DE8A-BACA-4D57735E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766B48-2EE9-3821-E7B1-974A32CF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41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9FD437-E3E7-3EB7-F329-C81AEE0E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E3BC39-D2BB-8E0B-A645-04D8F5453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EE0CA4-96B0-1358-CBFB-5763C551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2B1EC8-BF72-B1E6-C44B-88C2BC5E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870BEA-D676-6B20-125F-8BE254F0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20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6A89EC-B0AC-F356-DCDC-E7E56EB9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B9903A-9921-3D04-5701-033649326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B83BB0-27E6-28A9-2B85-DF3A98BB2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642A987-6A15-DAD2-53A8-A8FA6460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ABA143-9447-F1A4-45E2-FE2EA253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61178D-C252-CFB4-B5C7-D5223308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40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CE0023-1860-3B8E-CEB6-EF06C970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5DDF41A-1FD2-22E8-2E28-B473933B3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2580A1D-BBF4-D5DB-0FFC-24CBE9CEC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C645516-70FD-1F24-58E3-D18E968AB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23FF2D1-C779-4E2C-2055-A5E498A7F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2240A3F-8B29-F448-2D3A-387B7774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5CB7197-410F-B678-5A20-C000486A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FDF210-5A6D-2A67-52A8-741E1438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3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852C76-FEEA-8BC1-6808-FF84E737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13E2527-838F-DE54-154C-877F02BD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1884400-B020-BFBF-6230-5651E926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645E4C8-86BE-C692-4271-ADCE770D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75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E599965-2460-5BB3-8A43-6D6770F1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D4A0F92-9A81-EA07-70A0-F6DC14AB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DD043BE-FCFA-05C7-70BC-D4213754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81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1F79C2-8412-D7AA-F475-4FD25AFE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DBC172-9845-6060-7C69-0273B5B5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F3BC8A9-36C1-598A-3EBD-C04F36E5F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714AB2-81C4-0F55-15C3-B21BD431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6BB918-184C-6AF2-EBA0-5A123C57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4855DF1-F871-F653-4DD3-1C7A7C2D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74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039A68-9464-0628-8DDF-6A4C6231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D6C17C0-891D-9547-032C-87BA0AEE2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9B66939-71F6-1A6B-1DCA-419DD13B3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F49EF35-50F8-0D3F-057E-C346A83B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F9CB5F-1B8E-1E5C-3F68-89837104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BF65CAE-EA91-F99E-608E-CDC475C4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376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45C556F-C6B8-A862-F697-A4806AC9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E0FCEB-027A-A993-CDA8-2CB7E4BB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EC8E46-3B9F-FD44-31A3-27C2EBCA4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6910-7AFB-4EA5-B1EE-873F8B84D1A3}" type="datetimeFigureOut">
              <a:rPr lang="el-GR" smtClean="0"/>
              <a:t>30/11/2024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90969E-BAF7-59F0-D6C0-B6695DAAD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18488D-A3D4-DA7D-76AA-FBDA2D3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EBC3-A4F8-4935-A119-FDBF3F32BA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196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e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image" Target="../media/image2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7E287C-B2F9-BB70-B3F8-04FDF7D26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Γυμνάσιο Ν. Ερυθραίας</a:t>
            </a:r>
            <a:br>
              <a:rPr lang="el-GR" sz="4000" dirty="0">
                <a:solidFill>
                  <a:srgbClr val="0070C0"/>
                </a:solidFill>
              </a:rPr>
            </a:br>
            <a:br>
              <a:rPr lang="el-GR" sz="4000" dirty="0">
                <a:solidFill>
                  <a:srgbClr val="0070C0"/>
                </a:solidFill>
              </a:rPr>
            </a:br>
            <a:r>
              <a:rPr lang="el-GR" sz="4000" dirty="0">
                <a:solidFill>
                  <a:srgbClr val="0070C0"/>
                </a:solidFill>
              </a:rPr>
              <a:t>Β΄ ΓΥΜΝΑΣΙΟΥ</a:t>
            </a:r>
            <a:endParaRPr lang="el-GR" sz="4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94C95E-0377-1253-0D0E-7361C7CB3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6"/>
            <a:ext cx="9144000" cy="692149"/>
          </a:xfrm>
        </p:spPr>
        <p:txBody>
          <a:bodyPr>
            <a:normAutofit lnSpcReduction="10000"/>
          </a:bodyPr>
          <a:lstStyle/>
          <a:p>
            <a:r>
              <a:rPr lang="el-GR" sz="44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&amp; 2.1 Εφαπτομένη οξείας γωνίας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466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5088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2.1 Εφαπτομένη οξείας γωνίας)</a:t>
            </a:r>
            <a:br>
              <a:rPr lang="el-GR" sz="2400" dirty="0">
                <a:solidFill>
                  <a:srgbClr val="0070C0"/>
                </a:solidFill>
              </a:rPr>
            </a:br>
            <a:br>
              <a:rPr lang="el-GR" sz="2400" dirty="0">
                <a:solidFill>
                  <a:srgbClr val="0070C0"/>
                </a:solidFill>
              </a:rPr>
            </a:br>
            <a:r>
              <a:rPr lang="el-GR" sz="2400" dirty="0"/>
              <a:t>Να υπολογιστούν οι εφαπτόμενες των γωνιών Β και Γ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CA2ADB3-609A-1E95-1AAD-6F823598C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2115343"/>
            <a:ext cx="3400425" cy="4061620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73DC12-D0A2-5988-B319-8210F0CDE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3614" y="1700213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dirty="0"/>
              <a:t>Πρώτα υπολογίζουμε την πλευρά β με </a:t>
            </a:r>
            <a:r>
              <a:rPr lang="el-GR" dirty="0" err="1"/>
              <a:t>π.θ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Τότε </a:t>
            </a:r>
            <a:r>
              <a:rPr lang="el-GR" dirty="0" err="1"/>
              <a:t>εφΒ</a:t>
            </a:r>
            <a:r>
              <a:rPr lang="el-GR" dirty="0"/>
              <a:t>=          και  </a:t>
            </a:r>
            <a:r>
              <a:rPr lang="el-GR" dirty="0" err="1"/>
              <a:t>εφΓ</a:t>
            </a:r>
            <a:r>
              <a:rPr lang="el-GR" dirty="0"/>
              <a:t>=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>
                <a:solidFill>
                  <a:srgbClr val="FF0000"/>
                </a:solidFill>
              </a:rPr>
              <a:t>Παρατηρείστε ότι </a:t>
            </a:r>
            <a:r>
              <a:rPr lang="el-GR" dirty="0"/>
              <a:t>οι αριθμοί </a:t>
            </a:r>
            <a:r>
              <a:rPr lang="el-GR" dirty="0" err="1"/>
              <a:t>εφΒ</a:t>
            </a:r>
            <a:r>
              <a:rPr lang="el-GR" dirty="0"/>
              <a:t> και </a:t>
            </a:r>
            <a:r>
              <a:rPr lang="el-GR" dirty="0" err="1"/>
              <a:t>εφΓ</a:t>
            </a:r>
            <a:r>
              <a:rPr lang="el-GR" dirty="0"/>
              <a:t> είναι </a:t>
            </a:r>
            <a:r>
              <a:rPr lang="el-GR" u="sng" dirty="0"/>
              <a:t>αντίστροφοι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2EBC0FF3-1A67-D679-247B-C231A9D89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538924"/>
              </p:ext>
            </p:extLst>
          </p:nvPr>
        </p:nvGraphicFramePr>
        <p:xfrm>
          <a:off x="6172199" y="2827337"/>
          <a:ext cx="5187631" cy="153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9800" imgH="749160" progId="Equation.DSMT4">
                  <p:embed/>
                </p:oleObj>
              </mc:Choice>
              <mc:Fallback>
                <p:oleObj name="Equation" r:id="rId3" imgW="25398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199" y="2827337"/>
                        <a:ext cx="5187631" cy="1530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B02305AF-6C9B-EEF9-8F90-1451130C3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02432"/>
              </p:ext>
            </p:extLst>
          </p:nvPr>
        </p:nvGraphicFramePr>
        <p:xfrm>
          <a:off x="7437434" y="4411002"/>
          <a:ext cx="393700" cy="76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040" imgH="393480" progId="Equation.DSMT4">
                  <p:embed/>
                </p:oleObj>
              </mc:Choice>
              <mc:Fallback>
                <p:oleObj name="Equation" r:id="rId5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7434" y="4411002"/>
                        <a:ext cx="393700" cy="761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4E676A94-D604-33CA-86DA-027FD9C57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25133"/>
              </p:ext>
            </p:extLst>
          </p:nvPr>
        </p:nvGraphicFramePr>
        <p:xfrm>
          <a:off x="9236072" y="4368796"/>
          <a:ext cx="343276" cy="80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393480" progId="Equation.DSMT4">
                  <p:embed/>
                </p:oleObj>
              </mc:Choice>
              <mc:Fallback>
                <p:oleObj name="Equation" r:id="rId7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36072" y="4368796"/>
                        <a:ext cx="343276" cy="803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05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7E287C-B2F9-BB70-B3F8-04FDF7D26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Γυμνάσιο Ν. Ερυθραίας</a:t>
            </a:r>
            <a:br>
              <a:rPr lang="el-GR" sz="4000" dirty="0">
                <a:solidFill>
                  <a:srgbClr val="0070C0"/>
                </a:solidFill>
              </a:rPr>
            </a:br>
            <a:br>
              <a:rPr lang="el-GR" sz="4000" dirty="0">
                <a:solidFill>
                  <a:srgbClr val="0070C0"/>
                </a:solidFill>
              </a:rPr>
            </a:br>
            <a:r>
              <a:rPr lang="el-GR" sz="4000" dirty="0">
                <a:solidFill>
                  <a:srgbClr val="0070C0"/>
                </a:solidFill>
              </a:rPr>
              <a:t>Β΄ ΓΥΜΝΑΣΙΟΥ</a:t>
            </a:r>
            <a:endParaRPr lang="el-GR" sz="4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94C95E-0377-1253-0D0E-7361C7CB3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6"/>
            <a:ext cx="9144000" cy="692149"/>
          </a:xfrm>
        </p:spPr>
        <p:txBody>
          <a:bodyPr>
            <a:normAutofit fontScale="92500"/>
          </a:bodyPr>
          <a:lstStyle/>
          <a:p>
            <a:r>
              <a:rPr lang="el-GR" sz="44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&amp; 2.2 Ημίτονο-Συνημίτονο οξείας γωνίας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90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4772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2.2 Ημίτονο-Συνημίτονο οξείας γωνίας)</a:t>
            </a:r>
            <a:br>
              <a:rPr lang="el-GR" sz="2400" dirty="0">
                <a:solidFill>
                  <a:srgbClr val="0070C0"/>
                </a:solidFill>
              </a:rPr>
            </a:br>
            <a:r>
              <a:rPr lang="el-GR" sz="2400" dirty="0"/>
              <a:t>Εκτός από την εφαπτομένη ορίζουμε άλλους δύο τριγωνομετρικούς αριθμούς που ονομάζονται ημίτονο και συνημίτονο οξείας γωνίας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BFC346-BB9F-4C55-029A-D2A734FFD5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10283"/>
            <a:ext cx="3352482" cy="4128845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73DC12-D0A2-5988-B319-8210F0CDE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975" y="1825625"/>
            <a:ext cx="6981825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Αν το τρίγωνο ΑΒΓ είναι </a:t>
            </a:r>
            <a:r>
              <a:rPr lang="el-GR" u="sng" dirty="0"/>
              <a:t>ορθογώνιο</a:t>
            </a:r>
            <a:r>
              <a:rPr lang="el-GR" dirty="0"/>
              <a:t> τότε ορίζουμε ως ημίτονο και ως συνημίτονο μιας οξείας γωνίας ω τα επόμενα πηλίκα:</a:t>
            </a:r>
          </a:p>
          <a:p>
            <a:pPr marL="0" indent="0">
              <a:buNone/>
            </a:pPr>
            <a:r>
              <a:rPr lang="el-GR" dirty="0"/>
              <a:t>             </a:t>
            </a:r>
            <a:r>
              <a:rPr lang="el-GR" dirty="0" err="1"/>
              <a:t>ημω</a:t>
            </a:r>
            <a:r>
              <a:rPr lang="el-GR" dirty="0"/>
              <a:t>=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</a:t>
            </a:r>
            <a:r>
              <a:rPr lang="el-GR" dirty="0" err="1"/>
              <a:t>συνω</a:t>
            </a:r>
            <a:r>
              <a:rPr lang="el-GR" dirty="0"/>
              <a:t>=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άρα </a:t>
            </a:r>
            <a:r>
              <a:rPr lang="el-GR" dirty="0" err="1"/>
              <a:t>ημΒ</a:t>
            </a:r>
            <a:r>
              <a:rPr lang="el-GR" dirty="0"/>
              <a:t>=       </a:t>
            </a:r>
            <a:r>
              <a:rPr lang="el-GR" dirty="0" err="1"/>
              <a:t>συνΒ</a:t>
            </a:r>
            <a:r>
              <a:rPr lang="el-GR" dirty="0"/>
              <a:t>=         </a:t>
            </a:r>
            <a:r>
              <a:rPr lang="el-GR" dirty="0" err="1"/>
              <a:t>ημΓ</a:t>
            </a:r>
            <a:r>
              <a:rPr lang="el-GR" dirty="0"/>
              <a:t>=         </a:t>
            </a:r>
            <a:r>
              <a:rPr lang="el-GR" dirty="0" err="1"/>
              <a:t>συνΓ</a:t>
            </a:r>
            <a:r>
              <a:rPr lang="el-GR" dirty="0"/>
              <a:t>=</a:t>
            </a: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591B5BF7-EFAC-A096-BDE6-D4621C823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42938"/>
              </p:ext>
            </p:extLst>
          </p:nvPr>
        </p:nvGraphicFramePr>
        <p:xfrm>
          <a:off x="6379367" y="3910373"/>
          <a:ext cx="40640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5840" imgH="393480" progId="Equation.DSMT4">
                  <p:embed/>
                </p:oleObj>
              </mc:Choice>
              <mc:Fallback>
                <p:oleObj name="Equation" r:id="rId3" imgW="1815840" imgH="393480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591B5BF7-EFAC-A096-BDE6-D4621C823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9367" y="3910373"/>
                        <a:ext cx="4064000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6BD48F29-229D-7C89-919F-9B66292C9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07414"/>
              </p:ext>
            </p:extLst>
          </p:nvPr>
        </p:nvGraphicFramePr>
        <p:xfrm>
          <a:off x="5927725" y="5005388"/>
          <a:ext cx="3333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6BD48F29-229D-7C89-919F-9B66292C9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7725" y="5005388"/>
                        <a:ext cx="33337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1D175535-2EED-DFD4-AC5B-AE94BBDFB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17907"/>
              </p:ext>
            </p:extLst>
          </p:nvPr>
        </p:nvGraphicFramePr>
        <p:xfrm>
          <a:off x="8816973" y="4976812"/>
          <a:ext cx="3317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1D175535-2EED-DFD4-AC5B-AE94BBDFB8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16973" y="4976812"/>
                        <a:ext cx="331788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>
            <a:extLst>
              <a:ext uri="{FF2B5EF4-FFF2-40B4-BE49-F238E27FC236}">
                <a16:creationId xmlns:a16="http://schemas.microsoft.com/office/drawing/2014/main" id="{BB732990-6283-8320-B980-A365F6F86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21477"/>
              </p:ext>
            </p:extLst>
          </p:nvPr>
        </p:nvGraphicFramePr>
        <p:xfrm>
          <a:off x="6379367" y="2916235"/>
          <a:ext cx="35258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25287" imgH="881101" progId="Equation.DSMT4">
                  <p:embed/>
                </p:oleObj>
              </mc:Choice>
              <mc:Fallback>
                <p:oleObj name="Equation" r:id="rId9" imgW="3525287" imgH="8811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9367" y="2916235"/>
                        <a:ext cx="3525837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FD0336A3-B9E4-1658-0E62-C51E087D2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82349"/>
              </p:ext>
            </p:extLst>
          </p:nvPr>
        </p:nvGraphicFramePr>
        <p:xfrm>
          <a:off x="7353300" y="4978403"/>
          <a:ext cx="333374" cy="86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53300" y="4978403"/>
                        <a:ext cx="333374" cy="861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C46B42AE-8BF6-1326-2A2C-A4CE14D4D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082068"/>
              </p:ext>
            </p:extLst>
          </p:nvPr>
        </p:nvGraphicFramePr>
        <p:xfrm>
          <a:off x="10443367" y="4941457"/>
          <a:ext cx="3317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43367" y="4941457"/>
                        <a:ext cx="331788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7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2.2 Ημίτονο-Συνημίτονο οξείας γωνίας)</a:t>
            </a:r>
            <a:br>
              <a:rPr lang="el-GR" sz="2400" dirty="0">
                <a:solidFill>
                  <a:srgbClr val="0070C0"/>
                </a:solidFill>
              </a:rPr>
            </a:br>
            <a:br>
              <a:rPr lang="el-GR" sz="2400" dirty="0">
                <a:solidFill>
                  <a:srgbClr val="0070C0"/>
                </a:solidFill>
              </a:rPr>
            </a:b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690238-0BAC-66C6-A0F5-38B8A77EE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057526"/>
            <a:ext cx="10677525" cy="871538"/>
          </a:xfrm>
        </p:spPr>
        <p:txBody>
          <a:bodyPr/>
          <a:lstStyle/>
          <a:p>
            <a:pPr marL="0" indent="0" algn="ctr">
              <a:buNone/>
            </a:pPr>
            <a:r>
              <a:rPr lang="el-GR" sz="44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2ο Παράδειγμα </a:t>
            </a:r>
          </a:p>
          <a:p>
            <a:pPr marL="0" indent="0" 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910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838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2400" dirty="0">
                <a:solidFill>
                  <a:srgbClr val="0070C0"/>
                </a:solidFill>
              </a:rPr>
            </a:br>
            <a:br>
              <a:rPr lang="el-GR" sz="2400" dirty="0">
                <a:solidFill>
                  <a:srgbClr val="0070C0"/>
                </a:solidFill>
              </a:rPr>
            </a:br>
            <a:r>
              <a:rPr lang="el-GR" sz="2400" dirty="0">
                <a:solidFill>
                  <a:srgbClr val="0070C0"/>
                </a:solidFill>
              </a:rPr>
              <a:t>Γυμνάσιο Ν. Ερυθραίας (&amp; 2.2 Ημίτονο-Συνημίτονο οξείας γωνίας)</a:t>
            </a:r>
            <a:br>
              <a:rPr lang="el-GR" sz="2400" dirty="0">
                <a:solidFill>
                  <a:srgbClr val="0070C0"/>
                </a:solidFill>
              </a:rPr>
            </a:br>
            <a:br>
              <a:rPr lang="el-GR" sz="2400" dirty="0">
                <a:solidFill>
                  <a:srgbClr val="0070C0"/>
                </a:solidFill>
              </a:rPr>
            </a:br>
            <a:r>
              <a:rPr lang="el-GR" sz="2400" dirty="0"/>
              <a:t>Να υπολογιστούν το ημίτονο και το συνημίτονο των γωνιών Β και Γ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73DC12-D0A2-5988-B319-8210F0CDE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3614" y="1700213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dirty="0"/>
              <a:t>Πρώτα υπολογίζουμε την πλευρά α με </a:t>
            </a:r>
            <a:r>
              <a:rPr lang="el-GR" dirty="0" err="1"/>
              <a:t>π.θ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Τότε      </a:t>
            </a:r>
            <a:r>
              <a:rPr lang="el-GR" dirty="0" err="1"/>
              <a:t>ημΒ</a:t>
            </a:r>
            <a:r>
              <a:rPr lang="el-GR" dirty="0"/>
              <a:t>=            </a:t>
            </a:r>
            <a:r>
              <a:rPr lang="el-GR" dirty="0" err="1"/>
              <a:t>συνΒ</a:t>
            </a:r>
            <a:r>
              <a:rPr lang="el-GR" dirty="0"/>
              <a:t>=      </a:t>
            </a:r>
          </a:p>
          <a:p>
            <a:pPr marL="0" indent="0" algn="just">
              <a:buNone/>
            </a:pPr>
            <a:r>
              <a:rPr lang="el-GR" dirty="0"/>
              <a:t>              </a:t>
            </a:r>
          </a:p>
          <a:p>
            <a:pPr marL="0" indent="0" algn="just">
              <a:buNone/>
            </a:pPr>
            <a:r>
              <a:rPr lang="el-GR" dirty="0"/>
              <a:t>              </a:t>
            </a:r>
            <a:r>
              <a:rPr lang="el-GR" dirty="0" err="1"/>
              <a:t>ημΓ</a:t>
            </a:r>
            <a:r>
              <a:rPr lang="el-GR" dirty="0"/>
              <a:t>=            </a:t>
            </a:r>
            <a:r>
              <a:rPr lang="el-GR" dirty="0" err="1"/>
              <a:t>συνΓ</a:t>
            </a:r>
            <a:r>
              <a:rPr lang="el-GR" dirty="0"/>
              <a:t>=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>
                <a:solidFill>
                  <a:srgbClr val="FF0000"/>
                </a:solidFill>
              </a:rPr>
              <a:t>Παρατηρείστε ότι </a:t>
            </a:r>
            <a:r>
              <a:rPr lang="el-GR" dirty="0" err="1"/>
              <a:t>ημΒ</a:t>
            </a:r>
            <a:r>
              <a:rPr lang="el-GR" dirty="0"/>
              <a:t>=</a:t>
            </a:r>
            <a:r>
              <a:rPr lang="el-GR" dirty="0" err="1"/>
              <a:t>συνΓ</a:t>
            </a:r>
            <a:r>
              <a:rPr lang="el-GR" dirty="0"/>
              <a:t>  και </a:t>
            </a:r>
          </a:p>
          <a:p>
            <a:pPr marL="0" indent="0" algn="just">
              <a:buNone/>
            </a:pPr>
            <a:r>
              <a:rPr lang="el-GR" dirty="0" err="1"/>
              <a:t>συνΒ</a:t>
            </a:r>
            <a:r>
              <a:rPr lang="el-GR" dirty="0"/>
              <a:t>=</a:t>
            </a:r>
            <a:r>
              <a:rPr lang="el-GR" dirty="0" err="1"/>
              <a:t>ημΓ</a:t>
            </a:r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2EBC0FF3-1A67-D679-247B-C231A9D89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14947"/>
              </p:ext>
            </p:extLst>
          </p:nvPr>
        </p:nvGraphicFramePr>
        <p:xfrm>
          <a:off x="6043614" y="2468632"/>
          <a:ext cx="45910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82400" progId="Equation.DSMT4">
                  <p:embed/>
                </p:oleObj>
              </mc:Choice>
              <mc:Fallback>
                <p:oleObj name="Equation" r:id="rId2" imgW="2247840" imgH="482400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2EBC0FF3-1A67-D679-247B-C231A9D89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3614" y="2468632"/>
                        <a:ext cx="459105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B02305AF-6C9B-EEF9-8F90-1451130C3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95361"/>
              </p:ext>
            </p:extLst>
          </p:nvPr>
        </p:nvGraphicFramePr>
        <p:xfrm>
          <a:off x="7837483" y="3375064"/>
          <a:ext cx="396241" cy="76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393480" progId="Equation.DSMT4">
                  <p:embed/>
                </p:oleObj>
              </mc:Choice>
              <mc:Fallback>
                <p:oleObj name="Equation" r:id="rId4" imgW="203040" imgH="393480" progId="Equation.DSMT4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B02305AF-6C9B-EEF9-8F90-1451130C3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7483" y="3375064"/>
                        <a:ext cx="396241" cy="766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4E676A94-D604-33CA-86DA-027FD9C57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29697"/>
              </p:ext>
            </p:extLst>
          </p:nvPr>
        </p:nvGraphicFramePr>
        <p:xfrm>
          <a:off x="7882241" y="4157694"/>
          <a:ext cx="343276" cy="80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393480" progId="Equation.DSMT4">
                  <p:embed/>
                </p:oleObj>
              </mc:Choice>
              <mc:Fallback>
                <p:oleObj name="Equation" r:id="rId6" imgW="203040" imgH="393480" progId="Equation.DSMT4">
                  <p:embed/>
                  <p:pic>
                    <p:nvPicPr>
                      <p:cNvPr id="9" name="Αντικείμενο 8">
                        <a:extLst>
                          <a:ext uri="{FF2B5EF4-FFF2-40B4-BE49-F238E27FC236}">
                            <a16:creationId xmlns:a16="http://schemas.microsoft.com/office/drawing/2014/main" id="{4E676A94-D604-33CA-86DA-027FD9C57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82241" y="4157694"/>
                        <a:ext cx="343276" cy="803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0F4425E0-E230-CB1A-7960-E2E2D650A8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274463" y="2113740"/>
            <a:ext cx="3251870" cy="3937811"/>
          </a:xfrm>
          <a:prstGeom prst="rect">
            <a:avLst/>
          </a:prstGeom>
        </p:spPr>
      </p:pic>
      <p:graphicFrame>
        <p:nvGraphicFramePr>
          <p:cNvPr id="11" name="Αντικείμενο 10">
            <a:extLst>
              <a:ext uri="{FF2B5EF4-FFF2-40B4-BE49-F238E27FC236}">
                <a16:creationId xmlns:a16="http://schemas.microsoft.com/office/drawing/2014/main" id="{E8DD572C-DB7F-0838-B32D-ED820E865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59454"/>
              </p:ext>
            </p:extLst>
          </p:nvPr>
        </p:nvGraphicFramePr>
        <p:xfrm>
          <a:off x="9610723" y="4152896"/>
          <a:ext cx="414722" cy="80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10723" y="4152896"/>
                        <a:ext cx="414722" cy="803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A2725F76-2FC1-DA71-3811-B4F4EF4F4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88205"/>
              </p:ext>
            </p:extLst>
          </p:nvPr>
        </p:nvGraphicFramePr>
        <p:xfrm>
          <a:off x="9644059" y="3381369"/>
          <a:ext cx="395477" cy="76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393480" progId="Equation.DSMT4">
                  <p:embed/>
                </p:oleObj>
              </mc:Choice>
              <mc:Fallback>
                <p:oleObj name="Equation" r:id="rId11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44059" y="3381369"/>
                        <a:ext cx="395477" cy="766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92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42974F-76BB-98AC-5236-098E3EA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413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2400" dirty="0">
                <a:solidFill>
                  <a:srgbClr val="0070C0"/>
                </a:solidFill>
              </a:rPr>
            </a:br>
            <a:r>
              <a:rPr lang="el-GR" sz="2400" dirty="0">
                <a:solidFill>
                  <a:srgbClr val="0070C0"/>
                </a:solidFill>
              </a:rPr>
              <a:t>Γυμνάσιο Ν. Ερυθραίας (&amp; 2.2 Ημίτονο-Συνημίτονο οξείας γωνίας)</a:t>
            </a:r>
            <a:br>
              <a:rPr lang="el-GR" sz="2400" dirty="0">
                <a:solidFill>
                  <a:srgbClr val="0070C0"/>
                </a:solidFill>
              </a:rPr>
            </a:br>
            <a:br>
              <a:rPr lang="el-GR" sz="2400" dirty="0">
                <a:solidFill>
                  <a:srgbClr val="0070C0"/>
                </a:solidFill>
              </a:rPr>
            </a:b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4F1CDF-8F8D-81B0-581A-4BA44C8F9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8738"/>
            <a:ext cx="10515600" cy="4600575"/>
          </a:xfrm>
        </p:spPr>
        <p:txBody>
          <a:bodyPr>
            <a:normAutofit/>
          </a:bodyPr>
          <a:lstStyle/>
          <a:p>
            <a:r>
              <a:rPr lang="el-GR" sz="2600" dirty="0"/>
              <a:t>Να θυμάστε ότι οι τριγωνομετρικοί αριθμοί είναι </a:t>
            </a:r>
            <a:r>
              <a:rPr lang="en-US" sz="2600" dirty="0"/>
              <a:t>“</a:t>
            </a:r>
            <a:r>
              <a:rPr lang="el-GR" sz="2600" dirty="0"/>
              <a:t>καθαροί αριθμοί</a:t>
            </a:r>
            <a:r>
              <a:rPr lang="en-US" sz="2600" dirty="0"/>
              <a:t>”</a:t>
            </a:r>
            <a:r>
              <a:rPr lang="el-GR" sz="2600" dirty="0"/>
              <a:t>, δεν έχουν δηλαδή μονάδα μέτρησης.</a:t>
            </a:r>
          </a:p>
          <a:p>
            <a:r>
              <a:rPr lang="el-GR" sz="2600" dirty="0"/>
              <a:t>Στη σελίδα 254 του βιβλίου μας υπάρχει ένας πίνακας που περιέχει τους τριγωνομετρικούς αριθμούς από                           . </a:t>
            </a:r>
          </a:p>
          <a:p>
            <a:r>
              <a:rPr lang="el-GR" sz="2600" dirty="0"/>
              <a:t>Η μονάδα μέτρησης των γωνιών είναι οι μοίρες π.χ. γωνιά 45 μοιρών γράφεται ως       . (αν έχετε χρόνο αναζητήστε πληροφορίες για το πως επινοήθηκε αυτή η μονάδα μέτρησης).</a:t>
            </a:r>
          </a:p>
          <a:p>
            <a:r>
              <a:rPr lang="el-GR" sz="2600" dirty="0"/>
              <a:t>Στα κομπιουτεράκια η αντιστοιχία των τριγωνομετρικών αριθμών</a:t>
            </a:r>
            <a:r>
              <a:rPr lang="en-US" sz="2600" dirty="0"/>
              <a:t> </a:t>
            </a:r>
            <a:r>
              <a:rPr lang="el-GR" sz="2600" dirty="0"/>
              <a:t>με τα πλήκτρα είναι:</a:t>
            </a:r>
            <a:r>
              <a:rPr lang="en-US" sz="2600" dirty="0"/>
              <a:t> </a:t>
            </a:r>
            <a:r>
              <a:rPr lang="el-GR" sz="2600" dirty="0"/>
              <a:t>Ημίτονο         </a:t>
            </a:r>
            <a:r>
              <a:rPr lang="en-US" sz="2600" dirty="0"/>
              <a:t>sin</a:t>
            </a:r>
            <a:r>
              <a:rPr lang="el-GR" sz="2600" dirty="0"/>
              <a:t>,</a:t>
            </a:r>
            <a:r>
              <a:rPr lang="en-US" sz="2600" dirty="0"/>
              <a:t> </a:t>
            </a:r>
            <a:r>
              <a:rPr lang="el-GR" sz="2600" dirty="0"/>
              <a:t>Συνημίτονο         </a:t>
            </a:r>
            <a:r>
              <a:rPr lang="en-US" sz="2600" dirty="0"/>
              <a:t>cos,  </a:t>
            </a:r>
            <a:r>
              <a:rPr lang="el-GR" sz="2600" dirty="0"/>
              <a:t>Εφαπτομένη         </a:t>
            </a:r>
            <a:r>
              <a:rPr lang="en-US" sz="2600" dirty="0"/>
              <a:t>tan</a:t>
            </a:r>
            <a:endParaRPr lang="el-GR" sz="2600" dirty="0"/>
          </a:p>
          <a:p>
            <a:r>
              <a:rPr lang="el-GR" sz="2600" dirty="0"/>
              <a:t>Παρατηρείστε τέλος ότι   </a:t>
            </a:r>
            <a:r>
              <a:rPr lang="el-GR" sz="2600" dirty="0">
                <a:solidFill>
                  <a:srgbClr val="FF0000"/>
                </a:solidFill>
              </a:rPr>
              <a:t>0&lt;</a:t>
            </a:r>
            <a:r>
              <a:rPr lang="el-GR" sz="2600" dirty="0" err="1">
                <a:solidFill>
                  <a:srgbClr val="FF0000"/>
                </a:solidFill>
              </a:rPr>
              <a:t>ημω</a:t>
            </a:r>
            <a:r>
              <a:rPr lang="el-GR" sz="2600" dirty="0">
                <a:solidFill>
                  <a:srgbClr val="FF0000"/>
                </a:solidFill>
              </a:rPr>
              <a:t>&lt;1   </a:t>
            </a:r>
            <a:r>
              <a:rPr lang="el-GR" sz="2600" dirty="0"/>
              <a:t>και    </a:t>
            </a:r>
            <a:r>
              <a:rPr lang="el-GR" sz="2600" dirty="0">
                <a:solidFill>
                  <a:srgbClr val="FF0000"/>
                </a:solidFill>
              </a:rPr>
              <a:t>0&lt;</a:t>
            </a:r>
            <a:r>
              <a:rPr lang="el-GR" sz="2600" dirty="0" err="1">
                <a:solidFill>
                  <a:srgbClr val="FF0000"/>
                </a:solidFill>
              </a:rPr>
              <a:t>συνω</a:t>
            </a:r>
            <a:r>
              <a:rPr lang="el-GR" sz="2600" dirty="0">
                <a:solidFill>
                  <a:srgbClr val="FF0000"/>
                </a:solidFill>
              </a:rPr>
              <a:t>&lt;1  </a:t>
            </a:r>
            <a:r>
              <a:rPr lang="el-GR" sz="2600" dirty="0"/>
              <a:t>(μπορείτε να το δικαιολογήσετε;)</a:t>
            </a: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1723DAFF-75B3-50F9-5EE7-BF91E4F00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88173"/>
              </p:ext>
            </p:extLst>
          </p:nvPr>
        </p:nvGraphicFramePr>
        <p:xfrm>
          <a:off x="5662612" y="2513014"/>
          <a:ext cx="189468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228600" progId="Equation.DSMT4">
                  <p:embed/>
                </p:oleObj>
              </mc:Choice>
              <mc:Fallback>
                <p:oleObj name="Equation" r:id="rId2" imgW="977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2612" y="2513014"/>
                        <a:ext cx="1894683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5F6CED1A-045B-2F4A-AA5B-1883BC6FC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1935"/>
              </p:ext>
            </p:extLst>
          </p:nvPr>
        </p:nvGraphicFramePr>
        <p:xfrm>
          <a:off x="2973390" y="3347708"/>
          <a:ext cx="498475" cy="41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03040" progId="Equation.DSMT4">
                  <p:embed/>
                </p:oleObj>
              </mc:Choice>
              <mc:Fallback>
                <p:oleObj name="Equation" r:id="rId4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3390" y="3347708"/>
                        <a:ext cx="498475" cy="419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4DB861E2-C297-BC83-ECFC-6EF3FC74D106}"/>
              </a:ext>
            </a:extLst>
          </p:cNvPr>
          <p:cNvSpPr/>
          <p:nvPr/>
        </p:nvSpPr>
        <p:spPr>
          <a:xfrm>
            <a:off x="4357688" y="4757735"/>
            <a:ext cx="585787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C1B2F2C2-1189-6320-2CDA-DA7724DB2891}"/>
              </a:ext>
            </a:extLst>
          </p:cNvPr>
          <p:cNvSpPr/>
          <p:nvPr/>
        </p:nvSpPr>
        <p:spPr>
          <a:xfrm>
            <a:off x="7096123" y="4743443"/>
            <a:ext cx="585787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FE168051-9444-6BDA-5D2D-D9F550F2E201}"/>
              </a:ext>
            </a:extLst>
          </p:cNvPr>
          <p:cNvSpPr/>
          <p:nvPr/>
        </p:nvSpPr>
        <p:spPr>
          <a:xfrm>
            <a:off x="10120311" y="4743443"/>
            <a:ext cx="585787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22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177C8B0-4EF4-3F23-CF53-0ED8FEEE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0641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000" dirty="0">
                <a:solidFill>
                  <a:srgbClr val="0070C0"/>
                </a:solidFill>
              </a:rPr>
              <a:t>Γυμνάσιο Ν. Ερυθραίας (&amp; 2.2 Ημίτονο-Συνημίτονο οξείας γωνίας)</a:t>
            </a:r>
            <a:br>
              <a:rPr lang="el-GR" sz="2000" dirty="0">
                <a:solidFill>
                  <a:srgbClr val="0070C0"/>
                </a:solidFill>
              </a:rPr>
            </a:br>
            <a:endParaRPr lang="el-GR" sz="2200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A6F7AB7-7FCF-8902-87C2-F8136DF4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871538"/>
            <a:ext cx="3483185" cy="2735263"/>
          </a:xfrm>
          <a:prstGeom prst="rect">
            <a:avLst/>
          </a:prstGeom>
        </p:spPr>
      </p:pic>
      <p:pic>
        <p:nvPicPr>
          <p:cNvPr id="19" name="Θέση περιεχομένου 18">
            <a:extLst>
              <a:ext uri="{FF2B5EF4-FFF2-40B4-BE49-F238E27FC236}">
                <a16:creationId xmlns:a16="http://schemas.microsoft.com/office/drawing/2014/main" id="{C270AD1E-2A48-4C96-F3AF-5BFF46ABA5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3450" y="1032886"/>
            <a:ext cx="6801909" cy="5565198"/>
          </a:xfrm>
          <a:prstGeom prst="rect">
            <a:avLst/>
          </a:prstGeom>
        </p:spPr>
      </p:pic>
      <p:pic>
        <p:nvPicPr>
          <p:cNvPr id="18" name="Θέση περιεχομένου 17">
            <a:extLst>
              <a:ext uri="{FF2B5EF4-FFF2-40B4-BE49-F238E27FC236}">
                <a16:creationId xmlns:a16="http://schemas.microsoft.com/office/drawing/2014/main" id="{97707B59-0F65-5BBA-09D6-D819C78FDD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923896" y="3757612"/>
            <a:ext cx="1308615" cy="27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A1B756B-D932-8824-5014-2010FFBC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688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2400" dirty="0">
                <a:solidFill>
                  <a:srgbClr val="0070C0"/>
                </a:solidFill>
              </a:rPr>
            </a:br>
            <a:r>
              <a:rPr lang="el-GR" sz="2400" dirty="0">
                <a:solidFill>
                  <a:srgbClr val="0070C0"/>
                </a:solidFill>
              </a:rPr>
              <a:t>Γυμνάσιο Ν. Ερυθραίας (&amp; 2.2 Ημίτονο-Συνημίτονο οξείας γωνίας)</a:t>
            </a:r>
            <a:br>
              <a:rPr lang="el-GR" sz="2400" dirty="0">
                <a:solidFill>
                  <a:srgbClr val="0070C0"/>
                </a:solidFill>
              </a:rPr>
            </a:br>
            <a:br>
              <a:rPr lang="el-GR" sz="2400" dirty="0">
                <a:solidFill>
                  <a:srgbClr val="0070C0"/>
                </a:solidFill>
              </a:rPr>
            </a:br>
            <a:endParaRPr lang="el-GR" sz="2400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6216CB0-73F3-D136-29A8-BE7CA1FE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7513"/>
            <a:ext cx="10515600" cy="3219450"/>
          </a:xfrm>
        </p:spPr>
        <p:txBody>
          <a:bodyPr/>
          <a:lstStyle/>
          <a:p>
            <a:pPr marL="0" indent="0" algn="ctr">
              <a:buNone/>
            </a:pPr>
            <a:r>
              <a:rPr lang="el-GR" sz="48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ΤΕΛΟΣ</a:t>
            </a:r>
          </a:p>
          <a:p>
            <a:pPr marL="0" indent="0" algn="ctr">
              <a:buNone/>
            </a:pPr>
            <a:r>
              <a:rPr lang="el-GR" sz="48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sz="28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l-GR" sz="28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Γραφικό 7" descr="Σκιαγράφημα αγγελικού προσώπου με συμπαγές γέμισμα">
            <a:extLst>
              <a:ext uri="{FF2B5EF4-FFF2-40B4-BE49-F238E27FC236}">
                <a16:creationId xmlns:a16="http://schemas.microsoft.com/office/drawing/2014/main" id="{21E8F4A3-5E0B-B992-379D-83D44879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1644447"/>
            <a:ext cx="914400" cy="914400"/>
          </a:xfrm>
          <a:prstGeom prst="rect">
            <a:avLst/>
          </a:prstGeom>
        </p:spPr>
      </p:pic>
      <p:pic>
        <p:nvPicPr>
          <p:cNvPr id="10" name="Γραφικό 9" descr="Αγόρι που φορά Backpack">
            <a:extLst>
              <a:ext uri="{FF2B5EF4-FFF2-40B4-BE49-F238E27FC236}">
                <a16:creationId xmlns:a16="http://schemas.microsoft.com/office/drawing/2014/main" id="{1C3519CF-6D28-78C0-8AC6-4E6EBD21B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5177" y="2310120"/>
            <a:ext cx="14382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1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7EE671-EA1F-1713-EA54-F03464B0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160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2.1 Εφαπτομένη οξείας γωνίας)</a:t>
            </a:r>
            <a:endParaRPr lang="el-GR" sz="2400" dirty="0"/>
          </a:p>
        </p:txBody>
      </p:sp>
      <p:pic>
        <p:nvPicPr>
          <p:cNvPr id="7" name="Θέση περιεχομένου 6" descr="Εικόνα που περιέχει στίβος/τροχιά, τρένο, σιδηρόδρομος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73470AF-B8DE-84A1-5D99-D8DA37FC47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99" y="2333594"/>
            <a:ext cx="3612396" cy="2709297"/>
          </a:xfr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0FE3B4EC-1DE0-CBC1-E70A-B4699D8898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5001" y="1293904"/>
            <a:ext cx="7082413" cy="47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7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4BD978-0ADA-F6DC-084A-997020AA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211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2.1 Εφαπτομένη οξείας γωνίας)</a:t>
            </a:r>
            <a:endParaRPr lang="el-GR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2081F85-5CE3-72A6-BEF5-4E6FF4186A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302" y="2428875"/>
            <a:ext cx="5922208" cy="2900363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501DF59-01BA-99F2-6842-A51063813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Το τραινάκι (οδοντωτός σιδηρόδρομος) που συνδέει το Διακοπτό με τα Καλάβρυτα, πρέπει να διανύσει μια απόσταση 22 </a:t>
            </a:r>
            <a:r>
              <a:rPr lang="en-US" dirty="0"/>
              <a:t>Km</a:t>
            </a:r>
            <a:r>
              <a:rPr lang="el-GR" dirty="0"/>
              <a:t> και να καλύψει μια </a:t>
            </a:r>
            <a:r>
              <a:rPr lang="el-GR" dirty="0">
                <a:solidFill>
                  <a:srgbClr val="FF0000"/>
                </a:solidFill>
              </a:rPr>
              <a:t>υψομετρική διαφορά 750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Θα μπορούσε να ανέβει αν η κλίση του εδάφους ήταν </a:t>
            </a:r>
            <a:r>
              <a:rPr lang="en-US" dirty="0"/>
              <a:t>5</a:t>
            </a:r>
            <a:r>
              <a:rPr lang="el-GR" dirty="0"/>
              <a:t>0%;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Τι σημαίνει κλίση;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18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F0CB312-A06A-7A7A-291F-E8968C89A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475" y="1558945"/>
            <a:ext cx="8834604" cy="208518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937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2.1 Εφαπτομένη οξείας γωνίας)</a:t>
            </a:r>
            <a:br>
              <a:rPr lang="el-GR" sz="2400" dirty="0">
                <a:solidFill>
                  <a:srgbClr val="0070C0"/>
                </a:solidFill>
              </a:rPr>
            </a:br>
            <a:br>
              <a:rPr lang="el-GR" sz="2400" dirty="0">
                <a:solidFill>
                  <a:srgbClr val="0070C0"/>
                </a:solidFill>
              </a:rPr>
            </a:br>
            <a:r>
              <a:rPr lang="el-GR" sz="2400" dirty="0"/>
              <a:t>Παρατηρείστε τις επόμενες εικόνες σε σχέση με την οριζόντια απόσταση και το ύψος.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2C2BE570-890B-88E9-43CD-0CF6A10ED2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14475" y="4062815"/>
            <a:ext cx="8834604" cy="18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5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2.1 Εφαπτομένη οξείας γωνίας)</a:t>
            </a:r>
            <a:endParaRPr lang="el-GR" sz="24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73DC12-D0A2-5988-B319-8210F0CDE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3850" y="2114550"/>
            <a:ext cx="3557588" cy="3078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Για τον ποδηλάτη έχουμε αν ΑΓ=5</a:t>
            </a:r>
            <a:r>
              <a:rPr lang="en-US" dirty="0"/>
              <a:t>m </a:t>
            </a:r>
            <a:r>
              <a:rPr lang="el-GR" dirty="0"/>
              <a:t>και ΑΒ=50</a:t>
            </a:r>
            <a:r>
              <a:rPr lang="en-US" dirty="0"/>
              <a:t>m</a:t>
            </a:r>
            <a:r>
              <a:rPr lang="el-GR" dirty="0"/>
              <a:t> </a:t>
            </a:r>
          </a:p>
          <a:p>
            <a:pPr marL="0" indent="0" algn="just">
              <a:buNone/>
            </a:pPr>
            <a:r>
              <a:rPr lang="el-GR" dirty="0"/>
              <a:t>τότε: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                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0FE4B8B-AE34-2AE3-DF78-40663CF352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987" y="2975462"/>
            <a:ext cx="7551220" cy="1782275"/>
          </a:xfrm>
          <a:prstGeom prst="rect">
            <a:avLst/>
          </a:prstGeom>
        </p:spPr>
      </p:pic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2539AE55-35F8-20FD-0878-04AA9AD6D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64240"/>
              </p:ext>
            </p:extLst>
          </p:nvPr>
        </p:nvGraphicFramePr>
        <p:xfrm>
          <a:off x="7943850" y="4106863"/>
          <a:ext cx="43037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393480" progId="Equation.DSMT4">
                  <p:embed/>
                </p:oleObj>
              </mc:Choice>
              <mc:Fallback>
                <p:oleObj name="Equation" r:id="rId3" imgW="2019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3850" y="4106863"/>
                        <a:ext cx="4303712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44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2.1 Εφαπτομένη οξείας γωνίας)</a:t>
            </a:r>
            <a:endParaRPr lang="el-GR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B82D758-F3FC-64EC-DC2D-2FC37D95C4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837" y="2632127"/>
            <a:ext cx="7486297" cy="1593745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73DC12-D0A2-5988-B319-8210F0CDE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5262" y="1825625"/>
            <a:ext cx="3538537" cy="311785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τον ίδιο ποδηλάτη έχουμε, αν ΑΓ=10</a:t>
            </a:r>
            <a:r>
              <a:rPr lang="en-US" dirty="0"/>
              <a:t>m</a:t>
            </a:r>
            <a:r>
              <a:rPr lang="el-GR" dirty="0"/>
              <a:t> και ΑΒ=100</a:t>
            </a:r>
            <a:r>
              <a:rPr lang="en-US" dirty="0"/>
              <a:t>m </a:t>
            </a:r>
          </a:p>
          <a:p>
            <a:pPr marL="0" indent="0">
              <a:buNone/>
            </a:pPr>
            <a:r>
              <a:rPr lang="el-GR" dirty="0"/>
              <a:t>τότε:</a:t>
            </a: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DED4AF3F-F226-08A6-5785-E2AFE098E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70510"/>
              </p:ext>
            </p:extLst>
          </p:nvPr>
        </p:nvGraphicFramePr>
        <p:xfrm>
          <a:off x="7818438" y="3660775"/>
          <a:ext cx="4089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393480" progId="Equation.DSMT4">
                  <p:embed/>
                </p:oleObj>
              </mc:Choice>
              <mc:Fallback>
                <p:oleObj name="Equation" r:id="rId3" imgW="2019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8438" y="3660775"/>
                        <a:ext cx="408940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30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2.1 Εφαπτομένη οξείας γωνίας)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690238-0BAC-66C6-A0F5-38B8A77EE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Παρατηρείστε ότι το πηλίκο</a:t>
            </a:r>
          </a:p>
          <a:p>
            <a:pPr marL="0" indent="0" algn="just">
              <a:buNone/>
            </a:pPr>
            <a:r>
              <a:rPr lang="el-GR" dirty="0"/>
              <a:t>παραμένει </a:t>
            </a:r>
            <a:r>
              <a:rPr lang="el-GR" dirty="0">
                <a:solidFill>
                  <a:srgbClr val="FF0000"/>
                </a:solidFill>
              </a:rPr>
              <a:t>σταθερό</a:t>
            </a:r>
            <a:r>
              <a:rPr lang="el-GR" dirty="0"/>
              <a:t>. Το σταθερό αυτό πηλίκο ονομάζεται </a:t>
            </a:r>
            <a:r>
              <a:rPr lang="el-GR" u="sng" dirty="0"/>
              <a:t>κλίση</a:t>
            </a:r>
            <a:r>
              <a:rPr lang="el-GR" dirty="0"/>
              <a:t> του δρόμου και σημαίνει ότι για κάθε 100</a:t>
            </a:r>
            <a:r>
              <a:rPr lang="en-US" dirty="0"/>
              <a:t>m </a:t>
            </a:r>
            <a:r>
              <a:rPr lang="el-GR" dirty="0"/>
              <a:t>σε οριζόντια διεύθυνση ανεβαίνει (ή κατεβαίνει) 10</a:t>
            </a:r>
            <a:r>
              <a:rPr lang="en-US" dirty="0"/>
              <a:t>m</a:t>
            </a:r>
            <a:r>
              <a:rPr lang="el-GR" dirty="0"/>
              <a:t> σε κατακόρυφη διεύθυνση.</a:t>
            </a:r>
            <a:r>
              <a:rPr lang="en-US" dirty="0"/>
              <a:t> </a:t>
            </a:r>
            <a:r>
              <a:rPr lang="el-GR" dirty="0"/>
              <a:t>Συμβολίζεται συχνά με ένα ποσοστό </a:t>
            </a:r>
          </a:p>
          <a:p>
            <a:pPr marL="0" indent="0" algn="just">
              <a:buNone/>
            </a:pPr>
            <a:r>
              <a:rPr lang="el-GR" dirty="0"/>
              <a:t>π.χ.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73DC12-D0A2-5988-B319-8210F0CDEA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Αυτό στα μαθηματικά εκφράζεται και με έναν τριγωνομετρικό αριθμό που ονομάζεται </a:t>
            </a:r>
            <a:r>
              <a:rPr lang="el-GR" dirty="0">
                <a:solidFill>
                  <a:srgbClr val="FF0000"/>
                </a:solidFill>
              </a:rPr>
              <a:t>εφαπτομένη</a:t>
            </a:r>
            <a:r>
              <a:rPr lang="el-GR" dirty="0"/>
              <a:t>.</a:t>
            </a: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3095505A-07E4-63C9-CEA6-0BB07F8661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48681"/>
              </p:ext>
            </p:extLst>
          </p:nvPr>
        </p:nvGraphicFramePr>
        <p:xfrm>
          <a:off x="5038525" y="1132206"/>
          <a:ext cx="433388" cy="69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60" imgH="393480" progId="Equation.DSMT4">
                  <p:embed/>
                </p:oleObj>
              </mc:Choice>
              <mc:Fallback>
                <p:oleObj name="Equation" r:id="rId2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38525" y="1132206"/>
                        <a:ext cx="433388" cy="693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Εικόνα 6" descr="Εικόνα που περιέχει κείμενο, υπογραφή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C213283C-9C90-8C5C-9586-78419B752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98" y="4594040"/>
            <a:ext cx="3371402" cy="18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6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2.1 Εφαπτομένη οξείας γωνίας)</a:t>
            </a:r>
            <a:endParaRPr lang="el-GR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BFC346-BB9F-4C55-029A-D2A734FFD5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0138" y="1133117"/>
            <a:ext cx="4095432" cy="5043846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73DC12-D0A2-5988-B319-8210F0CDEA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Αν το τρίγωνο ΑΒΓ είναι </a:t>
            </a:r>
            <a:r>
              <a:rPr lang="el-GR" u="sng" dirty="0"/>
              <a:t>ορθογώνιο</a:t>
            </a:r>
            <a:r>
              <a:rPr lang="el-GR" dirty="0"/>
              <a:t> τότε ορίζουμε ως εφαπτομένη μιας οξείας γωνίας</a:t>
            </a:r>
            <a:r>
              <a:rPr lang="en-US" dirty="0"/>
              <a:t> </a:t>
            </a:r>
            <a:r>
              <a:rPr lang="el-GR" dirty="0"/>
              <a:t>ω το επόμενο πηλίκο: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err="1"/>
              <a:t>εφω</a:t>
            </a:r>
            <a:r>
              <a:rPr lang="el-GR" dirty="0"/>
              <a:t>=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άρα </a:t>
            </a:r>
            <a:r>
              <a:rPr lang="el-GR" dirty="0" err="1"/>
              <a:t>εφΒ</a:t>
            </a:r>
            <a:r>
              <a:rPr lang="el-GR" dirty="0"/>
              <a:t>=      και  </a:t>
            </a:r>
            <a:r>
              <a:rPr lang="el-GR" dirty="0" err="1"/>
              <a:t>εφΓ</a:t>
            </a:r>
            <a:r>
              <a:rPr lang="el-GR" dirty="0"/>
              <a:t>=</a:t>
            </a: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591B5BF7-EFAC-A096-BDE6-D4621C823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375017"/>
              </p:ext>
            </p:extLst>
          </p:nvPr>
        </p:nvGraphicFramePr>
        <p:xfrm>
          <a:off x="7099302" y="3783011"/>
          <a:ext cx="40640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5840" imgH="419040" progId="Equation.DSMT4">
                  <p:embed/>
                </p:oleObj>
              </mc:Choice>
              <mc:Fallback>
                <p:oleObj name="Equation" r:id="rId3" imgW="1815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9302" y="3783011"/>
                        <a:ext cx="406400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6BD48F29-229D-7C89-919F-9B66292C9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72953"/>
              </p:ext>
            </p:extLst>
          </p:nvPr>
        </p:nvGraphicFramePr>
        <p:xfrm>
          <a:off x="7681913" y="4806951"/>
          <a:ext cx="30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419040" progId="Equation.DSMT4">
                  <p:embed/>
                </p:oleObj>
              </mc:Choice>
              <mc:Fallback>
                <p:oleObj name="Equation" r:id="rId5" imgW="139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1913" y="4806951"/>
                        <a:ext cx="304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1D175535-2EED-DFD4-AC5B-AE94BBDFB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88657"/>
              </p:ext>
            </p:extLst>
          </p:nvPr>
        </p:nvGraphicFramePr>
        <p:xfrm>
          <a:off x="9496426" y="4806951"/>
          <a:ext cx="30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419040" progId="Equation.DSMT4">
                  <p:embed/>
                </p:oleObj>
              </mc:Choice>
              <mc:Fallback>
                <p:oleObj name="Equation" r:id="rId7" imgW="139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96426" y="4806951"/>
                        <a:ext cx="304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34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F7F44-D276-92CD-E54D-475165C7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70C0"/>
                </a:solidFill>
              </a:rPr>
              <a:t>Γυμνάσιο Ν. Ερυθραίας (&amp; 2.1 Εφαπτομένη οξείας γωνίας)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690238-0BAC-66C6-A0F5-38B8A77EE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057526"/>
            <a:ext cx="10677525" cy="871538"/>
          </a:xfrm>
        </p:spPr>
        <p:txBody>
          <a:bodyPr/>
          <a:lstStyle/>
          <a:p>
            <a:pPr marL="0" indent="0" algn="ctr">
              <a:buNone/>
            </a:pPr>
            <a:r>
              <a:rPr lang="el-GR" sz="44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1ο Παράδειγμα </a:t>
            </a:r>
          </a:p>
          <a:p>
            <a:pPr marL="0" indent="0" 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128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621</Words>
  <Application>Microsoft Office PowerPoint</Application>
  <PresentationFormat>Ευρεία οθόνη</PresentationFormat>
  <Paragraphs>77</Paragraphs>
  <Slides>17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Θέμα του Office</vt:lpstr>
      <vt:lpstr>Equation</vt:lpstr>
      <vt:lpstr>Γυμνάσιο Ν. Ερυθραίας  Β΄ ΓΥΜΝΑΣΙΟΥ</vt:lpstr>
      <vt:lpstr>Γυμνάσιο Ν. Ερυθραίας (&amp; 2.1 Εφαπτομένη οξείας γωνίας)</vt:lpstr>
      <vt:lpstr>Γυμνάσιο Ν. Ερυθραίας (&amp; 2.1 Εφαπτομένη οξείας γωνίας)</vt:lpstr>
      <vt:lpstr>Γυμνάσιο Ν. Ερυθραίας (&amp; 2.1 Εφαπτομένη οξείας γωνίας)  Παρατηρείστε τις επόμενες εικόνες σε σχέση με την οριζόντια απόσταση και το ύψος.</vt:lpstr>
      <vt:lpstr>Γυμνάσιο Ν. Ερυθραίας (&amp; 2.1 Εφαπτομένη οξείας γωνίας)</vt:lpstr>
      <vt:lpstr>Γυμνάσιο Ν. Ερυθραίας (&amp; 2.1 Εφαπτομένη οξείας γωνίας)</vt:lpstr>
      <vt:lpstr>Γυμνάσιο Ν. Ερυθραίας (&amp; 2.1 Εφαπτομένη οξείας γωνίας)</vt:lpstr>
      <vt:lpstr>Γυμνάσιο Ν. Ερυθραίας (&amp; 2.1 Εφαπτομένη οξείας γωνίας)</vt:lpstr>
      <vt:lpstr>Γυμνάσιο Ν. Ερυθραίας (&amp; 2.1 Εφαπτομένη οξείας γωνίας)</vt:lpstr>
      <vt:lpstr>Γυμνάσιο Ν. Ερυθραίας (&amp; 2.1 Εφαπτομένη οξείας γωνίας)  Να υπολογιστούν οι εφαπτόμενες των γωνιών Β και Γ</vt:lpstr>
      <vt:lpstr>Γυμνάσιο Ν. Ερυθραίας  Β΄ ΓΥΜΝΑΣΙΟΥ</vt:lpstr>
      <vt:lpstr>Γυμνάσιο Ν. Ερυθραίας (&amp; 2.2 Ημίτονο-Συνημίτονο οξείας γωνίας) Εκτός από την εφαπτομένη ορίζουμε άλλους δύο τριγωνομετρικούς αριθμούς που ονομάζονται ημίτονο και συνημίτονο οξείας γωνίας</vt:lpstr>
      <vt:lpstr>Γυμνάσιο Ν. Ερυθραίας (&amp; 2.2 Ημίτονο-Συνημίτονο οξείας γωνίας)  </vt:lpstr>
      <vt:lpstr>  Γυμνάσιο Ν. Ερυθραίας (&amp; 2.2 Ημίτονο-Συνημίτονο οξείας γωνίας)  Να υπολογιστούν το ημίτονο και το συνημίτονο των γωνιών Β και Γ</vt:lpstr>
      <vt:lpstr> Γυμνάσιο Ν. Ερυθραίας (&amp; 2.2 Ημίτονο-Συνημίτονο οξείας γωνίας)  </vt:lpstr>
      <vt:lpstr>Γυμνάσιο Ν. Ερυθραίας (&amp; 2.2 Ημίτονο-Συνημίτονο οξείας γωνίας) </vt:lpstr>
      <vt:lpstr> Γυμνάσιο Ν. Ερυθραίας (&amp; 2.2 Ημίτονο-Συνημίτονο οξείας γωνίας)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athanasios tselios</dc:creator>
  <cp:lastModifiedBy>Sakis Tselios</cp:lastModifiedBy>
  <cp:revision>35</cp:revision>
  <dcterms:created xsi:type="dcterms:W3CDTF">2022-07-26T15:55:23Z</dcterms:created>
  <dcterms:modified xsi:type="dcterms:W3CDTF">2024-11-30T16:50:23Z</dcterms:modified>
</cp:coreProperties>
</file>