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3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308F6-72DD-40AB-8D72-00DAB9A16097}" type="datetimeFigureOut">
              <a:rPr lang="el-GR" smtClean="0"/>
              <a:t>22/2/2025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370D-B9AF-4615-9A95-15C8FCD11A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BE059C-65CD-415D-BBBA-E1B4A4283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588FD59-E95A-44B6-9AE8-995E35ADC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2435C6-EC96-4DB6-B139-91910124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517-319D-4499-8EA5-90655F5B4D28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CFC918-AF2C-40BF-B2DC-53492875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E70D92-B4AA-424A-999F-57F838B8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532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20BC5B-F244-4E65-9EC5-105FF66B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0D27AC3-75EA-4577-8D95-ADB0F1399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E09D60-C773-46A9-8527-A2525116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7722-91CF-4C54-84B0-367F59F25D53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A02CF3-11D4-4BF1-882B-D78ACD4A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51CB47-9F91-4115-AF4E-81B38DCF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6341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0135956-0DAD-4958-A09C-B2A2CF745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9C42004-8942-40D9-BBBF-935D6E687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996359F-EE82-4DDC-BE7A-07E21008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5F2B-47BA-4A92-88A9-D10D78123A7C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C0B26F-9BCD-47B5-84BF-7EA0ED0F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D03888-F707-4750-A611-92B0F26D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657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66340C-C761-4969-B547-8BF39D57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2601E2-186C-465B-A7A3-6ADBA0716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7E9567-092F-44FA-8576-A26AEFB4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7A92-D0DF-490E-A462-A072FD88567A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9F7DBE-4107-4B7F-AF7E-B321E7B1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1804A7-46A9-42BC-B4CC-A4AD56AF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767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2CC5F9-DBED-4DF1-934E-7011A01C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DDD6C6-C813-4C89-90F7-13473528A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E65E4D-C48C-46C5-B198-63223B9A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6456-8C9C-4975-9D79-803AD813AB19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94EEC1-FB23-412D-8984-67FAD9D0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27610B-4955-4EC4-B62F-765E2FA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1506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2F5F2F-BD93-44B0-BC8A-4C0BF9C23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052D29-AC10-4906-B2C5-EF4554934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A1C5F5-CB80-4300-862B-7692BF601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50C923-867E-42B0-830F-0FA4C84A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9C9-431B-4380-A3B0-A1BEE4473B71}" type="datetime1">
              <a:rPr lang="el-GR" smtClean="0"/>
              <a:t>22/2/2025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ED03DEA-8AD3-4F3E-9F2F-7C60691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3C1B54D-2424-4F04-BD4A-0FFDEF1A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148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A4D7DC-C3CE-4C31-9210-25C082F6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15BBCE8-AFE6-430D-B6FC-7B48DA311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3181D1C-FC4E-4FC9-8A41-772F405D8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C34D45A-FA69-49FE-A7F8-4CA87D519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7732418-AF32-4349-873C-C18A24B7C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002016C-CB43-40D3-B46D-3B9B9DAB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0FA1-88B8-4017-9B64-8673E2CDD159}" type="datetime1">
              <a:rPr lang="el-GR" smtClean="0"/>
              <a:t>22/2/2025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AF07B79-7E22-4992-B93C-DFC76E74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2AE8B50-188C-4036-BA9C-0055BAF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266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98C6C2-2681-435E-BD0F-025EDF16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1C762F0-C073-4B24-AB1C-AD523642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2433-B32E-44F1-8BE1-69737369148F}" type="datetime1">
              <a:rPr lang="el-GR" smtClean="0"/>
              <a:t>22/2/2025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348829A-F85C-45DB-AE14-87519E9F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880E455-9F3F-4042-83EC-9CECE655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653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024F3B5-B039-44F5-A548-E0C2DCB6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FFB7-F892-4F2E-BDEE-913D62301564}" type="datetime1">
              <a:rPr lang="el-GR" smtClean="0"/>
              <a:t>22/2/2025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4188BEC-964A-41EB-88B5-DF1B8875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900714B-58D2-41E4-8A6B-86D3426F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231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AB44F4-D795-4B05-A8F0-A63ED1A82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2F412-62F5-465A-A855-D846C58D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14F7BBA-C48A-4FA4-9F85-6B6798FB6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CD6E77B-A310-47EA-A9D9-FA03D0E6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A2E2-1BE2-4219-AF0C-2CB29AA2AA14}" type="datetime1">
              <a:rPr lang="el-GR" smtClean="0"/>
              <a:t>22/2/2025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FCB03C-042F-4972-AC3E-D1B2764F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59F53AB-E1AC-4322-8CF5-42DCFC1B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321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328CA2-62CC-473E-A617-4296F3433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A292693-295E-4979-93FE-57013F912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8256D0-B307-49F5-AEED-8537A7FD2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738A0AE-4CD2-4AA2-9DC1-BFADFA6C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7ED3-109C-428C-A360-4C87594BC9BE}" type="datetime1">
              <a:rPr lang="el-GR" smtClean="0"/>
              <a:t>22/2/2025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EE440E-CE5E-456F-9FB0-BDCCAE17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65506EF-180A-47FC-834B-78940EF2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671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408B31-0BEF-4666-886F-F435028F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4DE029-EB10-4A37-B75D-9CD99D45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70DBEC-DE6E-48A1-A052-8713EF5FC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6D97-21C2-4782-BFAA-C5138DC82D83}" type="datetime1">
              <a:rPr lang="el-GR" smtClean="0"/>
              <a:t>22/2/2025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CA4BE1-25E4-4DF9-8D91-E002E6E77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3ο ΓΥΜΝΑΣΙΟ ΒΡΙΛΗΣΣΙΩΝ/ΜΑΘΗΜΑΤΙΚΑ Β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FE1E4A-1757-41F7-AE23-D1700DA18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558D-F963-4E41-8276-1FC39C432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95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e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3.wmf"/><Relationship Id="rId7" Type="http://schemas.openxmlformats.org/officeDocument/2006/relationships/oleObject" Target="../embeddings/oleObject20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28B85E7-19F2-4001-B0D9-CF30EA9F45BB}"/>
              </a:ext>
            </a:extLst>
          </p:cNvPr>
          <p:cNvSpPr/>
          <p:nvPr/>
        </p:nvSpPr>
        <p:spPr>
          <a:xfrm>
            <a:off x="2771335" y="3080825"/>
            <a:ext cx="6780628" cy="7877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9981"/>
            <a:ext cx="9144000" cy="1589649"/>
          </a:xfrm>
        </p:spPr>
        <p:txBody>
          <a:bodyPr>
            <a:normAutofit/>
          </a:bodyPr>
          <a:lstStyle/>
          <a:p>
            <a:endParaRPr lang="el-GR" sz="4000" dirty="0">
              <a:solidFill>
                <a:srgbClr val="FF0000"/>
              </a:solidFill>
            </a:endParaRPr>
          </a:p>
          <a:p>
            <a:r>
              <a:rPr lang="el-GR" sz="4000" dirty="0">
                <a:solidFill>
                  <a:srgbClr val="FF0000"/>
                </a:solidFill>
              </a:rPr>
              <a:t>ΜΗΚΟΣ ΚΑΙ ΕΜΒΑΔΟΝ ΚΥΚΛΟΥ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2260242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Σημείωση 2 </a:t>
            </a:r>
          </a:p>
          <a:p>
            <a:pPr algn="just"/>
            <a:r>
              <a:rPr lang="el-GR" dirty="0"/>
              <a:t>Ο καθηγητής Μαθηματικών στο Πανεπιστήμιο Αθηνών Ν. Χατζηδάκης (1872-1942) επινόησε έναν μνημονικό κανόνα που αντιστοιχεί στα 23 πρώτα ψηφία του άρρητου αριθμού π. </a:t>
            </a:r>
          </a:p>
          <a:p>
            <a:r>
              <a:rPr lang="el-GR" dirty="0">
                <a:solidFill>
                  <a:srgbClr val="0070C0"/>
                </a:solidFill>
              </a:rPr>
              <a:t>«Αεί ο Θεός ο Μέγας γεωμετρεί,</a:t>
            </a:r>
          </a:p>
          <a:p>
            <a:r>
              <a:rPr lang="el-GR">
                <a:solidFill>
                  <a:srgbClr val="0070C0"/>
                </a:solidFill>
              </a:rPr>
              <a:t>το κύκλου </a:t>
            </a:r>
            <a:r>
              <a:rPr lang="el-GR" dirty="0">
                <a:solidFill>
                  <a:srgbClr val="0070C0"/>
                </a:solidFill>
              </a:rPr>
              <a:t>μήκος ίνα ορίση διαμέτρω,</a:t>
            </a:r>
          </a:p>
          <a:p>
            <a:r>
              <a:rPr lang="el-GR" dirty="0">
                <a:solidFill>
                  <a:srgbClr val="0070C0"/>
                </a:solidFill>
              </a:rPr>
              <a:t>παρήγαγεν αριθμόν απέραντον, και ον, φευ</a:t>
            </a:r>
          </a:p>
          <a:p>
            <a:r>
              <a:rPr lang="el-GR" dirty="0">
                <a:solidFill>
                  <a:srgbClr val="0070C0"/>
                </a:solidFill>
              </a:rPr>
              <a:t>ουδέποτε όλον θνητοί θα εύρωσι»</a:t>
            </a:r>
          </a:p>
          <a:p>
            <a:pPr algn="just"/>
            <a:r>
              <a:rPr lang="el-GR" dirty="0"/>
              <a:t>Που αντιστοιχεί στα ψηφία (προσέξτε το πλήθος των γραμμάτων κάθε λέξης)</a:t>
            </a:r>
          </a:p>
          <a:p>
            <a:r>
              <a:rPr lang="el-GR" dirty="0"/>
              <a:t>3,14159    265358    979323   84626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74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9809"/>
            <a:ext cx="9144000" cy="559191"/>
          </a:xfrm>
        </p:spPr>
        <p:txBody>
          <a:bodyPr>
            <a:noAutofit/>
          </a:bodyPr>
          <a:lstStyle/>
          <a:p>
            <a:r>
              <a:rPr lang="el-GR" sz="4000" dirty="0">
                <a:solidFill>
                  <a:srgbClr val="FF0000"/>
                </a:solidFill>
                <a:latin typeface="Monotype Corsiva" panose="03010101010201010101" pitchFamily="66" charset="0"/>
              </a:rPr>
              <a:t>ΕΥΧΑΡΙΣΤΩ ΓΙΑ ΤΗΝ ΠΡΟΣΟΧΗ ΣΑΣ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</a:t>
            </a:r>
            <a:r>
              <a:rPr lang="el-GR">
                <a:solidFill>
                  <a:srgbClr val="0070C0"/>
                </a:solidFill>
              </a:rPr>
              <a:t>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7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Ι. Μήκος κύκλου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l-GR" dirty="0"/>
              <a:t>Ας υποθέσουμε ότι έχουμε ένα σχοινί με ένα άκρο το Α που το τυλίγουμε γύρω από τον κύκλο ώστε το άλλο άκρο του Β να συμπέσει με το Α. Αν το τεντώσουμε γίνεται ευθύγραμμο τμήμα ΑΒ. Το μήκος του ΑΒ ονομάζεται μήκος του κύκλου και συμβολίζεται με </a:t>
            </a:r>
            <a:r>
              <a:rPr lang="en-US" dirty="0"/>
              <a:t>L</a:t>
            </a:r>
            <a:r>
              <a:rPr lang="el-GR" dirty="0"/>
              <a:t>.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AC1D31C-A187-4E07-9708-F1E3E1FA7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756" y="1846196"/>
            <a:ext cx="2155889" cy="21912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BB2F28B7-C941-4816-8A52-932D368E1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282" y="2483215"/>
            <a:ext cx="3577873" cy="1071281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26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77109"/>
            <a:ext cx="9589477" cy="448759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                                             Έστω κύκλος με κέντρο το Ο, ακτίνα ρ και                     </a:t>
            </a:r>
          </a:p>
          <a:p>
            <a:pPr algn="just"/>
            <a:r>
              <a:rPr lang="el-GR" dirty="0"/>
              <a:t>                                             διάμετρο δ.  Προφανώς δ=2ρ.</a:t>
            </a:r>
          </a:p>
          <a:p>
            <a:pPr algn="just"/>
            <a:r>
              <a:rPr lang="el-GR" dirty="0"/>
              <a:t>                                             Τότε το πηλίκο      είναι σταθερό για οποιονδήποτε                                                            </a:t>
            </a:r>
          </a:p>
          <a:p>
            <a:pPr algn="just"/>
            <a:r>
              <a:rPr lang="el-GR" dirty="0"/>
              <a:t>                                             κύκλο και ισούται με 3,14 (στρογγυλοποίηση). </a:t>
            </a:r>
          </a:p>
          <a:p>
            <a:pPr algn="just"/>
            <a:r>
              <a:rPr lang="el-GR" dirty="0"/>
              <a:t>                                              Ο αριθμός 3,14 είναι άρρητος (που σημαίνει ότι  </a:t>
            </a:r>
          </a:p>
          <a:p>
            <a:pPr algn="just"/>
            <a:r>
              <a:rPr lang="el-GR" dirty="0"/>
              <a:t>                                             έχει άπειρα δεκαδικά ψηφία που δεν επαναλαμ-</a:t>
            </a:r>
          </a:p>
          <a:p>
            <a:pPr algn="just"/>
            <a:r>
              <a:rPr lang="el-GR" dirty="0"/>
              <a:t>                                             βάνονται) συμβολίζεται δε σε όλον τον κόσμο με π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                                     Άρα       =π        </a:t>
            </a:r>
            <a:r>
              <a:rPr lang="en-US" dirty="0">
                <a:solidFill>
                  <a:srgbClr val="FF0000"/>
                </a:solidFill>
              </a:rPr>
              <a:t>L=</a:t>
            </a:r>
            <a:r>
              <a:rPr lang="el-GR" dirty="0">
                <a:solidFill>
                  <a:srgbClr val="FF0000"/>
                </a:solidFill>
              </a:rPr>
              <a:t>πδ</a:t>
            </a:r>
            <a:r>
              <a:rPr lang="el-GR" dirty="0"/>
              <a:t>    ή      </a:t>
            </a:r>
            <a:r>
              <a:rPr lang="en-US" dirty="0"/>
              <a:t>L=</a:t>
            </a:r>
            <a:r>
              <a:rPr lang="el-GR" dirty="0"/>
              <a:t>π2ρ      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l-GR" dirty="0">
                <a:solidFill>
                  <a:srgbClr val="FF0000"/>
                </a:solidFill>
              </a:rPr>
              <a:t>=2πρ</a:t>
            </a:r>
          </a:p>
          <a:p>
            <a:pPr algn="just"/>
            <a:r>
              <a:rPr lang="el-GR" dirty="0"/>
              <a:t>                                                          </a:t>
            </a:r>
          </a:p>
          <a:p>
            <a:pPr algn="just"/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7B42E2A-22C7-4C60-8F5E-F542B5877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51483"/>
            <a:ext cx="2921592" cy="3068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AC728E7E-7A57-4664-8856-970AD75C6C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968994"/>
              </p:ext>
            </p:extLst>
          </p:nvPr>
        </p:nvGraphicFramePr>
        <p:xfrm>
          <a:off x="6540500" y="2133818"/>
          <a:ext cx="279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60" imgH="736560" progId="Equation.DSMT4">
                  <p:embed/>
                </p:oleObj>
              </mc:Choice>
              <mc:Fallback>
                <p:oleObj name="Equation" r:id="rId3" imgW="2793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500" y="2133818"/>
                        <a:ext cx="279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3844971E-3201-4E6F-89C1-481B91E158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746036"/>
              </p:ext>
            </p:extLst>
          </p:nvPr>
        </p:nvGraphicFramePr>
        <p:xfrm>
          <a:off x="4841439" y="4604791"/>
          <a:ext cx="279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021" imgH="736226" progId="Equation.DSMT4">
                  <p:embed/>
                </p:oleObj>
              </mc:Choice>
              <mc:Fallback>
                <p:oleObj name="Equation" r:id="rId5" imgW="279021" imgH="7362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1439" y="4604791"/>
                        <a:ext cx="279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8896ABB0-0005-4086-9693-0A85BD3877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37939"/>
              </p:ext>
            </p:extLst>
          </p:nvPr>
        </p:nvGraphicFramePr>
        <p:xfrm>
          <a:off x="5516686" y="4895877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16686" y="4895877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DC0F4C16-8232-47DA-8FD3-2FE9A3344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83524"/>
              </p:ext>
            </p:extLst>
          </p:nvPr>
        </p:nvGraphicFramePr>
        <p:xfrm>
          <a:off x="8254129" y="4896197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9028" imgH="228608" progId="Equation.DSMT4">
                  <p:embed/>
                </p:oleObj>
              </mc:Choice>
              <mc:Fallback>
                <p:oleObj name="Equation" r:id="rId9" imgW="369028" imgH="228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54129" y="4896197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499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Παρατήρηση 1</a:t>
            </a:r>
          </a:p>
          <a:p>
            <a:pPr algn="just"/>
            <a:r>
              <a:rPr lang="el-GR" dirty="0"/>
              <a:t>Στον τύπο </a:t>
            </a:r>
            <a:r>
              <a:rPr lang="en-US" dirty="0"/>
              <a:t>L</a:t>
            </a:r>
            <a:r>
              <a:rPr lang="el-GR" dirty="0"/>
              <a:t>=πδ υπάρχουν δύο μεταβλητές το </a:t>
            </a:r>
            <a:r>
              <a:rPr lang="en-US" dirty="0"/>
              <a:t>L</a:t>
            </a:r>
            <a:r>
              <a:rPr lang="el-GR" dirty="0"/>
              <a:t> και το δ. Αν γνωρίζουμε την μία από αυτές μπορούμε να προσδιορίσουμε την άλλη.</a:t>
            </a:r>
          </a:p>
          <a:p>
            <a:pPr algn="just"/>
            <a:r>
              <a:rPr lang="el-GR" dirty="0"/>
              <a:t>π.χ.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μήκος </a:t>
            </a:r>
            <a:r>
              <a:rPr lang="en-US" dirty="0"/>
              <a:t>L=6,28 m </a:t>
            </a:r>
            <a:r>
              <a:rPr lang="el-GR" dirty="0"/>
              <a:t> να υπολογιστεί η διάμετρός του δ. </a:t>
            </a:r>
          </a:p>
          <a:p>
            <a:pPr algn="just"/>
            <a:r>
              <a:rPr lang="el-GR" dirty="0"/>
              <a:t>     Έχουμε </a:t>
            </a:r>
            <a:r>
              <a:rPr lang="en-US" dirty="0"/>
              <a:t>L</a:t>
            </a:r>
            <a:r>
              <a:rPr lang="el-GR" dirty="0"/>
              <a:t>=πδ      6,28=3,14δ      3,14δ=6,28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διάμετρο δ=4</a:t>
            </a:r>
            <a:r>
              <a:rPr lang="en-US" dirty="0"/>
              <a:t>m</a:t>
            </a:r>
            <a:r>
              <a:rPr lang="el-GR" dirty="0"/>
              <a:t>, να υπολογιστεί το μήκος του </a:t>
            </a:r>
            <a:r>
              <a:rPr lang="en-US" dirty="0"/>
              <a:t>L.</a:t>
            </a:r>
            <a:endParaRPr lang="el-GR" dirty="0"/>
          </a:p>
          <a:p>
            <a:pPr algn="just"/>
            <a:r>
              <a:rPr lang="el-GR" dirty="0"/>
              <a:t>     Έχουμε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B6FBC62-AAF5-42E3-BA6E-E7CF9FA7E2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56054"/>
              </p:ext>
            </p:extLst>
          </p:nvPr>
        </p:nvGraphicFramePr>
        <p:xfrm>
          <a:off x="3555902" y="3961814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280" imgH="228600" progId="Equation.DSMT4">
                  <p:embed/>
                </p:oleObj>
              </mc:Choice>
              <mc:Fallback>
                <p:oleObj name="Equation" r:id="rId2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55902" y="3961814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DD744733-5F0D-4D1E-AD5F-46984CB99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545060"/>
              </p:ext>
            </p:extLst>
          </p:nvPr>
        </p:nvGraphicFramePr>
        <p:xfrm>
          <a:off x="5405413" y="3961814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9028" imgH="228608" progId="Equation.DSMT4">
                  <p:embed/>
                </p:oleObj>
              </mc:Choice>
              <mc:Fallback>
                <p:oleObj name="Equation" r:id="rId4" imgW="369028" imgH="228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05413" y="3961814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42F66A26-ED8D-4B4E-AB6F-5C6F26671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48015"/>
              </p:ext>
            </p:extLst>
          </p:nvPr>
        </p:nvGraphicFramePr>
        <p:xfrm>
          <a:off x="7198652" y="3961814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9028" imgH="228608" progId="Equation.DSMT4">
                  <p:embed/>
                </p:oleObj>
              </mc:Choice>
              <mc:Fallback>
                <p:oleObj name="Equation" r:id="rId4" imgW="369028" imgH="228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8652" y="3961814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FFD90BDD-87AE-473A-91A8-C613FD4B3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79134"/>
              </p:ext>
            </p:extLst>
          </p:nvPr>
        </p:nvGraphicFramePr>
        <p:xfrm>
          <a:off x="7584099" y="3618914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7760" imgH="914400" progId="Equation.DSMT4">
                  <p:embed/>
                </p:oleObj>
              </mc:Choice>
              <mc:Fallback>
                <p:oleObj name="Equation" r:id="rId7" imgW="30477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84099" y="3618914"/>
                        <a:ext cx="3048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CE2E9991-1FFC-4034-8AAB-780AB6286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960145"/>
              </p:ext>
            </p:extLst>
          </p:nvPr>
        </p:nvGraphicFramePr>
        <p:xfrm>
          <a:off x="3097213" y="4803775"/>
          <a:ext cx="4419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19360" imgH="330120" progId="Equation.DSMT4">
                  <p:embed/>
                </p:oleObj>
              </mc:Choice>
              <mc:Fallback>
                <p:oleObj name="Equation" r:id="rId9" imgW="4419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97213" y="4803775"/>
                        <a:ext cx="4419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304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Παρατήρηση 2 </a:t>
            </a:r>
          </a:p>
          <a:p>
            <a:pPr algn="just"/>
            <a:r>
              <a:rPr lang="el-GR" dirty="0"/>
              <a:t>Στον τύπο </a:t>
            </a:r>
            <a:r>
              <a:rPr lang="en-US" dirty="0"/>
              <a:t>L</a:t>
            </a:r>
            <a:r>
              <a:rPr lang="el-GR" dirty="0"/>
              <a:t>=2πρ υπάρχουν δύο μεταβλητές, το </a:t>
            </a:r>
            <a:r>
              <a:rPr lang="en-US" dirty="0"/>
              <a:t>L</a:t>
            </a:r>
            <a:r>
              <a:rPr lang="el-GR" dirty="0"/>
              <a:t> και το ρ. Αν γνωρίζουμε την μία από αυτές μπορούμε να προσδιορίσουμε την άλλη. </a:t>
            </a:r>
          </a:p>
          <a:p>
            <a:pPr algn="just"/>
            <a:r>
              <a:rPr lang="el-GR" dirty="0"/>
              <a:t>π.χ.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μήκος </a:t>
            </a:r>
            <a:r>
              <a:rPr lang="en-US" dirty="0"/>
              <a:t>L=</a:t>
            </a:r>
            <a:r>
              <a:rPr lang="el-GR" dirty="0"/>
              <a:t>6,28</a:t>
            </a:r>
            <a:r>
              <a:rPr lang="en-US" dirty="0"/>
              <a:t>m </a:t>
            </a:r>
            <a:r>
              <a:rPr lang="el-GR" dirty="0"/>
              <a:t>να υπολογίσετε την ακτίνα του ρ.</a:t>
            </a:r>
          </a:p>
          <a:p>
            <a:pPr algn="just"/>
            <a:r>
              <a:rPr lang="el-GR" dirty="0"/>
              <a:t>     Έχουμε</a:t>
            </a:r>
          </a:p>
          <a:p>
            <a:pPr algn="just"/>
            <a:r>
              <a:rPr lang="el-GR" dirty="0"/>
              <a:t>                  </a:t>
            </a:r>
            <a:endParaRPr lang="en-US" dirty="0"/>
          </a:p>
          <a:p>
            <a:pPr algn="just"/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ακτίνα ρ=3</a:t>
            </a:r>
            <a:r>
              <a:rPr lang="en-US" dirty="0"/>
              <a:t>m</a:t>
            </a:r>
            <a:r>
              <a:rPr lang="el-GR" dirty="0"/>
              <a:t>, να υπολογίσετε το μήκος του </a:t>
            </a:r>
            <a:r>
              <a:rPr lang="en-US" dirty="0"/>
              <a:t>L</a:t>
            </a:r>
            <a:r>
              <a:rPr lang="el-GR" dirty="0"/>
              <a:t>.  </a:t>
            </a:r>
          </a:p>
          <a:p>
            <a:pPr algn="just"/>
            <a:r>
              <a:rPr lang="el-GR" dirty="0"/>
              <a:t>     Έχουμε   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AB0B6956-6B5A-4074-9BFF-AA24636FE9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11900"/>
              </p:ext>
            </p:extLst>
          </p:nvPr>
        </p:nvGraphicFramePr>
        <p:xfrm>
          <a:off x="3093036" y="3598009"/>
          <a:ext cx="7708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08680" imgH="330120" progId="Equation.DSMT4">
                  <p:embed/>
                </p:oleObj>
              </mc:Choice>
              <mc:Fallback>
                <p:oleObj name="Equation" r:id="rId2" imgW="7708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93036" y="3598009"/>
                        <a:ext cx="7708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BC4A8FBE-D393-4239-AA8B-A2B2E6637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5737"/>
              </p:ext>
            </p:extLst>
          </p:nvPr>
        </p:nvGraphicFramePr>
        <p:xfrm>
          <a:off x="3048000" y="4054818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7760" imgH="914400" progId="Equation.DSMT4">
                  <p:embed/>
                </p:oleObj>
              </mc:Choice>
              <mc:Fallback>
                <p:oleObj name="Equation" r:id="rId4" imgW="30477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4054818"/>
                        <a:ext cx="3048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D9E1B337-AB7B-4C43-8D92-F51283CC21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313222"/>
              </p:ext>
            </p:extLst>
          </p:nvPr>
        </p:nvGraphicFramePr>
        <p:xfrm>
          <a:off x="3048000" y="5445274"/>
          <a:ext cx="654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540480" imgH="330120" progId="Equation.DSMT4">
                  <p:embed/>
                </p:oleObj>
              </mc:Choice>
              <mc:Fallback>
                <p:oleObj name="Equation" r:id="rId6" imgW="65404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0" y="5445274"/>
                        <a:ext cx="6540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523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ΙΙ. Εμβαδόν κύκλου</a:t>
            </a:r>
          </a:p>
          <a:p>
            <a:pPr algn="just"/>
            <a:r>
              <a:rPr lang="el-GR" dirty="0"/>
              <a:t>                                                  </a:t>
            </a:r>
          </a:p>
          <a:p>
            <a:pPr algn="just"/>
            <a:r>
              <a:rPr lang="el-GR" dirty="0"/>
              <a:t>                                                  Έστω κύκλος με κέντρο το Ο και ακτίνα ρ. </a:t>
            </a:r>
          </a:p>
          <a:p>
            <a:pPr algn="just"/>
            <a:r>
              <a:rPr lang="el-GR" dirty="0"/>
              <a:t>                                                  Αποδεικνύεται ότι το εμβαδόν του                                                              </a:t>
            </a:r>
          </a:p>
          <a:p>
            <a:pPr algn="just"/>
            <a:r>
              <a:rPr lang="el-GR" dirty="0"/>
              <a:t>                                                  κυκλικού δίσκου δίνεται από τον τύπο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EE019808-9758-4EE1-92C8-96A6AF188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622" y="1873530"/>
            <a:ext cx="3127940" cy="31109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0AFF173F-B12E-4156-8D7B-C7BE5BFF00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00956"/>
              </p:ext>
            </p:extLst>
          </p:nvPr>
        </p:nvGraphicFramePr>
        <p:xfrm>
          <a:off x="6945190" y="3819377"/>
          <a:ext cx="952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5190" y="3819377"/>
                        <a:ext cx="9525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559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Παρατήρηση 3 </a:t>
            </a:r>
          </a:p>
          <a:p>
            <a:pPr algn="just"/>
            <a:r>
              <a:rPr lang="el-GR" dirty="0"/>
              <a:t>Στον τύπο Ε=π      υπάρχουν δύο μεταβλητές το Ε και το ρ. Αν γνωρί-</a:t>
            </a:r>
          </a:p>
          <a:p>
            <a:pPr algn="just"/>
            <a:r>
              <a:rPr lang="el-GR" dirty="0"/>
              <a:t>ζουμε μία από τις δύο μπορούμε να προσδιορίσουμε την άλλη. </a:t>
            </a:r>
          </a:p>
          <a:p>
            <a:pPr algn="just"/>
            <a:r>
              <a:rPr lang="el-GR" dirty="0"/>
              <a:t>π.χ.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εμβαδόν Ε=12,56</a:t>
            </a:r>
            <a:r>
              <a:rPr lang="en-US" dirty="0"/>
              <a:t>      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να υπολογίσετε την ακτίνα του ρ. </a:t>
            </a:r>
          </a:p>
          <a:p>
            <a:pPr algn="just"/>
            <a:r>
              <a:rPr lang="el-GR" dirty="0"/>
              <a:t>     Έχουμε</a:t>
            </a:r>
          </a:p>
          <a:p>
            <a:pPr algn="just"/>
            <a:r>
              <a:rPr lang="el-GR" dirty="0"/>
              <a:t>             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/>
              <a:t>Αν ένας κύκλος έχει ακτίνα ρ=1</a:t>
            </a:r>
            <a:r>
              <a:rPr lang="en-US" dirty="0"/>
              <a:t>m</a:t>
            </a:r>
            <a:r>
              <a:rPr lang="el-GR" dirty="0"/>
              <a:t>, να βρεθεί το εμβαδόν του.</a:t>
            </a:r>
          </a:p>
          <a:p>
            <a:pPr algn="just"/>
            <a:r>
              <a:rPr lang="el-GR" dirty="0"/>
              <a:t>     Έχουμε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14FCBB8-B2A1-400B-9606-49E22C7A6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48757"/>
              </p:ext>
            </p:extLst>
          </p:nvPr>
        </p:nvGraphicFramePr>
        <p:xfrm>
          <a:off x="3425190" y="1812900"/>
          <a:ext cx="29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60" imgH="393480" progId="Equation.DSMT4">
                  <p:embed/>
                </p:oleObj>
              </mc:Choice>
              <mc:Fallback>
                <p:oleObj name="Equation" r:id="rId2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5190" y="1812900"/>
                        <a:ext cx="292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B83C7768-4B9D-4532-ACFB-6279E1247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703607"/>
              </p:ext>
            </p:extLst>
          </p:nvPr>
        </p:nvGraphicFramePr>
        <p:xfrm>
          <a:off x="6771053" y="3193560"/>
          <a:ext cx="381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330120" progId="Equation.DSMT4">
                  <p:embed/>
                </p:oleObj>
              </mc:Choice>
              <mc:Fallback>
                <p:oleObj name="Equation" r:id="rId4" imgW="3808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71053" y="3193560"/>
                        <a:ext cx="381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DC5F4EAA-CE47-4127-9F2F-025F94969C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727804"/>
              </p:ext>
            </p:extLst>
          </p:nvPr>
        </p:nvGraphicFramePr>
        <p:xfrm>
          <a:off x="3047443" y="3723617"/>
          <a:ext cx="8305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05560" imgH="965160" progId="Equation.DSMT4">
                  <p:embed/>
                </p:oleObj>
              </mc:Choice>
              <mc:Fallback>
                <p:oleObj name="Equation" r:id="rId6" imgW="83055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7443" y="3723617"/>
                        <a:ext cx="8305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21E4033C-340E-4399-8649-5D4960800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32145"/>
              </p:ext>
            </p:extLst>
          </p:nvPr>
        </p:nvGraphicFramePr>
        <p:xfrm>
          <a:off x="3047443" y="4491967"/>
          <a:ext cx="210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08160" imgH="393480" progId="Equation.DSMT4">
                  <p:embed/>
                </p:oleObj>
              </mc:Choice>
              <mc:Fallback>
                <p:oleObj name="Equation" r:id="rId8" imgW="2108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7443" y="4491967"/>
                        <a:ext cx="2108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1202CDF2-2688-4B03-98F1-27DF5F98F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27948"/>
              </p:ext>
            </p:extLst>
          </p:nvPr>
        </p:nvGraphicFramePr>
        <p:xfrm>
          <a:off x="2981597" y="5361723"/>
          <a:ext cx="459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97200" imgH="393480" progId="Equation.DSMT4">
                  <p:embed/>
                </p:oleObj>
              </mc:Choice>
              <mc:Fallback>
                <p:oleObj name="Equation" r:id="rId10" imgW="459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81597" y="5361723"/>
                        <a:ext cx="4597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744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/>
          <a:lstStyle/>
          <a:p>
            <a:pPr algn="just"/>
            <a:r>
              <a:rPr lang="el-GR" dirty="0"/>
              <a:t>Τα εμβαδά μη κανονικών σχημάτων υπολογίζονται με προσθέσεις ή αφαιρέσεις εμβαδών γνωστών σχημάτων. </a:t>
            </a:r>
          </a:p>
          <a:p>
            <a:pPr algn="just"/>
            <a:r>
              <a:rPr lang="el-GR" dirty="0"/>
              <a:t>π.χ.</a:t>
            </a:r>
          </a:p>
          <a:p>
            <a:pPr algn="just"/>
            <a:r>
              <a:rPr lang="el-GR" dirty="0"/>
              <a:t>Να υπολογιστεί το εμβαδόν της περιοχής που βρίσκεται μέσα στο ΄άνω΄ ημικύκλιο και έξω από το τρίγωνο. 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Λύση</a:t>
            </a:r>
          </a:p>
          <a:p>
            <a:pPr algn="just"/>
            <a:r>
              <a:rPr lang="el-GR" dirty="0"/>
              <a:t>             (ως εγγεγραμμένη σε ημικύκλιο). Άρα </a:t>
            </a:r>
          </a:p>
          <a:p>
            <a:pPr algn="just"/>
            <a:r>
              <a:rPr lang="el-GR" dirty="0"/>
              <a:t>         ορθογώνιο. Με Πυθαγόρειο θεώρημα στο ΑΒΓ </a:t>
            </a:r>
          </a:p>
          <a:p>
            <a:pPr algn="just"/>
            <a:r>
              <a:rPr lang="el-GR" dirty="0"/>
              <a:t>βρίσκουμε ότι ΑΓ=10. Τότε 2ρ=10      ρ=5.  </a:t>
            </a:r>
          </a:p>
          <a:p>
            <a:pPr algn="just"/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745793FF-4469-4F7E-A873-E6FE949180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07210"/>
              </p:ext>
            </p:extLst>
          </p:nvPr>
        </p:nvGraphicFramePr>
        <p:xfrm>
          <a:off x="1524000" y="3737927"/>
          <a:ext cx="939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482400" progId="Equation.DSMT4">
                  <p:embed/>
                </p:oleObj>
              </mc:Choice>
              <mc:Fallback>
                <p:oleObj name="Equation" r:id="rId2" imgW="9396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0" y="3737927"/>
                        <a:ext cx="939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ACD291B-7119-409C-84D1-EA5409A69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89171"/>
              </p:ext>
            </p:extLst>
          </p:nvPr>
        </p:nvGraphicFramePr>
        <p:xfrm>
          <a:off x="1524000" y="4178323"/>
          <a:ext cx="66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469800" progId="Equation.DSMT4">
                  <p:embed/>
                </p:oleObj>
              </mc:Choice>
              <mc:Fallback>
                <p:oleObj name="Equation" r:id="rId4" imgW="6602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178323"/>
                        <a:ext cx="6604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Εικόνα 7">
            <a:extLst>
              <a:ext uri="{FF2B5EF4-FFF2-40B4-BE49-F238E27FC236}">
                <a16:creationId xmlns:a16="http://schemas.microsoft.com/office/drawing/2014/main" id="{73D1A1EC-53FB-4EB8-8BE6-354C91E7C9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9084" y="3187759"/>
            <a:ext cx="2876451" cy="2692535"/>
          </a:xfrm>
          <a:prstGeom prst="rect">
            <a:avLst/>
          </a:prstGeom>
        </p:spPr>
      </p:pic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14819B70-D6AF-484E-BB2A-F393AE0CF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828255"/>
              </p:ext>
            </p:extLst>
          </p:nvPr>
        </p:nvGraphicFramePr>
        <p:xfrm>
          <a:off x="5755836" y="4897900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5836" y="4897900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180D6363-AF69-4495-A860-232AEE67E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3298"/>
              </p:ext>
            </p:extLst>
          </p:nvPr>
        </p:nvGraphicFramePr>
        <p:xfrm>
          <a:off x="1641231" y="5130604"/>
          <a:ext cx="6350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349680" imgH="723600" progId="Equation.DSMT4">
                  <p:embed/>
                </p:oleObj>
              </mc:Choice>
              <mc:Fallback>
                <p:oleObj name="Equation" r:id="rId9" imgW="6349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41231" y="5130604"/>
                        <a:ext cx="6350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6544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3D8C5-A4E4-40B6-8606-845D8AD16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723"/>
            <a:ext cx="9144000" cy="49236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70C0"/>
                </a:solidFill>
              </a:rPr>
              <a:t>Μήκος-Εμβαδόν κύκλου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2444F6-C7DA-4328-A42D-6F1489BE8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92701"/>
            <a:ext cx="9144000" cy="4487593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Σημείωση 1 </a:t>
            </a:r>
          </a:p>
          <a:p>
            <a:pPr algn="just"/>
            <a:r>
              <a:rPr lang="el-GR" dirty="0"/>
              <a:t>Για τον συμβολισμό του 3,14 με τον αριθμό π η κυρίαρχη εκδοχή είναι ότι προέρχεται από τα αρχικά της λέξης περιφέρεια (το μήκος του κύκλου ονομαζόταν και περιφέρεια του κύκλου).</a:t>
            </a:r>
          </a:p>
          <a:p>
            <a:pPr algn="just"/>
            <a:r>
              <a:rPr lang="el-GR" dirty="0"/>
              <a:t>Ονομάζεται ακόμα και σταθερά του Αρχιμήδη.</a:t>
            </a:r>
          </a:p>
          <a:p>
            <a:pPr algn="just"/>
            <a:r>
              <a:rPr lang="el-GR" dirty="0"/>
              <a:t>Ο </a:t>
            </a:r>
            <a:r>
              <a:rPr lang="en-US" dirty="0"/>
              <a:t>Larry Shaw </a:t>
            </a:r>
            <a:r>
              <a:rPr lang="el-GR" dirty="0"/>
              <a:t>ένας φυσικός στο μουσείο Exploratorium του Σαν Φρανσίσκο (ΗΠΑ), καθιέρωσε τον εορτασμό του π στις 14 Μαρτίου κάθε χρόνου.</a:t>
            </a:r>
          </a:p>
          <a:p>
            <a:pPr algn="just"/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277EC08-0185-4FF2-BA1D-8A98F05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Β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8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711</Words>
  <Application>Microsoft Office PowerPoint</Application>
  <PresentationFormat>Ευρεία οθόνη</PresentationFormat>
  <Paragraphs>91</Paragraphs>
  <Slides>11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Monotype Corsiva</vt:lpstr>
      <vt:lpstr>Θέμα του Office</vt:lpstr>
      <vt:lpstr>Equation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  <vt:lpstr>Μήκος-Εμβαδόν κύκλου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Μήκος-Εμβαδόν κύκλου</dc:title>
  <dc:creator>athanasios tselios</dc:creator>
  <cp:lastModifiedBy>Sakis Tselios</cp:lastModifiedBy>
  <cp:revision>34</cp:revision>
  <dcterms:created xsi:type="dcterms:W3CDTF">2020-05-06T18:29:39Z</dcterms:created>
  <dcterms:modified xsi:type="dcterms:W3CDTF">2025-02-22T17:03:06Z</dcterms:modified>
</cp:coreProperties>
</file>