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38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308F6-72DD-40AB-8D72-00DAB9A16097}" type="datetimeFigureOut">
              <a:rPr lang="el-GR" smtClean="0"/>
              <a:t>22/2/2025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E370D-B9AF-4615-9A95-15C8FCD11A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3591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BE059C-65CD-415D-BBBA-E1B4A4283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588FD59-E95A-44B6-9AE8-995E35ADC7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62435C6-EC96-4DB6-B139-919101243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D517-319D-4499-8EA5-90655F5B4D28}" type="datetime1">
              <a:rPr lang="el-GR" smtClean="0"/>
              <a:t>22/2/2025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7CFC918-AF2C-40BF-B2DC-53492875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Β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2E70D92-B4AA-424A-999F-57F838B8C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558D-F963-4E41-8276-1FC39C432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5325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20BC5B-F244-4E65-9EC5-105FF66BD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0D27AC3-75EA-4577-8D95-ADB0F1399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0E09D60-C773-46A9-8527-A2525116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7722-91CF-4C54-84B0-367F59F25D53}" type="datetime1">
              <a:rPr lang="el-GR" smtClean="0"/>
              <a:t>22/2/2025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0A02CF3-11D4-4BF1-882B-D78ACD4AB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Β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51CB47-9F91-4115-AF4E-81B38DCF4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558D-F963-4E41-8276-1FC39C432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63414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0135956-0DAD-4958-A09C-B2A2CF7454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9C42004-8942-40D9-BBBF-935D6E687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996359F-EE82-4DDC-BE7A-07E21008A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C5F2B-47BA-4A92-88A9-D10D78123A7C}" type="datetime1">
              <a:rPr lang="el-GR" smtClean="0"/>
              <a:t>22/2/2025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C0B26F-9BCD-47B5-84BF-7EA0ED0F5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Β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FD03888-F707-4750-A611-92B0F26D3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558D-F963-4E41-8276-1FC39C432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6579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66340C-C761-4969-B547-8BF39D571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2601E2-186C-465B-A7A3-6ADBA0716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C7E9567-092F-44FA-8576-A26AEFB4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27A92-D0DF-490E-A462-A072FD88567A}" type="datetime1">
              <a:rPr lang="el-GR" smtClean="0"/>
              <a:t>22/2/2025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C9F7DBE-4107-4B7F-AF7E-B321E7B17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Β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01804A7-46A9-42BC-B4CC-A4AD56AF4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558D-F963-4E41-8276-1FC39C432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0767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2CC5F9-DBED-4DF1-934E-7011A01CE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DDDD6C6-C813-4C89-90F7-13473528A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CE65E4D-C48C-46C5-B198-63223B9AE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6456-8C9C-4975-9D79-803AD813AB19}" type="datetime1">
              <a:rPr lang="el-GR" smtClean="0"/>
              <a:t>22/2/2025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194EEC1-FB23-412D-8984-67FAD9D09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Β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27610B-4955-4EC4-B62F-765E2FAF2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558D-F963-4E41-8276-1FC39C432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15063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2F5F2F-BD93-44B0-BC8A-4C0BF9C23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052D29-AC10-4906-B2C5-EF45549340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8A1C5F5-CB80-4300-862B-7692BF601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750C923-867E-42B0-830F-0FA4C84AB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C9C9-431B-4380-A3B0-A1BEE4473B71}" type="datetime1">
              <a:rPr lang="el-GR" smtClean="0"/>
              <a:t>22/2/2025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ED03DEA-8AD3-4F3E-9F2F-7C606910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Β ΓΥΜΝΑΣΙΟΥ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3C1B54D-2424-4F04-BD4A-0FFDEF1A2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558D-F963-4E41-8276-1FC39C432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31485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A4D7DC-C3CE-4C31-9210-25C082F65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15BBCE8-AFE6-430D-B6FC-7B48DA311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3181D1C-FC4E-4FC9-8A41-772F405D8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C34D45A-FA69-49FE-A7F8-4CA87D5191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7732418-AF32-4349-873C-C18A24B7C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002016C-CB43-40D3-B46D-3B9B9DAB5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0FA1-88B8-4017-9B64-8673E2CDD159}" type="datetime1">
              <a:rPr lang="el-GR" smtClean="0"/>
              <a:t>22/2/2025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AF07B79-7E22-4992-B93C-DFC76E74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Β ΓΥΜΝΑΣΙΟΥ</a:t>
            </a:r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2AE8B50-188C-4036-BA9C-0055BAFF0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558D-F963-4E41-8276-1FC39C432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52665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98C6C2-2681-435E-BD0F-025EDF16C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1C762F0-C073-4B24-AB1C-AD5236422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2433-B32E-44F1-8BE1-69737369148F}" type="datetime1">
              <a:rPr lang="el-GR" smtClean="0"/>
              <a:t>22/2/2025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348829A-F85C-45DB-AE14-87519E9F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Β ΓΥΜΝΑΣΙΟΥ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880E455-9F3F-4042-83EC-9CECE655C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558D-F963-4E41-8276-1FC39C432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36538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024F3B5-B039-44F5-A548-E0C2DCB66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FFB7-F892-4F2E-BDEE-913D62301564}" type="datetime1">
              <a:rPr lang="el-GR" smtClean="0"/>
              <a:t>22/2/2025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4188BEC-964A-41EB-88B5-DF1B88758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Β ΓΥΜΝΑΣΙΟΥ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900714B-58D2-41E4-8A6B-86D3426F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558D-F963-4E41-8276-1FC39C432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9231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AB44F4-D795-4B05-A8F0-A63ED1A82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2F412-62F5-465A-A855-D846C58D2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14F7BBA-C48A-4FA4-9F85-6B6798FB6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CD6E77B-A310-47EA-A9D9-FA03D0E6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A2E2-1BE2-4219-AF0C-2CB29AA2AA14}" type="datetime1">
              <a:rPr lang="el-GR" smtClean="0"/>
              <a:t>22/2/2025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FFCB03C-042F-4972-AC3E-D1B2764FB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Β ΓΥΜΝΑΣΙΟΥ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59F53AB-E1AC-4322-8CF5-42DCFC1B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558D-F963-4E41-8276-1FC39C432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3321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328CA2-62CC-473E-A617-4296F3433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A292693-295E-4979-93FE-57013F9121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08256D0-B307-49F5-AEED-8537A7FD2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738A0AE-4CD2-4AA2-9DC1-BFADFA6CF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17ED3-109C-428C-A360-4C87594BC9BE}" type="datetime1">
              <a:rPr lang="el-GR" smtClean="0"/>
              <a:t>22/2/2025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7EE440E-CE5E-456F-9FB0-BDCCAE175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Β ΓΥΜΝΑΣΙΟΥ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65506EF-180A-47FC-834B-78940EF2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558D-F963-4E41-8276-1FC39C432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6714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E408B31-0BEF-4666-886F-F435028F1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94DE029-EB10-4A37-B75D-9CD99D45A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170DBEC-DE6E-48A1-A052-8713EF5FC7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26D97-21C2-4782-BFAA-C5138DC82D83}" type="datetime1">
              <a:rPr lang="el-GR" smtClean="0"/>
              <a:t>22/2/2025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ECA4BE1-25E4-4DF9-8D91-E002E6E772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3ο ΓΥΜΝΑΣΙΟ ΒΡΙΛΗΣΣΙΩΝ/ΜΑΘΗΜΑΤΙΚΑ Β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FE1E4A-1757-41F7-AE23-D1700DA18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3558D-F963-4E41-8276-1FC39C432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959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e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8.wmf"/><Relationship Id="rId7" Type="http://schemas.openxmlformats.org/officeDocument/2006/relationships/oleObject" Target="../embeddings/oleObject7.bin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10" Type="http://schemas.openxmlformats.org/officeDocument/2006/relationships/image" Target="../media/image12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3.wmf"/><Relationship Id="rId7" Type="http://schemas.openxmlformats.org/officeDocument/2006/relationships/oleObject" Target="../embeddings/oleObject20.bin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wmf"/><Relationship Id="rId10" Type="http://schemas.openxmlformats.org/officeDocument/2006/relationships/image" Target="../media/image27.wmf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128B85E7-19F2-4001-B0D9-CF30EA9F45BB}"/>
              </a:ext>
            </a:extLst>
          </p:cNvPr>
          <p:cNvSpPr/>
          <p:nvPr/>
        </p:nvSpPr>
        <p:spPr>
          <a:xfrm>
            <a:off x="2771335" y="3080825"/>
            <a:ext cx="6780628" cy="78779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E83D8C5-A4E4-40B6-8606-845D8AD16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3723"/>
            <a:ext cx="9144000" cy="49236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Μήκος-Εμβαδόν κύκλου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444F6-C7DA-4328-A42D-6F1489BE8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89981"/>
            <a:ext cx="9144000" cy="1589649"/>
          </a:xfrm>
        </p:spPr>
        <p:txBody>
          <a:bodyPr>
            <a:normAutofit/>
          </a:bodyPr>
          <a:lstStyle/>
          <a:p>
            <a:endParaRPr lang="el-GR" sz="4000" dirty="0">
              <a:solidFill>
                <a:srgbClr val="FF0000"/>
              </a:solidFill>
            </a:endParaRPr>
          </a:p>
          <a:p>
            <a:r>
              <a:rPr lang="el-GR" sz="4000" dirty="0">
                <a:solidFill>
                  <a:srgbClr val="FF0000"/>
                </a:solidFill>
              </a:rPr>
              <a:t>ΜΗΚΟΣ ΚΑΙ ΕΜΒΑΔΟΝ ΚΥΚΛΟΥ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277EC08-0185-4FF2-BA1D-8A98F052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22602420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3D8C5-A4E4-40B6-8606-845D8AD16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3723"/>
            <a:ext cx="9144000" cy="49236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Μήκος-Εμβαδόν κύκλου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444F6-C7DA-4328-A42D-6F1489BE8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92701"/>
            <a:ext cx="9144000" cy="4487593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Σημείωση 2 </a:t>
            </a:r>
          </a:p>
          <a:p>
            <a:pPr algn="just"/>
            <a:r>
              <a:rPr lang="el-GR" dirty="0"/>
              <a:t>Ο καθηγητής Μαθηματικών στο Πανεπιστήμιο Αθηνών Ν. Χατζηδάκης (1872-1942) επινόησε έναν μνημονικό κανόνα που αντιστοιχεί στα 23 πρώτα ψηφία του άρρητου αριθμού π. </a:t>
            </a:r>
          </a:p>
          <a:p>
            <a:r>
              <a:rPr lang="el-GR" dirty="0">
                <a:solidFill>
                  <a:srgbClr val="0070C0"/>
                </a:solidFill>
              </a:rPr>
              <a:t>«Αεί ο Θεός ο Μέγας γεωμετρεί,</a:t>
            </a:r>
          </a:p>
          <a:p>
            <a:r>
              <a:rPr lang="el-GR">
                <a:solidFill>
                  <a:srgbClr val="0070C0"/>
                </a:solidFill>
              </a:rPr>
              <a:t>το κύκλου </a:t>
            </a:r>
            <a:r>
              <a:rPr lang="el-GR" dirty="0">
                <a:solidFill>
                  <a:srgbClr val="0070C0"/>
                </a:solidFill>
              </a:rPr>
              <a:t>μήκος ίνα ορίση διαμέτρω,</a:t>
            </a:r>
          </a:p>
          <a:p>
            <a:r>
              <a:rPr lang="el-GR" dirty="0">
                <a:solidFill>
                  <a:srgbClr val="0070C0"/>
                </a:solidFill>
              </a:rPr>
              <a:t>παρήγαγεν αριθμόν απέραντον, και ον, φευ</a:t>
            </a:r>
          </a:p>
          <a:p>
            <a:r>
              <a:rPr lang="el-GR" dirty="0">
                <a:solidFill>
                  <a:srgbClr val="0070C0"/>
                </a:solidFill>
              </a:rPr>
              <a:t>ουδέποτε όλον θνητοί θα εύρωσι»</a:t>
            </a:r>
          </a:p>
          <a:p>
            <a:pPr algn="just"/>
            <a:r>
              <a:rPr lang="el-GR" dirty="0"/>
              <a:t>Που αντιστοιχεί στα ψηφία (προσέξτε το πλήθος των γραμμάτων κάθε λέξης)</a:t>
            </a:r>
          </a:p>
          <a:p>
            <a:r>
              <a:rPr lang="el-GR" dirty="0"/>
              <a:t>3,14159    265358    979323   84626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277EC08-0185-4FF2-BA1D-8A98F052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74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3D8C5-A4E4-40B6-8606-845D8AD16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3723"/>
            <a:ext cx="9144000" cy="49236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Μήκος-Εμβαδόν κύκλου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444F6-C7DA-4328-A42D-6F1489BE8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9809"/>
            <a:ext cx="9144000" cy="559191"/>
          </a:xfrm>
        </p:spPr>
        <p:txBody>
          <a:bodyPr>
            <a:noAutofit/>
          </a:bodyPr>
          <a:lstStyle/>
          <a:p>
            <a:r>
              <a:rPr lang="el-GR" sz="4000" dirty="0">
                <a:solidFill>
                  <a:srgbClr val="FF0000"/>
                </a:solidFill>
                <a:latin typeface="Monotype Corsiva" panose="03010101010201010101" pitchFamily="66" charset="0"/>
              </a:rPr>
              <a:t>ΕΥΧΑΡΙΣΤΩ ΓΙΑ ΤΗΝ ΠΡΟΣΟΧΗ ΣΑΣ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277EC08-0185-4FF2-BA1D-8A98F052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</a:t>
            </a:r>
            <a:r>
              <a:rPr lang="el-GR">
                <a:solidFill>
                  <a:srgbClr val="0070C0"/>
                </a:solidFill>
              </a:rPr>
              <a:t>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676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3D8C5-A4E4-40B6-8606-845D8AD16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3723"/>
            <a:ext cx="9144000" cy="49236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Μήκος-Εμβαδόν κύκλου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444F6-C7DA-4328-A42D-6F1489BE8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92701"/>
            <a:ext cx="9144000" cy="4487593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Ι. Μήκος κύκλου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Ας υποθέσουμε ότι έχουμε ένα σχοινί με ένα άκρο το Α που το τυλίγουμε γύρω από τον κύκλο ώστε το άλλο άκρο του Β να συμπέσει με το Α. Αν το τεντώσουμε γίνεται ευθύγραμμο τμήμα ΑΒ. Το μήκος του ΑΒ ονομάζεται μήκος του κύκλου και συμβολίζεται με </a:t>
            </a:r>
            <a:r>
              <a:rPr lang="en-US" dirty="0"/>
              <a:t>L</a:t>
            </a:r>
            <a:r>
              <a:rPr lang="el-GR" dirty="0"/>
              <a:t>.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277EC08-0185-4FF2-BA1D-8A98F052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AC1D31C-A187-4E07-9708-F1E3E1FA7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3756" y="1846196"/>
            <a:ext cx="2155889" cy="21912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BB2F28B7-C941-4816-8A52-932D368E1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5282" y="2483215"/>
            <a:ext cx="3577873" cy="1071281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54262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3D8C5-A4E4-40B6-8606-845D8AD16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3723"/>
            <a:ext cx="9144000" cy="49236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Μήκος-Εμβαδόν κύκλου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444F6-C7DA-4328-A42D-6F1489BE8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77109"/>
            <a:ext cx="9589477" cy="4487593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/>
              <a:t>                                             Έστω κύκλος με κέντρο το Ο, ακτίνα ρ και                     </a:t>
            </a:r>
          </a:p>
          <a:p>
            <a:pPr algn="just"/>
            <a:r>
              <a:rPr lang="el-GR" dirty="0"/>
              <a:t>                                             διάμετρο δ.  Προφανώς δ=2ρ.</a:t>
            </a:r>
          </a:p>
          <a:p>
            <a:pPr algn="just"/>
            <a:r>
              <a:rPr lang="el-GR" dirty="0"/>
              <a:t>                                             Τότε το πηλίκο      είναι σταθερό για οποιονδήποτε                                                            </a:t>
            </a:r>
          </a:p>
          <a:p>
            <a:pPr algn="just"/>
            <a:r>
              <a:rPr lang="el-GR" dirty="0"/>
              <a:t>                                             κύκλο και ισούται με 3,14 (στρογγυλοποίηση). </a:t>
            </a:r>
          </a:p>
          <a:p>
            <a:pPr algn="just"/>
            <a:r>
              <a:rPr lang="el-GR" dirty="0"/>
              <a:t>                                              Ο αριθμός 3,14 είναι άρρητος (που σημαίνει ότι  </a:t>
            </a:r>
          </a:p>
          <a:p>
            <a:pPr algn="just"/>
            <a:r>
              <a:rPr lang="el-GR" dirty="0"/>
              <a:t>                                             έχει άπειρα δεκαδικά ψηφία που δεν επαναλαμ-</a:t>
            </a:r>
          </a:p>
          <a:p>
            <a:pPr algn="just"/>
            <a:r>
              <a:rPr lang="el-GR" dirty="0"/>
              <a:t>                                             βάνονται) συμβολίζεται δε σε όλον τον κόσμο με π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                                     Άρα       =π        </a:t>
            </a:r>
            <a:r>
              <a:rPr lang="en-US" dirty="0">
                <a:solidFill>
                  <a:srgbClr val="FF0000"/>
                </a:solidFill>
              </a:rPr>
              <a:t>L=</a:t>
            </a:r>
            <a:r>
              <a:rPr lang="el-GR" dirty="0">
                <a:solidFill>
                  <a:srgbClr val="FF0000"/>
                </a:solidFill>
              </a:rPr>
              <a:t>πδ</a:t>
            </a:r>
            <a:r>
              <a:rPr lang="el-GR" dirty="0"/>
              <a:t>    ή      </a:t>
            </a:r>
            <a:r>
              <a:rPr lang="en-US" dirty="0"/>
              <a:t>L=</a:t>
            </a:r>
            <a:r>
              <a:rPr lang="el-GR" dirty="0"/>
              <a:t>π2ρ       </a:t>
            </a: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el-GR" dirty="0">
                <a:solidFill>
                  <a:srgbClr val="FF0000"/>
                </a:solidFill>
              </a:rPr>
              <a:t>=2πρ</a:t>
            </a:r>
          </a:p>
          <a:p>
            <a:pPr algn="just"/>
            <a:r>
              <a:rPr lang="el-GR" dirty="0"/>
              <a:t>                                                          </a:t>
            </a:r>
          </a:p>
          <a:p>
            <a:pPr algn="just"/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277EC08-0185-4FF2-BA1D-8A98F052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57B42E2A-22C7-4C60-8F5E-F542B5877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451483"/>
            <a:ext cx="2921592" cy="30689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AC728E7E-7A57-4664-8856-970AD75C6C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968994"/>
              </p:ext>
            </p:extLst>
          </p:nvPr>
        </p:nvGraphicFramePr>
        <p:xfrm>
          <a:off x="6540500" y="2133818"/>
          <a:ext cx="279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79360" imgH="736560" progId="Equation.DSMT4">
                  <p:embed/>
                </p:oleObj>
              </mc:Choice>
              <mc:Fallback>
                <p:oleObj name="Equation" r:id="rId3" imgW="27936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40500" y="2133818"/>
                        <a:ext cx="2794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3844971E-3201-4E6F-89C1-481B91E158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746036"/>
              </p:ext>
            </p:extLst>
          </p:nvPr>
        </p:nvGraphicFramePr>
        <p:xfrm>
          <a:off x="4841439" y="4604791"/>
          <a:ext cx="279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9021" imgH="736226" progId="Equation.DSMT4">
                  <p:embed/>
                </p:oleObj>
              </mc:Choice>
              <mc:Fallback>
                <p:oleObj name="Equation" r:id="rId5" imgW="279021" imgH="73622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41439" y="4604791"/>
                        <a:ext cx="2794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8896ABB0-0005-4086-9693-0A85BD3877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137939"/>
              </p:ext>
            </p:extLst>
          </p:nvPr>
        </p:nvGraphicFramePr>
        <p:xfrm>
          <a:off x="5516686" y="4895877"/>
          <a:ext cx="368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68280" imgH="228600" progId="Equation.DSMT4">
                  <p:embed/>
                </p:oleObj>
              </mc:Choice>
              <mc:Fallback>
                <p:oleObj name="Equation" r:id="rId7" imgW="368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16686" y="4895877"/>
                        <a:ext cx="3683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DC0F4C16-8232-47DA-8FD3-2FE9A33440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83524"/>
              </p:ext>
            </p:extLst>
          </p:nvPr>
        </p:nvGraphicFramePr>
        <p:xfrm>
          <a:off x="8254129" y="4896197"/>
          <a:ext cx="368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69028" imgH="228608" progId="Equation.DSMT4">
                  <p:embed/>
                </p:oleObj>
              </mc:Choice>
              <mc:Fallback>
                <p:oleObj name="Equation" r:id="rId9" imgW="369028" imgH="228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254129" y="4896197"/>
                        <a:ext cx="3683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64996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3D8C5-A4E4-40B6-8606-845D8AD16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3723"/>
            <a:ext cx="9144000" cy="49236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Μήκος-Εμβαδόν κύκλου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444F6-C7DA-4328-A42D-6F1489BE8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92701"/>
            <a:ext cx="9144000" cy="4487593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Παρατήρηση 1</a:t>
            </a:r>
          </a:p>
          <a:p>
            <a:pPr algn="just"/>
            <a:r>
              <a:rPr lang="el-GR" dirty="0"/>
              <a:t>Στον τύπο </a:t>
            </a:r>
            <a:r>
              <a:rPr lang="en-US" dirty="0"/>
              <a:t>L</a:t>
            </a:r>
            <a:r>
              <a:rPr lang="el-GR" dirty="0"/>
              <a:t>=πδ υπάρχουν δύο μεταβλητές το </a:t>
            </a:r>
            <a:r>
              <a:rPr lang="en-US" dirty="0"/>
              <a:t>L</a:t>
            </a:r>
            <a:r>
              <a:rPr lang="el-GR" dirty="0"/>
              <a:t> και το δ. Αν γνωρίζουμε την μία από αυτές μπορούμε να προσδιορίσουμε την άλλη.</a:t>
            </a:r>
          </a:p>
          <a:p>
            <a:pPr algn="just"/>
            <a:r>
              <a:rPr lang="el-GR" dirty="0"/>
              <a:t>π.χ.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Αν ένας κύκλος έχει μήκος </a:t>
            </a:r>
            <a:r>
              <a:rPr lang="en-US" dirty="0"/>
              <a:t>L=6,28 m </a:t>
            </a:r>
            <a:r>
              <a:rPr lang="el-GR" dirty="0"/>
              <a:t> να υπολογιστεί η διάμετρός του δ. </a:t>
            </a:r>
          </a:p>
          <a:p>
            <a:pPr algn="just"/>
            <a:r>
              <a:rPr lang="el-GR" dirty="0"/>
              <a:t>     Έχουμε </a:t>
            </a:r>
            <a:r>
              <a:rPr lang="en-US" dirty="0"/>
              <a:t>L</a:t>
            </a:r>
            <a:r>
              <a:rPr lang="el-GR" dirty="0"/>
              <a:t>=πδ      6,28=3,14δ      3,14δ=6,28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Αν ένας κύκλος έχει διάμετρο δ=4</a:t>
            </a:r>
            <a:r>
              <a:rPr lang="en-US" dirty="0"/>
              <a:t>m</a:t>
            </a:r>
            <a:r>
              <a:rPr lang="el-GR" dirty="0"/>
              <a:t>, να υπολογιστεί το μήκος του </a:t>
            </a:r>
            <a:r>
              <a:rPr lang="en-US" dirty="0"/>
              <a:t>L.</a:t>
            </a:r>
            <a:endParaRPr lang="el-GR" dirty="0"/>
          </a:p>
          <a:p>
            <a:pPr algn="just"/>
            <a:r>
              <a:rPr lang="el-GR" dirty="0"/>
              <a:t>     Έχουμε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277EC08-0185-4FF2-BA1D-8A98F052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5B6FBC62-AAF5-42E3-BA6E-E7CF9FA7E2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556054"/>
              </p:ext>
            </p:extLst>
          </p:nvPr>
        </p:nvGraphicFramePr>
        <p:xfrm>
          <a:off x="3555902" y="3961814"/>
          <a:ext cx="368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8280" imgH="228600" progId="Equation.DSMT4">
                  <p:embed/>
                </p:oleObj>
              </mc:Choice>
              <mc:Fallback>
                <p:oleObj name="Equation" r:id="rId2" imgW="368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55902" y="3961814"/>
                        <a:ext cx="3683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DD744733-5F0D-4D1E-AD5F-46984CB996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545060"/>
              </p:ext>
            </p:extLst>
          </p:nvPr>
        </p:nvGraphicFramePr>
        <p:xfrm>
          <a:off x="5405413" y="3961814"/>
          <a:ext cx="368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9028" imgH="228608" progId="Equation.DSMT4">
                  <p:embed/>
                </p:oleObj>
              </mc:Choice>
              <mc:Fallback>
                <p:oleObj name="Equation" r:id="rId4" imgW="369028" imgH="228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05413" y="3961814"/>
                        <a:ext cx="3683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42F66A26-ED8D-4B4E-AB6F-5C6F26671F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48015"/>
              </p:ext>
            </p:extLst>
          </p:nvPr>
        </p:nvGraphicFramePr>
        <p:xfrm>
          <a:off x="7198652" y="3961814"/>
          <a:ext cx="368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9028" imgH="228608" progId="Equation.DSMT4">
                  <p:embed/>
                </p:oleObj>
              </mc:Choice>
              <mc:Fallback>
                <p:oleObj name="Equation" r:id="rId4" imgW="369028" imgH="228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98652" y="3961814"/>
                        <a:ext cx="3683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FFD90BDD-87AE-473A-91A8-C613FD4B33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979134"/>
              </p:ext>
            </p:extLst>
          </p:nvPr>
        </p:nvGraphicFramePr>
        <p:xfrm>
          <a:off x="7584099" y="3618914"/>
          <a:ext cx="304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047760" imgH="914400" progId="Equation.DSMT4">
                  <p:embed/>
                </p:oleObj>
              </mc:Choice>
              <mc:Fallback>
                <p:oleObj name="Equation" r:id="rId7" imgW="304776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84099" y="3618914"/>
                        <a:ext cx="3048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CE2E9991-1FFC-4034-8AAB-780AB62860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960145"/>
              </p:ext>
            </p:extLst>
          </p:nvPr>
        </p:nvGraphicFramePr>
        <p:xfrm>
          <a:off x="3097213" y="4803775"/>
          <a:ext cx="4419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419360" imgH="330120" progId="Equation.DSMT4">
                  <p:embed/>
                </p:oleObj>
              </mc:Choice>
              <mc:Fallback>
                <p:oleObj name="Equation" r:id="rId9" imgW="44193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97213" y="4803775"/>
                        <a:ext cx="44196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03040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3D8C5-A4E4-40B6-8606-845D8AD16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3723"/>
            <a:ext cx="9144000" cy="49236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Μήκος-Εμβαδόν κύκλου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444F6-C7DA-4328-A42D-6F1489BE8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92701"/>
            <a:ext cx="9144000" cy="4487593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Παρατήρηση 2 </a:t>
            </a:r>
          </a:p>
          <a:p>
            <a:pPr algn="just"/>
            <a:r>
              <a:rPr lang="el-GR" dirty="0"/>
              <a:t>Στον τύπο </a:t>
            </a:r>
            <a:r>
              <a:rPr lang="en-US" dirty="0"/>
              <a:t>L</a:t>
            </a:r>
            <a:r>
              <a:rPr lang="el-GR" dirty="0"/>
              <a:t>=2πρ υπάρχουν δύο μεταβλητές, το </a:t>
            </a:r>
            <a:r>
              <a:rPr lang="en-US" dirty="0"/>
              <a:t>L</a:t>
            </a:r>
            <a:r>
              <a:rPr lang="el-GR" dirty="0"/>
              <a:t> και το ρ. Αν γνωρίζουμε την μία από αυτές μπορούμε να προσδιορίσουμε την άλλη. </a:t>
            </a:r>
          </a:p>
          <a:p>
            <a:pPr algn="just"/>
            <a:r>
              <a:rPr lang="el-GR" dirty="0"/>
              <a:t>π.χ.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Αν ένας κύκλος έχει μήκος </a:t>
            </a:r>
            <a:r>
              <a:rPr lang="en-US" dirty="0"/>
              <a:t>L=</a:t>
            </a:r>
            <a:r>
              <a:rPr lang="el-GR" dirty="0"/>
              <a:t>6,28</a:t>
            </a:r>
            <a:r>
              <a:rPr lang="en-US" dirty="0"/>
              <a:t>m </a:t>
            </a:r>
            <a:r>
              <a:rPr lang="el-GR" dirty="0"/>
              <a:t>να υπολογίσετε την ακτίνα του ρ.</a:t>
            </a:r>
          </a:p>
          <a:p>
            <a:pPr algn="just"/>
            <a:r>
              <a:rPr lang="el-GR" dirty="0"/>
              <a:t>     Έχουμε</a:t>
            </a:r>
          </a:p>
          <a:p>
            <a:pPr algn="just"/>
            <a:r>
              <a:rPr lang="el-GR" dirty="0"/>
              <a:t>                  </a:t>
            </a:r>
            <a:endParaRPr lang="en-US" dirty="0"/>
          </a:p>
          <a:p>
            <a:pPr algn="just"/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Αν ένας κύκλος έχει ακτίνα ρ=3</a:t>
            </a:r>
            <a:r>
              <a:rPr lang="en-US" dirty="0"/>
              <a:t>m</a:t>
            </a:r>
            <a:r>
              <a:rPr lang="el-GR" dirty="0"/>
              <a:t>, να υπολογίσετε το μήκος του </a:t>
            </a:r>
            <a:r>
              <a:rPr lang="en-US" dirty="0"/>
              <a:t>L</a:t>
            </a:r>
            <a:r>
              <a:rPr lang="el-GR" dirty="0"/>
              <a:t>.  </a:t>
            </a:r>
          </a:p>
          <a:p>
            <a:pPr algn="just"/>
            <a:r>
              <a:rPr lang="el-GR" dirty="0"/>
              <a:t>     Έχουμε   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277EC08-0185-4FF2-BA1D-8A98F052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AB0B6956-6B5A-4074-9BFF-AA24636FE9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311900"/>
              </p:ext>
            </p:extLst>
          </p:nvPr>
        </p:nvGraphicFramePr>
        <p:xfrm>
          <a:off x="3093036" y="3598009"/>
          <a:ext cx="7708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708680" imgH="330120" progId="Equation.DSMT4">
                  <p:embed/>
                </p:oleObj>
              </mc:Choice>
              <mc:Fallback>
                <p:oleObj name="Equation" r:id="rId2" imgW="77086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93036" y="3598009"/>
                        <a:ext cx="77089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BC4A8FBE-D393-4239-AA8B-A2B2E6637D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825737"/>
              </p:ext>
            </p:extLst>
          </p:nvPr>
        </p:nvGraphicFramePr>
        <p:xfrm>
          <a:off x="3048000" y="4054818"/>
          <a:ext cx="304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47760" imgH="914400" progId="Equation.DSMT4">
                  <p:embed/>
                </p:oleObj>
              </mc:Choice>
              <mc:Fallback>
                <p:oleObj name="Equation" r:id="rId4" imgW="304776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0" y="4054818"/>
                        <a:ext cx="3048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D9E1B337-AB7B-4C43-8D92-F51283CC21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313222"/>
              </p:ext>
            </p:extLst>
          </p:nvPr>
        </p:nvGraphicFramePr>
        <p:xfrm>
          <a:off x="3048000" y="5445274"/>
          <a:ext cx="6540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540480" imgH="330120" progId="Equation.DSMT4">
                  <p:embed/>
                </p:oleObj>
              </mc:Choice>
              <mc:Fallback>
                <p:oleObj name="Equation" r:id="rId6" imgW="65404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8000" y="5445274"/>
                        <a:ext cx="65405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5231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3D8C5-A4E4-40B6-8606-845D8AD16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3723"/>
            <a:ext cx="9144000" cy="49236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Μήκος-Εμβαδόν κύκλου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444F6-C7DA-4328-A42D-6F1489BE8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92701"/>
            <a:ext cx="9144000" cy="4487593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ΙΙ. Εμβαδόν κύκλου</a:t>
            </a:r>
          </a:p>
          <a:p>
            <a:pPr algn="just"/>
            <a:r>
              <a:rPr lang="el-GR" dirty="0"/>
              <a:t>                                                  </a:t>
            </a:r>
          </a:p>
          <a:p>
            <a:pPr algn="just"/>
            <a:r>
              <a:rPr lang="el-GR" dirty="0"/>
              <a:t>                                                  Έστω κύκλος με κέντρο το Ο και ακτίνα ρ. </a:t>
            </a:r>
          </a:p>
          <a:p>
            <a:pPr algn="just"/>
            <a:r>
              <a:rPr lang="el-GR" dirty="0"/>
              <a:t>                                                  Αποδεικνύεται ότι το εμβαδόν του                                                              </a:t>
            </a:r>
          </a:p>
          <a:p>
            <a:pPr algn="just"/>
            <a:r>
              <a:rPr lang="el-GR" dirty="0"/>
              <a:t>                                                  κυκλικού δίσκου δίνεται από τον τύπο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277EC08-0185-4FF2-BA1D-8A98F052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EE019808-9758-4EE1-92C8-96A6AF188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622" y="1873530"/>
            <a:ext cx="3127940" cy="311094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0AFF173F-B12E-4156-8D7B-C7BE5BFF00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500956"/>
              </p:ext>
            </p:extLst>
          </p:nvPr>
        </p:nvGraphicFramePr>
        <p:xfrm>
          <a:off x="6945190" y="3819377"/>
          <a:ext cx="952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52200" imgH="393480" progId="Equation.DSMT4">
                  <p:embed/>
                </p:oleObj>
              </mc:Choice>
              <mc:Fallback>
                <p:oleObj name="Equation" r:id="rId3" imgW="952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45190" y="3819377"/>
                        <a:ext cx="9525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55945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3D8C5-A4E4-40B6-8606-845D8AD16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3723"/>
            <a:ext cx="9144000" cy="49236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Μήκος-Εμβαδόν κύκλου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444F6-C7DA-4328-A42D-6F1489BE8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92701"/>
            <a:ext cx="9144000" cy="4487593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Παρατήρηση 3 </a:t>
            </a:r>
          </a:p>
          <a:p>
            <a:pPr algn="just"/>
            <a:r>
              <a:rPr lang="el-GR" dirty="0"/>
              <a:t>Στον τύπο Ε=π      υπάρχουν δύο μεταβλητές το Ε και το ρ. Αν γνωρί-</a:t>
            </a:r>
          </a:p>
          <a:p>
            <a:pPr algn="just"/>
            <a:r>
              <a:rPr lang="el-GR" dirty="0"/>
              <a:t>ζουμε μία από τις δύο μπορούμε να προσδιορίσουμε την άλλη. </a:t>
            </a:r>
          </a:p>
          <a:p>
            <a:pPr algn="just"/>
            <a:r>
              <a:rPr lang="el-GR" dirty="0"/>
              <a:t>π.χ.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Αν ένας κύκλος έχει εμβαδόν Ε=12,56</a:t>
            </a:r>
            <a:r>
              <a:rPr lang="en-US" dirty="0"/>
              <a:t>      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/>
              <a:t>να υπολογίσετε την ακτίνα του ρ. </a:t>
            </a:r>
          </a:p>
          <a:p>
            <a:pPr algn="just"/>
            <a:r>
              <a:rPr lang="el-GR" dirty="0"/>
              <a:t>     Έχουμε</a:t>
            </a:r>
          </a:p>
          <a:p>
            <a:pPr algn="just"/>
            <a:r>
              <a:rPr lang="el-GR" dirty="0"/>
              <a:t>                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Αν ένας κύκλος έχει ακτίνα ρ=1</a:t>
            </a:r>
            <a:r>
              <a:rPr lang="en-US" dirty="0"/>
              <a:t>m</a:t>
            </a:r>
            <a:r>
              <a:rPr lang="el-GR" dirty="0"/>
              <a:t>, να βρεθεί το εμβαδόν του.</a:t>
            </a:r>
          </a:p>
          <a:p>
            <a:pPr algn="just"/>
            <a:r>
              <a:rPr lang="el-GR" dirty="0"/>
              <a:t>     Έχουμε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277EC08-0185-4FF2-BA1D-8A98F052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914FCBB8-B2A1-400B-9606-49E22C7A68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48757"/>
              </p:ext>
            </p:extLst>
          </p:nvPr>
        </p:nvGraphicFramePr>
        <p:xfrm>
          <a:off x="3425190" y="1812900"/>
          <a:ext cx="292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1960" imgH="393480" progId="Equation.DSMT4">
                  <p:embed/>
                </p:oleObj>
              </mc:Choice>
              <mc:Fallback>
                <p:oleObj name="Equation" r:id="rId2" imgW="291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25190" y="1812900"/>
                        <a:ext cx="2921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B83C7768-4B9D-4532-ACFB-6279E12478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703607"/>
              </p:ext>
            </p:extLst>
          </p:nvPr>
        </p:nvGraphicFramePr>
        <p:xfrm>
          <a:off x="6771053" y="3193560"/>
          <a:ext cx="381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80880" imgH="330120" progId="Equation.DSMT4">
                  <p:embed/>
                </p:oleObj>
              </mc:Choice>
              <mc:Fallback>
                <p:oleObj name="Equation" r:id="rId4" imgW="3808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71053" y="3193560"/>
                        <a:ext cx="3810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DC5F4EAA-CE47-4127-9F2F-025F94969C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727804"/>
              </p:ext>
            </p:extLst>
          </p:nvPr>
        </p:nvGraphicFramePr>
        <p:xfrm>
          <a:off x="3047443" y="3723617"/>
          <a:ext cx="8305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305560" imgH="965160" progId="Equation.DSMT4">
                  <p:embed/>
                </p:oleObj>
              </mc:Choice>
              <mc:Fallback>
                <p:oleObj name="Equation" r:id="rId6" imgW="830556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7443" y="3723617"/>
                        <a:ext cx="8305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21E4033C-340E-4399-8649-5D4960800C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32145"/>
              </p:ext>
            </p:extLst>
          </p:nvPr>
        </p:nvGraphicFramePr>
        <p:xfrm>
          <a:off x="3047443" y="4491967"/>
          <a:ext cx="2108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08160" imgH="393480" progId="Equation.DSMT4">
                  <p:embed/>
                </p:oleObj>
              </mc:Choice>
              <mc:Fallback>
                <p:oleObj name="Equation" r:id="rId8" imgW="2108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47443" y="4491967"/>
                        <a:ext cx="2108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1202CDF2-2688-4B03-98F1-27DF5F98F2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327948"/>
              </p:ext>
            </p:extLst>
          </p:nvPr>
        </p:nvGraphicFramePr>
        <p:xfrm>
          <a:off x="2981597" y="5361723"/>
          <a:ext cx="4597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597200" imgH="393480" progId="Equation.DSMT4">
                  <p:embed/>
                </p:oleObj>
              </mc:Choice>
              <mc:Fallback>
                <p:oleObj name="Equation" r:id="rId10" imgW="459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981597" y="5361723"/>
                        <a:ext cx="45974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744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3D8C5-A4E4-40B6-8606-845D8AD16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3723"/>
            <a:ext cx="9144000" cy="49236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Μήκος-Εμβαδόν κύκλου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444F6-C7DA-4328-A42D-6F1489BE8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92701"/>
            <a:ext cx="9144000" cy="4487593"/>
          </a:xfrm>
        </p:spPr>
        <p:txBody>
          <a:bodyPr/>
          <a:lstStyle/>
          <a:p>
            <a:pPr algn="just"/>
            <a:r>
              <a:rPr lang="el-GR" dirty="0"/>
              <a:t>Τα εμβαδά μη κανονικών σχημάτων υπολογίζονται με προσθέσεις ή αφαιρέσεις εμβαδών γνωστών σχημάτων. </a:t>
            </a:r>
          </a:p>
          <a:p>
            <a:pPr algn="just"/>
            <a:r>
              <a:rPr lang="el-GR" dirty="0"/>
              <a:t>π.χ.</a:t>
            </a:r>
          </a:p>
          <a:p>
            <a:pPr algn="just"/>
            <a:r>
              <a:rPr lang="el-GR" dirty="0"/>
              <a:t>Να υπολογιστεί το εμβαδόν της περιοχής που βρίσκεται μέσα στο ΄άνω΄ ημικύκλιο και έξω από το τρίγωνο. </a:t>
            </a:r>
          </a:p>
          <a:p>
            <a:pPr algn="just"/>
            <a:r>
              <a:rPr lang="el-GR" dirty="0">
                <a:solidFill>
                  <a:srgbClr val="FF0000"/>
                </a:solidFill>
              </a:rPr>
              <a:t>Λύση</a:t>
            </a:r>
          </a:p>
          <a:p>
            <a:pPr algn="just"/>
            <a:r>
              <a:rPr lang="el-GR" dirty="0"/>
              <a:t>             (ως εγγεγραμμένη σε ημικύκλιο). Άρα </a:t>
            </a:r>
          </a:p>
          <a:p>
            <a:pPr algn="just"/>
            <a:r>
              <a:rPr lang="el-GR" dirty="0"/>
              <a:t>         ορθογώνιο. Με Πυθαγόρειο θεώρημα στο ΑΒΓ </a:t>
            </a:r>
          </a:p>
          <a:p>
            <a:pPr algn="just"/>
            <a:r>
              <a:rPr lang="el-GR" dirty="0"/>
              <a:t>βρίσκουμε ότι ΑΓ=10. Τότε 2ρ=10      ρ=5.  </a:t>
            </a:r>
          </a:p>
          <a:p>
            <a:pPr algn="just"/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277EC08-0185-4FF2-BA1D-8A98F052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745793FF-4469-4F7E-A873-E6FE949180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107210"/>
              </p:ext>
            </p:extLst>
          </p:nvPr>
        </p:nvGraphicFramePr>
        <p:xfrm>
          <a:off x="1524000" y="3737927"/>
          <a:ext cx="939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39600" imgH="482400" progId="Equation.DSMT4">
                  <p:embed/>
                </p:oleObj>
              </mc:Choice>
              <mc:Fallback>
                <p:oleObj name="Equation" r:id="rId2" imgW="9396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4000" y="3737927"/>
                        <a:ext cx="939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8ACD291B-7119-409C-84D1-EA5409A69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189171"/>
              </p:ext>
            </p:extLst>
          </p:nvPr>
        </p:nvGraphicFramePr>
        <p:xfrm>
          <a:off x="1524000" y="4178323"/>
          <a:ext cx="6604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60240" imgH="469800" progId="Equation.DSMT4">
                  <p:embed/>
                </p:oleObj>
              </mc:Choice>
              <mc:Fallback>
                <p:oleObj name="Equation" r:id="rId4" imgW="66024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0" y="4178323"/>
                        <a:ext cx="6604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Εικόνα 7">
            <a:extLst>
              <a:ext uri="{FF2B5EF4-FFF2-40B4-BE49-F238E27FC236}">
                <a16:creationId xmlns:a16="http://schemas.microsoft.com/office/drawing/2014/main" id="{73D1A1EC-53FB-4EB8-8BE6-354C91E7C9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99084" y="3187759"/>
            <a:ext cx="2876451" cy="2692535"/>
          </a:xfrm>
          <a:prstGeom prst="rect">
            <a:avLst/>
          </a:prstGeom>
        </p:spPr>
      </p:pic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14819B70-D6AF-484E-BB2A-F393AE0CFA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828255"/>
              </p:ext>
            </p:extLst>
          </p:nvPr>
        </p:nvGraphicFramePr>
        <p:xfrm>
          <a:off x="5755836" y="4897900"/>
          <a:ext cx="368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68280" imgH="228600" progId="Equation.DSMT4">
                  <p:embed/>
                </p:oleObj>
              </mc:Choice>
              <mc:Fallback>
                <p:oleObj name="Equation" r:id="rId7" imgW="368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55836" y="4897900"/>
                        <a:ext cx="3683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180D6363-AF69-4495-A860-232AEE67E8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163298"/>
              </p:ext>
            </p:extLst>
          </p:nvPr>
        </p:nvGraphicFramePr>
        <p:xfrm>
          <a:off x="1641231" y="5130604"/>
          <a:ext cx="63500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349680" imgH="723600" progId="Equation.DSMT4">
                  <p:embed/>
                </p:oleObj>
              </mc:Choice>
              <mc:Fallback>
                <p:oleObj name="Equation" r:id="rId9" imgW="63496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41231" y="5130604"/>
                        <a:ext cx="6350000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6544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3D8C5-A4E4-40B6-8606-845D8AD16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3723"/>
            <a:ext cx="9144000" cy="49236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Μήκος-Εμβαδόν κύκλου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444F6-C7DA-4328-A42D-6F1489BE8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92701"/>
            <a:ext cx="9144000" cy="4487593"/>
          </a:xfrm>
        </p:spPr>
        <p:txBody>
          <a:bodyPr>
            <a:normAutofit/>
          </a:bodyPr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Σημείωση 1 </a:t>
            </a:r>
          </a:p>
          <a:p>
            <a:pPr algn="just"/>
            <a:r>
              <a:rPr lang="el-GR" dirty="0"/>
              <a:t>Για τον συμβολισμό του 3,14 με τον αριθμό π η κυρίαρχη εκδοχή είναι ότι προέρχεται από τα αρχικά της λέξης περιφέρεια (το μήκος του κύκλου ονομαζόταν και περιφέρεια του κύκλου).</a:t>
            </a:r>
          </a:p>
          <a:p>
            <a:pPr algn="just"/>
            <a:r>
              <a:rPr lang="el-GR" dirty="0"/>
              <a:t>Ονομάζεται ακόμα και σταθερά του Αρχιμήδη.</a:t>
            </a:r>
          </a:p>
          <a:p>
            <a:pPr algn="just"/>
            <a:r>
              <a:rPr lang="el-GR" dirty="0"/>
              <a:t>Ο </a:t>
            </a:r>
            <a:r>
              <a:rPr lang="en-US" dirty="0"/>
              <a:t>Larry Shaw </a:t>
            </a:r>
            <a:r>
              <a:rPr lang="el-GR" dirty="0"/>
              <a:t>ένας φυσικός στο μουσείο Exploratorium του Σαν Φρανσίσκο (ΗΠΑ), καθιέρωσε τον εορτασμό του π στις 14 Μαρτίου κάθε χρόνου.</a:t>
            </a:r>
          </a:p>
          <a:p>
            <a:pPr algn="just"/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277EC08-0185-4FF2-BA1D-8A98F052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18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711</Words>
  <Application>Microsoft Office PowerPoint</Application>
  <PresentationFormat>Ευρεία οθόνη</PresentationFormat>
  <Paragraphs>91</Paragraphs>
  <Slides>11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Monotype Corsiva</vt:lpstr>
      <vt:lpstr>Θέμα του Office</vt:lpstr>
      <vt:lpstr>Equation</vt:lpstr>
      <vt:lpstr>Μήκος-Εμβαδόν κύκλου</vt:lpstr>
      <vt:lpstr>Μήκος-Εμβαδόν κύκλου</vt:lpstr>
      <vt:lpstr>Μήκος-Εμβαδόν κύκλου</vt:lpstr>
      <vt:lpstr>Μήκος-Εμβαδόν κύκλου</vt:lpstr>
      <vt:lpstr>Μήκος-Εμβαδόν κύκλου</vt:lpstr>
      <vt:lpstr>Μήκος-Εμβαδόν κύκλου</vt:lpstr>
      <vt:lpstr>Μήκος-Εμβαδόν κύκλου</vt:lpstr>
      <vt:lpstr>Μήκος-Εμβαδόν κύκλου</vt:lpstr>
      <vt:lpstr>Μήκος-Εμβαδόν κύκλου</vt:lpstr>
      <vt:lpstr>Μήκος-Εμβαδόν κύκλου</vt:lpstr>
      <vt:lpstr>Μήκος-Εμβαδόν κύκλου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Μήκος-Εμβαδόν κύκλου</dc:title>
  <dc:creator>athanasios tselios</dc:creator>
  <cp:lastModifiedBy>Sakis Tselios</cp:lastModifiedBy>
  <cp:revision>34</cp:revision>
  <dcterms:created xsi:type="dcterms:W3CDTF">2020-05-06T18:29:39Z</dcterms:created>
  <dcterms:modified xsi:type="dcterms:W3CDTF">2025-02-22T17:03:06Z</dcterms:modified>
</cp:coreProperties>
</file>