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1">
              <a:satOff val="-1029"/>
              <a:lumOff val="-15629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168224"/>
              <a:satOff val="18883"/>
              <a:lumOff val="-3184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0DBB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wholeTbl>
    <a:band2H>
      <a:tcTxStyle b="def" i="def"/>
      <a:tcStyle>
        <a:tcBdr/>
        <a:fill>
          <a:solidFill>
            <a:srgbClr val="FFFB00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410732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7370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DF9DF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114748"/>
              <a:satOff val="1446"/>
              <a:lumOff val="-896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satOff val="-21357"/>
              <a:lumOff val="-20662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Τίτλο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Συγγραφέας και ημερομηνία"/>
          <p:cNvSpPr txBox="1"/>
          <p:nvPr>
            <p:ph type="body" sz="quarter" idx="21" hasCustomPrompt="1"/>
          </p:nvPr>
        </p:nvSpPr>
        <p:spPr>
          <a:xfrm>
            <a:off x="1206500" y="12268782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Συγγραφέας και ημερομηνία</a:t>
            </a:r>
          </a:p>
        </p:txBody>
      </p:sp>
      <p:sp>
        <p:nvSpPr>
          <p:cNvPr id="12" name="Επίπεδο κύριου τμήματος ένα…"/>
          <p:cNvSpPr txBox="1"/>
          <p:nvPr>
            <p:ph type="body" sz="quarter" idx="1" hasCustomPrompt="1"/>
          </p:nvPr>
        </p:nvSpPr>
        <p:spPr>
          <a:xfrm>
            <a:off x="1206500" y="7357839"/>
            <a:ext cx="21971000" cy="2006601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Υπότιτλος παρουσίασης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Τίτλος παρουσίασης"/>
          <p:cNvSpPr txBox="1"/>
          <p:nvPr>
            <p:ph type="title" hasCustomPrompt="1"/>
          </p:nvPr>
        </p:nvSpPr>
        <p:spPr>
          <a:xfrm>
            <a:off x="1206500" y="2621719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Τίτλος παρουσίασης</a:t>
            </a:r>
          </a:p>
        </p:txBody>
      </p:sp>
      <p:sp>
        <p:nvSpPr>
          <p:cNvPr id="14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Τίτλος σλάιντ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Τίτλος σλάιντ</a:t>
            </a:r>
          </a:p>
        </p:txBody>
      </p:sp>
      <p:sp>
        <p:nvSpPr>
          <p:cNvPr id="100" name="Υπότιτλος σλάιντ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Υπότιτλος σλάιντ</a:t>
            </a:r>
          </a:p>
        </p:txBody>
      </p:sp>
      <p:sp>
        <p:nvSpPr>
          <p:cNvPr id="101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Ατζέ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Υπότιτλος ατζέντας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Υπότιτλος ατζέντας</a:t>
            </a:r>
          </a:p>
        </p:txBody>
      </p:sp>
      <p:sp>
        <p:nvSpPr>
          <p:cNvPr id="109" name="Επίπεδο κύριου τμήματος ένα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6000"/>
              </a:spcBef>
              <a:buSzTx/>
              <a:buNone/>
              <a:defRPr sz="5000"/>
            </a:lvl1pPr>
            <a:lvl2pPr marL="0" indent="457200" defTabSz="825500">
              <a:spcBef>
                <a:spcPts val="6000"/>
              </a:spcBef>
              <a:buSzTx/>
              <a:buNone/>
              <a:defRPr sz="5000"/>
            </a:lvl2pPr>
            <a:lvl3pPr marL="0" indent="914400" defTabSz="825500">
              <a:spcBef>
                <a:spcPts val="6000"/>
              </a:spcBef>
              <a:buSzTx/>
              <a:buNone/>
              <a:defRPr sz="5000"/>
            </a:lvl3pPr>
            <a:lvl4pPr marL="0" indent="1371600" defTabSz="825500">
              <a:spcBef>
                <a:spcPts val="6000"/>
              </a:spcBef>
              <a:buSzTx/>
              <a:buNone/>
              <a:defRPr sz="5000"/>
            </a:lvl4pPr>
            <a:lvl5pPr marL="0" indent="1828800" defTabSz="8255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Θέματα ατζέντας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Τίτλος ατζέντας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Τίτλος ατζέντας</a:t>
            </a:r>
          </a:p>
        </p:txBody>
      </p:sp>
      <p:sp>
        <p:nvSpPr>
          <p:cNvPr id="111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Δήλωσ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Επίπεδο κύριου τμήματος ένα…"/>
          <p:cNvSpPr txBox="1"/>
          <p:nvPr>
            <p:ph type="body" sz="half" idx="1" hasCustomPrompt="1"/>
          </p:nvPr>
        </p:nvSpPr>
        <p:spPr>
          <a:xfrm>
            <a:off x="1206500" y="4191644"/>
            <a:ext cx="21971000" cy="40894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Δήλωση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Σπουδαίο γεγονό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Επίπεδο κύριου τμήματος ένα…"/>
          <p:cNvSpPr txBox="1"/>
          <p:nvPr>
            <p:ph type="body" idx="1" hasCustomPrompt="1"/>
          </p:nvPr>
        </p:nvSpPr>
        <p:spPr>
          <a:xfrm>
            <a:off x="1206500" y="1207360"/>
            <a:ext cx="21971000" cy="735145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Πληροφορίες γεγονότος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Πληροφορίες γεγονότος</a:t>
            </a:r>
          </a:p>
        </p:txBody>
      </p:sp>
      <p:sp>
        <p:nvSpPr>
          <p:cNvPr id="128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Παράθεσ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Επίπεδο κύριου τμήματος ένα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28667"/>
          </a:xfrm>
          <a:prstGeom prst="rect">
            <a:avLst/>
          </a:prstGeom>
        </p:spPr>
        <p:txBody>
          <a:bodyPr anchor="b"/>
          <a:lstStyle>
            <a:lvl1pPr marL="254000" indent="-2540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«Αξιοσημείωτη παράθεση»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Απόδοση"/>
          <p:cNvSpPr txBox="1"/>
          <p:nvPr>
            <p:ph type="body" sz="quarter" idx="21" hasCustomPrompt="1"/>
          </p:nvPr>
        </p:nvSpPr>
        <p:spPr>
          <a:xfrm>
            <a:off x="5456257" y="9559997"/>
            <a:ext cx="13471486" cy="69850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Απόδοση</a:t>
            </a:r>
          </a:p>
        </p:txBody>
      </p:sp>
      <p:sp>
        <p:nvSpPr>
          <p:cNvPr id="137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 - 3 εικόν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Ασπρόμαυρο κοντινό πλάνο καμπύλων κομματιών χαρτιού"/>
          <p:cNvSpPr/>
          <p:nvPr>
            <p:ph type="pic" sz="quarter" idx="21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Γκρι δίσκος σε γκρι φόντο"/>
          <p:cNvSpPr/>
          <p:nvPr>
            <p:ph type="pic" sz="quarter" idx="22"/>
          </p:nvPr>
        </p:nvSpPr>
        <p:spPr>
          <a:xfrm>
            <a:off x="14897100" y="3632200"/>
            <a:ext cx="9131300" cy="64570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Αφηρημένη εικόνα δύο γκρι δίσκων που τέμνονται"/>
          <p:cNvSpPr/>
          <p:nvPr>
            <p:ph type="pic" sz="half" idx="23"/>
          </p:nvPr>
        </p:nvSpPr>
        <p:spPr>
          <a:xfrm>
            <a:off x="-749300" y="3632200"/>
            <a:ext cx="113030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Ασπρόμαυρο κοντινό πλάνο πλεκτής υφής"/>
          <p:cNvSpPr/>
          <p:nvPr>
            <p:ph type="pic" idx="21"/>
          </p:nvPr>
        </p:nvSpPr>
        <p:spPr>
          <a:xfrm>
            <a:off x="-38100" y="-1293994"/>
            <a:ext cx="24447500" cy="162955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Κενή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και φωτογραφία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Γκρι αφηρημένη καμπύλη και γραμμή"/>
          <p:cNvSpPr/>
          <p:nvPr>
            <p:ph type="pic" idx="21"/>
          </p:nvPr>
        </p:nvSpPr>
        <p:spPr>
          <a:xfrm>
            <a:off x="-50800" y="-1828800"/>
            <a:ext cx="24574500" cy="1737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Συγγραφέας και ημερομηνία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Συγγραφέας και ημερομηνία</a:t>
            </a:r>
          </a:p>
        </p:txBody>
      </p:sp>
      <p:sp>
        <p:nvSpPr>
          <p:cNvPr id="23" name="Επίπεδο κύριου τμήματος ένα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Υπότιτλος παρουσίασης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Τίτλος παρουσίασης"/>
          <p:cNvSpPr txBox="1"/>
          <p:nvPr>
            <p:ph type="title" hasCustomPrompt="1"/>
          </p:nvPr>
        </p:nvSpPr>
        <p:spPr>
          <a:xfrm>
            <a:off x="1206500" y="2611945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Τίτλος παρουσίασης</a:t>
            </a:r>
          </a:p>
        </p:txBody>
      </p:sp>
      <p:sp>
        <p:nvSpPr>
          <p:cNvPr id="25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Εναλλ. τίτλος και φωτογραφί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Διάδρομος μιας υπαίθριας κατασκευής από σκυρόδεμα με έναν μερικώς συννεφιασμένο ουρανό"/>
          <p:cNvSpPr/>
          <p:nvPr>
            <p:ph type="pic" idx="21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Τίτλος σλάιντ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Τίτλος σλάιντ</a:t>
            </a:r>
          </a:p>
        </p:txBody>
      </p:sp>
      <p:sp>
        <p:nvSpPr>
          <p:cNvPr id="34" name="Επίπεδο κύριου τμήματος ένα…"/>
          <p:cNvSpPr txBox="1"/>
          <p:nvPr>
            <p:ph type="body" sz="quarter" idx="1" hasCustomPrompt="1"/>
          </p:nvPr>
        </p:nvSpPr>
        <p:spPr>
          <a:xfrm>
            <a:off x="1206500" y="71494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Υπότιτλος σλάιντ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και κουκκίδ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Τίτλος σλάιντ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Τίτλος σλάιντ</a:t>
            </a:r>
          </a:p>
        </p:txBody>
      </p:sp>
      <p:sp>
        <p:nvSpPr>
          <p:cNvPr id="43" name="Υπότιτλος σλάιντ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Υπότιτλος σλάιντ</a:t>
            </a:r>
          </a:p>
        </p:txBody>
      </p:sp>
      <p:sp>
        <p:nvSpPr>
          <p:cNvPr id="44" name="Επίπεδο κύριου τμήματος ένα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Κείμενο κουκκίδων σλάιντ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Κουκκίδ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Επίπεδο κύριου τμήματος ένα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Κείμενο κουκκίδων σλάιντ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, κουκκίδες και φωτογραφί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Υπότιτλος σλάιντ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Υπότιτλος σλάιντ</a:t>
            </a:r>
          </a:p>
        </p:txBody>
      </p:sp>
      <p:sp>
        <p:nvSpPr>
          <p:cNvPr id="61" name="Προβολή μέσα από μια πλεγματοειδή οροφή κάτω από τον γαλανό ουρανό"/>
          <p:cNvSpPr/>
          <p:nvPr>
            <p:ph type="pic" idx="22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Τίτλος σλάιντ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Τίτλος σλάιντ</a:t>
            </a:r>
          </a:p>
        </p:txBody>
      </p:sp>
      <p:sp>
        <p:nvSpPr>
          <p:cNvPr id="63" name="Επίπεδο κύριου τμήματος ένα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Κείμενο κουκκίδων σλάιντ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, Κουκκίδες και Ζωντανό βίντεο, Μικρ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Υπότιτλος σλάιντ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Υπότιτλος σλάιντ</a:t>
            </a:r>
          </a:p>
        </p:txBody>
      </p:sp>
      <p:sp>
        <p:nvSpPr>
          <p:cNvPr id="72" name="Τίτλος σλάιντ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Τίτλος σλάιντ</a:t>
            </a:r>
          </a:p>
        </p:txBody>
      </p:sp>
      <p:sp>
        <p:nvSpPr>
          <p:cNvPr id="73" name="Επίπεδο κύριου τμήματος ένα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Κείμενο κουκκίδων σλάιντ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, Κουκκίδες και Ζωντανό βίντεο, Μεγάλ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Υπότιτλος σλάιντ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Υπότιτλος σλάιντ</a:t>
            </a:r>
          </a:p>
        </p:txBody>
      </p:sp>
      <p:sp>
        <p:nvSpPr>
          <p:cNvPr id="82" name="Τίτλος σλάιντ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Τίτλος σλάιντ</a:t>
            </a:r>
          </a:p>
        </p:txBody>
      </p:sp>
      <p:sp>
        <p:nvSpPr>
          <p:cNvPr id="83" name="Επίπεδο κύριου τμήματος ένα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Κείμενο κουκκίδων σλάιντ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Ενότητα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Τίτλος ενότητας"/>
          <p:cNvSpPr txBox="1"/>
          <p:nvPr>
            <p:ph type="title" hasCustomPrompt="1"/>
          </p:nvPr>
        </p:nvSpPr>
        <p:spPr>
          <a:xfrm>
            <a:off x="1206500" y="3906899"/>
            <a:ext cx="21971004" cy="4648201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Τίτλος ενότητας</a:t>
            </a:r>
          </a:p>
        </p:txBody>
      </p:sp>
      <p:sp>
        <p:nvSpPr>
          <p:cNvPr id="92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σλάιντ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Τίτλος σλάιντ</a:t>
            </a:r>
          </a:p>
        </p:txBody>
      </p:sp>
      <p:sp>
        <p:nvSpPr>
          <p:cNvPr id="3" name="Επίπεδο κύριου τμήματος ένα…"/>
          <p:cNvSpPr txBox="1"/>
          <p:nvPr>
            <p:ph type="body" idx="1" hasCustomPrompt="1"/>
          </p:nvPr>
        </p:nvSpPr>
        <p:spPr>
          <a:xfrm>
            <a:off x="1206500" y="4260642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Κείμενο κουκκίδων σλάιντ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Αριθμός σλάιντ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3.png"/><Relationship Id="rId4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5.png"/><Relationship Id="rId5" Type="http://schemas.openxmlformats.org/officeDocument/2006/relationships/image" Target="../media/image1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Μεταλλάξεις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Μεταλλάξεις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εικόνα 15.jpeg" descr="εικόνα 15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8429" t="0" r="39876" b="0"/>
          <a:stretch>
            <a:fillRect/>
          </a:stretch>
        </p:blipFill>
        <p:spPr>
          <a:xfrm>
            <a:off x="8547100" y="3632200"/>
            <a:ext cx="7289801" cy="6451600"/>
          </a:xfrm>
          <a:prstGeom prst="rect">
            <a:avLst/>
          </a:prstGeom>
        </p:spPr>
      </p:pic>
      <p:pic>
        <p:nvPicPr>
          <p:cNvPr id="206" name="εικόνα 16.jpeg" descr="εικόνα 16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14211" t="0" r="13661" b="0"/>
          <a:stretch>
            <a:fillRect/>
          </a:stretch>
        </p:blipFill>
        <p:spPr>
          <a:xfrm>
            <a:off x="15811499" y="3632200"/>
            <a:ext cx="7289801" cy="6451600"/>
          </a:xfrm>
          <a:prstGeom prst="rect">
            <a:avLst/>
          </a:prstGeom>
        </p:spPr>
      </p:pic>
      <p:pic>
        <p:nvPicPr>
          <p:cNvPr id="207" name="εικόνα 14.jpeg" descr="εικόνα 14.jpe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0" t="6828" r="0" b="35137"/>
          <a:stretch>
            <a:fillRect/>
          </a:stretch>
        </p:blipFill>
        <p:spPr>
          <a:xfrm>
            <a:off x="1257300" y="3632199"/>
            <a:ext cx="7289800" cy="6451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Αλλά υπάρχουν και αυτές"/>
          <p:cNvSpPr txBox="1"/>
          <p:nvPr>
            <p:ph type="title"/>
          </p:nvPr>
        </p:nvSpPr>
        <p:spPr>
          <a:xfrm>
            <a:off x="1206500" y="635000"/>
            <a:ext cx="12014239" cy="1689100"/>
          </a:xfrm>
          <a:prstGeom prst="rect">
            <a:avLst/>
          </a:prstGeom>
        </p:spPr>
        <p:txBody>
          <a:bodyPr/>
          <a:lstStyle>
            <a:lvl1pPr defTabSz="2023821">
              <a:defRPr spc="-83" sz="8300"/>
            </a:lvl1pPr>
          </a:lstStyle>
          <a:p>
            <a:pPr/>
            <a:r>
              <a:t>Αλλά υπάρχουν και αυτές</a:t>
            </a:r>
          </a:p>
        </p:txBody>
      </p:sp>
      <p:sp>
        <p:nvSpPr>
          <p:cNvPr id="210" name="Ενδιαφέρουσες μεταλλάξεις: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Ενδιαφέρουσες μεταλλάξεις:</a:t>
            </a:r>
          </a:p>
        </p:txBody>
      </p:sp>
      <p:sp>
        <p:nvSpPr>
          <p:cNvPr id="211" name="Αντίσταση σε “βλαβερές” ουσίες (ρύποι, δηλητήρια για έντομα και ζιζάνια, αντιβιοτικά)…"/>
          <p:cNvSpPr txBox="1"/>
          <p:nvPr>
            <p:ph type="body" sz="half" idx="1"/>
          </p:nvPr>
        </p:nvSpPr>
        <p:spPr>
          <a:xfrm>
            <a:off x="1206500" y="4260642"/>
            <a:ext cx="10210204" cy="8256012"/>
          </a:xfrm>
          <a:prstGeom prst="rect">
            <a:avLst/>
          </a:prstGeom>
        </p:spPr>
        <p:txBody>
          <a:bodyPr/>
          <a:lstStyle/>
          <a:p>
            <a:pPr/>
            <a:r>
              <a:t>Αντίσταση σε “βλαβερές” ουσίες (ρύποι, δηλητήρια για έντομα και ζιζάνια, αντιβιοτικά)</a:t>
            </a:r>
          </a:p>
          <a:p>
            <a:pPr/>
            <a:r>
              <a:t>Πιο ανθεκτικά οστά</a:t>
            </a:r>
          </a:p>
          <a:p>
            <a:pPr/>
            <a:r>
              <a:t>Υπερβολικά δυνατή και ψιλή φωνή (ικανότητα στο τραγούδι)</a:t>
            </a:r>
          </a:p>
          <a:p>
            <a:pPr/>
            <a:r>
              <a:t>Μεγάλη ευλυγισία</a:t>
            </a:r>
          </a:p>
        </p:txBody>
      </p:sp>
      <p:grpSp>
        <p:nvGrpSpPr>
          <p:cNvPr id="214" name="Γκαλερί εικόνων"/>
          <p:cNvGrpSpPr/>
          <p:nvPr/>
        </p:nvGrpSpPr>
        <p:grpSpPr>
          <a:xfrm>
            <a:off x="15534580" y="452220"/>
            <a:ext cx="8876385" cy="7035481"/>
            <a:chOff x="0" y="0"/>
            <a:chExt cx="8876383" cy="7035480"/>
          </a:xfrm>
        </p:grpSpPr>
        <p:pic>
          <p:nvPicPr>
            <p:cNvPr id="212" name="εικόνα 18.jpeg" descr="εικόνα 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2781" t="5829" r="12781" b="13179"/>
            <a:stretch>
              <a:fillRect/>
            </a:stretch>
          </p:blipFill>
          <p:spPr>
            <a:xfrm>
              <a:off x="0" y="0"/>
              <a:ext cx="8876384" cy="6438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3" name="Λεζάντα"/>
            <p:cNvSpPr/>
            <p:nvPr/>
          </p:nvSpPr>
          <p:spPr>
            <a:xfrm>
              <a:off x="0" y="6514780"/>
              <a:ext cx="8876384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spcBef>
                  <a:spcPts val="0"/>
                </a:spcBef>
                <a:defRPr sz="2400"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Λεζάντα</a:t>
              </a:r>
            </a:p>
          </p:txBody>
        </p:sp>
      </p:grpSp>
      <p:grpSp>
        <p:nvGrpSpPr>
          <p:cNvPr id="217" name="Γκαλερί εικόνων"/>
          <p:cNvGrpSpPr/>
          <p:nvPr/>
        </p:nvGrpSpPr>
        <p:grpSpPr>
          <a:xfrm>
            <a:off x="10652970" y="6558055"/>
            <a:ext cx="9993390" cy="7374452"/>
            <a:chOff x="0" y="0"/>
            <a:chExt cx="9993389" cy="7374450"/>
          </a:xfrm>
        </p:grpSpPr>
        <p:pic>
          <p:nvPicPr>
            <p:cNvPr id="215" name="εικόνα 17.jpeg" descr="εικόνα 17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973" t="68597" r="23693" b="1260"/>
            <a:stretch>
              <a:fillRect/>
            </a:stretch>
          </p:blipFill>
          <p:spPr>
            <a:xfrm>
              <a:off x="0" y="0"/>
              <a:ext cx="9993390" cy="6777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" name="Λεζάντα"/>
            <p:cNvSpPr/>
            <p:nvPr/>
          </p:nvSpPr>
          <p:spPr>
            <a:xfrm>
              <a:off x="0" y="6853750"/>
              <a:ext cx="9993390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spcBef>
                  <a:spcPts val="0"/>
                </a:spcBef>
                <a:defRPr sz="2400"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Λεζάντα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Τελικά οι μεταλλάξεις τι προκαλούν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pc="-95" sz="9500"/>
            </a:lvl1pPr>
          </a:lstStyle>
          <a:p>
            <a:pPr/>
            <a:r>
              <a:t>Τελικά οι μεταλλάξεις τι προκαλούν:</a:t>
            </a:r>
          </a:p>
        </p:txBody>
      </p:sp>
      <p:sp>
        <p:nvSpPr>
          <p:cNvPr id="220" name="Συμπεράσματα: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Συμπεράσματα:</a:t>
            </a:r>
          </a:p>
        </p:txBody>
      </p:sp>
      <p:sp>
        <p:nvSpPr>
          <p:cNvPr id="221" name="Οι μεταλλάξεις έχουν συνήθως αποτέλεσμα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Οι μεταλλάξεις έχουν συνήθως αποτέλεσμα:</a:t>
            </a:r>
          </a:p>
          <a:p>
            <a:pPr lvl="1"/>
            <a:r>
              <a:t>Καμμία μεταβολή</a:t>
            </a:r>
          </a:p>
          <a:p>
            <a:pPr lvl="1"/>
            <a:r>
              <a:t>Μικρής σημασίας αλλαγές ή βλάβες</a:t>
            </a:r>
          </a:p>
          <a:p>
            <a:pPr lvl="1"/>
            <a:r>
              <a:t>Σημαντικές βλάβες ή σοβαρές δυσλειτουργίες ακόμα και θάνατο</a:t>
            </a:r>
          </a:p>
          <a:p>
            <a:pPr lvl="1"/>
            <a:r>
              <a:t>Δεν διατηρούνται αν δεν περάσουν στις επόμενες γενιές μέσω των μηχανισμών κληρονομικότητας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Τελικά οι μεταλλάξεις τι προκαλούν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pc="-95" sz="9500"/>
            </a:lvl1pPr>
          </a:lstStyle>
          <a:p>
            <a:pPr/>
            <a:r>
              <a:t>Τελικά οι μεταλλάξεις τι προκαλούν:</a:t>
            </a:r>
          </a:p>
        </p:txBody>
      </p:sp>
      <p:sp>
        <p:nvSpPr>
          <p:cNvPr id="224" name="Συμπεράσματα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Συμπεράσματα</a:t>
            </a:r>
          </a:p>
        </p:txBody>
      </p:sp>
      <p:sp>
        <p:nvSpPr>
          <p:cNvPr id="225" name="Μπορεί όμως να έχουν αποτέλεσμα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Μπορεί όμως να έχουν αποτέλεσμα:</a:t>
            </a:r>
          </a:p>
          <a:p>
            <a:pPr lvl="1"/>
            <a:r>
              <a:t>Εμφάνιση νέων χαρακτηριστικών</a:t>
            </a:r>
          </a:p>
          <a:p>
            <a:pPr lvl="1"/>
            <a:r>
              <a:t>Δυνατότητα νέων λειτουργιών και ικανοτήτων</a:t>
            </a:r>
          </a:p>
          <a:p>
            <a:pPr lvl="1"/>
            <a:r>
              <a:t>Αύξηση στην ποικιλομορφία αφού δημιουργούνται περισσότερα αλληλόμορφα γονίδια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Οι μεταλλάξεις είναι η κινητήριος δύναμη της εξέλιξης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Οι μεταλλάξεις είναι η κινητήριος δύναμη της εξέλιξης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Έννοιες που πρέπει να θυμηθούμε: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42950">
              <a:defRPr sz="4950"/>
            </a:lvl1pPr>
          </a:lstStyle>
          <a:p>
            <a:pPr/>
            <a:r>
              <a:t>Έννοιες που πρέπει να θυμηθούμε:</a:t>
            </a:r>
          </a:p>
        </p:txBody>
      </p:sp>
      <p:pic>
        <p:nvPicPr>
          <p:cNvPr id="174" name="Προβολή μέσα από μια πλεγματοειδή οροφή κάτω από τον γαλανό ουρανό" descr="Προβολή μέσα από μια πλεγματοειδή οροφή κάτω από τον γαλανό ουρανό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20617" t="0" r="21049" b="0"/>
          <a:stretch>
            <a:fillRect/>
          </a:stretch>
        </p:blipFill>
        <p:spPr>
          <a:xfrm>
            <a:off x="12382500" y="0"/>
            <a:ext cx="12001500" cy="13716000"/>
          </a:xfrm>
          <a:prstGeom prst="rect">
            <a:avLst/>
          </a:prstGeom>
        </p:spPr>
      </p:pic>
      <p:sp>
        <p:nvSpPr>
          <p:cNvPr id="175" name="DNA - δομή και ρόλος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DNA - δομή και ρόλος</a:t>
            </a:r>
          </a:p>
          <a:p>
            <a:pPr/>
            <a:r>
              <a:t>Αντιγραφή, μεταγραφή, μετάφραση</a:t>
            </a:r>
          </a:p>
          <a:p>
            <a:pPr/>
            <a:r>
              <a:t>Γενετική πληροφορία</a:t>
            </a:r>
          </a:p>
          <a:p>
            <a:pPr/>
            <a:r>
              <a:t>Γονίδια - αλληλόμορφα</a:t>
            </a:r>
          </a:p>
          <a:p>
            <a:pPr/>
            <a:r>
              <a:t>Γονότυπος - φαινότυπος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Τι είναι οι μεταλλάξεις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pc="-95" sz="9500"/>
            </a:lvl1pPr>
          </a:lstStyle>
          <a:p>
            <a:pPr/>
            <a:r>
              <a:t>Τι είναι οι μεταλλάξεις:</a:t>
            </a:r>
          </a:p>
        </p:txBody>
      </p:sp>
      <p:sp>
        <p:nvSpPr>
          <p:cNvPr id="178" name="Διατυπώστε τις απόψεις σας και πείτε από που γνωρίζετε για αυτές: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Διατυπώστε τις απόψεις σας και πείτε από που γνωρίζετε για αυτές:</a:t>
            </a:r>
          </a:p>
        </p:txBody>
      </p:sp>
      <p:sp>
        <p:nvSpPr>
          <p:cNvPr id="179" name="Ταινίε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Ταινίες</a:t>
            </a:r>
          </a:p>
          <a:p>
            <a:pPr/>
            <a:r>
              <a:t>Ηλεκτρονικά - διαδικτυακά παιχνίδια</a:t>
            </a:r>
          </a:p>
          <a:p>
            <a:pPr/>
            <a:r>
              <a:t>Επικαιρότητα</a:t>
            </a:r>
          </a:p>
          <a:p>
            <a:pPr/>
            <a:r>
              <a:t>Ευρύτερο περιβάλλον (συγγενικό, φιλικό κλπ)</a:t>
            </a:r>
          </a:p>
          <a:p>
            <a:pPr/>
            <a:r>
              <a:t>Προσωπικό ενδιαφέρον (ψάξιμο και μελέτη σε βιβλία και διαδίκτυο)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Θα “πειράξουμε” το DNA κάνοντας μεταλλάξεις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048204">
              <a:defRPr spc="-84" sz="8400"/>
            </a:pPr>
            <a:r>
              <a:t>Θα “πειράξουμε” το </a:t>
            </a:r>
            <a:r>
              <a:rPr>
                <a:latin typeface="Produkt Regular"/>
                <a:ea typeface="Produkt Regular"/>
                <a:cs typeface="Produkt Regular"/>
                <a:sym typeface="Produkt Regular"/>
              </a:rPr>
              <a:t>DNA</a:t>
            </a:r>
            <a:r>
              <a:t> κάνοντας μεταλλάξεις</a:t>
            </a:r>
          </a:p>
        </p:txBody>
      </p:sp>
      <p:sp>
        <p:nvSpPr>
          <p:cNvPr id="182" name="Εφαρμογή “Μεταλλάξεις του DNA”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Εφαρμογή “Μεταλλάξεις του DNA”</a:t>
            </a:r>
          </a:p>
        </p:txBody>
      </p:sp>
      <p:sp>
        <p:nvSpPr>
          <p:cNvPr id="183" name="Πατήστε στη γραμμή εργασιών για να εμφανιστεί ο φυλλομετρητής EDG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Πατήστε στη γραμμή εργασιών για να εμφανιστεί ο φυλλομετρητής EDGE</a:t>
            </a:r>
          </a:p>
          <a:p>
            <a:pPr/>
            <a:r>
              <a:t>Ανοίξτε την εφαρμογή πατώντας στο “ματάκι” μετά τη λέξη “ΧΡΙΣΙΜΟΠΟΙΩ”</a:t>
            </a:r>
          </a:p>
          <a:p>
            <a:pPr/>
            <a:r>
              <a:t>Τοποθετήστε το δείκτη στο DNA και σύρετε το ποντίκι να το δείτε σε όλο το μήκος του.</a:t>
            </a:r>
          </a:p>
          <a:p>
            <a:pPr/>
            <a:r>
              <a:t>Ακολουθείστε τις οδηγίες στο φύλλο εργασίας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εικόνα 9.jpeg" descr="εικόνα 9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3290762" y="2768152"/>
            <a:ext cx="10623412" cy="8180028"/>
          </a:xfrm>
          <a:prstGeom prst="rect">
            <a:avLst/>
          </a:prstGeom>
        </p:spPr>
      </p:pic>
      <p:pic>
        <p:nvPicPr>
          <p:cNvPr id="186" name="εικόνα 10.jpeg" descr="εικόνα 10.jpeg"/>
          <p:cNvPicPr>
            <a:picLocks noChangeAspect="1"/>
          </p:cNvPicPr>
          <p:nvPr>
            <p:ph type="pic" idx="23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949028" y="4024224"/>
            <a:ext cx="11496265" cy="566765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εικόνα 4.jpeg" descr="εικόνα 4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7594" t="0" r="7594" b="0"/>
          <a:stretch>
            <a:fillRect/>
          </a:stretch>
        </p:blipFill>
        <p:spPr>
          <a:xfrm>
            <a:off x="12995857" y="2021028"/>
            <a:ext cx="9622712" cy="8516269"/>
          </a:xfrm>
          <a:prstGeom prst="rect">
            <a:avLst/>
          </a:prstGeom>
        </p:spPr>
      </p:pic>
      <p:pic>
        <p:nvPicPr>
          <p:cNvPr id="189" name="Εικόνα.png" descr="Εικόνα.pn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441700" y="303805"/>
            <a:ext cx="11309806" cy="6050407"/>
          </a:xfrm>
          <a:prstGeom prst="rect">
            <a:avLst/>
          </a:prstGeom>
        </p:spPr>
      </p:pic>
      <p:pic>
        <p:nvPicPr>
          <p:cNvPr id="190" name="Εικόνα.jpeg" descr="Εικόνα.jpe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805039" y="6444804"/>
            <a:ext cx="10583023" cy="648234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Εικόνα.png" descr="Εικόνα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3453" t="19432" r="39592" b="19432"/>
          <a:stretch>
            <a:fillRect/>
          </a:stretch>
        </p:blipFill>
        <p:spPr>
          <a:xfrm>
            <a:off x="8547100" y="3632200"/>
            <a:ext cx="7289800" cy="6451601"/>
          </a:xfrm>
          <a:prstGeom prst="rect">
            <a:avLst/>
          </a:prstGeom>
        </p:spPr>
      </p:pic>
      <p:pic>
        <p:nvPicPr>
          <p:cNvPr id="193" name="εικόνα 1.jpeg" descr="εικόνα 1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0" r="0" b="33623"/>
          <a:stretch>
            <a:fillRect/>
          </a:stretch>
        </p:blipFill>
        <p:spPr>
          <a:xfrm>
            <a:off x="15811500" y="3632200"/>
            <a:ext cx="7289800" cy="6451600"/>
          </a:xfrm>
          <a:prstGeom prst="rect">
            <a:avLst/>
          </a:prstGeom>
        </p:spPr>
      </p:pic>
      <p:pic>
        <p:nvPicPr>
          <p:cNvPr id="194" name="εικόνα.jpeg" descr="εικόνα.jpe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1257300" y="5497369"/>
            <a:ext cx="7289800" cy="27212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εικόνα 7.jpeg" descr="εικόνα 7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5255" t="0" r="0" b="0"/>
          <a:stretch>
            <a:fillRect/>
          </a:stretch>
        </p:blipFill>
        <p:spPr>
          <a:xfrm>
            <a:off x="1516077" y="7659849"/>
            <a:ext cx="5868355" cy="5193596"/>
          </a:xfrm>
          <a:prstGeom prst="rect">
            <a:avLst/>
          </a:prstGeom>
        </p:spPr>
      </p:pic>
      <p:pic>
        <p:nvPicPr>
          <p:cNvPr id="197" name="εικόνα 8.jpeg" descr="εικόνα 8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8724358" y="8141798"/>
            <a:ext cx="6344741" cy="4229827"/>
          </a:xfrm>
          <a:prstGeom prst="rect">
            <a:avLst/>
          </a:prstGeom>
        </p:spPr>
      </p:pic>
      <p:pic>
        <p:nvPicPr>
          <p:cNvPr id="198" name="Εικόνα.png" descr="Εικόνα.pn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11810" t="18766" r="11810" b="62549"/>
          <a:stretch>
            <a:fillRect/>
          </a:stretch>
        </p:blipFill>
        <p:spPr>
          <a:xfrm>
            <a:off x="608022" y="746519"/>
            <a:ext cx="20782092" cy="5501281"/>
          </a:xfrm>
          <a:prstGeom prst="rect">
            <a:avLst/>
          </a:prstGeom>
        </p:spPr>
      </p:pic>
      <p:grpSp>
        <p:nvGrpSpPr>
          <p:cNvPr id="201" name="Γκαλερί εικόνων"/>
          <p:cNvGrpSpPr/>
          <p:nvPr/>
        </p:nvGrpSpPr>
        <p:grpSpPr>
          <a:xfrm>
            <a:off x="15733926" y="8216557"/>
            <a:ext cx="7800274" cy="4723484"/>
            <a:chOff x="0" y="0"/>
            <a:chExt cx="7800272" cy="4723483"/>
          </a:xfrm>
        </p:grpSpPr>
        <p:pic>
          <p:nvPicPr>
            <p:cNvPr id="199" name="εικόνα 5.jpeg" descr="εικόνα 5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920" r="0" b="0"/>
            <a:stretch>
              <a:fillRect/>
            </a:stretch>
          </p:blipFill>
          <p:spPr>
            <a:xfrm>
              <a:off x="0" y="0"/>
              <a:ext cx="7800273" cy="4126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" name="Λεζάντα"/>
            <p:cNvSpPr/>
            <p:nvPr/>
          </p:nvSpPr>
          <p:spPr>
            <a:xfrm>
              <a:off x="0" y="4202783"/>
              <a:ext cx="7800273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spcBef>
                  <a:spcPts val="0"/>
                </a:spcBef>
                <a:defRPr sz="2400"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Λεζάντα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Εικόνα.jpeg" descr="Εικόνα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273" t="0" r="2273" b="0"/>
          <a:stretch>
            <a:fillRect/>
          </a:stretch>
        </p:blipFill>
        <p:spPr>
          <a:xfrm>
            <a:off x="0" y="0"/>
            <a:ext cx="24384002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5_DynamicWavesDark">
  <a:themeElements>
    <a:clrScheme name="35_DynamicWavesDark">
      <a:dk1>
        <a:srgbClr val="FF0000"/>
      </a:dk1>
      <a:lt1>
        <a:srgbClr val="FFFFFF"/>
      </a:lt1>
      <a:dk2>
        <a:srgbClr val="53585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5_DynamicWavesDark">
  <a:themeElements>
    <a:clrScheme name="35_DynamicWavesDark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