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6" r:id="rId2"/>
    <p:sldId id="258" r:id="rId3"/>
    <p:sldId id="267" r:id="rId4"/>
    <p:sldId id="262" r:id="rId5"/>
    <p:sldId id="260" r:id="rId6"/>
    <p:sldId id="263" r:id="rId7"/>
    <p:sldId id="265"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D3F1D1C4-C2D9-4231-9FB2-B2D9D97AA41D}"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342CEA3-3058-4D43-AE35-B3DA76CB4003}" type="datetimeFigureOut">
              <a:rPr lang="el-GR" smtClean="0"/>
              <a:pPr/>
              <a:t>2/6/2020</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3F1D1C4-C2D9-4231-9FB2-B2D9D97AA41D}"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ki/%CE%95%CE%AF%CE%B4%CE%BF%CF%82_(%CE%B2%CE%B9%CE%BF%CE%BB%CE%BF%CE%B3%CE%AF%CE%B1)" TargetMode="External"/><Relationship Id="rId2" Type="http://schemas.openxmlformats.org/officeDocument/2006/relationships/hyperlink" Target="https://el.wikipedia.org/wiki/%CE%95%CE%BE%CE%AD%CE%BB%CE%B9%CE%BE%CE%B7_(%CE%B2%CE%B9%CE%BF%CE%BB%CE%BF%CE%B3%CE%AF%CE%B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«Εξέλιξη»</a:t>
            </a:r>
            <a:endParaRPr lang="el-GR" i="1" dirty="0"/>
          </a:p>
        </p:txBody>
      </p:sp>
      <p:sp>
        <p:nvSpPr>
          <p:cNvPr id="3" name="2 - Θέση περιεχομένου"/>
          <p:cNvSpPr>
            <a:spLocks noGrp="1"/>
          </p:cNvSpPr>
          <p:nvPr>
            <p:ph idx="1"/>
          </p:nvPr>
        </p:nvSpPr>
        <p:spPr/>
        <p:txBody>
          <a:bodyPr/>
          <a:lstStyle/>
          <a:p>
            <a:endParaRPr lang="el-GR"/>
          </a:p>
        </p:txBody>
      </p:sp>
      <p:pic>
        <p:nvPicPr>
          <p:cNvPr id="4" name="3 - Εικόνα" descr="gene-tree-1490270__340.png"/>
          <p:cNvPicPr>
            <a:picLocks noChangeAspect="1"/>
          </p:cNvPicPr>
          <p:nvPr/>
        </p:nvPicPr>
        <p:blipFill>
          <a:blip r:embed="rId2" cstate="print"/>
          <a:stretch>
            <a:fillRect/>
          </a:stretch>
        </p:blipFill>
        <p:spPr>
          <a:xfrm>
            <a:off x="899592" y="1412776"/>
            <a:ext cx="7308389" cy="505051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καταγωγή των ειδών»</a:t>
            </a:r>
            <a:endParaRPr lang="el-GR" dirty="0"/>
          </a:p>
        </p:txBody>
      </p:sp>
      <p:sp>
        <p:nvSpPr>
          <p:cNvPr id="3" name="2 - Θέση περιεχομένου"/>
          <p:cNvSpPr>
            <a:spLocks noGrp="1"/>
          </p:cNvSpPr>
          <p:nvPr>
            <p:ph idx="1"/>
          </p:nvPr>
        </p:nvSpPr>
        <p:spPr/>
        <p:txBody>
          <a:bodyPr/>
          <a:lstStyle/>
          <a:p>
            <a:r>
              <a:rPr lang="el-GR" dirty="0" smtClean="0"/>
              <a:t>Έργο του Άγγλου επιστήμονα Κάρολου Δαρβίνου, που εκδόθηκε στις 24 Νοεμβρίου 1859 και έθεσε τις βάσεις για την </a:t>
            </a:r>
            <a:r>
              <a:rPr lang="el-GR" dirty="0" smtClean="0">
                <a:solidFill>
                  <a:schemeClr val="accent1">
                    <a:lumMod val="75000"/>
                  </a:schemeClr>
                </a:solidFill>
              </a:rPr>
              <a:t>εξελικτική βιολογία.</a:t>
            </a:r>
            <a:endParaRPr lang="el-GR" dirty="0">
              <a:solidFill>
                <a:schemeClr val="accent1">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sz="5400" i="1" dirty="0" smtClean="0"/>
              <a:t>Κοινή καταγωγή με τροποποιήσεις</a:t>
            </a:r>
            <a:endParaRPr lang="el-GR" dirty="0"/>
          </a:p>
        </p:txBody>
      </p:sp>
      <p:sp>
        <p:nvSpPr>
          <p:cNvPr id="5" name="4 - Θέση περιεχομένου"/>
          <p:cNvSpPr>
            <a:spLocks noGrp="1"/>
          </p:cNvSpPr>
          <p:nvPr>
            <p:ph sz="half" idx="1"/>
          </p:nvPr>
        </p:nvSpPr>
        <p:spPr/>
        <p:txBody>
          <a:bodyPr>
            <a:normAutofit fontScale="92500" lnSpcReduction="20000"/>
          </a:bodyPr>
          <a:lstStyle/>
          <a:p>
            <a:r>
              <a:rPr lang="el-GR" dirty="0" smtClean="0"/>
              <a:t>Εμπεριέχει δυο βασικές θέσεις:</a:t>
            </a:r>
          </a:p>
          <a:p>
            <a:pPr>
              <a:buNone/>
            </a:pPr>
            <a:r>
              <a:rPr lang="el-GR" dirty="0" smtClean="0"/>
              <a:t> α) ότι </a:t>
            </a:r>
            <a:r>
              <a:rPr lang="el-GR" b="1" dirty="0" smtClean="0"/>
              <a:t>όλα τα είδη προήλθαν</a:t>
            </a:r>
            <a:r>
              <a:rPr lang="el-GR" dirty="0" smtClean="0"/>
              <a:t>, μέσω τροποποιήσεων, από </a:t>
            </a:r>
            <a:r>
              <a:rPr lang="el-GR" b="1" dirty="0" smtClean="0"/>
              <a:t>κοινά προγονικά είδη </a:t>
            </a:r>
            <a:r>
              <a:rPr lang="el-GR" b="1" i="1" dirty="0" smtClean="0"/>
              <a:t>( κοινή καταγωγή) </a:t>
            </a:r>
            <a:r>
              <a:rPr lang="el-GR" dirty="0" smtClean="0"/>
              <a:t>και  </a:t>
            </a:r>
          </a:p>
          <a:p>
            <a:pPr>
              <a:buNone/>
            </a:pPr>
            <a:r>
              <a:rPr lang="el-GR" dirty="0" smtClean="0"/>
              <a:t>β) ότι οι </a:t>
            </a:r>
            <a:r>
              <a:rPr lang="el-GR" b="1" dirty="0" smtClean="0"/>
              <a:t>τροποποιήσεις </a:t>
            </a:r>
            <a:r>
              <a:rPr lang="el-GR" dirty="0" smtClean="0"/>
              <a:t>αυτές οφείλονται στη </a:t>
            </a:r>
            <a:r>
              <a:rPr lang="el-GR" b="1" dirty="0" smtClean="0"/>
              <a:t>φυσική επιλογή </a:t>
            </a:r>
            <a:r>
              <a:rPr lang="el-GR" dirty="0" smtClean="0"/>
              <a:t>που δρα  πάνω στις διαφορές που υπάρχουν μεταξύ των ατόμων ενός είδους. </a:t>
            </a:r>
          </a:p>
          <a:p>
            <a:endParaRPr lang="el-GR" dirty="0"/>
          </a:p>
        </p:txBody>
      </p:sp>
      <p:pic>
        <p:nvPicPr>
          <p:cNvPr id="7" name="Picture 2"/>
          <p:cNvPicPr>
            <a:picLocks noGrp="1" noChangeAspect="1" noChangeArrowheads="1"/>
          </p:cNvPicPr>
          <p:nvPr>
            <p:ph sz="half" idx="2"/>
          </p:nvPr>
        </p:nvPicPr>
        <p:blipFill>
          <a:blip r:embed="rId2" cstate="print"/>
          <a:srcRect/>
          <a:stretch>
            <a:fillRect/>
          </a:stretch>
        </p:blipFill>
        <p:spPr bwMode="auto">
          <a:xfrm>
            <a:off x="4572000" y="2636912"/>
            <a:ext cx="4038600" cy="277653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Στο βιβλίο ο Δαρβίνος υποστηρίζει ότι οι πληθυσμοί εξελίσσονται από γενιά σε γενιά με τη διαδικασία της </a:t>
            </a:r>
            <a:r>
              <a:rPr lang="el-GR" dirty="0" smtClean="0">
                <a:solidFill>
                  <a:schemeClr val="accent1">
                    <a:lumMod val="75000"/>
                  </a:schemeClr>
                </a:solidFill>
              </a:rPr>
              <a:t>φυσικής επιλογής </a:t>
            </a:r>
            <a:r>
              <a:rPr lang="el-GR" dirty="0" smtClean="0"/>
              <a:t>παρουσιάζοντας μία σειρά από στοιχεία και αποδείξεις ως συμπέρασμα παρατηρήσεων, πειραμάτων και επιστημονικών συζητήσεων.</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Εκείνη την εποχή, οι θεωρίες «περί Εξέλιξης» υπονοούσαν δημιουργία χωρίς θεϊκή παρέμβαση, και ο Δαρβίνος απέφυγε τη χρήση των λέξεων «εξέλιξη» και «εξελίσσομαι». Το βιβλίο έκανε μόνο έναν σύντομο υπαινιγμό στην ιδέα ότι και ο άνθρωπος μπορούσε να εξελιχθεί με τον ίδιο τρόπο όπως και οι άλλοι οργανισμοί.</a:t>
            </a:r>
          </a:p>
          <a:p>
            <a:pPr algn="just"/>
            <a:endParaRPr lang="el-GR" dirty="0" smtClean="0"/>
          </a:p>
          <a:p>
            <a:pPr algn="just"/>
            <a:r>
              <a:rPr lang="el-GR" dirty="0" smtClean="0"/>
              <a:t>Το έργο, παρά τις αρχικές αντιδράσεις, ιδιαίτερα από κύκλους της </a:t>
            </a:r>
            <a:r>
              <a:rPr lang="el-GR" i="1" dirty="0" smtClean="0"/>
              <a:t>Εκκλησίας  της Αγγλίας  </a:t>
            </a:r>
            <a:r>
              <a:rPr lang="el-GR" dirty="0" smtClean="0"/>
              <a:t>προσέλκυσε το γενικό ενδιαφέρον της κοινής γνώμης εκείνης της εποχής καθώς είχε γραφτεί σε ύφος που να γίνεται κατανοητό στον απλό αναγνώστη. Εντός είκοσι ετών από την δημοσίευση η θεωρία της εξέλιξης έγινε γενικά αποδεκτή στον επιστημονικό κόσμο, όμως με την πάροδο του χρόνου κυριάρχησαν διάφορα μοντέλα αυτής της επιστημονικής προσέγγισης, βασισμένη στις απόψεις του Δαρβίνου.</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Φυσική επιλογή</a:t>
            </a:r>
            <a:endParaRPr lang="el-GR" dirty="0"/>
          </a:p>
        </p:txBody>
      </p:sp>
      <p:sp>
        <p:nvSpPr>
          <p:cNvPr id="3" name="2 - Θέση περιεχομένου"/>
          <p:cNvSpPr>
            <a:spLocks noGrp="1"/>
          </p:cNvSpPr>
          <p:nvPr>
            <p:ph idx="1"/>
          </p:nvPr>
        </p:nvSpPr>
        <p:spPr/>
        <p:txBody>
          <a:bodyPr/>
          <a:lstStyle/>
          <a:p>
            <a:r>
              <a:rPr lang="el-GR" dirty="0" smtClean="0"/>
              <a:t>Η </a:t>
            </a:r>
            <a:r>
              <a:rPr lang="el-GR" b="1" dirty="0" smtClean="0"/>
              <a:t>Φυσική επιλογή</a:t>
            </a:r>
            <a:r>
              <a:rPr lang="el-GR" dirty="0" smtClean="0"/>
              <a:t> είναι η διαδικασία </a:t>
            </a:r>
            <a:r>
              <a:rPr lang="el-GR" dirty="0" smtClean="0">
                <a:hlinkClick r:id="rId2" tooltip="Εξέλιξη (βιολογία)"/>
              </a:rPr>
              <a:t>εξέλιξης</a:t>
            </a:r>
            <a:r>
              <a:rPr lang="el-GR" dirty="0" smtClean="0"/>
              <a:t> των </a:t>
            </a:r>
            <a:r>
              <a:rPr lang="el-GR" dirty="0" smtClean="0">
                <a:hlinkClick r:id="rId3" tooltip="Είδος (βιολογία)"/>
              </a:rPr>
              <a:t>ειδών</a:t>
            </a:r>
            <a:r>
              <a:rPr lang="el-GR" dirty="0" smtClean="0"/>
              <a:t> μέσω της οποίας οι οργανισμοί που είναι καλύτερα προσαρμοσμένοι στο περιβάλλον αφήνουν περισσότερους απογόνους από εκείνους που είναι λιγότερο προσαρμοσμένοι. </a:t>
            </a:r>
          </a:p>
          <a:p>
            <a:pPr>
              <a:buNone/>
            </a:pPr>
            <a:r>
              <a:rPr lang="el-GR" dirty="0" smtClean="0"/>
              <a:t>ή αλλιώς: </a:t>
            </a:r>
          </a:p>
          <a:p>
            <a:pPr>
              <a:buNone/>
            </a:pPr>
            <a:r>
              <a:rPr lang="el-GR" dirty="0" smtClean="0"/>
              <a:t>Είναι η διαδικασία με την οποία τυχαίες εξελικτικές αλλαγές επιλέγονται από τη φύση με ένα  συνεπή, τακτικό, μη </a:t>
            </a:r>
            <a:r>
              <a:rPr lang="el-GR" smtClean="0"/>
              <a:t>τυχαίο τρόπο.</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Σήμερα</a:t>
            </a:r>
            <a:endParaRPr lang="el-GR" dirty="0"/>
          </a:p>
        </p:txBody>
      </p:sp>
      <p:sp>
        <p:nvSpPr>
          <p:cNvPr id="4" name="3 - Θέση περιεχομένου"/>
          <p:cNvSpPr>
            <a:spLocks noGrp="1"/>
          </p:cNvSpPr>
          <p:nvPr>
            <p:ph sz="half" idx="1"/>
          </p:nvPr>
        </p:nvSpPr>
        <p:spPr/>
        <p:txBody>
          <a:bodyPr>
            <a:normAutofit fontScale="92500" lnSpcReduction="10000"/>
          </a:bodyPr>
          <a:lstStyle/>
          <a:p>
            <a:r>
              <a:rPr lang="el-GR" dirty="0" smtClean="0"/>
              <a:t>Η θεωρία που διατύπωσε ο Δαρβίνος επιβεβαιώνεται μέσω </a:t>
            </a:r>
            <a:r>
              <a:rPr lang="el-GR" b="1" dirty="0" smtClean="0"/>
              <a:t>παρατηρήσεων, δεδομένων και πειραμάτων </a:t>
            </a:r>
            <a:r>
              <a:rPr lang="el-GR" dirty="0" smtClean="0"/>
              <a:t>που προέρχονται από :</a:t>
            </a:r>
          </a:p>
          <a:p>
            <a:pPr algn="just"/>
            <a:r>
              <a:rPr lang="el-GR" dirty="0" smtClean="0"/>
              <a:t> τα απολιθώματα, τη γενετική, την συγκριτική ανατομία, τα μαθηματικά, τη βιοχημεία και την μελέτη των διαφόρων ειδών.</a:t>
            </a:r>
            <a:endParaRPr lang="el-GR" dirty="0"/>
          </a:p>
        </p:txBody>
      </p:sp>
      <p:pic>
        <p:nvPicPr>
          <p:cNvPr id="3" name="Picture 2" descr="C:\Users\Win10\Documents\σχολικό έτος 2017- 2018\Βιολογία Γ Γυμνασίου\εξέλιξη\shell-219665__340.jpg"/>
          <p:cNvPicPr>
            <a:picLocks noChangeAspect="1" noChangeArrowheads="1"/>
          </p:cNvPicPr>
          <p:nvPr/>
        </p:nvPicPr>
        <p:blipFill>
          <a:blip r:embed="rId2" cstate="print"/>
          <a:srcRect/>
          <a:stretch>
            <a:fillRect/>
          </a:stretch>
        </p:blipFill>
        <p:spPr bwMode="auto">
          <a:xfrm>
            <a:off x="4788024" y="3356992"/>
            <a:ext cx="1675245" cy="2520280"/>
          </a:xfrm>
          <a:prstGeom prst="rect">
            <a:avLst/>
          </a:prstGeom>
          <a:noFill/>
        </p:spPr>
      </p:pic>
      <p:pic>
        <p:nvPicPr>
          <p:cNvPr id="1027" name="Picture 3" descr="C:\Users\Win10\Documents\σχολικό έτος 2017- 2018\Βιολογία Γ Γυμνασίου\εξέλιξη\di-708_10.jpg"/>
          <p:cNvPicPr>
            <a:picLocks noGrp="1" noChangeAspect="1" noChangeArrowheads="1"/>
          </p:cNvPicPr>
          <p:nvPr>
            <p:ph sz="half" idx="2"/>
          </p:nvPr>
        </p:nvPicPr>
        <p:blipFill>
          <a:blip r:embed="rId3" cstate="print"/>
          <a:srcRect/>
          <a:stretch>
            <a:fillRect/>
          </a:stretch>
        </p:blipFill>
        <p:spPr bwMode="auto">
          <a:xfrm>
            <a:off x="4716016" y="1196752"/>
            <a:ext cx="3719965" cy="1681340"/>
          </a:xfrm>
          <a:prstGeom prst="rect">
            <a:avLst/>
          </a:prstGeom>
          <a:noFill/>
        </p:spPr>
      </p:pic>
      <p:pic>
        <p:nvPicPr>
          <p:cNvPr id="1028" name="Picture 4" descr="C:\Users\Win10\Documents\σχολικό έτος 2017- 2018\Βιολογία Γ Γυμνασίου\εξέλιξη\729.jpg"/>
          <p:cNvPicPr>
            <a:picLocks noChangeAspect="1" noChangeArrowheads="1"/>
          </p:cNvPicPr>
          <p:nvPr/>
        </p:nvPicPr>
        <p:blipFill>
          <a:blip r:embed="rId4" cstate="print"/>
          <a:srcRect/>
          <a:stretch>
            <a:fillRect/>
          </a:stretch>
        </p:blipFill>
        <p:spPr bwMode="auto">
          <a:xfrm>
            <a:off x="6588224" y="3501008"/>
            <a:ext cx="2267744" cy="226774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55000" lnSpcReduction="20000"/>
          </a:bodyPr>
          <a:lstStyle/>
          <a:p>
            <a:r>
              <a:rPr lang="el-GR" dirty="0" smtClean="0"/>
              <a:t>Αναλυτικότερα η θεωρία της φυσικής επιλογής μπορεί να συνοψιστεί σε 4 βασικές παρατηρήσεις και σε 3 συμπεράσματα που απορρέουν από αυτές.</a:t>
            </a:r>
          </a:p>
          <a:p>
            <a:r>
              <a:rPr lang="el-GR" b="1" dirty="0" smtClean="0"/>
              <a:t>Παρατήρηση 1</a:t>
            </a:r>
            <a:r>
              <a:rPr lang="el-GR" dirty="0" smtClean="0"/>
              <a:t>: Οι πληθυσμοί των διάφορων ειδών </a:t>
            </a:r>
            <a:r>
              <a:rPr lang="el-GR" i="1" dirty="0" smtClean="0"/>
              <a:t>τείνουν</a:t>
            </a:r>
            <a:r>
              <a:rPr lang="el-GR" dirty="0" smtClean="0"/>
              <a:t> να αυξάνονται από γενιά σε γενιά με ρυθμό γεωμετρικής προόδου.</a:t>
            </a:r>
          </a:p>
          <a:p>
            <a:r>
              <a:rPr lang="el-GR" b="1" dirty="0" smtClean="0"/>
              <a:t>Παρατήρηση 2</a:t>
            </a:r>
            <a:r>
              <a:rPr lang="el-GR" dirty="0" smtClean="0"/>
              <a:t>: Αν εξαιρεθούν οι εποχικές διακυμάνσεις, τα μεγέθη των πληθυσμών παραμένουν σχετικά σταθερά.</a:t>
            </a:r>
          </a:p>
          <a:p>
            <a:pPr lvl="1"/>
            <a:r>
              <a:rPr lang="el-GR" b="1" dirty="0" smtClean="0"/>
              <a:t>Συμπέρασμα 1</a:t>
            </a:r>
            <a:r>
              <a:rPr lang="el-GR" dirty="0" smtClean="0"/>
              <a:t>: Για να παραμείνει σταθερό το μέγεθος ενός πληθυσμού, παρά την τάση για αύξηση, μερικά άτομα δεν επιβιώνουν ή δεν αναπαράγονται. Συνεπώς μεταξύ των οργανισμών ενός πληθυσμού διεξάγεται ένας αγώνας επιβίωσης.</a:t>
            </a:r>
          </a:p>
          <a:p>
            <a:r>
              <a:rPr lang="el-GR" b="1" dirty="0" smtClean="0"/>
              <a:t>Παρατήρηση 3</a:t>
            </a:r>
            <a:r>
              <a:rPr lang="el-GR" dirty="0" smtClean="0"/>
              <a:t>: Τα άτομα ενός είδους δεν είναι όμοια. Στους πληθυσμούς υπάρχει μια τεράστια ποικιλομορφία όσον αφορά τα φυσικά χαρακτηριστικά των μελών τους.</a:t>
            </a:r>
          </a:p>
          <a:p>
            <a:pPr lvl="1"/>
            <a:r>
              <a:rPr lang="el-GR" b="1" dirty="0" smtClean="0"/>
              <a:t>Συμπέρασμα 2</a:t>
            </a:r>
            <a:r>
              <a:rPr lang="el-GR" dirty="0" smtClean="0"/>
              <a:t>: Η επιτυχία στον αγώνα για την επιβίωση δεν είναι τυχαία. Αντιθέτως, εξαρτάται από το είδος των χαρακτηριστικών που έχει κληρονομήσει ένας οργανισμός από τους προγόνους του. Οι οργανισμοί οι οποίοι έχουν κληρονομήσει χαρακτηριστικά που τους βοηθούν να προσαρμόζονται καλύτερα στο περιβάλλον τους επιβιώνουν περισσότερο ή/και αφήνουν μεγαλύτερο αριθμό απογόνων από τους οργανισμούς οι οποίοι έχουν κληρονομήσει λιγότερο ευνοϊκά για την επιβίωσή τους χαρακτηριστικά.</a:t>
            </a:r>
          </a:p>
          <a:p>
            <a:r>
              <a:rPr lang="el-GR" b="1" dirty="0" smtClean="0"/>
              <a:t>Παρατήρηση 4</a:t>
            </a:r>
            <a:r>
              <a:rPr lang="el-GR" dirty="0" smtClean="0"/>
              <a:t>: Τα περισσότερα από τα χαρακτηριστικά των γονέων κληροδοτούνται στους απογόνους τους.</a:t>
            </a:r>
          </a:p>
          <a:p>
            <a:pPr lvl="1"/>
            <a:r>
              <a:rPr lang="el-GR" b="1" dirty="0" smtClean="0"/>
              <a:t>Συμπέρασμα 3</a:t>
            </a:r>
            <a:r>
              <a:rPr lang="el-GR" dirty="0" smtClean="0"/>
              <a:t>: Τα ευνοϊκά για την επιβίωση χαρακτηριστικά μεταβιβάζονται στην επόμενη γενιά με μεγαλύτερη συχνότητα από τα λιγότερο ευνοϊκά, καθώς οι φορείς τους επιβιώνουν και αφήνουν μεγαλύτερο αριθμό απογόνων από τους φορείς των λιγότερο ευνοϊκών χαρακτηριστικών. Έτσι, με την πάροδο του χρόνου, η συσσώρευση όλο και περισσότερων ευνοϊκών χαρακτηριστικών σε έναν πληθυσμό μπορεί να οδηγήσει στην εμφάνιση ενός νέου είδους.</a:t>
            </a:r>
          </a:p>
          <a:p>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60</TotalTime>
  <Words>245</Words>
  <Application>Microsoft Office PowerPoint</Application>
  <PresentationFormat>Προβολή στην οθόνη (4:3)</PresentationFormat>
  <Paragraphs>26</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Ροή</vt:lpstr>
      <vt:lpstr>«Εξέλιξη»</vt:lpstr>
      <vt:lpstr>«Η καταγωγή των ειδών»</vt:lpstr>
      <vt:lpstr>Κοινή καταγωγή με τροποποιήσεις</vt:lpstr>
      <vt:lpstr>Διαφάνεια 4</vt:lpstr>
      <vt:lpstr>Διαφάνεια 5</vt:lpstr>
      <vt:lpstr>Φυσική επιλογή</vt:lpstr>
      <vt:lpstr>Σήμερα</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εξέλιξη</dc:title>
  <dc:creator>Win10</dc:creator>
  <cp:lastModifiedBy>User</cp:lastModifiedBy>
  <cp:revision>8</cp:revision>
  <dcterms:created xsi:type="dcterms:W3CDTF">2018-02-04T15:51:50Z</dcterms:created>
  <dcterms:modified xsi:type="dcterms:W3CDTF">2020-06-02T19:29:36Z</dcterms:modified>
</cp:coreProperties>
</file>