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A355D-C199-4641-A0E9-049B03F845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90E58-EA53-49D2-AC71-10F00D92682D}">
      <dgm:prSet phldrT="[Κείμενο]"/>
      <dgm:spPr/>
      <dgm:t>
        <a:bodyPr/>
        <a:lstStyle/>
        <a:p>
          <a:r>
            <a:rPr lang="el-GR" b="1" dirty="0" smtClean="0"/>
            <a:t>Χαρακτηριστικά οργανισμών</a:t>
          </a:r>
          <a:endParaRPr lang="en-US" b="1" dirty="0"/>
        </a:p>
      </dgm:t>
    </dgm:pt>
    <dgm:pt modelId="{0E4075A7-104A-4771-8C2A-4F8A39D07DE9}" type="parTrans" cxnId="{AA3F6502-476C-4943-9103-78108C8BC3DE}">
      <dgm:prSet/>
      <dgm:spPr/>
      <dgm:t>
        <a:bodyPr/>
        <a:lstStyle/>
        <a:p>
          <a:endParaRPr lang="en-US"/>
        </a:p>
      </dgm:t>
    </dgm:pt>
    <dgm:pt modelId="{0C0057BE-8A18-4DEC-9064-6A361D0CF0A1}" type="sibTrans" cxnId="{AA3F6502-476C-4943-9103-78108C8BC3DE}">
      <dgm:prSet/>
      <dgm:spPr/>
      <dgm:t>
        <a:bodyPr/>
        <a:lstStyle/>
        <a:p>
          <a:endParaRPr lang="en-US"/>
        </a:p>
      </dgm:t>
    </dgm:pt>
    <dgm:pt modelId="{6A8605FE-6831-4B16-86F2-FA59A7B7D1BC}">
      <dgm:prSet phldrT="[Κείμενο]"/>
      <dgm:spPr/>
      <dgm:t>
        <a:bodyPr/>
        <a:lstStyle/>
        <a:p>
          <a:r>
            <a:rPr lang="el-GR" b="1" i="1" dirty="0" smtClean="0"/>
            <a:t>Κληρονομικά</a:t>
          </a:r>
          <a:r>
            <a:rPr lang="el-GR" dirty="0" smtClean="0"/>
            <a:t>- γονείς </a:t>
          </a:r>
          <a:endParaRPr lang="en-US" dirty="0"/>
        </a:p>
      </dgm:t>
    </dgm:pt>
    <dgm:pt modelId="{5B05686C-8871-4033-9018-A0FF5BC08AD2}" type="parTrans" cxnId="{2560469A-82A6-4099-B303-18B2DEEC6329}">
      <dgm:prSet/>
      <dgm:spPr/>
      <dgm:t>
        <a:bodyPr/>
        <a:lstStyle/>
        <a:p>
          <a:endParaRPr lang="en-US"/>
        </a:p>
      </dgm:t>
    </dgm:pt>
    <dgm:pt modelId="{0871C1D3-ED99-42D2-A17A-7FFE06EA8767}" type="sibTrans" cxnId="{2560469A-82A6-4099-B303-18B2DEEC6329}">
      <dgm:prSet/>
      <dgm:spPr/>
      <dgm:t>
        <a:bodyPr/>
        <a:lstStyle/>
        <a:p>
          <a:endParaRPr lang="en-US"/>
        </a:p>
      </dgm:t>
    </dgm:pt>
    <dgm:pt modelId="{43AA2784-F3D7-4D40-A115-23DA11B1C21A}">
      <dgm:prSet phldrT="[Κείμενο]"/>
      <dgm:spPr/>
      <dgm:t>
        <a:bodyPr/>
        <a:lstStyle/>
        <a:p>
          <a:r>
            <a:rPr lang="el-GR" b="1" i="1" dirty="0" smtClean="0"/>
            <a:t>Επίκτητα</a:t>
          </a:r>
          <a:r>
            <a:rPr lang="el-GR" dirty="0" smtClean="0"/>
            <a:t>- περιβάλλον </a:t>
          </a:r>
          <a:endParaRPr lang="en-US" dirty="0"/>
        </a:p>
      </dgm:t>
    </dgm:pt>
    <dgm:pt modelId="{1F0D891B-BDB8-4558-A2A0-C6279A84908B}" type="parTrans" cxnId="{A700E0A5-B47A-472F-9AEE-2A1864DB2BA4}">
      <dgm:prSet/>
      <dgm:spPr/>
      <dgm:t>
        <a:bodyPr/>
        <a:lstStyle/>
        <a:p>
          <a:endParaRPr lang="en-US"/>
        </a:p>
      </dgm:t>
    </dgm:pt>
    <dgm:pt modelId="{903337DF-97B9-46F3-BF69-C324FA2EBA8A}" type="sibTrans" cxnId="{A700E0A5-B47A-472F-9AEE-2A1864DB2BA4}">
      <dgm:prSet/>
      <dgm:spPr/>
      <dgm:t>
        <a:bodyPr/>
        <a:lstStyle/>
        <a:p>
          <a:endParaRPr lang="en-US"/>
        </a:p>
      </dgm:t>
    </dgm:pt>
    <dgm:pt modelId="{78AE6E2C-9B25-4ACB-9778-266603264B9E}" type="pres">
      <dgm:prSet presAssocID="{868A355D-C199-4641-A0E9-049B03F845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D4B669-AE44-476E-9048-9FAA533A34CB}" type="pres">
      <dgm:prSet presAssocID="{2AC90E58-EA53-49D2-AC71-10F00D92682D}" presName="hierRoot1" presStyleCnt="0"/>
      <dgm:spPr/>
    </dgm:pt>
    <dgm:pt modelId="{73313E69-66AB-4777-94DF-1733BDF3E8A9}" type="pres">
      <dgm:prSet presAssocID="{2AC90E58-EA53-49D2-AC71-10F00D92682D}" presName="composite" presStyleCnt="0"/>
      <dgm:spPr/>
    </dgm:pt>
    <dgm:pt modelId="{7FE2E34E-E8FC-41B8-84E8-2020A66FFEE4}" type="pres">
      <dgm:prSet presAssocID="{2AC90E58-EA53-49D2-AC71-10F00D92682D}" presName="background" presStyleLbl="node0" presStyleIdx="0" presStyleCnt="1"/>
      <dgm:spPr/>
    </dgm:pt>
    <dgm:pt modelId="{3D2F42D7-1132-4FFC-A334-62AF6A0BCDF3}" type="pres">
      <dgm:prSet presAssocID="{2AC90E58-EA53-49D2-AC71-10F00D9268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0950F5-B3BA-4CFA-9C3B-B9AC06AC6E49}" type="pres">
      <dgm:prSet presAssocID="{2AC90E58-EA53-49D2-AC71-10F00D92682D}" presName="hierChild2" presStyleCnt="0"/>
      <dgm:spPr/>
    </dgm:pt>
    <dgm:pt modelId="{BBF0CD28-6BCD-4CE5-8E42-FB8B908E6BF6}" type="pres">
      <dgm:prSet presAssocID="{5B05686C-8871-4033-9018-A0FF5BC08AD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E778FC9D-2E78-4702-9669-62B25F0514DC}" type="pres">
      <dgm:prSet presAssocID="{6A8605FE-6831-4B16-86F2-FA59A7B7D1BC}" presName="hierRoot2" presStyleCnt="0"/>
      <dgm:spPr/>
    </dgm:pt>
    <dgm:pt modelId="{DCA67B60-D293-40D0-BF5E-3FD1E266DE92}" type="pres">
      <dgm:prSet presAssocID="{6A8605FE-6831-4B16-86F2-FA59A7B7D1BC}" presName="composite2" presStyleCnt="0"/>
      <dgm:spPr/>
    </dgm:pt>
    <dgm:pt modelId="{849F68D7-4EBA-40D0-AC8B-93705A29B7FA}" type="pres">
      <dgm:prSet presAssocID="{6A8605FE-6831-4B16-86F2-FA59A7B7D1BC}" presName="background2" presStyleLbl="node2" presStyleIdx="0" presStyleCnt="2"/>
      <dgm:spPr/>
    </dgm:pt>
    <dgm:pt modelId="{F72B5C87-7E34-49F1-8484-9C907945B0EE}" type="pres">
      <dgm:prSet presAssocID="{6A8605FE-6831-4B16-86F2-FA59A7B7D1B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CCBE7D-B8F2-4B3C-9F14-650D0368032C}" type="pres">
      <dgm:prSet presAssocID="{6A8605FE-6831-4B16-86F2-FA59A7B7D1BC}" presName="hierChild3" presStyleCnt="0"/>
      <dgm:spPr/>
    </dgm:pt>
    <dgm:pt modelId="{ED05BF13-EA35-4F55-91F7-B0E80382792E}" type="pres">
      <dgm:prSet presAssocID="{1F0D891B-BDB8-4558-A2A0-C6279A84908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6256B94-734B-401F-9579-7762F583A0DC}" type="pres">
      <dgm:prSet presAssocID="{43AA2784-F3D7-4D40-A115-23DA11B1C21A}" presName="hierRoot2" presStyleCnt="0"/>
      <dgm:spPr/>
    </dgm:pt>
    <dgm:pt modelId="{0B5CCA3A-A549-482F-9457-8C17EC889C1E}" type="pres">
      <dgm:prSet presAssocID="{43AA2784-F3D7-4D40-A115-23DA11B1C21A}" presName="composite2" presStyleCnt="0"/>
      <dgm:spPr/>
    </dgm:pt>
    <dgm:pt modelId="{1CBDEB0C-8B52-43AE-8D82-CEA796F065DB}" type="pres">
      <dgm:prSet presAssocID="{43AA2784-F3D7-4D40-A115-23DA11B1C21A}" presName="background2" presStyleLbl="node2" presStyleIdx="1" presStyleCnt="2"/>
      <dgm:spPr/>
    </dgm:pt>
    <dgm:pt modelId="{3DC8D281-6379-4DCE-BBA4-3CF626D6AAF2}" type="pres">
      <dgm:prSet presAssocID="{43AA2784-F3D7-4D40-A115-23DA11B1C21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174679-4DC6-4943-B4AB-EE5004CE7D9F}" type="pres">
      <dgm:prSet presAssocID="{43AA2784-F3D7-4D40-A115-23DA11B1C21A}" presName="hierChild3" presStyleCnt="0"/>
      <dgm:spPr/>
    </dgm:pt>
  </dgm:ptLst>
  <dgm:cxnLst>
    <dgm:cxn modelId="{977A3875-7D6F-4AB2-A5D3-6838A9C3673B}" type="presOf" srcId="{5B05686C-8871-4033-9018-A0FF5BC08AD2}" destId="{BBF0CD28-6BCD-4CE5-8E42-FB8B908E6BF6}" srcOrd="0" destOrd="0" presId="urn:microsoft.com/office/officeart/2005/8/layout/hierarchy1"/>
    <dgm:cxn modelId="{BBF22D2A-3CA5-48BF-98E0-A125DA621834}" type="presOf" srcId="{6A8605FE-6831-4B16-86F2-FA59A7B7D1BC}" destId="{F72B5C87-7E34-49F1-8484-9C907945B0EE}" srcOrd="0" destOrd="0" presId="urn:microsoft.com/office/officeart/2005/8/layout/hierarchy1"/>
    <dgm:cxn modelId="{41A7A4E3-1D4D-48E6-B011-847E6010AE4F}" type="presOf" srcId="{868A355D-C199-4641-A0E9-049B03F84549}" destId="{78AE6E2C-9B25-4ACB-9778-266603264B9E}" srcOrd="0" destOrd="0" presId="urn:microsoft.com/office/officeart/2005/8/layout/hierarchy1"/>
    <dgm:cxn modelId="{A06A279C-92CA-4256-A0FC-06E471B8E756}" type="presOf" srcId="{43AA2784-F3D7-4D40-A115-23DA11B1C21A}" destId="{3DC8D281-6379-4DCE-BBA4-3CF626D6AAF2}" srcOrd="0" destOrd="0" presId="urn:microsoft.com/office/officeart/2005/8/layout/hierarchy1"/>
    <dgm:cxn modelId="{2560469A-82A6-4099-B303-18B2DEEC6329}" srcId="{2AC90E58-EA53-49D2-AC71-10F00D92682D}" destId="{6A8605FE-6831-4B16-86F2-FA59A7B7D1BC}" srcOrd="0" destOrd="0" parTransId="{5B05686C-8871-4033-9018-A0FF5BC08AD2}" sibTransId="{0871C1D3-ED99-42D2-A17A-7FFE06EA8767}"/>
    <dgm:cxn modelId="{AA3F6502-476C-4943-9103-78108C8BC3DE}" srcId="{868A355D-C199-4641-A0E9-049B03F84549}" destId="{2AC90E58-EA53-49D2-AC71-10F00D92682D}" srcOrd="0" destOrd="0" parTransId="{0E4075A7-104A-4771-8C2A-4F8A39D07DE9}" sibTransId="{0C0057BE-8A18-4DEC-9064-6A361D0CF0A1}"/>
    <dgm:cxn modelId="{EF5F3D26-4F28-48A8-9542-1F550413E4DA}" type="presOf" srcId="{1F0D891B-BDB8-4558-A2A0-C6279A84908B}" destId="{ED05BF13-EA35-4F55-91F7-B0E80382792E}" srcOrd="0" destOrd="0" presId="urn:microsoft.com/office/officeart/2005/8/layout/hierarchy1"/>
    <dgm:cxn modelId="{A700E0A5-B47A-472F-9AEE-2A1864DB2BA4}" srcId="{2AC90E58-EA53-49D2-AC71-10F00D92682D}" destId="{43AA2784-F3D7-4D40-A115-23DA11B1C21A}" srcOrd="1" destOrd="0" parTransId="{1F0D891B-BDB8-4558-A2A0-C6279A84908B}" sibTransId="{903337DF-97B9-46F3-BF69-C324FA2EBA8A}"/>
    <dgm:cxn modelId="{60C77AAF-8170-4802-A37F-F63F08DEE88E}" type="presOf" srcId="{2AC90E58-EA53-49D2-AC71-10F00D92682D}" destId="{3D2F42D7-1132-4FFC-A334-62AF6A0BCDF3}" srcOrd="0" destOrd="0" presId="urn:microsoft.com/office/officeart/2005/8/layout/hierarchy1"/>
    <dgm:cxn modelId="{AD8D3F45-7E56-4BC7-BF06-6C514A95D93F}" type="presParOf" srcId="{78AE6E2C-9B25-4ACB-9778-266603264B9E}" destId="{26D4B669-AE44-476E-9048-9FAA533A34CB}" srcOrd="0" destOrd="0" presId="urn:microsoft.com/office/officeart/2005/8/layout/hierarchy1"/>
    <dgm:cxn modelId="{A9CAABDF-0706-4C36-84B6-979E5C7201D5}" type="presParOf" srcId="{26D4B669-AE44-476E-9048-9FAA533A34CB}" destId="{73313E69-66AB-4777-94DF-1733BDF3E8A9}" srcOrd="0" destOrd="0" presId="urn:microsoft.com/office/officeart/2005/8/layout/hierarchy1"/>
    <dgm:cxn modelId="{F8FCBAE9-668E-4958-9CAD-41C10AA1237B}" type="presParOf" srcId="{73313E69-66AB-4777-94DF-1733BDF3E8A9}" destId="{7FE2E34E-E8FC-41B8-84E8-2020A66FFEE4}" srcOrd="0" destOrd="0" presId="urn:microsoft.com/office/officeart/2005/8/layout/hierarchy1"/>
    <dgm:cxn modelId="{054944A7-D966-4809-B618-1B3876F716FA}" type="presParOf" srcId="{73313E69-66AB-4777-94DF-1733BDF3E8A9}" destId="{3D2F42D7-1132-4FFC-A334-62AF6A0BCDF3}" srcOrd="1" destOrd="0" presId="urn:microsoft.com/office/officeart/2005/8/layout/hierarchy1"/>
    <dgm:cxn modelId="{F1368A4B-68C6-458A-8032-088AEC1D3AFF}" type="presParOf" srcId="{26D4B669-AE44-476E-9048-9FAA533A34CB}" destId="{280950F5-B3BA-4CFA-9C3B-B9AC06AC6E49}" srcOrd="1" destOrd="0" presId="urn:microsoft.com/office/officeart/2005/8/layout/hierarchy1"/>
    <dgm:cxn modelId="{93C063B6-9CDA-4C6E-8500-4DD252804226}" type="presParOf" srcId="{280950F5-B3BA-4CFA-9C3B-B9AC06AC6E49}" destId="{BBF0CD28-6BCD-4CE5-8E42-FB8B908E6BF6}" srcOrd="0" destOrd="0" presId="urn:microsoft.com/office/officeart/2005/8/layout/hierarchy1"/>
    <dgm:cxn modelId="{5558A371-61A2-408E-A14A-0B48C37ACB62}" type="presParOf" srcId="{280950F5-B3BA-4CFA-9C3B-B9AC06AC6E49}" destId="{E778FC9D-2E78-4702-9669-62B25F0514DC}" srcOrd="1" destOrd="0" presId="urn:microsoft.com/office/officeart/2005/8/layout/hierarchy1"/>
    <dgm:cxn modelId="{4C6D6936-2B96-4E5B-80A4-7FA71675EB82}" type="presParOf" srcId="{E778FC9D-2E78-4702-9669-62B25F0514DC}" destId="{DCA67B60-D293-40D0-BF5E-3FD1E266DE92}" srcOrd="0" destOrd="0" presId="urn:microsoft.com/office/officeart/2005/8/layout/hierarchy1"/>
    <dgm:cxn modelId="{BAF70F09-F569-47F1-B5B3-2B300CFF3135}" type="presParOf" srcId="{DCA67B60-D293-40D0-BF5E-3FD1E266DE92}" destId="{849F68D7-4EBA-40D0-AC8B-93705A29B7FA}" srcOrd="0" destOrd="0" presId="urn:microsoft.com/office/officeart/2005/8/layout/hierarchy1"/>
    <dgm:cxn modelId="{7DAC69AF-230B-4FFB-A48C-9C8F2E47021B}" type="presParOf" srcId="{DCA67B60-D293-40D0-BF5E-3FD1E266DE92}" destId="{F72B5C87-7E34-49F1-8484-9C907945B0EE}" srcOrd="1" destOrd="0" presId="urn:microsoft.com/office/officeart/2005/8/layout/hierarchy1"/>
    <dgm:cxn modelId="{15209EDF-497D-41FA-BEBA-F6046FB2D25C}" type="presParOf" srcId="{E778FC9D-2E78-4702-9669-62B25F0514DC}" destId="{D9CCBE7D-B8F2-4B3C-9F14-650D0368032C}" srcOrd="1" destOrd="0" presId="urn:microsoft.com/office/officeart/2005/8/layout/hierarchy1"/>
    <dgm:cxn modelId="{D09162F4-559A-40A1-832F-165371210D26}" type="presParOf" srcId="{280950F5-B3BA-4CFA-9C3B-B9AC06AC6E49}" destId="{ED05BF13-EA35-4F55-91F7-B0E80382792E}" srcOrd="2" destOrd="0" presId="urn:microsoft.com/office/officeart/2005/8/layout/hierarchy1"/>
    <dgm:cxn modelId="{5A01B442-C54C-4837-924E-9AE8E7F0001B}" type="presParOf" srcId="{280950F5-B3BA-4CFA-9C3B-B9AC06AC6E49}" destId="{66256B94-734B-401F-9579-7762F583A0DC}" srcOrd="3" destOrd="0" presId="urn:microsoft.com/office/officeart/2005/8/layout/hierarchy1"/>
    <dgm:cxn modelId="{370556C5-5131-43B7-98FD-F2AB75DBD9F5}" type="presParOf" srcId="{66256B94-734B-401F-9579-7762F583A0DC}" destId="{0B5CCA3A-A549-482F-9457-8C17EC889C1E}" srcOrd="0" destOrd="0" presId="urn:microsoft.com/office/officeart/2005/8/layout/hierarchy1"/>
    <dgm:cxn modelId="{8F76369F-44F9-40DF-B467-4C1DD6AC320D}" type="presParOf" srcId="{0B5CCA3A-A549-482F-9457-8C17EC889C1E}" destId="{1CBDEB0C-8B52-43AE-8D82-CEA796F065DB}" srcOrd="0" destOrd="0" presId="urn:microsoft.com/office/officeart/2005/8/layout/hierarchy1"/>
    <dgm:cxn modelId="{E59F1CF3-A43E-43C9-9E1E-B6A690B34542}" type="presParOf" srcId="{0B5CCA3A-A549-482F-9457-8C17EC889C1E}" destId="{3DC8D281-6379-4DCE-BBA4-3CF626D6AAF2}" srcOrd="1" destOrd="0" presId="urn:microsoft.com/office/officeart/2005/8/layout/hierarchy1"/>
    <dgm:cxn modelId="{4E452F3D-A784-4823-BD5B-830845F72CE7}" type="presParOf" srcId="{66256B94-734B-401F-9579-7762F583A0DC}" destId="{73174679-4DC6-4943-B4AB-EE5004CE7D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05BF13-EA35-4F55-91F7-B0E80382792E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0CD28-6BCD-4CE5-8E42-FB8B908E6BF6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2E34E-E8FC-41B8-84E8-2020A66FFEE4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F42D7-1132-4FFC-A334-62AF6A0BCDF3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 smtClean="0"/>
            <a:t>Χαρακτηριστικά οργανισμών</a:t>
          </a:r>
          <a:endParaRPr lang="en-US" sz="2700" b="1" kern="1200" dirty="0"/>
        </a:p>
      </dsp:txBody>
      <dsp:txXfrm>
        <a:off x="2907684" y="286707"/>
        <a:ext cx="2716009" cy="1724665"/>
      </dsp:txXfrm>
    </dsp:sp>
    <dsp:sp modelId="{849F68D7-4EBA-40D0-AC8B-93705A29B7FA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B5C87-7E34-49F1-8484-9C907945B0EE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i="1" kern="1200" dirty="0" smtClean="0"/>
            <a:t>Κληρονομικά</a:t>
          </a:r>
          <a:r>
            <a:rPr lang="el-GR" sz="2700" kern="1200" dirty="0" smtClean="0"/>
            <a:t>- γονείς </a:t>
          </a:r>
          <a:endParaRPr lang="en-US" sz="2700" kern="1200" dirty="0"/>
        </a:p>
      </dsp:txBody>
      <dsp:txXfrm>
        <a:off x="1247901" y="2801279"/>
        <a:ext cx="2716009" cy="1724665"/>
      </dsp:txXfrm>
    </dsp:sp>
    <dsp:sp modelId="{1CBDEB0C-8B52-43AE-8D82-CEA796F065DB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8D281-6379-4DCE-BBA4-3CF626D6AAF2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i="1" kern="1200" dirty="0" smtClean="0"/>
            <a:t>Επίκτητα</a:t>
          </a:r>
          <a:r>
            <a:rPr lang="el-GR" sz="2700" kern="1200" dirty="0" smtClean="0"/>
            <a:t>- περιβάλλον </a:t>
          </a:r>
          <a:endParaRPr lang="en-US" sz="2700" kern="1200" dirty="0"/>
        </a:p>
      </dsp:txBody>
      <dsp:txXfrm>
        <a:off x="4567468" y="2801279"/>
        <a:ext cx="2716009" cy="1724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ds/8521/667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ΚΛΗΡΟΝΟΜΙΚΟΤΗΤΑ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l="21154" t="28790" r="20673" b="12491"/>
          <a:stretch>
            <a:fillRect/>
          </a:stretch>
        </p:blipFill>
        <p:spPr bwMode="auto">
          <a:xfrm>
            <a:off x="467544" y="620688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Νόμοι του </a:t>
            </a:r>
            <a:r>
              <a:rPr lang="en-US" dirty="0" smtClean="0">
                <a:solidFill>
                  <a:srgbClr val="C00000"/>
                </a:solidFill>
              </a:rPr>
              <a:t>Mendel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Ο Γκρέγκορ Γιόχαν Μέντελ ήταν Αυστριακός μοναχός, γνωστός για τις μελέτες που πραγματοποίησε σχετικά με τους μηχανισμούς της κληρονομικότητας χαρακτηριστικών στα φυτά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5 - Θέση περιεχομένου" descr="800w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067944" cy="36204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Νόμοι του </a:t>
            </a:r>
            <a:r>
              <a:rPr lang="en-US" dirty="0" smtClean="0"/>
              <a:t>Mendel</a:t>
            </a:r>
            <a:endParaRPr lang="en-US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17750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http://photodentro.edu.gr/v/item/ds/8521/6678</a:t>
            </a:r>
            <a:endParaRPr lang="en-US" dirty="0" smtClean="0"/>
          </a:p>
          <a:p>
            <a:endParaRPr lang="en-US" dirty="0" smtClean="0"/>
          </a:p>
          <a:p>
            <a:r>
              <a:rPr lang="el-GR" i="1" dirty="0" smtClean="0">
                <a:solidFill>
                  <a:schemeClr val="tx1"/>
                </a:solidFill>
              </a:rPr>
              <a:t>Ανοίξτε με </a:t>
            </a:r>
            <a:r>
              <a:rPr lang="en-US" i="1" dirty="0" err="1" smtClean="0">
                <a:solidFill>
                  <a:schemeClr val="tx1"/>
                </a:solidFill>
              </a:rPr>
              <a:t>mozilla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l-GR" i="1" dirty="0" smtClean="0">
                <a:solidFill>
                  <a:schemeClr val="tx1"/>
                </a:solidFill>
              </a:rPr>
              <a:t>ή </a:t>
            </a:r>
            <a:r>
              <a:rPr lang="en-US" i="1" dirty="0" smtClean="0">
                <a:solidFill>
                  <a:schemeClr val="tx1"/>
                </a:solidFill>
              </a:rPr>
              <a:t>explorer </a:t>
            </a:r>
            <a:r>
              <a:rPr lang="el-GR" i="1" dirty="0" smtClean="0">
                <a:solidFill>
                  <a:schemeClr val="tx1"/>
                </a:solidFill>
              </a:rPr>
              <a:t>την παραπάνω  διεύθυνση.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Ποιο θα είναι το χρώμα των ματιών των παιδιών αν η μητέρα έχει γαλανά μάτια και ο πατέρας είναι </a:t>
            </a:r>
            <a:r>
              <a:rPr lang="el-GR" dirty="0" err="1" smtClean="0"/>
              <a:t>ετερόζυγος</a:t>
            </a:r>
            <a:r>
              <a:rPr lang="el-GR" dirty="0" smtClean="0"/>
              <a:t> και έχει καστανό χρώμα ματιών ; </a:t>
            </a:r>
          </a:p>
          <a:p>
            <a:r>
              <a:rPr lang="el-GR" sz="2000" dirty="0" smtClean="0"/>
              <a:t>Στο βιβλίο: </a:t>
            </a:r>
            <a:r>
              <a:rPr lang="el-GR" sz="2000" dirty="0" err="1" smtClean="0"/>
              <a:t>αλληλόμορφο</a:t>
            </a:r>
            <a:r>
              <a:rPr lang="el-GR" sz="2000" dirty="0" smtClean="0"/>
              <a:t>  Μ: καστανό χρώμα και  μ: γαλάζιο χρώμα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2" y="4221088"/>
          <a:ext cx="7488831" cy="192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642992">
                <a:tc>
                  <a:txBody>
                    <a:bodyPr/>
                    <a:lstStyle/>
                    <a:p>
                      <a:r>
                        <a:rPr lang="el-GR" dirty="0" smtClean="0"/>
                        <a:t>Πατέρας            Μητέρα: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  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endParaRPr lang="en-US" dirty="0"/>
                    </a:p>
                  </a:txBody>
                  <a:tcPr/>
                </a:tc>
              </a:tr>
              <a:tr h="642992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Μμ</a:t>
                      </a:r>
                      <a:endParaRPr lang="en-US" dirty="0"/>
                    </a:p>
                  </a:txBody>
                  <a:tcPr/>
                </a:tc>
              </a:tr>
              <a:tr h="642992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μμ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7 - Ευθεία γραμμή σύνδεσης"/>
          <p:cNvCxnSpPr/>
          <p:nvPr/>
        </p:nvCxnSpPr>
        <p:spPr>
          <a:xfrm flipH="1" flipV="1">
            <a:off x="1331640" y="4221088"/>
            <a:ext cx="144016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Γονότυποι παιδιών:</a:t>
            </a:r>
          </a:p>
          <a:p>
            <a:r>
              <a:rPr lang="el-GR" dirty="0" smtClean="0"/>
              <a:t>Μμ  50% , μμ 50%</a:t>
            </a:r>
          </a:p>
          <a:p>
            <a:r>
              <a:rPr lang="el-GR" dirty="0" smtClean="0"/>
              <a:t>Φαινότυποι παιδιών:</a:t>
            </a:r>
          </a:p>
          <a:p>
            <a:r>
              <a:rPr lang="el-GR" dirty="0" smtClean="0"/>
              <a:t>κ</a:t>
            </a:r>
            <a:r>
              <a:rPr lang="el-GR" smtClean="0"/>
              <a:t>αστανά μάτια (50</a:t>
            </a:r>
            <a:r>
              <a:rPr lang="el-GR" dirty="0" smtClean="0"/>
              <a:t>%) , γαλανά </a:t>
            </a:r>
            <a:r>
              <a:rPr lang="el-GR" smtClean="0"/>
              <a:t>μάτια  (50%)</a:t>
            </a:r>
            <a:endParaRPr lang="el-G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Πηγές: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Λογισμικό βιολογίας Γυμνασίου</a:t>
            </a:r>
          </a:p>
          <a:p>
            <a:r>
              <a:rPr lang="en-US" dirty="0" smtClean="0"/>
              <a:t>photodentro.edu.gr</a:t>
            </a:r>
          </a:p>
          <a:p>
            <a:r>
              <a:rPr lang="el-GR" dirty="0" smtClean="0"/>
              <a:t>Βιβλίο </a:t>
            </a:r>
            <a:r>
              <a:rPr lang="el-GR" smtClean="0"/>
              <a:t>μαθητή «βιολογία </a:t>
            </a:r>
            <a:r>
              <a:rPr lang="el-GR" dirty="0" smtClean="0"/>
              <a:t>β’ και γ</a:t>
            </a:r>
            <a:r>
              <a:rPr lang="el-GR" smtClean="0"/>
              <a:t>’ γυμνασίου»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1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12 - Θέση περιεχομένου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Φαινότυπος</a:t>
            </a:r>
            <a:r>
              <a:rPr lang="el-GR" dirty="0" smtClean="0"/>
              <a:t> : το σύνολο των χαρακτηριστικών (μορφολογικών, ανατομικών, φυσιολογικών κ.λπ.) ενός οργανισμού.</a:t>
            </a:r>
          </a:p>
          <a:p>
            <a:endParaRPr lang="el-GR" dirty="0" smtClean="0"/>
          </a:p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Γονότυπος: </a:t>
            </a:r>
            <a:r>
              <a:rPr lang="el-GR" dirty="0" smtClean="0"/>
              <a:t>το σύνολο των </a:t>
            </a:r>
            <a:r>
              <a:rPr lang="el-GR" dirty="0" err="1" smtClean="0"/>
              <a:t>αλληλόμορφων</a:t>
            </a:r>
            <a:r>
              <a:rPr lang="el-GR" dirty="0" smtClean="0"/>
              <a:t> που βρίσκονται σε κάθε κύτταρο ενός οργανισμού.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7781760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- Ευθύγραμμο βέλος σύνδεσης"/>
          <p:cNvCxnSpPr/>
          <p:nvPr/>
        </p:nvCxnSpPr>
        <p:spPr>
          <a:xfrm>
            <a:off x="5148064" y="3717032"/>
            <a:ext cx="0" cy="1008112"/>
          </a:xfrm>
          <a:prstGeom prst="straightConnector1">
            <a:avLst/>
          </a:prstGeom>
          <a:ln w="190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5364088" y="3717032"/>
            <a:ext cx="144016" cy="1008112"/>
          </a:xfrm>
          <a:prstGeom prst="straightConnector1">
            <a:avLst/>
          </a:prstGeom>
          <a:ln w="190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6660232" y="3645024"/>
            <a:ext cx="0" cy="1080120"/>
          </a:xfrm>
          <a:prstGeom prst="straightConnector1">
            <a:avLst/>
          </a:prstGeom>
          <a:ln w="158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6876256" y="3645024"/>
            <a:ext cx="144016" cy="1008112"/>
          </a:xfrm>
          <a:prstGeom prst="straightConnector1">
            <a:avLst/>
          </a:prstGeom>
          <a:ln w="190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7281172" cy="426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l="20994" t="29075" r="20353" b="11920"/>
          <a:stretch>
            <a:fillRect/>
          </a:stretch>
        </p:blipFill>
        <p:spPr bwMode="auto">
          <a:xfrm>
            <a:off x="1115616" y="1772816"/>
            <a:ext cx="6264696" cy="408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l="21362" t="29250" r="21719" b="15250"/>
          <a:stretch>
            <a:fillRect/>
          </a:stretch>
        </p:blipFill>
        <p:spPr bwMode="auto">
          <a:xfrm>
            <a:off x="755576" y="548680"/>
            <a:ext cx="7776864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4704"/>
            <a:ext cx="8219256" cy="53614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l="21314" t="28775" r="19872" b="14245"/>
          <a:stretch>
            <a:fillRect/>
          </a:stretch>
        </p:blipFill>
        <p:spPr bwMode="auto">
          <a:xfrm>
            <a:off x="539552" y="764704"/>
            <a:ext cx="82089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 l="21474" t="27920" r="20353" b="10827"/>
          <a:stretch>
            <a:fillRect/>
          </a:stretch>
        </p:blipFill>
        <p:spPr bwMode="auto">
          <a:xfrm>
            <a:off x="1259632" y="1556792"/>
            <a:ext cx="61212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173</Words>
  <Application>Microsoft Office PowerPoint</Application>
  <PresentationFormat>Προβολή στην οθόνη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ΚΛΗΡΟΝΟΜΙΚΟΤΗΤΑ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Νόμοι του Mendel</vt:lpstr>
      <vt:lpstr>Νόμοι του Mendel</vt:lpstr>
      <vt:lpstr>Άσκηση</vt:lpstr>
      <vt:lpstr>Διαφάνεια 14</vt:lpstr>
      <vt:lpstr>Πηγές: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ΚΛΗΡΟΝΟΜΙΚΟΤΗΤΑ</dc:title>
  <dc:creator>User</dc:creator>
  <cp:lastModifiedBy>User</cp:lastModifiedBy>
  <cp:revision>26</cp:revision>
  <dcterms:created xsi:type="dcterms:W3CDTF">2020-05-02T09:04:42Z</dcterms:created>
  <dcterms:modified xsi:type="dcterms:W3CDTF">2020-05-04T09:12:50Z</dcterms:modified>
</cp:coreProperties>
</file>