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57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82" d="100"/>
          <a:sy n="82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azn8GB48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FA080-85DD-4AAE-9BC2-7820955A0689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48" y="278580"/>
            <a:ext cx="82296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DNA</a:t>
            </a:r>
            <a:endParaRPr lang="el-GR" sz="4000" dirty="0" smtClean="0"/>
          </a:p>
        </p:txBody>
      </p:sp>
      <p:pic>
        <p:nvPicPr>
          <p:cNvPr id="57348" name="Picture 5" descr="Chemical Structure of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429000"/>
            <a:ext cx="3867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DNA double hel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5" y="2078038"/>
            <a:ext cx="227965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17"/>
          <p:cNvSpPr>
            <a:spLocks noChangeArrowheads="1"/>
          </p:cNvSpPr>
          <p:nvPr/>
        </p:nvSpPr>
        <p:spPr bwMode="auto">
          <a:xfrm>
            <a:off x="611188" y="3062288"/>
            <a:ext cx="2397125" cy="366712"/>
          </a:xfrm>
          <a:prstGeom prst="rect">
            <a:avLst/>
          </a:prstGeom>
          <a:noFill/>
          <a:ln w="57150" algn="ctr">
            <a:noFill/>
            <a:prstDash val="lg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DNA – </a:t>
            </a:r>
            <a:r>
              <a:rPr lang="el-GR"/>
              <a:t>χημική ένωση</a:t>
            </a:r>
          </a:p>
        </p:txBody>
      </p:sp>
      <p:sp>
        <p:nvSpPr>
          <p:cNvPr id="57351" name="Rectangle 18"/>
          <p:cNvSpPr>
            <a:spLocks noChangeArrowheads="1"/>
          </p:cNvSpPr>
          <p:nvPr>
            <p:ph type="body" idx="1"/>
          </p:nvPr>
        </p:nvSpPr>
        <p:spPr>
          <a:xfrm>
            <a:off x="457200" y="998538"/>
            <a:ext cx="8229600" cy="4525962"/>
          </a:xfrm>
          <a:noFill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7352" name="Rectangle 19"/>
          <p:cNvSpPr>
            <a:spLocks noChangeArrowheads="1"/>
          </p:cNvSpPr>
          <p:nvPr/>
        </p:nvSpPr>
        <p:spPr bwMode="auto">
          <a:xfrm>
            <a:off x="5832475" y="3429000"/>
            <a:ext cx="3173413" cy="366713"/>
          </a:xfrm>
          <a:prstGeom prst="rect">
            <a:avLst/>
          </a:prstGeom>
          <a:noFill/>
          <a:ln w="57150" algn="ctr">
            <a:noFill/>
            <a:prstDash val="lg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DNA – </a:t>
            </a:r>
            <a:r>
              <a:rPr lang="el-GR"/>
              <a:t>τρισδιάστατο μοντέλο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r>
              <a:rPr lang="el-GR" sz="2400" dirty="0" err="1" smtClean="0"/>
              <a:t>΄</a:t>
            </a:r>
            <a:r>
              <a:rPr lang="el-GR" sz="2400" dirty="0" err="1" smtClean="0"/>
              <a:t>Δίκλωνο</a:t>
            </a:r>
            <a:r>
              <a:rPr lang="el-GR" sz="2400" dirty="0" smtClean="0"/>
              <a:t> μόριο</a:t>
            </a:r>
          </a:p>
          <a:p>
            <a:r>
              <a:rPr lang="el-GR" sz="2400" dirty="0" smtClean="0"/>
              <a:t>Αποτελείται από </a:t>
            </a:r>
            <a:r>
              <a:rPr lang="el-GR" sz="2400" dirty="0" err="1" smtClean="0">
                <a:solidFill>
                  <a:schemeClr val="accent5">
                    <a:lumMod val="75000"/>
                  </a:schemeClr>
                </a:solidFill>
              </a:rPr>
              <a:t>δεοξυριβονουκλεοτίδια</a:t>
            </a:r>
            <a:endParaRPr lang="el-G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2400" dirty="0" smtClean="0"/>
              <a:t>Καθένα από αυτά αποτελείται από μια: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err="1" smtClean="0">
                <a:solidFill>
                  <a:schemeClr val="accent2">
                    <a:lumMod val="75000"/>
                  </a:schemeClr>
                </a:solidFill>
              </a:rPr>
              <a:t>Δεοξυριβόζη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 (σάκχαρο)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Φωσφορική ομάδα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Αζωτούχα βάση </a:t>
            </a:r>
          </a:p>
          <a:p>
            <a:pPr marL="514350" indent="-514350">
              <a:buNone/>
            </a:pPr>
            <a:r>
              <a:rPr lang="el-GR" sz="2000" dirty="0" smtClean="0"/>
              <a:t>(</a:t>
            </a:r>
            <a:r>
              <a:rPr lang="el-GR" sz="2000" dirty="0" err="1" smtClean="0"/>
              <a:t>αδενίνη</a:t>
            </a:r>
            <a:r>
              <a:rPr lang="el-GR" sz="2000" dirty="0" smtClean="0"/>
              <a:t>, </a:t>
            </a:r>
            <a:r>
              <a:rPr lang="el-GR" sz="2000" dirty="0" err="1" smtClean="0"/>
              <a:t>θυμίνη</a:t>
            </a:r>
            <a:r>
              <a:rPr lang="el-GR" sz="2000" dirty="0" smtClean="0"/>
              <a:t>, </a:t>
            </a:r>
            <a:r>
              <a:rPr lang="el-GR" sz="2000" dirty="0" err="1" smtClean="0"/>
              <a:t>γουανίνη</a:t>
            </a:r>
            <a:r>
              <a:rPr lang="el-GR" sz="2000" dirty="0" smtClean="0"/>
              <a:t>, </a:t>
            </a:r>
            <a:r>
              <a:rPr lang="el-GR" sz="2000" dirty="0" err="1" smtClean="0"/>
              <a:t>κυτοσίνη</a:t>
            </a:r>
            <a:r>
              <a:rPr lang="el-GR" sz="2000" dirty="0" smtClean="0"/>
              <a:t> ) </a:t>
            </a:r>
          </a:p>
          <a:p>
            <a:pPr marL="514350" indent="-514350">
              <a:buNone/>
            </a:pPr>
            <a:r>
              <a:rPr lang="el-GR" sz="1400" dirty="0" smtClean="0"/>
              <a:t>Η </a:t>
            </a:r>
            <a:r>
              <a:rPr lang="el-GR" sz="1400" dirty="0" err="1" smtClean="0"/>
              <a:t>αδενινη</a:t>
            </a:r>
            <a:r>
              <a:rPr lang="el-GR" sz="1400" dirty="0" smtClean="0"/>
              <a:t> είναι </a:t>
            </a:r>
            <a:r>
              <a:rPr lang="el-GR" sz="1400" dirty="0" smtClean="0">
                <a:solidFill>
                  <a:srgbClr val="00B050"/>
                </a:solidFill>
              </a:rPr>
              <a:t>συμπληρωματική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θυμίνης</a:t>
            </a:r>
            <a:r>
              <a:rPr lang="el-GR" sz="1400" dirty="0" smtClean="0"/>
              <a:t> και η </a:t>
            </a:r>
            <a:r>
              <a:rPr lang="el-GR" sz="1400" dirty="0" err="1" smtClean="0"/>
              <a:t>γουανίνη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κυτοσίνης</a:t>
            </a:r>
            <a:r>
              <a:rPr lang="el-GR" sz="1400" dirty="0" smtClean="0"/>
              <a:t>.</a:t>
            </a:r>
            <a:endParaRPr lang="en-US" sz="1400" dirty="0"/>
          </a:p>
        </p:txBody>
      </p:sp>
      <p:pic>
        <p:nvPicPr>
          <p:cNvPr id="11" name="10 - Θέση περιεχομένου" descr="αφίσα-βάσεων-d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9"/>
            <a:ext cx="4778457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Θέση περιεχομένου" descr="dna-versus-r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262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Αντιγραφή</a:t>
            </a:r>
            <a:r>
              <a:rPr lang="en-US" sz="4000" dirty="0" smtClean="0"/>
              <a:t> </a:t>
            </a:r>
            <a:r>
              <a:rPr lang="en-US" sz="4000" dirty="0" smtClean="0"/>
              <a:t>DNA </a:t>
            </a:r>
            <a:endParaRPr lang="el-GR" sz="4000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5113"/>
            <a:ext cx="4330824" cy="639762"/>
          </a:xfrm>
        </p:spPr>
        <p:txBody>
          <a:bodyPr>
            <a:normAutofit/>
          </a:bodyPr>
          <a:lstStyle/>
          <a:p>
            <a:endParaRPr lang="el-GR" sz="2400" dirty="0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040188" cy="4392488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r>
              <a:rPr lang="el-GR" dirty="0" smtClean="0"/>
              <a:t>	Η διαδικασία της αντιγραφής της  διπλής       έλικας του </a:t>
            </a:r>
            <a:r>
              <a:rPr lang="en-US" dirty="0" smtClean="0"/>
              <a:t>DNA </a:t>
            </a:r>
            <a:r>
              <a:rPr lang="el-GR" dirty="0" smtClean="0"/>
              <a:t>είναι απαραίτητη στη διαδικασία της κυτταρικής διαίρεσης.</a:t>
            </a:r>
          </a:p>
          <a:p>
            <a:endParaRPr lang="el-GR" sz="1400" dirty="0" smtClean="0"/>
          </a:p>
          <a:p>
            <a:r>
              <a:rPr lang="el-GR" sz="1400" dirty="0" smtClean="0"/>
              <a:t>Η διπλή έλικα </a:t>
            </a:r>
            <a:r>
              <a:rPr lang="en-US" sz="1400" dirty="0" smtClean="0"/>
              <a:t> </a:t>
            </a:r>
            <a:r>
              <a:rPr lang="el-GR" sz="1400" dirty="0" smtClean="0"/>
              <a:t>ανοίξει σταδιακά (</a:t>
            </a:r>
            <a:r>
              <a:rPr lang="el-GR" sz="1400" dirty="0" err="1" smtClean="0"/>
              <a:t>εικ.1</a:t>
            </a:r>
            <a:r>
              <a:rPr lang="el-GR" sz="1400" dirty="0" smtClean="0"/>
              <a:t>) </a:t>
            </a:r>
          </a:p>
          <a:p>
            <a:pPr>
              <a:buNone/>
            </a:pPr>
            <a:r>
              <a:rPr lang="el-GR" sz="1400" dirty="0" smtClean="0"/>
              <a:t> </a:t>
            </a:r>
          </a:p>
          <a:p>
            <a:r>
              <a:rPr lang="el-GR" sz="1400" dirty="0" smtClean="0"/>
              <a:t>οι βάσεις που μένουν αζευγάρωτες σε κάθε αλυσίδα σχηματίζουν δεσμούς με συμπληρωματικές βάσεις ελεύθερων </a:t>
            </a:r>
            <a:r>
              <a:rPr lang="el-GR" sz="1400" dirty="0" err="1" smtClean="0"/>
              <a:t>δεοξυριβονουκλεοτιδίων</a:t>
            </a:r>
            <a:r>
              <a:rPr lang="el-GR" sz="1400" dirty="0" smtClean="0"/>
              <a:t>. (</a:t>
            </a:r>
            <a:r>
              <a:rPr lang="el-GR" sz="1400" dirty="0" err="1" smtClean="0"/>
              <a:t>εικ.2</a:t>
            </a:r>
            <a:r>
              <a:rPr lang="el-GR" sz="1400" dirty="0" smtClean="0"/>
              <a:t>) </a:t>
            </a:r>
            <a:endParaRPr lang="en-US" sz="1400" dirty="0" smtClean="0"/>
          </a:p>
          <a:p>
            <a:pPr algn="just" eaLnBrk="1" hangingPunct="1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8" name="7 - Θέση περιεχομένου" descr="wXAIWq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420376" cy="2283101"/>
          </a:xfrm>
        </p:spPr>
      </p:pic>
      <p:sp>
        <p:nvSpPr>
          <p:cNvPr id="583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B55CB3-AC33-49BC-81BA-6593D013ECF0}" type="slidenum">
              <a:rPr lang="el-GR" smtClean="0"/>
              <a:pPr/>
              <a:t>4</a:t>
            </a:fld>
            <a:endParaRPr lang="el-GR" smtClean="0"/>
          </a:p>
        </p:txBody>
      </p:sp>
      <p:pic>
        <p:nvPicPr>
          <p:cNvPr id="9" name="8 - Εικόνα" descr="WqJn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688978" cy="219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5861169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19114"/>
            <a:ext cx="7416824" cy="511355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μεταγραφή και μετάφραση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https://www.youtube.com/watch?v=Y-azn8GB48U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ad99918c6380186ecde203a552ffa6d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848354"/>
            <a:ext cx="5184576" cy="5184576"/>
          </a:xfr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κεντρικό δόγμα της βιολογίας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sz="1600" dirty="0" smtClean="0"/>
              <a:t>replication- </a:t>
            </a:r>
            <a:r>
              <a:rPr lang="el-GR" sz="1600" dirty="0" smtClean="0"/>
              <a:t>αντιγραφή</a:t>
            </a:r>
            <a:r>
              <a:rPr lang="en-US" sz="1600" dirty="0" smtClean="0"/>
              <a:t>, </a:t>
            </a:r>
            <a:r>
              <a:rPr lang="el-GR" sz="1600" dirty="0" smtClean="0"/>
              <a:t>          </a:t>
            </a:r>
            <a:r>
              <a:rPr lang="en-US" sz="1600" dirty="0" smtClean="0"/>
              <a:t>transcription- </a:t>
            </a:r>
            <a:r>
              <a:rPr lang="el-GR" sz="1600" dirty="0" smtClean="0"/>
              <a:t>μεταγραφή</a:t>
            </a:r>
            <a:r>
              <a:rPr lang="en-US" sz="1600" dirty="0" smtClean="0"/>
              <a:t>,</a:t>
            </a:r>
            <a:r>
              <a:rPr lang="el-GR" sz="1600" smtClean="0"/>
              <a:t>          </a:t>
            </a:r>
            <a:r>
              <a:rPr lang="en-US" sz="1600" smtClean="0"/>
              <a:t> </a:t>
            </a:r>
            <a:r>
              <a:rPr lang="en-US" sz="1600" dirty="0" smtClean="0"/>
              <a:t>translation- </a:t>
            </a:r>
            <a:r>
              <a:rPr lang="el-GR" sz="1600" dirty="0" smtClean="0"/>
              <a:t>μετάφραση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61</Words>
  <Application>Microsoft Office PowerPoint</Application>
  <PresentationFormat>Προβολή στην οθόνη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DNA</vt:lpstr>
      <vt:lpstr>Δομή DNA</vt:lpstr>
      <vt:lpstr>Διαφάνεια 3</vt:lpstr>
      <vt:lpstr> Αντιγραφή DNA </vt:lpstr>
      <vt:lpstr>μεταγραφή και μετάφραση </vt:lpstr>
      <vt:lpstr> Το κεντρικό δόγμα της βιολογίας  replication- αντιγραφή,           transcription- μεταγραφή,           translation- μετάφραση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User</dc:creator>
  <cp:lastModifiedBy>User</cp:lastModifiedBy>
  <cp:revision>12</cp:revision>
  <dcterms:created xsi:type="dcterms:W3CDTF">2020-04-22T13:48:16Z</dcterms:created>
  <dcterms:modified xsi:type="dcterms:W3CDTF">2020-04-23T06:11:24Z</dcterms:modified>
</cp:coreProperties>
</file>