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media/image28.png" ContentType="image/png"/>
  <Override PartName="/ppt/media/image1.jpeg" ContentType="image/jpeg"/>
  <Override PartName="/ppt/media/image3.png" ContentType="image/png"/>
  <Override PartName="/ppt/media/image38.png" ContentType="image/png"/>
  <Override PartName="/ppt/media/image2.jpeg" ContentType="image/jpeg"/>
  <Override PartName="/ppt/media/image8.png" ContentType="image/png"/>
  <Override PartName="/ppt/media/image4.png" ContentType="image/png"/>
  <Override PartName="/ppt/media/image7.png" ContentType="image/png"/>
  <Override PartName="/ppt/media/image5.jpeg" ContentType="image/jpeg"/>
  <Override PartName="/ppt/media/image11.png" ContentType="image/png"/>
  <Override PartName="/ppt/media/image6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" Target="slides/slide1.xml"/><Relationship Id="rId23" Type="http://schemas.openxmlformats.org/officeDocument/2006/relationships/slide" Target="slides/slide2.xml"/><Relationship Id="rId24" Type="http://schemas.openxmlformats.org/officeDocument/2006/relationships/slide" Target="slides/slide3.xml"/><Relationship Id="rId25" Type="http://schemas.openxmlformats.org/officeDocument/2006/relationships/slide" Target="slides/slide4.xml"/><Relationship Id="rId26" Type="http://schemas.openxmlformats.org/officeDocument/2006/relationships/slide" Target="slides/slide5.xml"/><Relationship Id="rId27" Type="http://schemas.openxmlformats.org/officeDocument/2006/relationships/slide" Target="slides/slide6.xml"/><Relationship Id="rId28" Type="http://schemas.openxmlformats.org/officeDocument/2006/relationships/slide" Target="slides/slide7.xml"/><Relationship Id="rId29" Type="http://schemas.openxmlformats.org/officeDocument/2006/relationships/slide" Target="slides/slide8.xml"/><Relationship Id="rId30" Type="http://schemas.openxmlformats.org/officeDocument/2006/relationships/slide" Target="slides/slide9.xml"/><Relationship Id="rId31" Type="http://schemas.openxmlformats.org/officeDocument/2006/relationships/slide" Target="slides/slide10.xml"/><Relationship Id="rId32" Type="http://schemas.openxmlformats.org/officeDocument/2006/relationships/slide" Target="slides/slide11.xml"/><Relationship Id="rId33" Type="http://schemas.openxmlformats.org/officeDocument/2006/relationships/slide" Target="slides/slide12.xml"/><Relationship Id="rId34" Type="http://schemas.openxmlformats.org/officeDocument/2006/relationships/slide" Target="slides/slide13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genda 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lo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asic 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5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5.jpe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5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5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5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5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5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0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7;p15"/>
          <p:cNvSpPr/>
          <p:nvPr/>
        </p:nvSpPr>
        <p:spPr>
          <a:xfrm>
            <a:off x="0" y="221760"/>
            <a:ext cx="251280" cy="1800000"/>
          </a:xfrm>
          <a:prstGeom prst="rect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62880" y="250920"/>
            <a:ext cx="4234680" cy="1225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l-GR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93;p32"/>
          <p:cNvSpPr/>
          <p:nvPr/>
        </p:nvSpPr>
        <p:spPr>
          <a:xfrm>
            <a:off x="0" y="0"/>
            <a:ext cx="2699280" cy="5143320"/>
          </a:xfrm>
          <a:prstGeom prst="rect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6" name="Google Shape;94;p32" descr="E:\002-KIMS BUSINESS\007-02-Fullslidesppt-Contents\20161219\04-edu\owl-item01.png"/>
          <p:cNvPicPr/>
          <p:nvPr/>
        </p:nvPicPr>
        <p:blipFill>
          <a:blip r:embed="rId3"/>
          <a:stretch/>
        </p:blipFill>
        <p:spPr>
          <a:xfrm>
            <a:off x="1259640" y="3650760"/>
            <a:ext cx="1174680" cy="1225080"/>
          </a:xfrm>
          <a:prstGeom prst="rect">
            <a:avLst/>
          </a:prstGeom>
          <a:ln w="0"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96;p33"/>
          <p:cNvSpPr/>
          <p:nvPr/>
        </p:nvSpPr>
        <p:spPr>
          <a:xfrm>
            <a:off x="353880" y="1131480"/>
            <a:ext cx="2849400" cy="3648960"/>
          </a:xfrm>
          <a:prstGeom prst="roundRect">
            <a:avLst>
              <a:gd name="adj" fmla="val 3968"/>
            </a:avLst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" name="Google Shape;97;p33"/>
          <p:cNvSpPr/>
          <p:nvPr/>
        </p:nvSpPr>
        <p:spPr>
          <a:xfrm>
            <a:off x="755640" y="1427040"/>
            <a:ext cx="223200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2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You can Resize without losing quality</a:t>
            </a:r>
            <a:endParaRPr b="0" lang="el-G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Google Shape;98;p33"/>
          <p:cNvSpPr/>
          <p:nvPr/>
        </p:nvSpPr>
        <p:spPr>
          <a:xfrm>
            <a:off x="755640" y="1939320"/>
            <a:ext cx="223200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2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You can Change Fill Color &amp;</a:t>
            </a:r>
            <a:endParaRPr b="0" lang="el-GR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1200" strike="noStrike" u="none">
                <a:solidFill>
                  <a:schemeClr val="lt1"/>
                </a:solidFill>
                <a:uFillTx/>
                <a:latin typeface="Arial"/>
                <a:ea typeface="Arial"/>
              </a:rPr>
              <a:t>Line Color</a:t>
            </a:r>
            <a:endParaRPr b="0" lang="el-G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Google Shape;99;p33"/>
          <p:cNvSpPr/>
          <p:nvPr/>
        </p:nvSpPr>
        <p:spPr>
          <a:xfrm>
            <a:off x="532080" y="1347480"/>
            <a:ext cx="108000" cy="3240000"/>
          </a:xfrm>
          <a:prstGeom prst="roundRect">
            <a:avLst>
              <a:gd name="adj" fmla="val 50000"/>
            </a:avLst>
          </a:prstGeom>
          <a:solidFill>
            <a:schemeClr val="lt1">
              <a:alpha val="40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Google Shape;100;p33"/>
          <p:cNvSpPr/>
          <p:nvPr/>
        </p:nvSpPr>
        <p:spPr>
          <a:xfrm rot="5400000">
            <a:off x="2593080" y="1238040"/>
            <a:ext cx="501840" cy="501840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2" name="Google Shape;101;p33"/>
          <p:cNvGrpSpPr/>
          <p:nvPr/>
        </p:nvGrpSpPr>
        <p:grpSpPr>
          <a:xfrm>
            <a:off x="755640" y="3062520"/>
            <a:ext cx="1872000" cy="1576080"/>
            <a:chOff x="755640" y="3062520"/>
            <a:chExt cx="1872000" cy="1576080"/>
          </a:xfrm>
        </p:grpSpPr>
        <p:sp>
          <p:nvSpPr>
            <p:cNvPr id="33" name="Google Shape;102;p33"/>
            <p:cNvSpPr/>
            <p:nvPr/>
          </p:nvSpPr>
          <p:spPr>
            <a:xfrm>
              <a:off x="781200" y="4392720"/>
              <a:ext cx="1846440" cy="24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000" strike="noStrike" u="none">
                  <a:solidFill>
                    <a:schemeClr val="lt1"/>
                  </a:solidFill>
                  <a:uFillTx/>
                  <a:latin typeface="Arial"/>
                  <a:ea typeface="Arial"/>
                </a:rPr>
                <a:t>www.googleslidesppt.com</a:t>
              </a:r>
              <a:endParaRPr b="0" lang="el-GR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4" name="Google Shape;103;p33"/>
            <p:cNvSpPr/>
            <p:nvPr/>
          </p:nvSpPr>
          <p:spPr>
            <a:xfrm>
              <a:off x="755640" y="3062520"/>
              <a:ext cx="1827360" cy="138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2800" strike="noStrike" u="none">
                  <a:solidFill>
                    <a:schemeClr val="lt1"/>
                  </a:solidFill>
                  <a:uFillTx/>
                  <a:latin typeface="Arial"/>
                  <a:ea typeface="Arial"/>
                </a:rPr>
                <a:t>Google</a:t>
              </a:r>
              <a:endParaRPr b="0" lang="el-GR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2800" strike="noStrike" u="none">
                  <a:solidFill>
                    <a:schemeClr val="lt1"/>
                  </a:solidFill>
                  <a:uFillTx/>
                  <a:latin typeface="Arial"/>
                  <a:ea typeface="Arial"/>
                </a:rPr>
                <a:t>Slides</a:t>
              </a:r>
              <a:endParaRPr b="0" lang="el-GR" sz="2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2800" strike="noStrike" u="none">
                  <a:solidFill>
                    <a:schemeClr val="lt1"/>
                  </a:solidFill>
                  <a:uFillTx/>
                  <a:latin typeface="Arial"/>
                  <a:ea typeface="Arial"/>
                </a:rPr>
                <a:t>PPT</a:t>
              </a:r>
              <a:endParaRPr b="0" lang="el-GR" sz="2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634120" y="207720"/>
            <a:ext cx="6509520" cy="6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l-GR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Google Shape;12;p16"/>
          <p:cNvSpPr/>
          <p:nvPr/>
        </p:nvSpPr>
        <p:spPr>
          <a:xfrm>
            <a:off x="0" y="0"/>
            <a:ext cx="1547280" cy="5143320"/>
          </a:xfrm>
          <a:prstGeom prst="rtTriangle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7" name="Google Shape;13;p16" descr="E:\002-KIMS BUSINESS\007-02-Fullslidesppt-Contents\20161219\04-edu\owl-item01.png"/>
          <p:cNvPicPr/>
          <p:nvPr/>
        </p:nvPicPr>
        <p:blipFill>
          <a:blip r:embed="rId3"/>
          <a:stretch/>
        </p:blipFill>
        <p:spPr>
          <a:xfrm flipH="1">
            <a:off x="317520" y="2582640"/>
            <a:ext cx="2316600" cy="2415960"/>
          </a:xfrm>
          <a:prstGeom prst="rect">
            <a:avLst/>
          </a:prstGeom>
          <a:ln w="0">
            <a:noFill/>
          </a:ln>
        </p:spPr>
      </p:pic>
      <p:sp>
        <p:nvSpPr>
          <p:cNvPr id="38" name="Google Shape;14;p16"/>
          <p:cNvSpPr/>
          <p:nvPr/>
        </p:nvSpPr>
        <p:spPr>
          <a:xfrm rot="10800000">
            <a:off x="8513640" y="720"/>
            <a:ext cx="627120" cy="1995120"/>
          </a:xfrm>
          <a:prstGeom prst="rtTriangle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0" y="121680"/>
            <a:ext cx="9143640" cy="6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l-GR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16;p17"/>
          <p:cNvGrpSpPr/>
          <p:nvPr/>
        </p:nvGrpSpPr>
        <p:grpSpPr>
          <a:xfrm>
            <a:off x="4860000" y="915480"/>
            <a:ext cx="3312000" cy="3312000"/>
            <a:chOff x="4860000" y="915480"/>
            <a:chExt cx="3312000" cy="3312000"/>
          </a:xfrm>
        </p:grpSpPr>
        <p:sp>
          <p:nvSpPr>
            <p:cNvPr id="42" name="Google Shape;17;p17"/>
            <p:cNvSpPr/>
            <p:nvPr/>
          </p:nvSpPr>
          <p:spPr>
            <a:xfrm>
              <a:off x="4932000" y="987480"/>
              <a:ext cx="3168000" cy="3168000"/>
            </a:xfrm>
            <a:prstGeom prst="ellipse">
              <a:avLst/>
            </a:prstGeom>
            <a:solidFill>
              <a:srgbClr val="3f3f3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l-GR" sz="14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3" name="Google Shape;18;p17"/>
            <p:cNvSpPr/>
            <p:nvPr/>
          </p:nvSpPr>
          <p:spPr>
            <a:xfrm>
              <a:off x="4860000" y="915480"/>
              <a:ext cx="3312000" cy="3312000"/>
            </a:xfrm>
            <a:prstGeom prst="ellipse">
              <a:avLst/>
            </a:prstGeom>
            <a:noFill/>
            <a:ln w="25400">
              <a:solidFill>
                <a:srgbClr val="3f3f3f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endParaRPr b="0" lang="el-GR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4" name="Google Shape;19;p17"/>
          <p:cNvSpPr/>
          <p:nvPr/>
        </p:nvSpPr>
        <p:spPr>
          <a:xfrm>
            <a:off x="0" y="0"/>
            <a:ext cx="4968360" cy="5143320"/>
          </a:xfrm>
          <a:prstGeom prst="parallelogram">
            <a:avLst>
              <a:gd name="adj" fmla="val 55093"/>
            </a:avLst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5" name="Google Shape;20;p17" descr="E:\002-KIMS BUSINESS\007-02-Fullslidesppt-Contents\20161219\04-edu\owl-item01.png"/>
          <p:cNvPicPr/>
          <p:nvPr/>
        </p:nvPicPr>
        <p:blipFill>
          <a:blip r:embed="rId3"/>
          <a:stretch/>
        </p:blipFill>
        <p:spPr>
          <a:xfrm flipH="1">
            <a:off x="1116000" y="987480"/>
            <a:ext cx="2653200" cy="276660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4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2;p18"/>
          <p:cNvSpPr/>
          <p:nvPr/>
        </p:nvSpPr>
        <p:spPr>
          <a:xfrm>
            <a:off x="3204000" y="483480"/>
            <a:ext cx="2736000" cy="2736000"/>
          </a:xfrm>
          <a:prstGeom prst="ellipse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9" name="Google Shape;23;p18" descr="E:\002-KIMS BUSINESS\007-02-Fullslidesppt-Contents\20161219\04-edu\owl-item01.png"/>
          <p:cNvPicPr/>
          <p:nvPr/>
        </p:nvPicPr>
        <p:blipFill>
          <a:blip r:embed="rId3"/>
          <a:stretch/>
        </p:blipFill>
        <p:spPr>
          <a:xfrm>
            <a:off x="3743280" y="930960"/>
            <a:ext cx="1656720" cy="17280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0" y="3627000"/>
            <a:ext cx="9143640" cy="6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l-GR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4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4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27;p19"/>
          <p:cNvSpPr/>
          <p:nvPr/>
        </p:nvSpPr>
        <p:spPr>
          <a:xfrm>
            <a:off x="0" y="4875840"/>
            <a:ext cx="9143640" cy="267120"/>
          </a:xfrm>
          <a:prstGeom prst="rect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3" name="Google Shape;28;p19" descr="E:\002-KIMS BUSINESS\007-02-Fullslidesppt-Contents\20161219\04-edu\owl-item01.png"/>
          <p:cNvPicPr/>
          <p:nvPr/>
        </p:nvPicPr>
        <p:blipFill>
          <a:blip r:embed="rId3"/>
          <a:stretch/>
        </p:blipFill>
        <p:spPr>
          <a:xfrm>
            <a:off x="8172360" y="4224960"/>
            <a:ext cx="794160" cy="82836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0" y="121680"/>
            <a:ext cx="9143640" cy="6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l-GR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4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32;p20"/>
          <p:cNvSpPr/>
          <p:nvPr/>
        </p:nvSpPr>
        <p:spPr>
          <a:xfrm>
            <a:off x="0" y="4875840"/>
            <a:ext cx="9143640" cy="267120"/>
          </a:xfrm>
          <a:prstGeom prst="rect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6" name="Google Shape;33;p20" descr="E:\002-KIMS BUSINESS\007-02-Fullslidesppt-Contents\20161219\04-edu\owl-item01.png"/>
          <p:cNvPicPr/>
          <p:nvPr/>
        </p:nvPicPr>
        <p:blipFill>
          <a:blip r:embed="rId3"/>
          <a:stretch/>
        </p:blipFill>
        <p:spPr>
          <a:xfrm>
            <a:off x="8172360" y="4224960"/>
            <a:ext cx="794160" cy="828360"/>
          </a:xfrm>
          <a:prstGeom prst="rect">
            <a:avLst/>
          </a:prstGeom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60560" y="350280"/>
            <a:ext cx="8083080" cy="6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l-GR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4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121680"/>
            <a:ext cx="9143640" cy="6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l-GR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39;p22"/>
          <p:cNvSpPr/>
          <p:nvPr/>
        </p:nvSpPr>
        <p:spPr>
          <a:xfrm>
            <a:off x="971640" y="1779840"/>
            <a:ext cx="7272360" cy="2304000"/>
          </a:xfrm>
          <a:prstGeom prst="rect">
            <a:avLst/>
          </a:prstGeom>
          <a:noFill/>
          <a:ln w="38100">
            <a:solidFill>
              <a:srgbClr val="d15a12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Google Shape;40;p22"/>
          <p:cNvSpPr/>
          <p:nvPr/>
        </p:nvSpPr>
        <p:spPr>
          <a:xfrm>
            <a:off x="1403640" y="997200"/>
            <a:ext cx="1583640" cy="1583640"/>
          </a:xfrm>
          <a:prstGeom prst="ellipse">
            <a:avLst/>
          </a:prstGeom>
          <a:solidFill>
            <a:srgbClr val="d15a12"/>
          </a:solidFill>
          <a:ln w="25400">
            <a:solidFill>
              <a:srgbClr val="d15a12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1" name="Google Shape;41;p22" descr="E:\002-KIMS BUSINESS\007-02-Fullslidesppt-Contents\20161219\04-edu\owl-item01.png"/>
          <p:cNvPicPr/>
          <p:nvPr/>
        </p:nvPicPr>
        <p:blipFill>
          <a:blip r:embed="rId3"/>
          <a:stretch/>
        </p:blipFill>
        <p:spPr>
          <a:xfrm>
            <a:off x="1716120" y="1288800"/>
            <a:ext cx="959040" cy="1000080"/>
          </a:xfrm>
          <a:prstGeom prst="rect">
            <a:avLst/>
          </a:prstGeom>
          <a:ln w="0"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3640" cy="249948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43;p23"/>
          <p:cNvSpPr/>
          <p:nvPr/>
        </p:nvSpPr>
        <p:spPr>
          <a:xfrm>
            <a:off x="0" y="4875840"/>
            <a:ext cx="9143640" cy="267120"/>
          </a:xfrm>
          <a:prstGeom prst="rect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3" name="Google Shape;44;p23" descr="E:\002-KIMS BUSINESS\007-02-Fullslidesppt-Contents\20161219\04-edu\owl-item01.png"/>
          <p:cNvPicPr/>
          <p:nvPr/>
        </p:nvPicPr>
        <p:blipFill>
          <a:blip r:embed="rId3"/>
          <a:stretch/>
        </p:blipFill>
        <p:spPr>
          <a:xfrm>
            <a:off x="8172360" y="4224960"/>
            <a:ext cx="794160" cy="828360"/>
          </a:xfrm>
          <a:prstGeom prst="rect">
            <a:avLst/>
          </a:prstGeom>
          <a:ln w="0">
            <a:noFill/>
          </a:ln>
        </p:spPr>
      </p:pic>
      <p:sp>
        <p:nvSpPr>
          <p:cNvPr id="64" name="PlaceHolder 1"/>
          <p:cNvSpPr>
            <a:spLocks noGrp="1"/>
          </p:cNvSpPr>
          <p:nvPr>
            <p:ph type="body"/>
          </p:nvPr>
        </p:nvSpPr>
        <p:spPr>
          <a:xfrm>
            <a:off x="702360" y="1650600"/>
            <a:ext cx="1693800" cy="1856880"/>
          </a:xfrm>
          <a:prstGeom prst="rect">
            <a:avLst/>
          </a:prstGeom>
          <a:solidFill>
            <a:srgbClr val="d8d8d8"/>
          </a:solidFill>
          <a:ln w="25560">
            <a:solidFill>
              <a:srgbClr val="d15a12"/>
            </a:solidFill>
            <a:round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Google Shape;46;p23"/>
          <p:cNvSpPr/>
          <p:nvPr/>
        </p:nvSpPr>
        <p:spPr>
          <a:xfrm>
            <a:off x="558720" y="1094760"/>
            <a:ext cx="569160" cy="10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60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“</a:t>
            </a:r>
            <a:endParaRPr b="0" lang="el-GR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Google Shape;47;p23"/>
          <p:cNvSpPr/>
          <p:nvPr/>
        </p:nvSpPr>
        <p:spPr>
          <a:xfrm rot="10800000">
            <a:off x="1971360" y="3508200"/>
            <a:ext cx="569160" cy="10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60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“</a:t>
            </a:r>
            <a:endParaRPr b="0" lang="el-GR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705040" y="1650600"/>
            <a:ext cx="1693800" cy="1856880"/>
          </a:xfrm>
          <a:prstGeom prst="rect">
            <a:avLst/>
          </a:prstGeom>
          <a:solidFill>
            <a:srgbClr val="d8d8d8"/>
          </a:solidFill>
          <a:ln w="25560">
            <a:solidFill>
              <a:srgbClr val="d15a12"/>
            </a:solidFill>
            <a:round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Google Shape;49;p23"/>
          <p:cNvSpPr/>
          <p:nvPr/>
        </p:nvSpPr>
        <p:spPr>
          <a:xfrm>
            <a:off x="2561400" y="1094760"/>
            <a:ext cx="569160" cy="10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60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“</a:t>
            </a:r>
            <a:endParaRPr b="0" lang="el-GR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Google Shape;50;p23"/>
          <p:cNvSpPr/>
          <p:nvPr/>
        </p:nvSpPr>
        <p:spPr>
          <a:xfrm rot="10800000">
            <a:off x="3974400" y="3508200"/>
            <a:ext cx="569160" cy="10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60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“</a:t>
            </a:r>
            <a:endParaRPr b="0" lang="el-GR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708080" y="1650600"/>
            <a:ext cx="1693800" cy="1856880"/>
          </a:xfrm>
          <a:prstGeom prst="rect">
            <a:avLst/>
          </a:prstGeom>
          <a:solidFill>
            <a:srgbClr val="d8d8d8"/>
          </a:solidFill>
          <a:ln w="25560">
            <a:solidFill>
              <a:srgbClr val="d15a12"/>
            </a:solidFill>
            <a:round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Google Shape;52;p23"/>
          <p:cNvSpPr/>
          <p:nvPr/>
        </p:nvSpPr>
        <p:spPr>
          <a:xfrm>
            <a:off x="4564440" y="1094760"/>
            <a:ext cx="569160" cy="10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60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“</a:t>
            </a:r>
            <a:endParaRPr b="0" lang="el-GR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Google Shape;53;p23"/>
          <p:cNvSpPr/>
          <p:nvPr/>
        </p:nvSpPr>
        <p:spPr>
          <a:xfrm rot="10800000">
            <a:off x="5977080" y="3508200"/>
            <a:ext cx="569160" cy="10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60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“</a:t>
            </a:r>
            <a:endParaRPr b="0" lang="el-GR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711120" y="1650600"/>
            <a:ext cx="1693800" cy="1856880"/>
          </a:xfrm>
          <a:prstGeom prst="rect">
            <a:avLst/>
          </a:prstGeom>
          <a:solidFill>
            <a:srgbClr val="d8d8d8"/>
          </a:solidFill>
          <a:ln w="25560">
            <a:solidFill>
              <a:srgbClr val="d15a12"/>
            </a:solidFill>
            <a:round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Google Shape;55;p23"/>
          <p:cNvSpPr/>
          <p:nvPr/>
        </p:nvSpPr>
        <p:spPr>
          <a:xfrm>
            <a:off x="6567480" y="1094760"/>
            <a:ext cx="569160" cy="10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60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“</a:t>
            </a:r>
            <a:endParaRPr b="0" lang="el-GR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Google Shape;56;p23"/>
          <p:cNvSpPr/>
          <p:nvPr/>
        </p:nvSpPr>
        <p:spPr>
          <a:xfrm rot="10800000">
            <a:off x="7980120" y="3508200"/>
            <a:ext cx="569160" cy="10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60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“</a:t>
            </a:r>
            <a:endParaRPr b="0" lang="el-GR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title"/>
          </p:nvPr>
        </p:nvSpPr>
        <p:spPr>
          <a:xfrm>
            <a:off x="0" y="121680"/>
            <a:ext cx="9143640" cy="6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l-GR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2;p25" descr="D:\Fullppt\005-PNG이미지\모니터.png"/>
          <p:cNvPicPr/>
          <p:nvPr/>
        </p:nvPicPr>
        <p:blipFill>
          <a:blip r:embed="rId3"/>
          <a:stretch/>
        </p:blipFill>
        <p:spPr>
          <a:xfrm>
            <a:off x="1648080" y="1275480"/>
            <a:ext cx="2525760" cy="2518200"/>
          </a:xfrm>
          <a:prstGeom prst="rect">
            <a:avLst/>
          </a:prstGeom>
          <a:ln w="0">
            <a:noFill/>
          </a:ln>
        </p:spPr>
      </p:pic>
      <p:pic>
        <p:nvPicPr>
          <p:cNvPr id="5" name="Google Shape;63;p25" descr="D:\Fullppt\005-PNG이미지\모니터.png"/>
          <p:cNvPicPr/>
          <p:nvPr/>
        </p:nvPicPr>
        <p:blipFill>
          <a:blip r:embed="rId4"/>
          <a:stretch/>
        </p:blipFill>
        <p:spPr>
          <a:xfrm>
            <a:off x="4888440" y="1275480"/>
            <a:ext cx="2525760" cy="251820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1748520" y="1374480"/>
            <a:ext cx="2319120" cy="158436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87080" y="1374480"/>
            <a:ext cx="2319120" cy="158436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0" y="121680"/>
            <a:ext cx="9143640" cy="6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l-GR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body"/>
          </p:nvPr>
        </p:nvSpPr>
        <p:spPr>
          <a:xfrm>
            <a:off x="0" y="1851840"/>
            <a:ext cx="2231640" cy="287964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608000" y="1851840"/>
            <a:ext cx="2231640" cy="287964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912000" y="1851840"/>
            <a:ext cx="2231640" cy="287964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Google Shape;72;p26"/>
          <p:cNvSpPr/>
          <p:nvPr/>
        </p:nvSpPr>
        <p:spPr>
          <a:xfrm>
            <a:off x="2304000" y="1851840"/>
            <a:ext cx="2231640" cy="2879640"/>
          </a:xfrm>
          <a:prstGeom prst="rect">
            <a:avLst/>
          </a:prstGeom>
          <a:noFill/>
          <a:ln w="38100">
            <a:solidFill>
              <a:srgbClr val="d15a1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title"/>
          </p:nvPr>
        </p:nvSpPr>
        <p:spPr>
          <a:xfrm>
            <a:off x="0" y="121680"/>
            <a:ext cx="9143640" cy="6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l-GR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76;p27" descr="D:\Fullppt\PNG이미지\핸드폰2.png"/>
          <p:cNvPicPr/>
          <p:nvPr/>
        </p:nvPicPr>
        <p:blipFill>
          <a:blip r:embed="rId3"/>
          <a:stretch/>
        </p:blipFill>
        <p:spPr>
          <a:xfrm>
            <a:off x="107640" y="1385280"/>
            <a:ext cx="3060720" cy="3706200"/>
          </a:xfrm>
          <a:prstGeom prst="rect">
            <a:avLst/>
          </a:prstGeom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849240" y="1523520"/>
            <a:ext cx="1765080" cy="272664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title"/>
          </p:nvPr>
        </p:nvSpPr>
        <p:spPr>
          <a:xfrm>
            <a:off x="0" y="121680"/>
            <a:ext cx="9143640" cy="6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l-GR" sz="36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body"/>
          </p:nvPr>
        </p:nvSpPr>
        <p:spPr>
          <a:xfrm>
            <a:off x="3305520" y="0"/>
            <a:ext cx="2532240" cy="165564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305520" y="1743840"/>
            <a:ext cx="2532240" cy="165564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305520" y="3487680"/>
            <a:ext cx="2532240" cy="165564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txBody>
          <a:bodyPr lIns="90000" rIns="90000" tIns="45000" bIns="4500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85;p29"/>
          <p:cNvSpPr/>
          <p:nvPr/>
        </p:nvSpPr>
        <p:spPr>
          <a:xfrm>
            <a:off x="1225440" y="1276200"/>
            <a:ext cx="3815640" cy="3311640"/>
          </a:xfrm>
          <a:prstGeom prst="frame">
            <a:avLst>
              <a:gd name="adj1" fmla="val 1918"/>
            </a:avLst>
          </a:prstGeom>
          <a:solidFill>
            <a:srgbClr val="d15a12"/>
          </a:solidFill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" name="PlaceHolder 1"/>
          <p:cNvSpPr>
            <a:spLocks noGrp="1"/>
          </p:cNvSpPr>
          <p:nvPr>
            <p:ph type="body"/>
          </p:nvPr>
        </p:nvSpPr>
        <p:spPr>
          <a:xfrm>
            <a:off x="726840" y="555480"/>
            <a:ext cx="3816000" cy="3311640"/>
          </a:xfrm>
          <a:prstGeom prst="rect">
            <a:avLst/>
          </a:prstGeom>
          <a:solidFill>
            <a:srgbClr val="d8d8d8"/>
          </a:solidFill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lIns="90000" rIns="90000" tIns="45000" bIns="45000" anchor="t">
            <a:normAutofit fontScale="850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88;p30"/>
          <p:cNvSpPr/>
          <p:nvPr/>
        </p:nvSpPr>
        <p:spPr>
          <a:xfrm>
            <a:off x="5801040" y="0"/>
            <a:ext cx="3342600" cy="5143320"/>
          </a:xfrm>
          <a:prstGeom prst="rect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body"/>
          </p:nvPr>
        </p:nvSpPr>
        <p:spPr>
          <a:xfrm>
            <a:off x="3305520" y="0"/>
            <a:ext cx="2532240" cy="514332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txBody>
          <a:bodyPr lIns="90000" rIns="90000" tIns="45000" bIns="45000" anchor="t">
            <a:normAutofit fontScale="4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body"/>
          </p:nvPr>
        </p:nvSpPr>
        <p:spPr>
          <a:xfrm>
            <a:off x="443160" y="555120"/>
            <a:ext cx="8001720" cy="4183200"/>
          </a:xfrm>
          <a:prstGeom prst="rect">
            <a:avLst/>
          </a:prstGeom>
          <a:solidFill>
            <a:srgbClr val="d8d8d8"/>
          </a:solidFill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docs.google.com/forms/d/e/1FAIpQLSdddI8iZLzkg-CKoNzoeHxCp7WVjFycPNPtswEQa03RgrYzAA/viewform" TargetMode="External"/><Relationship Id="rId2" Type="http://schemas.openxmlformats.org/officeDocument/2006/relationships/slideLayout" Target="../slideLayouts/slideLayout1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1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slideLayout" Target="../slideLayouts/slideLayout1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slideLayout" Target="../slideLayouts/slideLayout1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62880" y="250920"/>
            <a:ext cx="6640920" cy="204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" sz="3600" strike="noStrike" u="none">
                <a:solidFill>
                  <a:srgbClr val="741b47"/>
                </a:solidFill>
                <a:uFillTx/>
                <a:latin typeface="Arial"/>
                <a:ea typeface="Arial"/>
              </a:rPr>
              <a:t>Το υλικό του υπολογιστή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" sz="3600" strike="noStrike" u="none">
                <a:solidFill>
                  <a:srgbClr val="741b47"/>
                </a:solidFill>
                <a:uFillTx/>
                <a:latin typeface="Arial"/>
                <a:ea typeface="Arial"/>
              </a:rPr>
              <a:t> </a:t>
            </a:r>
            <a:r>
              <a:rPr b="0" lang="en" sz="3600" strike="noStrike" u="none">
                <a:solidFill>
                  <a:srgbClr val="741b47"/>
                </a:solidFill>
                <a:uFillTx/>
                <a:latin typeface="Arial"/>
                <a:ea typeface="Arial"/>
              </a:rPr>
              <a:t>Α Γυμνασίου 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" sz="3600" strike="noStrike" u="none">
                <a:solidFill>
                  <a:srgbClr val="741b47"/>
                </a:solidFill>
                <a:uFillTx/>
                <a:latin typeface="Arial"/>
                <a:ea typeface="Arial"/>
              </a:rPr>
              <a:t>Νέο πρόγραμμα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316880" y="194040"/>
            <a:ext cx="6509520" cy="6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600" strike="noStrike" u="none">
                <a:solidFill>
                  <a:srgbClr val="990000"/>
                </a:solidFill>
                <a:uFillTx/>
                <a:latin typeface="Arial"/>
                <a:ea typeface="Arial"/>
              </a:rPr>
              <a:t>Κατηγορίες σκληρών δίσκων 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Google Shape;206;g30ee431019a_0_1"/>
          <p:cNvSpPr/>
          <p:nvPr/>
        </p:nvSpPr>
        <p:spPr>
          <a:xfrm>
            <a:off x="2229840" y="749160"/>
            <a:ext cx="6757560" cy="42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" sz="1500" strike="noStrike" u="none">
                <a:solidFill>
                  <a:srgbClr val="980000"/>
                </a:solidFill>
                <a:uFillTx/>
                <a:latin typeface="Arial"/>
                <a:ea typeface="Arial"/>
              </a:rPr>
              <a:t>HDD(HARD DISK DRIVES) : χρησιμοποιούν περιστερφόμενους μαγνητικούς δίσκους, έχουν μεγάλη χωρητικότητα, χαμηλότερη ταχύτητα από τους άλλους δίσκους και χαμηλότερο κόστος.</a:t>
            </a: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" sz="1500" strike="noStrike" u="none">
                <a:solidFill>
                  <a:srgbClr val="980000"/>
                </a:solidFill>
                <a:uFillTx/>
                <a:latin typeface="Arial"/>
                <a:ea typeface="Arial"/>
              </a:rPr>
              <a:t>SSD (SOLID STATE DRIVES): χρησιμοποιούν μνήμη FLASH, χωρίς μηχανικά μέρη, Είναι πιο γρήγοροι, αθόρυβοι και με υψηλότερο κόστος από τους HDD.</a:t>
            </a: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" sz="1500" strike="noStrike" u="none">
                <a:solidFill>
                  <a:srgbClr val="980000"/>
                </a:solidFill>
                <a:uFillTx/>
                <a:latin typeface="Arial"/>
                <a:ea typeface="Arial"/>
              </a:rPr>
              <a:t>CD, DVD,BLU-RAY: είναι οπτικοί δίσκοι για μεταφορά δεδομέων, δημιουργία αντιγράφων ασφαλείας και αρχειοθέτηση</a:t>
            </a: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l-GR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" sz="1500" strike="noStrike" u="none">
                <a:solidFill>
                  <a:srgbClr val="980000"/>
                </a:solidFill>
                <a:uFillTx/>
                <a:latin typeface="Arial"/>
                <a:ea typeface="Arial"/>
              </a:rPr>
              <a:t>FLASH(USB, MEMORY CARD SD):μικρές φορητές συσκευές αποθήκευσης μεν μεγάλη ταχύτητα για μεταφορά αρχείων. Χρησιμοποιούνται σε ωηφιακές φωτογραφικές μηχανές, κινητά τηλέφωνα και άλλα</a:t>
            </a: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1" lang="en" sz="1500" strike="noStrike" u="none">
                <a:solidFill>
                  <a:srgbClr val="980000"/>
                </a:solidFill>
                <a:uFillTx/>
                <a:latin typeface="Arial"/>
                <a:ea typeface="Arial"/>
              </a:rPr>
              <a:t>CLOUD: GOOGLE DRIVE, DROPBOX ONE DRIVE και άλλα. Προσφέρουν πρόσβαση από οποιοδήποτε υπολογιατή  και αυτόματο backup. </a:t>
            </a: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0" y="84600"/>
            <a:ext cx="3521520" cy="94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200" strike="noStrike" u="none">
                <a:solidFill>
                  <a:srgbClr val="980000"/>
                </a:solidFill>
                <a:uFillTx/>
                <a:latin typeface="Arial"/>
                <a:ea typeface="Arial"/>
              </a:rPr>
              <a:t>Είδη </a:t>
            </a:r>
            <a:endParaRPr b="0" lang="el-G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200" strike="noStrike" u="none">
                <a:solidFill>
                  <a:srgbClr val="980000"/>
                </a:solidFill>
                <a:uFillTx/>
                <a:latin typeface="Arial"/>
                <a:ea typeface="Arial"/>
              </a:rPr>
              <a:t>υπολογιστών</a:t>
            </a:r>
            <a:endParaRPr b="0" lang="el-G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9" name="Google Shape;212;p10" descr=""/>
          <p:cNvPicPr/>
          <p:nvPr/>
        </p:nvPicPr>
        <p:blipFill>
          <a:blip r:embed="rId1"/>
          <a:stretch/>
        </p:blipFill>
        <p:spPr>
          <a:xfrm>
            <a:off x="6508800" y="446760"/>
            <a:ext cx="2472840" cy="1817640"/>
          </a:xfrm>
          <a:prstGeom prst="rect">
            <a:avLst/>
          </a:prstGeom>
          <a:ln w="0">
            <a:noFill/>
          </a:ln>
        </p:spPr>
      </p:pic>
      <p:pic>
        <p:nvPicPr>
          <p:cNvPr id="140" name="Google Shape;213;p10" descr=""/>
          <p:cNvPicPr/>
          <p:nvPr/>
        </p:nvPicPr>
        <p:blipFill>
          <a:blip r:embed="rId2"/>
          <a:stretch/>
        </p:blipFill>
        <p:spPr>
          <a:xfrm>
            <a:off x="6950160" y="3631680"/>
            <a:ext cx="1590480" cy="1157760"/>
          </a:xfrm>
          <a:prstGeom prst="rect">
            <a:avLst/>
          </a:prstGeom>
          <a:ln w="0">
            <a:noFill/>
          </a:ln>
        </p:spPr>
      </p:pic>
      <p:pic>
        <p:nvPicPr>
          <p:cNvPr id="141" name="Google Shape;214;p10" descr=""/>
          <p:cNvPicPr/>
          <p:nvPr/>
        </p:nvPicPr>
        <p:blipFill>
          <a:blip r:embed="rId3"/>
          <a:stretch/>
        </p:blipFill>
        <p:spPr>
          <a:xfrm>
            <a:off x="6782760" y="2368800"/>
            <a:ext cx="2058840" cy="1157760"/>
          </a:xfrm>
          <a:prstGeom prst="rect">
            <a:avLst/>
          </a:prstGeom>
          <a:ln w="0">
            <a:noFill/>
          </a:ln>
        </p:spPr>
      </p:pic>
      <p:sp>
        <p:nvSpPr>
          <p:cNvPr id="142" name="Google Shape;215;p10"/>
          <p:cNvSpPr/>
          <p:nvPr/>
        </p:nvSpPr>
        <p:spPr>
          <a:xfrm>
            <a:off x="1926720" y="84600"/>
            <a:ext cx="4554720" cy="418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marL="457200" indent="-324000" algn="just">
              <a:lnSpc>
                <a:spcPct val="100000"/>
              </a:lnSpc>
              <a:buClr>
                <a:srgbClr val="980000"/>
              </a:buClr>
              <a:buFont typeface="Arial"/>
              <a:buChar char="●"/>
            </a:pPr>
            <a:r>
              <a:rPr b="1" lang="en" sz="1500" strike="noStrike" u="sng">
                <a:solidFill>
                  <a:srgbClr val="980000"/>
                </a:solidFill>
                <a:uFillTx/>
                <a:latin typeface="Arial"/>
                <a:ea typeface="Arial"/>
              </a:rPr>
              <a:t>Super computers Υπερυπολογιστές. </a:t>
            </a:r>
            <a:r>
              <a:rPr b="1" lang="en" sz="1500" strike="noStrike" u="none">
                <a:solidFill>
                  <a:srgbClr val="980000"/>
                </a:solidFill>
                <a:uFillTx/>
                <a:latin typeface="Arial"/>
                <a:ea typeface="Arial"/>
              </a:rPr>
              <a:t>Οι μεγαλύτεροι υπολογιστές στον κόσμο. Αποτελούνται από συστοιχίες πολλών επεξεργαστών που δουλευουν παράλληλα. Το υπουργείο Παιδείας έχει ένα τέτοιο τον A.R.I.S αλλά θα τον διαδεχθεί ο Δαίδαλος.</a:t>
            </a: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24000" algn="just">
              <a:lnSpc>
                <a:spcPct val="100000"/>
              </a:lnSpc>
              <a:buClr>
                <a:srgbClr val="980000"/>
              </a:buClr>
              <a:buFont typeface="Arial"/>
              <a:buChar char="●"/>
              <a:tabLst>
                <a:tab algn="l" pos="0"/>
              </a:tabLst>
            </a:pPr>
            <a:r>
              <a:rPr b="1" lang="en" sz="1500" strike="noStrike" u="sng">
                <a:solidFill>
                  <a:srgbClr val="980000"/>
                </a:solidFill>
                <a:uFillTx/>
                <a:latin typeface="Arial"/>
                <a:ea typeface="Arial"/>
              </a:rPr>
              <a:t>Main frames: Μεγάλα συστήματα. </a:t>
            </a:r>
            <a:r>
              <a:rPr b="1" lang="en" sz="1500" strike="noStrike" u="none">
                <a:solidFill>
                  <a:srgbClr val="980000"/>
                </a:solidFill>
                <a:uFillTx/>
                <a:latin typeface="Arial"/>
                <a:ea typeface="Arial"/>
              </a:rPr>
              <a:t>Χρησιμοποιούνται από επιχειρήσεις, βιομηχανίες και οργανισμούς.</a:t>
            </a: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algn="just">
              <a:lnSpc>
                <a:spcPct val="100000"/>
              </a:lnSpc>
              <a:tabLst>
                <a:tab algn="l" pos="0"/>
              </a:tabLst>
            </a:pP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24000" algn="just">
              <a:lnSpc>
                <a:spcPct val="100000"/>
              </a:lnSpc>
              <a:buClr>
                <a:srgbClr val="980000"/>
              </a:buClr>
              <a:buFont typeface="Arial"/>
              <a:buChar char="●"/>
              <a:tabLst>
                <a:tab algn="l" pos="0"/>
              </a:tabLst>
            </a:pPr>
            <a:r>
              <a:rPr b="1" lang="en" sz="1500" strike="noStrike" u="sng">
                <a:solidFill>
                  <a:srgbClr val="980000"/>
                </a:solidFill>
                <a:uFillTx/>
                <a:latin typeface="Arial"/>
                <a:ea typeface="Arial"/>
              </a:rPr>
              <a:t>Personal computers. Προσωπικοί υπολογιστές. </a:t>
            </a:r>
            <a:r>
              <a:rPr b="1" lang="en" sz="1500" strike="noStrike" u="none">
                <a:solidFill>
                  <a:srgbClr val="980000"/>
                </a:solidFill>
                <a:uFillTx/>
                <a:latin typeface="Arial"/>
                <a:ea typeface="Arial"/>
              </a:rPr>
              <a:t>Οι υπολογιστές που έχουμε στο σπίτι, στο σχολείο, σε επιχειρήσεις</a:t>
            </a: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57200" indent="-324000" algn="just">
              <a:lnSpc>
                <a:spcPct val="100000"/>
              </a:lnSpc>
              <a:buClr>
                <a:srgbClr val="980000"/>
              </a:buClr>
              <a:buFont typeface="Arial"/>
              <a:buChar char="●"/>
              <a:tabLst>
                <a:tab algn="l" pos="0"/>
              </a:tabLst>
            </a:pPr>
            <a:r>
              <a:rPr b="1" lang="en" sz="1500" strike="noStrike" u="sng">
                <a:solidFill>
                  <a:srgbClr val="980000"/>
                </a:solidFill>
                <a:uFillTx/>
                <a:latin typeface="Arial"/>
                <a:ea typeface="Arial"/>
              </a:rPr>
              <a:t>Υπολογιστές ειδικού σκοπού</a:t>
            </a:r>
            <a:r>
              <a:rPr b="1" lang="en" sz="1500" strike="noStrike" u="none">
                <a:solidFill>
                  <a:srgbClr val="980000"/>
                </a:solidFill>
                <a:uFillTx/>
                <a:latin typeface="Arial"/>
                <a:ea typeface="Arial"/>
              </a:rPr>
              <a:t>: Ειναι ενσωματωμένοι σε αυτοκίνητα, οικιακές συσκευές, τλέφωνα, παιχνιδομηχανές και άλλα</a:t>
            </a: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l-GR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220;p12"/>
          <p:cNvSpPr/>
          <p:nvPr/>
        </p:nvSpPr>
        <p:spPr>
          <a:xfrm>
            <a:off x="5280480" y="1997280"/>
            <a:ext cx="2981880" cy="16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4700" strike="noStrike" u="none">
                <a:solidFill>
                  <a:srgbClr val="ffff00"/>
                </a:solidFill>
                <a:uFillTx/>
                <a:latin typeface="Arial"/>
                <a:ea typeface="Arial"/>
              </a:rPr>
              <a:t>The end</a:t>
            </a:r>
            <a:endParaRPr b="0" lang="el-GR" sz="4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Google Shape;221;p12">
            <a:hlinkClick r:id="rId1"/>
          </p:cNvPr>
          <p:cNvSpPr/>
          <p:nvPr/>
        </p:nvSpPr>
        <p:spPr>
          <a:xfrm>
            <a:off x="6032880" y="3050640"/>
            <a:ext cx="503352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trike="noStrike" u="none">
                <a:solidFill>
                  <a:srgbClr val="ffff00"/>
                </a:solidFill>
                <a:uFillTx/>
                <a:latin typeface="Arial"/>
                <a:ea typeface="Arial"/>
              </a:rPr>
              <a:t>Quiz</a:t>
            </a:r>
            <a:endParaRPr b="0" lang="el-G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0" y="3627000"/>
            <a:ext cx="9143640" cy="6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000" strike="noStrike" u="none">
                <a:solidFill>
                  <a:schemeClr val="dk1"/>
                </a:solidFill>
                <a:uFillTx/>
                <a:latin typeface="Arial"/>
                <a:ea typeface="Arial"/>
              </a:rPr>
              <a:t>Ευχαριστώ για το χρόνο σας </a:t>
            </a:r>
            <a:endParaRPr b="0" lang="el-GR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315000" y="210240"/>
            <a:ext cx="4291920" cy="3018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>
              <a:lnSpc>
                <a:spcPct val="115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en" sz="1800" strike="noStrike" u="none">
                <a:solidFill>
                  <a:srgbClr val="783f04"/>
                </a:solidFill>
                <a:uFillTx/>
                <a:latin typeface="Arial"/>
                <a:ea typeface="Arial"/>
              </a:rPr>
              <a:t>Υ</a:t>
            </a:r>
            <a:r>
              <a:rPr b="1" lang="en" sz="2100" strike="noStrike" u="none">
                <a:solidFill>
                  <a:srgbClr val="783f04"/>
                </a:solidFill>
                <a:uFillTx/>
                <a:latin typeface="Arial"/>
                <a:ea typeface="Arial"/>
              </a:rPr>
              <a:t>λικό Μέρος</a:t>
            </a:r>
            <a:r>
              <a:rPr b="0" lang="en" sz="2100" strike="noStrike" u="none">
                <a:solidFill>
                  <a:srgbClr val="783f04"/>
                </a:solidFill>
                <a:uFillTx/>
                <a:latin typeface="Arial"/>
                <a:ea typeface="Arial"/>
              </a:rPr>
              <a:t> </a:t>
            </a:r>
            <a:r>
              <a:rPr b="1" lang="en" sz="2100" strike="noStrike" u="none">
                <a:solidFill>
                  <a:srgbClr val="783f04"/>
                </a:solidFill>
                <a:uFillTx/>
                <a:latin typeface="Arial"/>
                <a:ea typeface="Arial"/>
              </a:rPr>
              <a:t>(Hardware)</a:t>
            </a:r>
            <a:r>
              <a:rPr b="0" lang="en" sz="2100" strike="noStrike" u="none">
                <a:solidFill>
                  <a:srgbClr val="783f04"/>
                </a:solidFill>
                <a:uFillTx/>
                <a:latin typeface="Arial"/>
                <a:ea typeface="Arial"/>
              </a:rPr>
              <a:t> του υπολογιστή είναι τα μηχανικά και τα ηλεκτρονικά του μέρη, ό,τι δηλαδή μπορούμε να δούμε και να αγγίξουμε.</a:t>
            </a:r>
            <a:endParaRPr b="0" lang="el-GR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en" sz="2100" strike="noStrike" u="none">
                <a:solidFill>
                  <a:srgbClr val="783f04"/>
                </a:solidFill>
                <a:uFillTx/>
                <a:latin typeface="Arial"/>
                <a:ea typeface="Arial"/>
              </a:rPr>
              <a:t>Το υλικό αποτελείται  από:</a:t>
            </a:r>
            <a:endParaRPr b="0" lang="el-GR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spcBef>
                <a:spcPts val="700"/>
              </a:spcBef>
              <a:tabLst>
                <a:tab algn="l" pos="0"/>
              </a:tabLst>
            </a:pPr>
            <a:endParaRPr b="0" lang="el-GR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9" name="Google Shape;116;p2" descr=""/>
          <p:cNvPicPr/>
          <p:nvPr/>
        </p:nvPicPr>
        <p:blipFill>
          <a:blip r:embed="rId1"/>
          <a:stretch/>
        </p:blipFill>
        <p:spPr>
          <a:xfrm>
            <a:off x="181800" y="3019320"/>
            <a:ext cx="4176360" cy="195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58240" y="0"/>
            <a:ext cx="6509520" cy="558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2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Κεντρική Μονάδα</a:t>
            </a:r>
            <a:endParaRPr b="0" lang="el-G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Google Shape;122;p3"/>
          <p:cNvSpPr/>
          <p:nvPr/>
        </p:nvSpPr>
        <p:spPr>
          <a:xfrm>
            <a:off x="3078360" y="3331800"/>
            <a:ext cx="5735880" cy="1666800"/>
          </a:xfrm>
          <a:prstGeom prst="rect">
            <a:avLst/>
          </a:prstGeom>
          <a:solidFill>
            <a:srgbClr val="b45f06"/>
          </a:solidFill>
          <a:ln w="25400">
            <a:solidFill>
              <a:srgbClr val="ffffff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Η Κεντρική Μονάδα (Κουτί) </a:t>
            </a:r>
            <a:r>
              <a:rPr b="0" lang="en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 του υπολογιστή.</a:t>
            </a:r>
            <a:endParaRPr b="0" lang="el-GR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n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Μέσα σ’ αυτήν βρίσκεται η </a:t>
            </a:r>
            <a:r>
              <a:rPr b="1" lang="en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Κεντρική Μονάδα Επεξεργασίας (Επεξεργαστής) </a:t>
            </a:r>
            <a:r>
              <a:rPr b="0" lang="en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καθώς και η </a:t>
            </a:r>
            <a:r>
              <a:rPr b="1" lang="en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Κύρια Μνήμη (Μνήμη RΑΜ)</a:t>
            </a:r>
            <a:r>
              <a:rPr b="0" lang="en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.</a:t>
            </a:r>
            <a:endParaRPr b="0" lang="el-GR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endParaRPr b="0" lang="el-GR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2" name="Google Shape;123;p3" descr=""/>
          <p:cNvPicPr/>
          <p:nvPr/>
        </p:nvPicPr>
        <p:blipFill>
          <a:blip r:embed="rId1"/>
          <a:stretch/>
        </p:blipFill>
        <p:spPr>
          <a:xfrm>
            <a:off x="1450800" y="559080"/>
            <a:ext cx="1964880" cy="1964880"/>
          </a:xfrm>
          <a:prstGeom prst="rect">
            <a:avLst/>
          </a:prstGeom>
          <a:ln w="0">
            <a:noFill/>
          </a:ln>
        </p:spPr>
      </p:pic>
      <p:pic>
        <p:nvPicPr>
          <p:cNvPr id="83" name="Google Shape;124;p3" descr=""/>
          <p:cNvPicPr/>
          <p:nvPr/>
        </p:nvPicPr>
        <p:blipFill>
          <a:blip r:embed="rId2"/>
          <a:stretch/>
        </p:blipFill>
        <p:spPr>
          <a:xfrm>
            <a:off x="6363360" y="513360"/>
            <a:ext cx="1964880" cy="1964880"/>
          </a:xfrm>
          <a:prstGeom prst="rect">
            <a:avLst/>
          </a:prstGeom>
          <a:ln w="0">
            <a:noFill/>
          </a:ln>
        </p:spPr>
      </p:pic>
      <p:pic>
        <p:nvPicPr>
          <p:cNvPr id="84" name="Google Shape;125;p3" descr=""/>
          <p:cNvPicPr/>
          <p:nvPr/>
        </p:nvPicPr>
        <p:blipFill>
          <a:blip r:embed="rId3"/>
          <a:stretch/>
        </p:blipFill>
        <p:spPr>
          <a:xfrm>
            <a:off x="3570480" y="1514160"/>
            <a:ext cx="2638440" cy="151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130;p4"/>
          <p:cNvSpPr/>
          <p:nvPr/>
        </p:nvSpPr>
        <p:spPr>
          <a:xfrm>
            <a:off x="0" y="0"/>
            <a:ext cx="1547280" cy="5143320"/>
          </a:xfrm>
          <a:prstGeom prst="rtTriangle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6" name="Google Shape;131;p4" descr="E:\002-KIMS BUSINESS\007-02-Fullslidesppt-Contents\20161219\04-edu\owl-item01.png"/>
          <p:cNvPicPr/>
          <p:nvPr/>
        </p:nvPicPr>
        <p:blipFill>
          <a:blip r:embed="rId1"/>
          <a:stretch/>
        </p:blipFill>
        <p:spPr>
          <a:xfrm flipH="1">
            <a:off x="317520" y="2582640"/>
            <a:ext cx="2316600" cy="2415960"/>
          </a:xfrm>
          <a:prstGeom prst="rect">
            <a:avLst/>
          </a:prstGeom>
          <a:ln w="0">
            <a:noFill/>
          </a:ln>
        </p:spPr>
      </p:pic>
      <p:sp>
        <p:nvSpPr>
          <p:cNvPr id="87" name="Google Shape;132;p4"/>
          <p:cNvSpPr/>
          <p:nvPr/>
        </p:nvSpPr>
        <p:spPr>
          <a:xfrm rot="10800000">
            <a:off x="8513640" y="720"/>
            <a:ext cx="627120" cy="1995120"/>
          </a:xfrm>
          <a:prstGeom prst="rtTriangle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8" name="Google Shape;133;p4"/>
          <p:cNvSpPr/>
          <p:nvPr/>
        </p:nvSpPr>
        <p:spPr>
          <a:xfrm>
            <a:off x="3078360" y="3331800"/>
            <a:ext cx="5735880" cy="1666800"/>
          </a:xfrm>
          <a:prstGeom prst="rect">
            <a:avLst/>
          </a:prstGeom>
          <a:solidFill>
            <a:srgbClr val="b45f06"/>
          </a:solidFill>
          <a:ln w="25400">
            <a:solidFill>
              <a:srgbClr val="ffffff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0" lang="en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Η </a:t>
            </a:r>
            <a:r>
              <a:rPr b="1" lang="en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Κεντρική Μονάδα Επεξεργασίας (Επεξεργαστής) </a:t>
            </a:r>
            <a:r>
              <a:rPr b="0" lang="en" sz="22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επεξεργάζεται τα δεδομένα σύμφωνα με τις οδηγίες μας.</a:t>
            </a:r>
            <a:endParaRPr b="0" lang="el-GR" sz="2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9" name="Google Shape;134;p4"/>
          <p:cNvSpPr/>
          <p:nvPr/>
        </p:nvSpPr>
        <p:spPr>
          <a:xfrm>
            <a:off x="2834280" y="2129040"/>
            <a:ext cx="42840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Google Shape;135;p4"/>
          <p:cNvSpPr/>
          <p:nvPr/>
        </p:nvSpPr>
        <p:spPr>
          <a:xfrm>
            <a:off x="317160" y="302760"/>
            <a:ext cx="8065440" cy="647640"/>
          </a:xfrm>
          <a:prstGeom prst="rect">
            <a:avLst/>
          </a:prstGeom>
          <a:noFill/>
          <a:ln w="25400">
            <a:solidFill>
              <a:srgbClr val="b45f06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2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Κεντρική Μονάδα Επεξεργασίας (επεξεργαστής)</a:t>
            </a:r>
            <a:endParaRPr b="0" lang="el-G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1" name="Google Shape;136;p4" descr=""/>
          <p:cNvPicPr/>
          <p:nvPr/>
        </p:nvPicPr>
        <p:blipFill>
          <a:blip r:embed="rId2"/>
          <a:stretch/>
        </p:blipFill>
        <p:spPr>
          <a:xfrm>
            <a:off x="1012680" y="1069200"/>
            <a:ext cx="1524240" cy="1394640"/>
          </a:xfrm>
          <a:prstGeom prst="rect">
            <a:avLst/>
          </a:prstGeom>
          <a:ln w="25400">
            <a:solidFill>
              <a:srgbClr val="d15a12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92" name="Google Shape;137;p4" descr=""/>
          <p:cNvPicPr/>
          <p:nvPr/>
        </p:nvPicPr>
        <p:blipFill>
          <a:blip r:embed="rId3"/>
          <a:stretch/>
        </p:blipFill>
        <p:spPr>
          <a:xfrm>
            <a:off x="5523480" y="1020600"/>
            <a:ext cx="1437840" cy="1030680"/>
          </a:xfrm>
          <a:prstGeom prst="rect">
            <a:avLst/>
          </a:prstGeom>
          <a:ln w="0">
            <a:noFill/>
          </a:ln>
        </p:spPr>
      </p:pic>
      <p:pic>
        <p:nvPicPr>
          <p:cNvPr id="93" name="Google Shape;138;p4" descr=""/>
          <p:cNvPicPr/>
          <p:nvPr/>
        </p:nvPicPr>
        <p:blipFill>
          <a:blip r:embed="rId4"/>
          <a:stretch/>
        </p:blipFill>
        <p:spPr>
          <a:xfrm>
            <a:off x="2933640" y="1440720"/>
            <a:ext cx="1524240" cy="1141560"/>
          </a:xfrm>
          <a:prstGeom prst="rect">
            <a:avLst/>
          </a:prstGeom>
          <a:ln w="0">
            <a:noFill/>
          </a:ln>
        </p:spPr>
      </p:pic>
      <p:pic>
        <p:nvPicPr>
          <p:cNvPr id="94" name="Google Shape;139;p4" descr=""/>
          <p:cNvPicPr/>
          <p:nvPr/>
        </p:nvPicPr>
        <p:blipFill>
          <a:blip r:embed="rId5"/>
          <a:stretch/>
        </p:blipFill>
        <p:spPr>
          <a:xfrm>
            <a:off x="7683840" y="1900080"/>
            <a:ext cx="1194840" cy="1194840"/>
          </a:xfrm>
          <a:prstGeom prst="rect">
            <a:avLst/>
          </a:prstGeom>
          <a:ln w="0">
            <a:noFill/>
          </a:ln>
        </p:spPr>
      </p:pic>
      <p:pic>
        <p:nvPicPr>
          <p:cNvPr id="95" name="Google Shape;140;p4" descr=""/>
          <p:cNvPicPr/>
          <p:nvPr/>
        </p:nvPicPr>
        <p:blipFill>
          <a:blip r:embed="rId6"/>
          <a:stretch/>
        </p:blipFill>
        <p:spPr>
          <a:xfrm>
            <a:off x="4921920" y="2320200"/>
            <a:ext cx="1209240" cy="83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22560" y="0"/>
            <a:ext cx="8821440" cy="6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600" strike="noStrike" u="none">
                <a:solidFill>
                  <a:srgbClr val="3f3f3f"/>
                </a:solidFill>
                <a:uFillTx/>
                <a:latin typeface="Arial"/>
                <a:ea typeface="Arial"/>
              </a:rPr>
              <a:t>Μνήμη RAM(Κύρια ή κεντρική μνήμη)</a:t>
            </a:r>
            <a:endParaRPr b="0" lang="el-G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Google Shape;146;p5"/>
          <p:cNvSpPr/>
          <p:nvPr/>
        </p:nvSpPr>
        <p:spPr>
          <a:xfrm>
            <a:off x="2911320" y="677880"/>
            <a:ext cx="6051960" cy="4396680"/>
          </a:xfrm>
          <a:prstGeom prst="rect">
            <a:avLst/>
          </a:prstGeom>
          <a:solidFill>
            <a:srgbClr val="b45f06"/>
          </a:solidFill>
          <a:ln w="25400">
            <a:solidFill>
              <a:srgbClr val="ffffff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1" lang="en" sz="1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Στην Μνήμη RAM αποθηκεύονται προσωρινά τα δεδομένα και οι κατάλληλες για επεξεργασία εντολές . Στη συνέχεια γίνεται η επεξεργασία τους από την ΚΜΕ, ανάλογα με τις εντολές και τα αποτελέσματα , ως πληροφορίες, αποθηκεύονται προσωρινά στη μνήμη RAM. Οι πληροφορίες και τα δεδομένα παραμένουν σ΄ αυτή όσο ο υπολογιστής τροφοδοτείται με ηλεκτρικό ρεύμα. Αν κοπεί το ρεύμα ή τον κλείσουμε οι πληροφορίες χάνονται. Για να μη χαθούν πρέπει να τα αποθηκευσουμε στο σκληρό δίσκο ή σε άλλο αποθηκευτικό μέσο</a:t>
            </a:r>
            <a:endParaRPr b="0" lang="el-GR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98" name="Google Shape;147;p5" descr=""/>
          <p:cNvPicPr/>
          <p:nvPr/>
        </p:nvPicPr>
        <p:blipFill>
          <a:blip r:embed="rId1"/>
          <a:stretch/>
        </p:blipFill>
        <p:spPr>
          <a:xfrm>
            <a:off x="765000" y="831240"/>
            <a:ext cx="1910520" cy="1038240"/>
          </a:xfrm>
          <a:prstGeom prst="rect">
            <a:avLst/>
          </a:prstGeom>
          <a:ln w="0">
            <a:noFill/>
          </a:ln>
        </p:spPr>
      </p:pic>
      <p:pic>
        <p:nvPicPr>
          <p:cNvPr id="99" name="Google Shape;148;p5" descr=""/>
          <p:cNvPicPr/>
          <p:nvPr/>
        </p:nvPicPr>
        <p:blipFill>
          <a:blip r:embed="rId2"/>
          <a:stretch/>
        </p:blipFill>
        <p:spPr>
          <a:xfrm>
            <a:off x="2167560" y="3857760"/>
            <a:ext cx="398880" cy="319680"/>
          </a:xfrm>
          <a:prstGeom prst="rect">
            <a:avLst/>
          </a:prstGeom>
          <a:ln w="0">
            <a:noFill/>
          </a:ln>
        </p:spPr>
      </p:pic>
      <p:pic>
        <p:nvPicPr>
          <p:cNvPr id="100" name="Google Shape;149;p5" descr=""/>
          <p:cNvPicPr/>
          <p:nvPr/>
        </p:nvPicPr>
        <p:blipFill>
          <a:blip r:embed="rId3"/>
          <a:stretch/>
        </p:blipFill>
        <p:spPr>
          <a:xfrm>
            <a:off x="71280" y="741960"/>
            <a:ext cx="2840040" cy="181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634120" y="207720"/>
            <a:ext cx="6509520" cy="62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" sz="2800" strike="noStrike" u="none">
                <a:solidFill>
                  <a:srgbClr val="ffffff"/>
                </a:solidFill>
                <a:uFillTx/>
                <a:latin typeface="Arial"/>
                <a:ea typeface="Arial"/>
              </a:rPr>
              <a:t>Συσκευές εισόδου - εξόδου</a:t>
            </a:r>
            <a:endParaRPr b="0" lang="el-G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2" name="Google Shape;155;p6" descr=""/>
          <p:cNvPicPr/>
          <p:nvPr/>
        </p:nvPicPr>
        <p:blipFill>
          <a:blip r:embed="rId1"/>
          <a:stretch/>
        </p:blipFill>
        <p:spPr>
          <a:xfrm>
            <a:off x="1529280" y="831240"/>
            <a:ext cx="3578760" cy="2195280"/>
          </a:xfrm>
          <a:prstGeom prst="rect">
            <a:avLst/>
          </a:prstGeom>
          <a:ln w="0">
            <a:noFill/>
          </a:ln>
          <a:effectLst>
            <a:reflection algn="bl" blurRad="0" dir="5400000" dist="38100" endA="0" endPos="30000" fadeDir="5400012" kx="0" ky="0" rotWithShape="0" stPos="0" sy="-100000"/>
          </a:effectLst>
        </p:spPr>
      </p:pic>
      <p:pic>
        <p:nvPicPr>
          <p:cNvPr id="103" name="Google Shape;156;p6" descr=""/>
          <p:cNvPicPr/>
          <p:nvPr/>
        </p:nvPicPr>
        <p:blipFill>
          <a:blip r:embed="rId2"/>
          <a:stretch/>
        </p:blipFill>
        <p:spPr>
          <a:xfrm>
            <a:off x="5325480" y="831240"/>
            <a:ext cx="3497040" cy="2195280"/>
          </a:xfrm>
          <a:prstGeom prst="rect">
            <a:avLst/>
          </a:prstGeom>
          <a:ln w="0">
            <a:noFill/>
          </a:ln>
          <a:effectLst>
            <a:reflection algn="bl" blurRad="0" dir="5400000" dist="38100" endA="0" endPos="30000" fadeDir="5400012" kx="0" ky="0" rotWithShape="0" stPos="0" sy="-1000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61;p7"/>
          <p:cNvSpPr/>
          <p:nvPr/>
        </p:nvSpPr>
        <p:spPr>
          <a:xfrm>
            <a:off x="0" y="0"/>
            <a:ext cx="1547280" cy="5143320"/>
          </a:xfrm>
          <a:prstGeom prst="rtTriangle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05" name="Google Shape;162;p7" descr="E:\002-KIMS BUSINESS\007-02-Fullslidesppt-Contents\20161219\04-edu\owl-item01.png"/>
          <p:cNvPicPr/>
          <p:nvPr/>
        </p:nvPicPr>
        <p:blipFill>
          <a:blip r:embed="rId1"/>
          <a:stretch/>
        </p:blipFill>
        <p:spPr>
          <a:xfrm flipH="1">
            <a:off x="317520" y="2582640"/>
            <a:ext cx="2316600" cy="2415960"/>
          </a:xfrm>
          <a:prstGeom prst="rect">
            <a:avLst/>
          </a:prstGeom>
          <a:ln w="0">
            <a:noFill/>
          </a:ln>
        </p:spPr>
      </p:pic>
      <p:sp>
        <p:nvSpPr>
          <p:cNvPr id="106" name="Google Shape;163;p7"/>
          <p:cNvSpPr/>
          <p:nvPr/>
        </p:nvSpPr>
        <p:spPr>
          <a:xfrm rot="10800000">
            <a:off x="8513640" y="720"/>
            <a:ext cx="627120" cy="1995120"/>
          </a:xfrm>
          <a:prstGeom prst="rtTriangle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7" name="Google Shape;164;p7"/>
          <p:cNvSpPr/>
          <p:nvPr/>
        </p:nvSpPr>
        <p:spPr>
          <a:xfrm>
            <a:off x="2634120" y="333360"/>
            <a:ext cx="5544360" cy="647640"/>
          </a:xfrm>
          <a:prstGeom prst="rect">
            <a:avLst/>
          </a:prstGeom>
          <a:noFill/>
          <a:ln w="25400">
            <a:solidFill>
              <a:srgbClr val="d15a12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4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Μονάδες εισόδου: Δίνω δεδομένα  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Google Shape;165;p7"/>
          <p:cNvSpPr/>
          <p:nvPr/>
        </p:nvSpPr>
        <p:spPr>
          <a:xfrm>
            <a:off x="2135160" y="1198800"/>
            <a:ext cx="2788560" cy="3621960"/>
          </a:xfrm>
          <a:prstGeom prst="rect">
            <a:avLst/>
          </a:prstGeom>
          <a:noFill/>
          <a:ln w="25400">
            <a:solidFill>
              <a:srgbClr val="d15a12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27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Π</a:t>
            </a:r>
            <a:r>
              <a:rPr b="1" lang="en" sz="21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ληκτρολόγιο</a:t>
            </a:r>
            <a:endParaRPr b="0" lang="el-GR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21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Ποντίκι</a:t>
            </a:r>
            <a:endParaRPr b="0" lang="el-GR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21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Σαρωτής</a:t>
            </a:r>
            <a:endParaRPr b="0" lang="el-GR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21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Μικρόφωνο</a:t>
            </a:r>
            <a:endParaRPr b="0" lang="el-GR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21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Κάμερα</a:t>
            </a:r>
            <a:endParaRPr b="0" lang="el-GR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21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Χειριστήριο</a:t>
            </a:r>
            <a:endParaRPr b="0" lang="el-GR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9" name="Google Shape;166;p7" descr=""/>
          <p:cNvPicPr/>
          <p:nvPr/>
        </p:nvPicPr>
        <p:blipFill>
          <a:blip r:embed="rId2"/>
          <a:stretch/>
        </p:blipFill>
        <p:spPr>
          <a:xfrm>
            <a:off x="6274800" y="1059480"/>
            <a:ext cx="1257120" cy="511200"/>
          </a:xfrm>
          <a:prstGeom prst="rect">
            <a:avLst/>
          </a:prstGeom>
          <a:ln w="0">
            <a:noFill/>
          </a:ln>
        </p:spPr>
      </p:pic>
      <p:pic>
        <p:nvPicPr>
          <p:cNvPr id="110" name="Google Shape;167;p7" descr=""/>
          <p:cNvPicPr/>
          <p:nvPr/>
        </p:nvPicPr>
        <p:blipFill>
          <a:blip r:embed="rId3"/>
          <a:stretch/>
        </p:blipFill>
        <p:spPr>
          <a:xfrm>
            <a:off x="1066320" y="1983600"/>
            <a:ext cx="481320" cy="441000"/>
          </a:xfrm>
          <a:prstGeom prst="rect">
            <a:avLst/>
          </a:prstGeom>
          <a:ln w="25400">
            <a:solidFill>
              <a:srgbClr val="d15a12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111" name="Google Shape;168;p7" descr=""/>
          <p:cNvPicPr/>
          <p:nvPr/>
        </p:nvPicPr>
        <p:blipFill>
          <a:blip r:embed="rId4"/>
          <a:stretch/>
        </p:blipFill>
        <p:spPr>
          <a:xfrm>
            <a:off x="8237520" y="438120"/>
            <a:ext cx="668160" cy="815040"/>
          </a:xfrm>
          <a:prstGeom prst="rect">
            <a:avLst/>
          </a:prstGeom>
          <a:ln w="25400">
            <a:solidFill>
              <a:srgbClr val="d15a12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112" name="Google Shape;169;p7" descr=""/>
          <p:cNvPicPr/>
          <p:nvPr/>
        </p:nvPicPr>
        <p:blipFill>
          <a:blip r:embed="rId5"/>
          <a:stretch/>
        </p:blipFill>
        <p:spPr>
          <a:xfrm>
            <a:off x="5826600" y="4263120"/>
            <a:ext cx="1547280" cy="838440"/>
          </a:xfrm>
          <a:prstGeom prst="rect">
            <a:avLst/>
          </a:prstGeom>
          <a:ln w="25400">
            <a:solidFill>
              <a:srgbClr val="d15a12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70;p7" descr=""/>
          <p:cNvPicPr/>
          <p:nvPr/>
        </p:nvPicPr>
        <p:blipFill>
          <a:blip r:embed="rId6"/>
          <a:stretch/>
        </p:blipFill>
        <p:spPr>
          <a:xfrm>
            <a:off x="250200" y="169920"/>
            <a:ext cx="1655640" cy="1655640"/>
          </a:xfrm>
          <a:prstGeom prst="rect">
            <a:avLst/>
          </a:prstGeom>
          <a:ln w="25400">
            <a:solidFill>
              <a:srgbClr val="d15a12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114" name="Google Shape;171;p7"/>
          <p:cNvSpPr/>
          <p:nvPr/>
        </p:nvSpPr>
        <p:spPr>
          <a:xfrm>
            <a:off x="5234760" y="1648800"/>
            <a:ext cx="3753000" cy="2613960"/>
          </a:xfrm>
          <a:prstGeom prst="rect">
            <a:avLst/>
          </a:prstGeom>
          <a:noFill/>
          <a:ln w="38100">
            <a:solidFill>
              <a:srgbClr val="d15a1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24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Ψηφ.  Φωτογραφική  μηχανή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24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Bar code reader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24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QR reader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24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Joystick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24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Digital pen 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76;p8"/>
          <p:cNvSpPr/>
          <p:nvPr/>
        </p:nvSpPr>
        <p:spPr>
          <a:xfrm>
            <a:off x="0" y="0"/>
            <a:ext cx="1547280" cy="5143320"/>
          </a:xfrm>
          <a:prstGeom prst="rtTriangle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16" name="Google Shape;177;p8" descr="E:\002-KIMS BUSINESS\007-02-Fullslidesppt-Contents\20161219\04-edu\owl-item01.png"/>
          <p:cNvPicPr/>
          <p:nvPr/>
        </p:nvPicPr>
        <p:blipFill>
          <a:blip r:embed="rId1"/>
          <a:stretch/>
        </p:blipFill>
        <p:spPr>
          <a:xfrm flipH="1">
            <a:off x="317520" y="2582640"/>
            <a:ext cx="2316600" cy="2415960"/>
          </a:xfrm>
          <a:prstGeom prst="rect">
            <a:avLst/>
          </a:prstGeom>
          <a:ln w="0">
            <a:noFill/>
          </a:ln>
        </p:spPr>
      </p:pic>
      <p:sp>
        <p:nvSpPr>
          <p:cNvPr id="117" name="Google Shape;178;p8"/>
          <p:cNvSpPr/>
          <p:nvPr/>
        </p:nvSpPr>
        <p:spPr>
          <a:xfrm rot="10800000">
            <a:off x="8513640" y="720"/>
            <a:ext cx="627120" cy="1995120"/>
          </a:xfrm>
          <a:prstGeom prst="rtTriangle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8" name="Google Shape;179;p8"/>
          <p:cNvSpPr/>
          <p:nvPr/>
        </p:nvSpPr>
        <p:spPr>
          <a:xfrm>
            <a:off x="2634120" y="333360"/>
            <a:ext cx="5544360" cy="647640"/>
          </a:xfrm>
          <a:prstGeom prst="rect">
            <a:avLst/>
          </a:prstGeom>
          <a:noFill/>
          <a:ln w="25400">
            <a:solidFill>
              <a:srgbClr val="d15a12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4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Μονάδες εξόδου: Παίρνω δεδομένα  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Google Shape;180;p8"/>
          <p:cNvSpPr/>
          <p:nvPr/>
        </p:nvSpPr>
        <p:spPr>
          <a:xfrm>
            <a:off x="2803320" y="1198800"/>
            <a:ext cx="5041800" cy="284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Google Shape;181;p8"/>
          <p:cNvSpPr/>
          <p:nvPr/>
        </p:nvSpPr>
        <p:spPr>
          <a:xfrm>
            <a:off x="2634120" y="1292040"/>
            <a:ext cx="5544360" cy="3706920"/>
          </a:xfrm>
          <a:prstGeom prst="rect">
            <a:avLst/>
          </a:prstGeom>
          <a:noFill/>
          <a:ln w="25400">
            <a:solidFill>
              <a:srgbClr val="d15a12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28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Οθόνη</a:t>
            </a:r>
            <a:endParaRPr b="0" lang="el-G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28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Εκτυπωτής</a:t>
            </a:r>
            <a:endParaRPr b="0" lang="el-G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28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Ηχεία</a:t>
            </a:r>
            <a:endParaRPr b="0" lang="el-G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2800" strike="noStrike" u="none">
                <a:solidFill>
                  <a:srgbClr val="d15a12"/>
                </a:solidFill>
                <a:uFillTx/>
                <a:latin typeface="Arial"/>
                <a:ea typeface="Arial"/>
              </a:rPr>
              <a:t>Ακουστικά </a:t>
            </a:r>
            <a:endParaRPr b="0" lang="el-G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endParaRPr b="0" lang="el-G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1" name="Google Shape;182;p8" descr=""/>
          <p:cNvPicPr/>
          <p:nvPr/>
        </p:nvPicPr>
        <p:blipFill>
          <a:blip r:embed="rId2"/>
          <a:stretch/>
        </p:blipFill>
        <p:spPr>
          <a:xfrm>
            <a:off x="6508800" y="1494720"/>
            <a:ext cx="1394640" cy="801720"/>
          </a:xfrm>
          <a:prstGeom prst="rect">
            <a:avLst/>
          </a:prstGeom>
          <a:ln w="0">
            <a:noFill/>
          </a:ln>
        </p:spPr>
      </p:pic>
      <p:pic>
        <p:nvPicPr>
          <p:cNvPr id="122" name="Google Shape;183;p8" descr=""/>
          <p:cNvPicPr/>
          <p:nvPr/>
        </p:nvPicPr>
        <p:blipFill>
          <a:blip r:embed="rId3"/>
          <a:stretch/>
        </p:blipFill>
        <p:spPr>
          <a:xfrm>
            <a:off x="2735640" y="1437480"/>
            <a:ext cx="943560" cy="1258200"/>
          </a:xfrm>
          <a:prstGeom prst="rect">
            <a:avLst/>
          </a:prstGeom>
          <a:ln w="25400">
            <a:solidFill>
              <a:srgbClr val="d15a12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123" name="Google Shape;184;p8" descr=""/>
          <p:cNvPicPr/>
          <p:nvPr/>
        </p:nvPicPr>
        <p:blipFill>
          <a:blip r:embed="rId4"/>
          <a:stretch/>
        </p:blipFill>
        <p:spPr>
          <a:xfrm>
            <a:off x="2803320" y="3657600"/>
            <a:ext cx="1947240" cy="948240"/>
          </a:xfrm>
          <a:prstGeom prst="rect">
            <a:avLst/>
          </a:prstGeom>
          <a:ln w="25400">
            <a:solidFill>
              <a:srgbClr val="d15a12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89;p9"/>
          <p:cNvSpPr/>
          <p:nvPr/>
        </p:nvSpPr>
        <p:spPr>
          <a:xfrm>
            <a:off x="0" y="0"/>
            <a:ext cx="1547280" cy="5143320"/>
          </a:xfrm>
          <a:prstGeom prst="rtTriangle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25" name="Google Shape;190;p9" descr="E:\002-KIMS BUSINESS\007-02-Fullslidesppt-Contents\20161219\04-edu\owl-item01.png"/>
          <p:cNvPicPr/>
          <p:nvPr/>
        </p:nvPicPr>
        <p:blipFill>
          <a:blip r:embed="rId1"/>
          <a:stretch/>
        </p:blipFill>
        <p:spPr>
          <a:xfrm flipH="1">
            <a:off x="317520" y="2582640"/>
            <a:ext cx="2316600" cy="2415960"/>
          </a:xfrm>
          <a:prstGeom prst="rect">
            <a:avLst/>
          </a:prstGeom>
          <a:ln w="0">
            <a:noFill/>
          </a:ln>
        </p:spPr>
      </p:pic>
      <p:sp>
        <p:nvSpPr>
          <p:cNvPr id="126" name="Google Shape;191;p9"/>
          <p:cNvSpPr/>
          <p:nvPr/>
        </p:nvSpPr>
        <p:spPr>
          <a:xfrm rot="10800000">
            <a:off x="8513640" y="720"/>
            <a:ext cx="627120" cy="1995120"/>
          </a:xfrm>
          <a:prstGeom prst="rtTriangle">
            <a:avLst/>
          </a:prstGeom>
          <a:solidFill>
            <a:srgbClr val="d15a1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l-G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7" name="Google Shape;192;p9"/>
          <p:cNvSpPr/>
          <p:nvPr/>
        </p:nvSpPr>
        <p:spPr>
          <a:xfrm>
            <a:off x="546120" y="164520"/>
            <a:ext cx="5544360" cy="647640"/>
          </a:xfrm>
          <a:prstGeom prst="rect">
            <a:avLst/>
          </a:prstGeom>
          <a:noFill/>
          <a:ln w="25400">
            <a:solidFill>
              <a:srgbClr val="d15a12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" sz="2400" strike="noStrike" u="none">
                <a:solidFill>
                  <a:srgbClr val="980000"/>
                </a:solidFill>
                <a:uFillTx/>
                <a:latin typeface="Arial"/>
                <a:ea typeface="Arial"/>
              </a:rPr>
              <a:t>Αποθηκευτικά Μέσα  </a:t>
            </a:r>
            <a:endParaRPr b="0" lang="el-G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Google Shape;193;p9"/>
          <p:cNvSpPr/>
          <p:nvPr/>
        </p:nvSpPr>
        <p:spPr>
          <a:xfrm>
            <a:off x="2922480" y="2283840"/>
            <a:ext cx="5544360" cy="2715120"/>
          </a:xfrm>
          <a:prstGeom prst="rect">
            <a:avLst/>
          </a:prstGeom>
          <a:noFill/>
          <a:ln w="25400">
            <a:solidFill>
              <a:srgbClr val="d15a12"/>
            </a:solidFill>
            <a:round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1" lang="en" sz="1800" strike="noStrike" u="none">
                <a:solidFill>
                  <a:srgbClr val="b45f06"/>
                </a:solidFill>
                <a:uFillTx/>
                <a:latin typeface="Arial"/>
                <a:ea typeface="Arial"/>
              </a:rPr>
              <a:t>Σ</a:t>
            </a:r>
            <a:r>
              <a:rPr b="1" lang="en" sz="1800" strike="noStrike" u="none">
                <a:solidFill>
                  <a:srgbClr val="980000"/>
                </a:solidFill>
                <a:uFillTx/>
                <a:latin typeface="Arial"/>
                <a:ea typeface="Arial"/>
              </a:rPr>
              <a:t>τα Αποθηκευτικά μέσα αποθηκεύονται </a:t>
            </a:r>
            <a:r>
              <a:rPr b="1" lang="en" sz="1800" strike="noStrike" u="sng">
                <a:solidFill>
                  <a:srgbClr val="980000"/>
                </a:solidFill>
                <a:uFillTx/>
                <a:latin typeface="Arial"/>
                <a:ea typeface="Arial"/>
              </a:rPr>
              <a:t>μόνιμα</a:t>
            </a:r>
            <a:r>
              <a:rPr b="1" lang="en" sz="1800" strike="noStrike" u="none">
                <a:solidFill>
                  <a:srgbClr val="980000"/>
                </a:solidFill>
                <a:uFillTx/>
                <a:latin typeface="Arial"/>
                <a:ea typeface="Arial"/>
              </a:rPr>
              <a:t> τα δεδομένα και οι Πληροφορίες. Οι πληροφορίες και τα δεδομένα παραμένουν σ΄ αυτά ακόμη και αν ο υπολογιστής  δεν  τροφοδοτείται με ηλεκτρικό ρεύμα ή είναι κλειστός. 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15000"/>
              </a:lnSpc>
              <a:tabLst>
                <a:tab algn="l" pos="0"/>
              </a:tabLst>
            </a:pPr>
            <a:r>
              <a:rPr b="1" lang="en" sz="1800" strike="noStrike" u="none">
                <a:solidFill>
                  <a:srgbClr val="980000"/>
                </a:solidFill>
                <a:uFillTx/>
                <a:latin typeface="Arial"/>
                <a:ea typeface="Arial"/>
              </a:rPr>
              <a:t>Ο σκληρός  δίσκος  είναι το μεγαλύτερο αποθηκευτικό μέσο και βρίσκεται συνήθως στην Κεντρική μονάδα του υπολογιστή.</a:t>
            </a:r>
            <a:endParaRPr b="0" lang="el-G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9" name="Google Shape;194;p9" descr=""/>
          <p:cNvPicPr/>
          <p:nvPr/>
        </p:nvPicPr>
        <p:blipFill>
          <a:blip r:embed="rId2"/>
          <a:stretch/>
        </p:blipFill>
        <p:spPr>
          <a:xfrm>
            <a:off x="3046680" y="895680"/>
            <a:ext cx="696600" cy="725760"/>
          </a:xfrm>
          <a:prstGeom prst="rect">
            <a:avLst/>
          </a:prstGeom>
          <a:ln w="0">
            <a:noFill/>
          </a:ln>
        </p:spPr>
      </p:pic>
      <p:pic>
        <p:nvPicPr>
          <p:cNvPr id="130" name="Google Shape;195;p9" descr=""/>
          <p:cNvPicPr/>
          <p:nvPr/>
        </p:nvPicPr>
        <p:blipFill>
          <a:blip r:embed="rId3"/>
          <a:stretch/>
        </p:blipFill>
        <p:spPr>
          <a:xfrm>
            <a:off x="4300920" y="864720"/>
            <a:ext cx="906480" cy="725760"/>
          </a:xfrm>
          <a:prstGeom prst="rect">
            <a:avLst/>
          </a:prstGeom>
          <a:ln w="0">
            <a:noFill/>
          </a:ln>
        </p:spPr>
      </p:pic>
      <p:pic>
        <p:nvPicPr>
          <p:cNvPr id="131" name="Google Shape;196;p9" descr=""/>
          <p:cNvPicPr/>
          <p:nvPr/>
        </p:nvPicPr>
        <p:blipFill>
          <a:blip r:embed="rId4"/>
          <a:stretch/>
        </p:blipFill>
        <p:spPr>
          <a:xfrm flipH="1">
            <a:off x="3634560" y="1534680"/>
            <a:ext cx="563760" cy="563760"/>
          </a:xfrm>
          <a:prstGeom prst="rect">
            <a:avLst/>
          </a:prstGeom>
          <a:ln w="0">
            <a:noFill/>
          </a:ln>
        </p:spPr>
      </p:pic>
      <p:pic>
        <p:nvPicPr>
          <p:cNvPr id="132" name="Google Shape;197;p9" descr=""/>
          <p:cNvPicPr/>
          <p:nvPr/>
        </p:nvPicPr>
        <p:blipFill>
          <a:blip r:embed="rId5"/>
          <a:stretch/>
        </p:blipFill>
        <p:spPr>
          <a:xfrm>
            <a:off x="6120720" y="762840"/>
            <a:ext cx="2554560" cy="1436760"/>
          </a:xfrm>
          <a:prstGeom prst="rect">
            <a:avLst/>
          </a:prstGeom>
          <a:ln w="0">
            <a:noFill/>
          </a:ln>
        </p:spPr>
      </p:pic>
      <p:pic>
        <p:nvPicPr>
          <p:cNvPr id="133" name="Google Shape;198;p9" descr=""/>
          <p:cNvPicPr/>
          <p:nvPr/>
        </p:nvPicPr>
        <p:blipFill>
          <a:blip r:embed="rId6"/>
          <a:stretch/>
        </p:blipFill>
        <p:spPr>
          <a:xfrm>
            <a:off x="789840" y="864720"/>
            <a:ext cx="2131920" cy="1665720"/>
          </a:xfrm>
          <a:prstGeom prst="rect">
            <a:avLst/>
          </a:prstGeom>
          <a:ln w="0">
            <a:noFill/>
          </a:ln>
        </p:spPr>
      </p:pic>
      <p:pic>
        <p:nvPicPr>
          <p:cNvPr id="134" name="Google Shape;199;p9" descr=""/>
          <p:cNvPicPr/>
          <p:nvPr/>
        </p:nvPicPr>
        <p:blipFill>
          <a:blip r:embed="rId7"/>
          <a:stretch/>
        </p:blipFill>
        <p:spPr>
          <a:xfrm>
            <a:off x="4980960" y="1603800"/>
            <a:ext cx="1010520" cy="619560"/>
          </a:xfrm>
          <a:prstGeom prst="rect">
            <a:avLst/>
          </a:prstGeom>
          <a:ln w="0">
            <a:noFill/>
          </a:ln>
        </p:spPr>
      </p:pic>
      <p:pic>
        <p:nvPicPr>
          <p:cNvPr id="135" name="Google Shape;200;p9" descr=""/>
          <p:cNvPicPr/>
          <p:nvPr/>
        </p:nvPicPr>
        <p:blipFill>
          <a:blip r:embed="rId8"/>
          <a:stretch/>
        </p:blipFill>
        <p:spPr>
          <a:xfrm>
            <a:off x="7335720" y="27000"/>
            <a:ext cx="785160" cy="78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ontents Slide Master">
  <a:themeElements>
    <a:clrScheme name="Custom 3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LibreOffice/24.8.1.2$Windows_X86_64 LibreOffice_project/87fa9aec1a63e70835390b81c40bb8993f1d4ff6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el-GR</dc:language>
  <cp:lastModifiedBy/>
  <dcterms:modified xsi:type="dcterms:W3CDTF">2024-10-28T16:48:00Z</dcterms:modified>
  <cp:revision>1</cp:revision>
  <dc:subject/>
  <dc:title/>
</cp:coreProperties>
</file>