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71" r:id="rId5"/>
    <p:sldId id="338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6" r:id="rId15"/>
    <p:sldId id="364" r:id="rId16"/>
    <p:sldId id="365" r:id="rId17"/>
    <p:sldId id="367" r:id="rId18"/>
    <p:sldId id="368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3833" autoAdjust="0"/>
  </p:normalViewPr>
  <p:slideViewPr>
    <p:cSldViewPr>
      <p:cViewPr varScale="1">
        <p:scale>
          <a:sx n="87" d="100"/>
          <a:sy n="87" d="100"/>
        </p:scale>
        <p:origin x="875" y="10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25A17EF-115B-4BB9-BF42-426DFD9E898A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7C4E7652-46AF-4259-BAE2-54978EA077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1" scaled="1"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50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ct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 algn="r"/>
            <a:fld id="{171C0B5D-B8A3-4A61-92EA-A41A86897428}" type="datetime1">
              <a:rPr lang="en-US" smtClean="0"/>
              <a:pPr algn="r"/>
              <a:t>3/12/2021</a:t>
            </a:fld>
            <a:endParaRPr lang="en-US" sz="100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 algn="r"/>
            <a:endParaRPr lang="en-US" sz="110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 algn="ctr"/>
            <a:fld id="{49598980-D22C-4904-9F8F-3DB09B2ECD84}" type="slidenum">
              <a:rPr lang="en-US" sz="1300" smtClean="0">
                <a:solidFill>
                  <a:srgbClr val="FFFFFF"/>
                </a:solidFill>
              </a:rPr>
              <a:pPr algn="ctr"/>
              <a:t>‹#›</a:t>
            </a:fld>
            <a:endParaRPr lang="en-US" sz="13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8EA95E5-4F0C-4B70-9BD5-DDB70FBF341D}" type="datetime1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1" scaled="1"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1">
                  <a:tint val="95000"/>
                  <a:satMod val="200000"/>
                  <a:alpha val="10000"/>
                </a:schemeClr>
              </a:gs>
              <a:gs pos="70000">
                <a:schemeClr val="tx1">
                  <a:tint val="80000"/>
                  <a:satMod val="200000"/>
                  <a:alpha val="8000"/>
                </a:schemeClr>
              </a:gs>
              <a:gs pos="100000">
                <a:schemeClr val="tx1">
                  <a:tint val="50000"/>
                  <a:satMod val="175000"/>
                  <a:alpha val="1000"/>
                </a:schemeClr>
              </a:gs>
            </a:gsLst>
            <a:lin ang="8000000" scaled="1"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9608E9F-15ED-434C-8711-15E0A48F1439}" type="datetime1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EA1243F-3000-4347-94A4-FBDEAD3122C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277FB9A-B6DB-449C-94F3-E755301B3D92}" type="datetime1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EA1243F-3000-4347-94A4-FBDEAD3122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68" y="352044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1576" y="352044"/>
            <a:ext cx="502920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1576" y="3488436"/>
            <a:ext cx="502920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828800" y="352044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8800" y="3488436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06A8781-E729-4444-8607-1D8F13E8FF31}" type="datetime1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FEA1243F-3000-4347-94A4-FBDEAD3122CB}" type="slidenum">
              <a:rPr lang="en-US" smtClean="0"/>
              <a:pPr algn="ctr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F860-58B4-4F81-89BB-0BD2BA751890}" type="datetime1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1B51C51-AC3B-400C-A0C8-6A9DF616C3FE}" type="datetime1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EA1243F-3000-4347-94A4-FBDEAD3122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ct val="0"/>
              </a:spcBef>
              <a:buNone/>
              <a:defRPr sz="2900" b="0" cap="all" baseline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ct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ct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C8DA438-116E-417D-B3CE-C1582ACBFE65}" type="datetime1">
              <a:rPr lang="en-US" smtClean="0"/>
              <a:t>3/12/2021</a:t>
            </a:fld>
            <a:endParaRPr lang="en-US" sz="9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sz="9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EA1243F-3000-4347-94A4-FBDEAD3122CB}" type="slidenum">
              <a:rPr lang="en-US" sz="900" smtClean="0"/>
              <a:t>‹#›</a:t>
            </a:fld>
            <a:endParaRPr lang="en-US" sz="9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07168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5856" y="381000"/>
            <a:ext cx="7315200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5856" y="5867400"/>
            <a:ext cx="732434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ct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F10B6D8-8DA3-4227-B620-0C7FC4783C1C}" type="datetime1">
              <a:rPr lang="en-US" smtClean="0"/>
              <a:t>3/12/2021</a:t>
            </a:fld>
            <a:endParaRPr lang="en-US" sz="9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sz="9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 algn="ctr"/>
            <a:fld id="{FEA1243F-3000-4347-94A4-FBDEAD3122CB}" type="slidenum">
              <a:rPr lang="en-US" sz="900" smtClean="0"/>
              <a:pPr algn="ctr"/>
              <a:t>‹#›</a:t>
            </a:fld>
            <a:endParaRPr lang="en-US" sz="9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1">
                  <a:tint val="95000"/>
                  <a:satMod val="200000"/>
                  <a:alpha val="10000"/>
                </a:schemeClr>
              </a:gs>
              <a:gs pos="70000">
                <a:schemeClr val="tx1">
                  <a:tint val="80000"/>
                  <a:satMod val="200000"/>
                  <a:alpha val="8000"/>
                </a:schemeClr>
              </a:gs>
              <a:gs pos="100000">
                <a:schemeClr val="tx1">
                  <a:tint val="50000"/>
                  <a:satMod val="175000"/>
                  <a:alpha val="1000"/>
                </a:schemeClr>
              </a:gs>
            </a:gsLst>
            <a:lin ang="8000000" scaled="1"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>
              <a:defRPr sz="1000" b="0">
                <a:solidFill>
                  <a:schemeClr val="tx1"/>
                </a:solidFill>
              </a:defRPr>
            </a:lvl1pPr>
          </a:lstStyle>
          <a:p>
            <a:fld id="{3DBE6C98-A41F-48E2-A9D5-0647A9E20656}" type="datetime1">
              <a:rPr lang="en-US" smtClean="0"/>
              <a:t>3/12/2021</a:t>
            </a:fld>
            <a:endParaRPr lang="en-US" sz="1000" b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ctr"/>
            <a:fld id="{49598980-D22C-4904-9F8F-3DB09B2ECD84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>
              <a:solidFill>
                <a:schemeClr val="tx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/>
  <p:hf hdr="0" ftr="0" dt="0"/>
  <p:txStyles>
    <p:titleStyle>
      <a:lvl1pPr marL="484632" algn="l" rtl="0" eaLnBrk="1" latinLnBrk="0" hangingPunct="1">
        <a:spcBef>
          <a:spcPct val="0"/>
        </a:spcBef>
        <a:buNone/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nboxholics.com/guides/1867-ti-prepei-na-kserete-gia-tous-epeksergastes" TargetMode="External"/><Relationship Id="rId2" Type="http://schemas.openxmlformats.org/officeDocument/2006/relationships/hyperlink" Target="https://www.e-shop.gr/odhgos-agoras-trofodotiko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Στρογγυλεμένο ορθογώνιο"/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9" name="8 - TextBox"/>
          <p:cNvSpPr txBox="1"/>
          <p:nvPr/>
        </p:nvSpPr>
        <p:spPr>
          <a:xfrm>
            <a:off x="571472" y="2214554"/>
            <a:ext cx="82153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/>
              <a:t>Κεφάλαιο </a:t>
            </a:r>
            <a:r>
              <a:rPr lang="en-US" sz="4400" dirty="0"/>
              <a:t>2</a:t>
            </a:r>
          </a:p>
          <a:p>
            <a:pPr algn="ctr"/>
            <a:r>
              <a:rPr lang="el-GR" sz="4400" dirty="0"/>
              <a:t>Το εσωτερικό του Υπολογιστή</a:t>
            </a:r>
            <a:endParaRPr lang="el-GR" sz="2800" dirty="0"/>
          </a:p>
        </p:txBody>
      </p:sp>
      <p:sp>
        <p:nvSpPr>
          <p:cNvPr id="10" name="9 - TextBox"/>
          <p:cNvSpPr txBox="1"/>
          <p:nvPr/>
        </p:nvSpPr>
        <p:spPr>
          <a:xfrm>
            <a:off x="214282" y="6143644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Καραγιάννης Χρήστος</a:t>
            </a:r>
          </a:p>
          <a:p>
            <a:r>
              <a:rPr lang="el-GR" dirty="0"/>
              <a:t>Καθηγητής Πληροφορικής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t>10</a:t>
            </a:fld>
            <a:endParaRPr lang="en-US"/>
          </a:p>
        </p:txBody>
      </p:sp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id="{18EFA9B0-39E2-40C6-858F-2868BD0733FF}"/>
              </a:ext>
            </a:extLst>
          </p:cNvPr>
          <p:cNvSpPr/>
          <p:nvPr/>
        </p:nvSpPr>
        <p:spPr>
          <a:xfrm>
            <a:off x="35496" y="730873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5DFA87-C190-4A4D-8689-E3D0B5D15268}"/>
              </a:ext>
            </a:extLst>
          </p:cNvPr>
          <p:cNvSpPr txBox="1"/>
          <p:nvPr/>
        </p:nvSpPr>
        <p:spPr>
          <a:xfrm>
            <a:off x="2339752" y="76470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Τα είδη των τροφοδοτικών</a:t>
            </a:r>
            <a:endParaRPr lang="el-GR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9 - TextBox">
            <a:extLst>
              <a:ext uri="{FF2B5EF4-FFF2-40B4-BE49-F238E27FC236}">
                <a16:creationId xmlns:a16="http://schemas.microsoft.com/office/drawing/2014/main" id="{281FE341-FDE1-4E96-8A84-855D073FA435}"/>
              </a:ext>
            </a:extLst>
          </p:cNvPr>
          <p:cNvSpPr txBox="1"/>
          <p:nvPr/>
        </p:nvSpPr>
        <p:spPr>
          <a:xfrm>
            <a:off x="328664" y="1316899"/>
            <a:ext cx="4624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solidFill>
                  <a:schemeClr val="bg1"/>
                </a:solidFill>
              </a:rPr>
              <a:t>Άλλα χαρακτηριστικά των τροφοδοτικών είναι: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E2E73833-439B-427F-B8D1-AF7C27CF3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83" y="1780213"/>
            <a:ext cx="4762500" cy="31718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C3E784-F12B-4C4E-B08F-470FA937CC16}"/>
              </a:ext>
            </a:extLst>
          </p:cNvPr>
          <p:cNvSpPr txBox="1"/>
          <p:nvPr/>
        </p:nvSpPr>
        <p:spPr>
          <a:xfrm>
            <a:off x="5292080" y="2003997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Η ισχύς τους. Τροφοδοτικό που έχει μεγάλη ισχύ μπορεί να τροφοδοτήσει με αρκετό ρεύμα τα άλλα εσωτερικά εξαρτήματα. Μετριέται σε </a:t>
            </a:r>
            <a:r>
              <a:rPr lang="en-US" dirty="0">
                <a:solidFill>
                  <a:schemeClr val="bg1"/>
                </a:solidFill>
              </a:rPr>
              <a:t>Watt. </a:t>
            </a:r>
            <a:r>
              <a:rPr lang="el-GR" dirty="0">
                <a:solidFill>
                  <a:schemeClr val="bg1"/>
                </a:solidFill>
              </a:rPr>
              <a:t>Ένα τυπικό σύγχρονο τροφοδοτικό έχει ισχύς από 400 </a:t>
            </a:r>
            <a:r>
              <a:rPr lang="en-US" dirty="0">
                <a:solidFill>
                  <a:schemeClr val="bg1"/>
                </a:solidFill>
              </a:rPr>
              <a:t>Watt </a:t>
            </a:r>
            <a:r>
              <a:rPr lang="el-GR" dirty="0" err="1">
                <a:solidFill>
                  <a:schemeClr val="bg1"/>
                </a:solidFill>
              </a:rPr>
              <a:t>εώς</a:t>
            </a:r>
            <a:r>
              <a:rPr lang="el-GR" dirty="0">
                <a:solidFill>
                  <a:schemeClr val="bg1"/>
                </a:solidFill>
              </a:rPr>
              <a:t> 1000 </a:t>
            </a:r>
            <a:r>
              <a:rPr lang="en-US" dirty="0">
                <a:solidFill>
                  <a:schemeClr val="bg1"/>
                </a:solidFill>
              </a:rPr>
              <a:t>Watt.</a:t>
            </a:r>
          </a:p>
          <a:p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FE428C-5AB8-4CEF-AE21-56BA5B8C6A24}"/>
              </a:ext>
            </a:extLst>
          </p:cNvPr>
          <p:cNvSpPr txBox="1"/>
          <p:nvPr/>
        </p:nvSpPr>
        <p:spPr>
          <a:xfrm>
            <a:off x="5292080" y="4093770"/>
            <a:ext cx="3744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Η αποδοτικότητα-ποιότητα κατασκευής τους. Χαρακτηρίζεται ως: </a:t>
            </a:r>
            <a:r>
              <a:rPr lang="en-US" b="1" dirty="0">
                <a:solidFill>
                  <a:srgbClr val="FF0000"/>
                </a:solidFill>
              </a:rPr>
              <a:t>Bronze,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Silver, Gold, Platinum, Titanium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l-GR" dirty="0">
                <a:solidFill>
                  <a:schemeClr val="bg1"/>
                </a:solidFill>
              </a:rPr>
              <a:t>Εκφράζει την ποιότητα των εξαρτημάτων από τα οποία είναι κατασκευασμένο. Όσο πιο καλή η αποδοτικότητα του, τόσο πιο ποιοτικό είναι. </a:t>
            </a:r>
          </a:p>
          <a:p>
            <a:endParaRPr lang="el-G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ADF70D-2368-4AB8-B743-AFB08F2DA78D}"/>
              </a:ext>
            </a:extLst>
          </p:cNvPr>
          <p:cNvSpPr txBox="1"/>
          <p:nvPr/>
        </p:nvSpPr>
        <p:spPr>
          <a:xfrm>
            <a:off x="277181" y="5044757"/>
            <a:ext cx="1800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sz="2400" b="1" dirty="0">
              <a:solidFill>
                <a:schemeClr val="bg1"/>
              </a:solidFill>
            </a:endParaRPr>
          </a:p>
          <a:p>
            <a:pPr algn="ctr"/>
            <a:r>
              <a:rPr lang="el-GR" sz="2400" b="1" dirty="0">
                <a:solidFill>
                  <a:schemeClr val="bg1"/>
                </a:solidFill>
              </a:rPr>
              <a:t>Τιμές: 20€ - 300€</a:t>
            </a:r>
          </a:p>
          <a:p>
            <a:pPr algn="ctr"/>
            <a:endParaRPr lang="el-GR" sz="2400" b="1" dirty="0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5A1FF254-8324-4083-9649-684E564DDC36}"/>
              </a:ext>
            </a:extLst>
          </p:cNvPr>
          <p:cNvSpPr/>
          <p:nvPr/>
        </p:nvSpPr>
        <p:spPr>
          <a:xfrm>
            <a:off x="1979711" y="1873950"/>
            <a:ext cx="2973017" cy="1046763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Οβάλ 25">
            <a:extLst>
              <a:ext uri="{FF2B5EF4-FFF2-40B4-BE49-F238E27FC236}">
                <a16:creationId xmlns:a16="http://schemas.microsoft.com/office/drawing/2014/main" id="{68BCCBA8-BC73-42FA-BDBA-4304EFBFABDF}"/>
              </a:ext>
            </a:extLst>
          </p:cNvPr>
          <p:cNvSpPr/>
          <p:nvPr/>
        </p:nvSpPr>
        <p:spPr>
          <a:xfrm>
            <a:off x="3779912" y="2878705"/>
            <a:ext cx="1296144" cy="1558407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A8C1A02-0EF8-469E-9EF6-9CA037DE59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/>
          <a:stretch/>
        </p:blipFill>
        <p:spPr>
          <a:xfrm>
            <a:off x="2365412" y="5114360"/>
            <a:ext cx="2973018" cy="94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85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2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t>11</a:t>
            </a:fld>
            <a:endParaRPr lang="en-US"/>
          </a:p>
        </p:txBody>
      </p:sp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id="{18EFA9B0-39E2-40C6-858F-2868BD0733FF}"/>
              </a:ext>
            </a:extLst>
          </p:cNvPr>
          <p:cNvSpPr/>
          <p:nvPr/>
        </p:nvSpPr>
        <p:spPr>
          <a:xfrm>
            <a:off x="70992" y="689520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5DFA87-C190-4A4D-8689-E3D0B5D15268}"/>
              </a:ext>
            </a:extLst>
          </p:cNvPr>
          <p:cNvSpPr txBox="1"/>
          <p:nvPr/>
        </p:nvSpPr>
        <p:spPr>
          <a:xfrm>
            <a:off x="2339752" y="764704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θέση του τροφοδοτικού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DF7B5E0-0771-48B5-8ECD-D0B2A3877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52" y="2242997"/>
            <a:ext cx="4145280" cy="3621024"/>
          </a:xfrm>
          <a:prstGeom prst="rect">
            <a:avLst/>
          </a:prstGeom>
        </p:spPr>
      </p:pic>
      <p:sp>
        <p:nvSpPr>
          <p:cNvPr id="12" name="Οβάλ 11">
            <a:extLst>
              <a:ext uri="{FF2B5EF4-FFF2-40B4-BE49-F238E27FC236}">
                <a16:creationId xmlns:a16="http://schemas.microsoft.com/office/drawing/2014/main" id="{B5B71734-3F73-43E6-A281-B03BF8261650}"/>
              </a:ext>
            </a:extLst>
          </p:cNvPr>
          <p:cNvSpPr/>
          <p:nvPr/>
        </p:nvSpPr>
        <p:spPr>
          <a:xfrm>
            <a:off x="214282" y="4766275"/>
            <a:ext cx="1621414" cy="936104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7A3B2A32-7A94-4C17-A6F5-35B9A8679F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t="4850" r="8001" b="1701"/>
          <a:stretch/>
        </p:blipFill>
        <p:spPr>
          <a:xfrm>
            <a:off x="4669550" y="1772816"/>
            <a:ext cx="4063193" cy="4464496"/>
          </a:xfrm>
          <a:prstGeom prst="rect">
            <a:avLst/>
          </a:prstGeom>
        </p:spPr>
      </p:pic>
      <p:sp>
        <p:nvSpPr>
          <p:cNvPr id="18" name="Οβάλ 17">
            <a:extLst>
              <a:ext uri="{FF2B5EF4-FFF2-40B4-BE49-F238E27FC236}">
                <a16:creationId xmlns:a16="http://schemas.microsoft.com/office/drawing/2014/main" id="{3969918B-D493-4432-AEAF-380BF5B45EF7}"/>
              </a:ext>
            </a:extLst>
          </p:cNvPr>
          <p:cNvSpPr/>
          <p:nvPr/>
        </p:nvSpPr>
        <p:spPr>
          <a:xfrm>
            <a:off x="4708426" y="1865871"/>
            <a:ext cx="1951805" cy="1172212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8105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t>12</a:t>
            </a:fld>
            <a:endParaRPr lang="en-US"/>
          </a:p>
        </p:txBody>
      </p:sp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id="{18EFA9B0-39E2-40C6-858F-2868BD0733FF}"/>
              </a:ext>
            </a:extLst>
          </p:cNvPr>
          <p:cNvSpPr/>
          <p:nvPr/>
        </p:nvSpPr>
        <p:spPr>
          <a:xfrm>
            <a:off x="35496" y="730873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5DFA87-C190-4A4D-8689-E3D0B5D15268}"/>
              </a:ext>
            </a:extLst>
          </p:cNvPr>
          <p:cNvSpPr txBox="1"/>
          <p:nvPr/>
        </p:nvSpPr>
        <p:spPr>
          <a:xfrm>
            <a:off x="2699792" y="764704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 επεξεργαστής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CPU)</a:t>
            </a:r>
            <a:endParaRPr lang="el-GR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9 - TextBox">
            <a:extLst>
              <a:ext uri="{FF2B5EF4-FFF2-40B4-BE49-F238E27FC236}">
                <a16:creationId xmlns:a16="http://schemas.microsoft.com/office/drawing/2014/main" id="{281FE341-FDE1-4E96-8A84-855D073FA435}"/>
              </a:ext>
            </a:extLst>
          </p:cNvPr>
          <p:cNvSpPr txBox="1"/>
          <p:nvPr/>
        </p:nvSpPr>
        <p:spPr>
          <a:xfrm>
            <a:off x="214282" y="3969638"/>
            <a:ext cx="88222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u="sng" dirty="0">
                <a:solidFill>
                  <a:schemeClr val="bg1"/>
                </a:solidFill>
              </a:rPr>
              <a:t>Σημασία-Λειτουργία του Επεξεργαστή</a:t>
            </a:r>
          </a:p>
          <a:p>
            <a:pPr algn="ctr"/>
            <a:endParaRPr lang="el-GR" sz="2000" b="1" u="sng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</a:rPr>
              <a:t>Ο επεξεργαστής αποτελεί τον </a:t>
            </a: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l-GR" sz="2000" dirty="0">
                <a:solidFill>
                  <a:schemeClr val="bg1"/>
                </a:solidFill>
              </a:rPr>
              <a:t>εγκέφαλο</a:t>
            </a:r>
            <a:r>
              <a:rPr lang="en-US" sz="2000" dirty="0">
                <a:solidFill>
                  <a:schemeClr val="bg1"/>
                </a:solidFill>
              </a:rPr>
              <a:t>” </a:t>
            </a:r>
            <a:r>
              <a:rPr lang="el-GR" sz="2000" dirty="0">
                <a:solidFill>
                  <a:schemeClr val="bg1"/>
                </a:solidFill>
              </a:rPr>
              <a:t>του Η/Υ. Όλες οι λειτουργίες που πραγματοποιούνται εντός του επεξεργάζονται από αυτόν.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20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</a:rPr>
              <a:t>Όσο πιο </a:t>
            </a: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l-GR" sz="2000" dirty="0">
                <a:solidFill>
                  <a:schemeClr val="bg1"/>
                </a:solidFill>
              </a:rPr>
              <a:t>δυνατός</a:t>
            </a:r>
            <a:r>
              <a:rPr lang="en-US" sz="2000" dirty="0">
                <a:solidFill>
                  <a:schemeClr val="bg1"/>
                </a:solidFill>
              </a:rPr>
              <a:t>”</a:t>
            </a:r>
            <a:r>
              <a:rPr lang="el-GR" sz="2000" dirty="0">
                <a:solidFill>
                  <a:schemeClr val="bg1"/>
                </a:solidFill>
              </a:rPr>
              <a:t> είναι ένας επεξεργαστής τόσο πιο ισχυρός είναι ο Η/Υ.</a:t>
            </a:r>
          </a:p>
          <a:p>
            <a:pPr algn="just"/>
            <a:endParaRPr lang="el-GR" sz="2000" dirty="0">
              <a:solidFill>
                <a:schemeClr val="bg1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59D2B79B-D796-4BFB-922B-E42FD43F9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51733"/>
            <a:ext cx="5184576" cy="250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04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t>13</a:t>
            </a:fld>
            <a:endParaRPr lang="en-US"/>
          </a:p>
        </p:txBody>
      </p:sp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id="{18EFA9B0-39E2-40C6-858F-2868BD0733FF}"/>
              </a:ext>
            </a:extLst>
          </p:cNvPr>
          <p:cNvSpPr/>
          <p:nvPr/>
        </p:nvSpPr>
        <p:spPr>
          <a:xfrm>
            <a:off x="35496" y="730873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5DFA87-C190-4A4D-8689-E3D0B5D15268}"/>
              </a:ext>
            </a:extLst>
          </p:cNvPr>
          <p:cNvSpPr txBox="1"/>
          <p:nvPr/>
        </p:nvSpPr>
        <p:spPr>
          <a:xfrm>
            <a:off x="2339752" y="76470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Τα είδη των επεξεργαστών</a:t>
            </a:r>
            <a:endParaRPr lang="el-GR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9 - TextBox">
            <a:extLst>
              <a:ext uri="{FF2B5EF4-FFF2-40B4-BE49-F238E27FC236}">
                <a16:creationId xmlns:a16="http://schemas.microsoft.com/office/drawing/2014/main" id="{281FE341-FDE1-4E96-8A84-855D073FA435}"/>
              </a:ext>
            </a:extLst>
          </p:cNvPr>
          <p:cNvSpPr txBox="1"/>
          <p:nvPr/>
        </p:nvSpPr>
        <p:spPr>
          <a:xfrm>
            <a:off x="206168" y="1412776"/>
            <a:ext cx="4509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AMD (Ryzen3, Ryzen5, Ryzen7)</a:t>
            </a:r>
            <a:endParaRPr lang="el-GR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INTEL (i3, i5, i7, i9)</a:t>
            </a:r>
            <a:endParaRPr lang="el-GR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Τα βασικά χαρακτηριστικά των επεξεργαστών είναι η </a:t>
            </a:r>
            <a:r>
              <a:rPr lang="el-GR" b="1" dirty="0">
                <a:solidFill>
                  <a:srgbClr val="FF0000"/>
                </a:solidFill>
              </a:rPr>
              <a:t>συχνότητα λειτουργίας </a:t>
            </a:r>
            <a:r>
              <a:rPr lang="el-GR" dirty="0">
                <a:solidFill>
                  <a:schemeClr val="bg1"/>
                </a:solidFill>
              </a:rPr>
              <a:t>και οι </a:t>
            </a:r>
            <a:r>
              <a:rPr lang="el-GR" b="1" dirty="0">
                <a:solidFill>
                  <a:srgbClr val="FF0000"/>
                </a:solidFill>
              </a:rPr>
              <a:t>πυρήνες</a:t>
            </a:r>
            <a:r>
              <a:rPr lang="el-GR" dirty="0">
                <a:solidFill>
                  <a:schemeClr val="bg1"/>
                </a:solidFill>
              </a:rPr>
              <a:t> τους.</a:t>
            </a:r>
          </a:p>
          <a:p>
            <a:endParaRPr lang="el-GR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Η συχνότητα υπολογίζεται σε </a:t>
            </a:r>
            <a:r>
              <a:rPr lang="en-US" dirty="0">
                <a:solidFill>
                  <a:schemeClr val="bg1"/>
                </a:solidFill>
              </a:rPr>
              <a:t>GHZ</a:t>
            </a:r>
            <a:r>
              <a:rPr lang="el-GR" dirty="0">
                <a:solidFill>
                  <a:schemeClr val="bg1"/>
                </a:solidFill>
              </a:rPr>
              <a:t> και δηλώνει το πόσο γρήγοροι-ισχυροί είναι.</a:t>
            </a:r>
          </a:p>
          <a:p>
            <a:r>
              <a:rPr lang="el-GR" dirty="0">
                <a:solidFill>
                  <a:schemeClr val="bg1"/>
                </a:solidFill>
              </a:rPr>
              <a:t>Τυπικές τιμές είναι από </a:t>
            </a:r>
            <a:r>
              <a:rPr lang="el-GR" b="1" dirty="0">
                <a:solidFill>
                  <a:srgbClr val="FF0000"/>
                </a:solidFill>
              </a:rPr>
              <a:t>2.9 </a:t>
            </a:r>
            <a:r>
              <a:rPr lang="en-US" b="1" dirty="0">
                <a:solidFill>
                  <a:srgbClr val="FF0000"/>
                </a:solidFill>
              </a:rPr>
              <a:t>GHZ </a:t>
            </a:r>
            <a:r>
              <a:rPr lang="el-GR" dirty="0" err="1">
                <a:solidFill>
                  <a:schemeClr val="bg1"/>
                </a:solidFill>
              </a:rPr>
              <a:t>εώς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b="1" dirty="0">
                <a:solidFill>
                  <a:srgbClr val="FF0000"/>
                </a:solidFill>
              </a:rPr>
              <a:t>4.1 </a:t>
            </a:r>
            <a:r>
              <a:rPr lang="en-US" b="1" dirty="0">
                <a:solidFill>
                  <a:srgbClr val="FF0000"/>
                </a:solidFill>
              </a:rPr>
              <a:t>GHZ.</a:t>
            </a:r>
          </a:p>
          <a:p>
            <a:endParaRPr lang="el-GR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Όσο πιο πολλοί είναι οι πυρήνες του επεξεργαστή τόσο πιο πολλές ενέργειες μπορεί να εκτελεί ταυτόχρονα.</a:t>
            </a:r>
          </a:p>
          <a:p>
            <a:r>
              <a:rPr lang="el-GR" dirty="0">
                <a:solidFill>
                  <a:schemeClr val="bg1"/>
                </a:solidFill>
              </a:rPr>
              <a:t>Τυπικές τιμές είναι </a:t>
            </a:r>
            <a:r>
              <a:rPr lang="el-GR" b="1" dirty="0">
                <a:solidFill>
                  <a:srgbClr val="FF0000"/>
                </a:solidFill>
              </a:rPr>
              <a:t>8, </a:t>
            </a:r>
            <a:r>
              <a:rPr lang="en-US" b="1" dirty="0">
                <a:solidFill>
                  <a:srgbClr val="FF0000"/>
                </a:solidFill>
              </a:rPr>
              <a:t>12, 16 </a:t>
            </a:r>
            <a:r>
              <a:rPr lang="el-GR" dirty="0">
                <a:solidFill>
                  <a:schemeClr val="bg1"/>
                </a:solidFill>
              </a:rPr>
              <a:t>πυρήνες.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F04C5D8A-C083-46A4-94E0-4F681BC8A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824" y="3327089"/>
            <a:ext cx="3304576" cy="318592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3E32B05F-955E-4528-A711-DE57B8291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892" y="1321604"/>
            <a:ext cx="2278425" cy="189161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3AFCC32-4524-43F3-B23D-EBCF76520A33}"/>
              </a:ext>
            </a:extLst>
          </p:cNvPr>
          <p:cNvSpPr txBox="1"/>
          <p:nvPr/>
        </p:nvSpPr>
        <p:spPr>
          <a:xfrm>
            <a:off x="7798317" y="2283861"/>
            <a:ext cx="1102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AMD</a:t>
            </a:r>
            <a:endParaRPr lang="el-G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D99A53-4B7B-4658-A1B3-6FB5B76D32B3}"/>
              </a:ext>
            </a:extLst>
          </p:cNvPr>
          <p:cNvSpPr txBox="1"/>
          <p:nvPr/>
        </p:nvSpPr>
        <p:spPr>
          <a:xfrm>
            <a:off x="8086349" y="4581128"/>
            <a:ext cx="1022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INTEL</a:t>
            </a:r>
            <a:endParaRPr lang="el-G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B1346735-14E6-451B-9E84-0ABC5E6A32B6}"/>
              </a:ext>
            </a:extLst>
          </p:cNvPr>
          <p:cNvSpPr/>
          <p:nvPr/>
        </p:nvSpPr>
        <p:spPr>
          <a:xfrm>
            <a:off x="5724128" y="4725144"/>
            <a:ext cx="576064" cy="432048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5423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t>14</a:t>
            </a:fld>
            <a:endParaRPr lang="en-US"/>
          </a:p>
        </p:txBody>
      </p:sp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id="{18EFA9B0-39E2-40C6-858F-2868BD0733FF}"/>
              </a:ext>
            </a:extLst>
          </p:cNvPr>
          <p:cNvSpPr/>
          <p:nvPr/>
        </p:nvSpPr>
        <p:spPr>
          <a:xfrm>
            <a:off x="70992" y="689520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5DFA87-C190-4A4D-8689-E3D0B5D15268}"/>
              </a:ext>
            </a:extLst>
          </p:cNvPr>
          <p:cNvSpPr txBox="1"/>
          <p:nvPr/>
        </p:nvSpPr>
        <p:spPr>
          <a:xfrm>
            <a:off x="2339752" y="764704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θέση του επεξεργαστή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BFC217A1-720A-4546-AA66-2CB4CE979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539" y="1448780"/>
            <a:ext cx="4613913" cy="3960440"/>
          </a:xfrm>
          <a:prstGeom prst="rect">
            <a:avLst/>
          </a:prstGeom>
        </p:spPr>
      </p:pic>
      <p:sp>
        <p:nvSpPr>
          <p:cNvPr id="19" name="Οβάλ 18">
            <a:extLst>
              <a:ext uri="{FF2B5EF4-FFF2-40B4-BE49-F238E27FC236}">
                <a16:creationId xmlns:a16="http://schemas.microsoft.com/office/drawing/2014/main" id="{327412D5-8B61-40DF-95D4-7CB80D210743}"/>
              </a:ext>
            </a:extLst>
          </p:cNvPr>
          <p:cNvSpPr/>
          <p:nvPr/>
        </p:nvSpPr>
        <p:spPr>
          <a:xfrm>
            <a:off x="3308651" y="2848198"/>
            <a:ext cx="720080" cy="527639"/>
          </a:xfrm>
          <a:prstGeom prst="ellipse">
            <a:avLst/>
          </a:prstGeom>
          <a:noFill/>
          <a:ln w="6350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9 - TextBox">
            <a:extLst>
              <a:ext uri="{FF2B5EF4-FFF2-40B4-BE49-F238E27FC236}">
                <a16:creationId xmlns:a16="http://schemas.microsoft.com/office/drawing/2014/main" id="{A55C2A08-CD53-40D0-8E68-36274F207FD9}"/>
              </a:ext>
            </a:extLst>
          </p:cNvPr>
          <p:cNvSpPr txBox="1"/>
          <p:nvPr/>
        </p:nvSpPr>
        <p:spPr>
          <a:xfrm>
            <a:off x="214282" y="5621178"/>
            <a:ext cx="8822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bg1"/>
                </a:solidFill>
              </a:rPr>
              <a:t>Ο επεξεργαστής βρίσκεται τοποθετημένος πάνω στην μητρική πλακέτα του Η/Υ.</a:t>
            </a:r>
          </a:p>
        </p:txBody>
      </p:sp>
    </p:spTree>
    <p:extLst>
      <p:ext uri="{BB962C8B-B14F-4D97-AF65-F5344CB8AC3E}">
        <p14:creationId xmlns:p14="http://schemas.microsoft.com/office/powerpoint/2010/main" val="3192953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t>15</a:t>
            </a:fld>
            <a:endParaRPr lang="en-US"/>
          </a:p>
        </p:txBody>
      </p:sp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id="{18EFA9B0-39E2-40C6-858F-2868BD0733FF}"/>
              </a:ext>
            </a:extLst>
          </p:cNvPr>
          <p:cNvSpPr/>
          <p:nvPr/>
        </p:nvSpPr>
        <p:spPr>
          <a:xfrm>
            <a:off x="70992" y="689520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D52A03-2321-44F1-97C7-C4B2B0B5B11E}"/>
              </a:ext>
            </a:extLst>
          </p:cNvPr>
          <p:cNvSpPr txBox="1"/>
          <p:nvPr/>
        </p:nvSpPr>
        <p:spPr>
          <a:xfrm>
            <a:off x="430306" y="1362248"/>
            <a:ext cx="84621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Για να βρείτε περισσότερες πληροφορίες σχετικά με τα είδη των τροφοδοτικών και των επεξεργαστών επισκεφθείτε και μελετήστε τους παρακάτω συνδέσμους:</a:t>
            </a:r>
            <a:endParaRPr lang="el-GR" sz="2400" b="1" dirty="0">
              <a:solidFill>
                <a:schemeClr val="bg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l-GR" sz="2400" b="1" dirty="0">
              <a:solidFill>
                <a:srgbClr val="0070C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l-GR" sz="2400" b="1" dirty="0">
              <a:solidFill>
                <a:srgbClr val="0070C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https://www.e-shop.gr/odhgos-agoras-trofodotikou</a:t>
            </a:r>
            <a:endParaRPr lang="el-GR" sz="2400" b="1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l-GR" sz="2400" b="1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https://unboxholics.com/guides/1867-ti-prepei-na-kserete-gia-tous-epeksergastes</a:t>
            </a:r>
            <a:endParaRPr lang="el-GR" sz="2400" b="1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l-GR" sz="2400" b="1" dirty="0">
              <a:solidFill>
                <a:srgbClr val="0070C0"/>
              </a:solidFill>
            </a:endParaRPr>
          </a:p>
          <a:p>
            <a:endParaRPr lang="el-G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7481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t>2</a:t>
            </a:fld>
            <a:endParaRPr lang="en-US"/>
          </a:p>
        </p:txBody>
      </p:sp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id="{18EFA9B0-39E2-40C6-858F-2868BD0733FF}"/>
              </a:ext>
            </a:extLst>
          </p:cNvPr>
          <p:cNvSpPr/>
          <p:nvPr/>
        </p:nvSpPr>
        <p:spPr>
          <a:xfrm>
            <a:off x="35496" y="730873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5DFA87-C190-4A4D-8689-E3D0B5D15268}"/>
              </a:ext>
            </a:extLst>
          </p:cNvPr>
          <p:cNvSpPr txBox="1"/>
          <p:nvPr/>
        </p:nvSpPr>
        <p:spPr>
          <a:xfrm>
            <a:off x="2699792" y="1124744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Κεντρική Μονάδα (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PC case </a:t>
            </a:r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ή 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tower</a:t>
            </a:r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pic>
        <p:nvPicPr>
          <p:cNvPr id="18" name="Picture 2" descr="http://images03.olx.gr/ui/4/21/94/73091794_1---.png">
            <a:extLst>
              <a:ext uri="{FF2B5EF4-FFF2-40B4-BE49-F238E27FC236}">
                <a16:creationId xmlns:a16="http://schemas.microsoft.com/office/drawing/2014/main" id="{D7C57C15-5A43-414D-94C0-1FCB1F966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86380" y="2063539"/>
            <a:ext cx="3522861" cy="3522861"/>
          </a:xfrm>
          <a:prstGeom prst="rect">
            <a:avLst/>
          </a:prstGeom>
          <a:noFill/>
        </p:spPr>
      </p:pic>
      <p:sp>
        <p:nvSpPr>
          <p:cNvPr id="20" name="9 - TextBox">
            <a:extLst>
              <a:ext uri="{FF2B5EF4-FFF2-40B4-BE49-F238E27FC236}">
                <a16:creationId xmlns:a16="http://schemas.microsoft.com/office/drawing/2014/main" id="{06D35719-7782-483E-A396-04FB2D099543}"/>
              </a:ext>
            </a:extLst>
          </p:cNvPr>
          <p:cNvSpPr txBox="1"/>
          <p:nvPr/>
        </p:nvSpPr>
        <p:spPr>
          <a:xfrm>
            <a:off x="588096" y="2461016"/>
            <a:ext cx="49920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FF0000"/>
                </a:solidFill>
              </a:rPr>
              <a:t>Κεντρική Μονάδα</a:t>
            </a:r>
            <a:r>
              <a:rPr lang="en-US" sz="2400" b="1" dirty="0">
                <a:solidFill>
                  <a:srgbClr val="FF0000"/>
                </a:solidFill>
              </a:rPr>
              <a:t> (tower-pc case)</a:t>
            </a:r>
            <a:r>
              <a:rPr lang="el-GR" sz="2400" b="1" dirty="0">
                <a:solidFill>
                  <a:srgbClr val="FF0000"/>
                </a:solidFill>
              </a:rPr>
              <a:t> </a:t>
            </a:r>
            <a:r>
              <a:rPr lang="el-GR" sz="2400" dirty="0">
                <a:solidFill>
                  <a:schemeClr val="bg1"/>
                </a:solidFill>
              </a:rPr>
              <a:t>ονομάζουμε το κουτί μέσα στο οποίο βρίσκονται όλα τα βασικά εξαρτήματα του υπολογιστή.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bg1"/>
                </a:solidFill>
              </a:rPr>
              <a:t>Η Κεντρική Μονάδα συχνά αποκαλείται και </a:t>
            </a:r>
            <a:r>
              <a:rPr lang="el-GR" sz="2400" b="1" dirty="0">
                <a:solidFill>
                  <a:srgbClr val="FF0000"/>
                </a:solidFill>
              </a:rPr>
              <a:t>πύργος</a:t>
            </a:r>
            <a:r>
              <a:rPr lang="el-GR" sz="2400" dirty="0">
                <a:solidFill>
                  <a:schemeClr val="bg1"/>
                </a:solidFill>
              </a:rPr>
              <a:t> ή </a:t>
            </a:r>
            <a:r>
              <a:rPr lang="el-GR" sz="2400" b="1" dirty="0">
                <a:solidFill>
                  <a:srgbClr val="FF0000"/>
                </a:solidFill>
              </a:rPr>
              <a:t>κουτί</a:t>
            </a:r>
            <a:r>
              <a:rPr lang="el-GR" sz="2400" dirty="0">
                <a:solidFill>
                  <a:schemeClr val="bg1"/>
                </a:solidFill>
              </a:rPr>
              <a:t> του Η/Υ</a:t>
            </a:r>
          </a:p>
          <a:p>
            <a:pPr algn="just"/>
            <a:endParaRPr lang="el-GR" sz="2400" dirty="0">
              <a:solidFill>
                <a:schemeClr val="bg1"/>
              </a:solidFill>
            </a:endParaRPr>
          </a:p>
          <a:p>
            <a:pPr algn="just"/>
            <a:endParaRPr lang="el-GR" sz="2400" dirty="0">
              <a:solidFill>
                <a:schemeClr val="bg1"/>
              </a:solidFill>
            </a:endParaRPr>
          </a:p>
          <a:p>
            <a:pPr algn="just"/>
            <a:endParaRPr lang="el-G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t>3</a:t>
            </a:fld>
            <a:endParaRPr lang="en-US"/>
          </a:p>
        </p:txBody>
      </p:sp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id="{18EFA9B0-39E2-40C6-858F-2868BD0733FF}"/>
              </a:ext>
            </a:extLst>
          </p:cNvPr>
          <p:cNvSpPr/>
          <p:nvPr/>
        </p:nvSpPr>
        <p:spPr>
          <a:xfrm>
            <a:off x="35496" y="730873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5DFA87-C190-4A4D-8689-E3D0B5D15268}"/>
              </a:ext>
            </a:extLst>
          </p:cNvPr>
          <p:cNvSpPr txBox="1"/>
          <p:nvPr/>
        </p:nvSpPr>
        <p:spPr>
          <a:xfrm>
            <a:off x="2699792" y="76470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Κεντρική Μονάδα</a:t>
            </a:r>
          </a:p>
        </p:txBody>
      </p:sp>
      <p:sp>
        <p:nvSpPr>
          <p:cNvPr id="20" name="9 - TextBox">
            <a:extLst>
              <a:ext uri="{FF2B5EF4-FFF2-40B4-BE49-F238E27FC236}">
                <a16:creationId xmlns:a16="http://schemas.microsoft.com/office/drawing/2014/main" id="{06D35719-7782-483E-A396-04FB2D099543}"/>
              </a:ext>
            </a:extLst>
          </p:cNvPr>
          <p:cNvSpPr txBox="1"/>
          <p:nvPr/>
        </p:nvSpPr>
        <p:spPr>
          <a:xfrm>
            <a:off x="539552" y="5013176"/>
            <a:ext cx="78003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</a:rPr>
              <a:t>Υπάρχουν πολλά είδη κουτιών για Η/Υ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</a:rPr>
              <a:t>Ανάλογα τον χώρο που έχουμε και τον εξοπλισμό που θέλουμε να προσθέσουμε στον Η/Υ μας διαλέγουμε και το αντίστοιχο κουτί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</a:rPr>
              <a:t>Τιμές: 25€ - 400€</a:t>
            </a:r>
          </a:p>
          <a:p>
            <a:pPr algn="just"/>
            <a:endParaRPr lang="el-GR" sz="2000" dirty="0">
              <a:solidFill>
                <a:schemeClr val="bg1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A259D2AC-08F4-4696-B665-46C876AA5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380643"/>
            <a:ext cx="6048672" cy="3401953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C258EA2A-BA5B-451F-8A99-7787A68CBB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" t="18792" r="1274" b="17864"/>
          <a:stretch/>
        </p:blipFill>
        <p:spPr>
          <a:xfrm>
            <a:off x="6509047" y="3081619"/>
            <a:ext cx="2304256" cy="11450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55752C-DC1E-42BD-899E-FE2DE4006A2A}"/>
              </a:ext>
            </a:extLst>
          </p:cNvPr>
          <p:cNvSpPr txBox="1"/>
          <p:nvPr/>
        </p:nvSpPr>
        <p:spPr>
          <a:xfrm>
            <a:off x="6804248" y="422665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6600"/>
                </a:solidFill>
              </a:rPr>
              <a:t>Desktop</a:t>
            </a:r>
            <a:endParaRPr lang="el-GR" sz="1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71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t>4</a:t>
            </a:fld>
            <a:endParaRPr lang="en-US"/>
          </a:p>
        </p:txBody>
      </p:sp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id="{18EFA9B0-39E2-40C6-858F-2868BD0733FF}"/>
              </a:ext>
            </a:extLst>
          </p:cNvPr>
          <p:cNvSpPr/>
          <p:nvPr/>
        </p:nvSpPr>
        <p:spPr>
          <a:xfrm>
            <a:off x="35496" y="730873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5DFA87-C190-4A4D-8689-E3D0B5D15268}"/>
              </a:ext>
            </a:extLst>
          </p:cNvPr>
          <p:cNvSpPr txBox="1"/>
          <p:nvPr/>
        </p:nvSpPr>
        <p:spPr>
          <a:xfrm>
            <a:off x="2699792" y="76470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Κεντρική Μονάδα</a:t>
            </a:r>
          </a:p>
        </p:txBody>
      </p:sp>
      <p:sp>
        <p:nvSpPr>
          <p:cNvPr id="20" name="9 - TextBox">
            <a:extLst>
              <a:ext uri="{FF2B5EF4-FFF2-40B4-BE49-F238E27FC236}">
                <a16:creationId xmlns:a16="http://schemas.microsoft.com/office/drawing/2014/main" id="{06D35719-7782-483E-A396-04FB2D099543}"/>
              </a:ext>
            </a:extLst>
          </p:cNvPr>
          <p:cNvSpPr txBox="1"/>
          <p:nvPr/>
        </p:nvSpPr>
        <p:spPr>
          <a:xfrm>
            <a:off x="539552" y="5013176"/>
            <a:ext cx="78003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>
                <a:solidFill>
                  <a:schemeClr val="bg1"/>
                </a:solidFill>
              </a:rPr>
              <a:t>Στα </a:t>
            </a:r>
            <a:r>
              <a:rPr lang="en-US" sz="2200" dirty="0">
                <a:solidFill>
                  <a:schemeClr val="bg1"/>
                </a:solidFill>
              </a:rPr>
              <a:t>laptop</a:t>
            </a:r>
            <a:r>
              <a:rPr lang="el-GR" sz="2200" dirty="0">
                <a:solidFill>
                  <a:schemeClr val="bg1"/>
                </a:solidFill>
              </a:rPr>
              <a:t>, τα κινητά και τα </a:t>
            </a:r>
            <a:r>
              <a:rPr lang="en-US" sz="2200" dirty="0">
                <a:solidFill>
                  <a:schemeClr val="bg1"/>
                </a:solidFill>
              </a:rPr>
              <a:t>tablet </a:t>
            </a:r>
            <a:r>
              <a:rPr lang="el-GR" sz="2200" dirty="0">
                <a:solidFill>
                  <a:schemeClr val="bg1"/>
                </a:solidFill>
              </a:rPr>
              <a:t>η Κεντρική Μονάδα αποτελεί ένα σώμα με τα υπόλοιπα μέρη της συσκευής</a:t>
            </a:r>
          </a:p>
          <a:p>
            <a:pPr algn="ctr"/>
            <a:endParaRPr lang="el-GR" sz="2200" dirty="0">
              <a:solidFill>
                <a:schemeClr val="bg1"/>
              </a:solidFill>
            </a:endParaRP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769CCAFE-1E0E-495B-B6C6-F5CA1A98A1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1" r="30960"/>
          <a:stretch/>
        </p:blipFill>
        <p:spPr>
          <a:xfrm rot="20893799">
            <a:off x="1155584" y="1973288"/>
            <a:ext cx="1034900" cy="2033831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6017EFE5-B787-4F44-8B08-98923125B4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675" y="2150628"/>
            <a:ext cx="2352587" cy="1870307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A86A56A-0072-4D91-A3D9-1110781CC9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 r="3271" b="15351"/>
          <a:stretch/>
        </p:blipFill>
        <p:spPr>
          <a:xfrm>
            <a:off x="2813016" y="2150627"/>
            <a:ext cx="2988488" cy="187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16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t>5</a:t>
            </a:fld>
            <a:endParaRPr lang="en-US"/>
          </a:p>
        </p:txBody>
      </p:sp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id="{18EFA9B0-39E2-40C6-858F-2868BD0733FF}"/>
              </a:ext>
            </a:extLst>
          </p:cNvPr>
          <p:cNvSpPr/>
          <p:nvPr/>
        </p:nvSpPr>
        <p:spPr>
          <a:xfrm>
            <a:off x="35496" y="730873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5DFA87-C190-4A4D-8689-E3D0B5D15268}"/>
              </a:ext>
            </a:extLst>
          </p:cNvPr>
          <p:cNvSpPr txBox="1"/>
          <p:nvPr/>
        </p:nvSpPr>
        <p:spPr>
          <a:xfrm>
            <a:off x="2699792" y="76470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Κεντρική Μονάδα</a:t>
            </a:r>
          </a:p>
        </p:txBody>
      </p:sp>
      <p:sp>
        <p:nvSpPr>
          <p:cNvPr id="20" name="9 - TextBox">
            <a:extLst>
              <a:ext uri="{FF2B5EF4-FFF2-40B4-BE49-F238E27FC236}">
                <a16:creationId xmlns:a16="http://schemas.microsoft.com/office/drawing/2014/main" id="{06D35719-7782-483E-A396-04FB2D099543}"/>
              </a:ext>
            </a:extLst>
          </p:cNvPr>
          <p:cNvSpPr txBox="1"/>
          <p:nvPr/>
        </p:nvSpPr>
        <p:spPr>
          <a:xfrm>
            <a:off x="460375" y="5539879"/>
            <a:ext cx="84321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>
                <a:solidFill>
                  <a:schemeClr val="bg1"/>
                </a:solidFill>
              </a:rPr>
              <a:t>Όλα τα υπόλοιπα εξαρτήματα βρίσκονται εντός της Κεντρικής Μονάδας</a:t>
            </a:r>
          </a:p>
          <a:p>
            <a:pPr algn="ctr"/>
            <a:endParaRPr lang="el-GR" sz="2200" dirty="0">
              <a:solidFill>
                <a:schemeClr val="bg1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052C69F5-5805-452A-897A-EE3B5914C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161" y="1351370"/>
            <a:ext cx="4447109" cy="396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36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t>6</a:t>
            </a:fld>
            <a:endParaRPr lang="en-US"/>
          </a:p>
        </p:txBody>
      </p:sp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id="{18EFA9B0-39E2-40C6-858F-2868BD0733FF}"/>
              </a:ext>
            </a:extLst>
          </p:cNvPr>
          <p:cNvSpPr/>
          <p:nvPr/>
        </p:nvSpPr>
        <p:spPr>
          <a:xfrm>
            <a:off x="35496" y="730873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5DFA87-C190-4A4D-8689-E3D0B5D15268}"/>
              </a:ext>
            </a:extLst>
          </p:cNvPr>
          <p:cNvSpPr txBox="1"/>
          <p:nvPr/>
        </p:nvSpPr>
        <p:spPr>
          <a:xfrm>
            <a:off x="1051560" y="764704"/>
            <a:ext cx="712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 </a:t>
            </a:r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Εξαρτήματα της Κεντρικής Μονάδας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7ECCF09-5064-46BE-9446-5B2AD0102D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046" y="1514112"/>
            <a:ext cx="1949486" cy="11428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A46978-AA0D-425A-9127-5A5B43AC1AC4}"/>
              </a:ext>
            </a:extLst>
          </p:cNvPr>
          <p:cNvSpPr txBox="1"/>
          <p:nvPr/>
        </p:nvSpPr>
        <p:spPr>
          <a:xfrm>
            <a:off x="107504" y="1858459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Comic Sans MS" panose="030F0702030302020204" pitchFamily="66" charset="0"/>
              </a:rPr>
              <a:t>Τροφοδοτικό</a:t>
            </a:r>
          </a:p>
          <a:p>
            <a:pPr algn="ctr"/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Power Supply Unit)</a:t>
            </a:r>
            <a:endParaRPr lang="el-G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A9CAF3-1956-4607-A71A-A0B184DF79CB}"/>
              </a:ext>
            </a:extLst>
          </p:cNvPr>
          <p:cNvSpPr txBox="1"/>
          <p:nvPr/>
        </p:nvSpPr>
        <p:spPr>
          <a:xfrm>
            <a:off x="4381532" y="186530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Comic Sans MS" panose="030F0702030302020204" pitchFamily="66" charset="0"/>
              </a:rPr>
              <a:t>Μητρική Πλακέτα</a:t>
            </a:r>
          </a:p>
          <a:p>
            <a:pPr algn="ctr"/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Motherboard)</a:t>
            </a:r>
            <a:endParaRPr lang="el-G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AA003D6E-C210-4481-BDC5-29E1953A82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410" y="1340456"/>
            <a:ext cx="1846491" cy="14657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01200BB-230E-4375-9C38-671E65D383A3}"/>
              </a:ext>
            </a:extLst>
          </p:cNvPr>
          <p:cNvSpPr txBox="1"/>
          <p:nvPr/>
        </p:nvSpPr>
        <p:spPr>
          <a:xfrm>
            <a:off x="35496" y="3430741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Comic Sans MS" panose="030F0702030302020204" pitchFamily="66" charset="0"/>
              </a:rPr>
              <a:t>Επεξεργαστής - ΚΜΕ</a:t>
            </a:r>
          </a:p>
          <a:p>
            <a:pPr algn="ctr"/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CPU)</a:t>
            </a:r>
            <a:endParaRPr lang="el-G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9482A6E3-2D04-4BA7-8500-8C32CAFCA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200" y="3146775"/>
            <a:ext cx="1381522" cy="109846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6F10D61-5F91-4791-AA52-D5DA85638801}"/>
              </a:ext>
            </a:extLst>
          </p:cNvPr>
          <p:cNvSpPr txBox="1"/>
          <p:nvPr/>
        </p:nvSpPr>
        <p:spPr>
          <a:xfrm>
            <a:off x="-146457" y="5123799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Comic Sans MS" panose="030F0702030302020204" pitchFamily="66" charset="0"/>
              </a:rPr>
              <a:t>Μνήμη 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RAM</a:t>
            </a:r>
            <a:endParaRPr lang="el-G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RAM memory)</a:t>
            </a:r>
            <a:endParaRPr lang="el-G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ABBAF3B4-0E4A-4841-A62A-4B1A1967FB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0" r="2750"/>
          <a:stretch/>
        </p:blipFill>
        <p:spPr>
          <a:xfrm>
            <a:off x="2051720" y="4738752"/>
            <a:ext cx="2158016" cy="141642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752046A-4F83-4F55-9198-7151366F845E}"/>
              </a:ext>
            </a:extLst>
          </p:cNvPr>
          <p:cNvSpPr txBox="1"/>
          <p:nvPr/>
        </p:nvSpPr>
        <p:spPr>
          <a:xfrm>
            <a:off x="4206675" y="3358733"/>
            <a:ext cx="2597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Comic Sans MS" panose="030F0702030302020204" pitchFamily="66" charset="0"/>
              </a:rPr>
              <a:t>Κάρτα Γραφικών</a:t>
            </a:r>
          </a:p>
          <a:p>
            <a:pPr algn="ctr"/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Graphic Card - GPU)</a:t>
            </a:r>
            <a:endParaRPr lang="el-G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7" name="Εικόνα 26">
            <a:extLst>
              <a:ext uri="{FF2B5EF4-FFF2-40B4-BE49-F238E27FC236}">
                <a16:creationId xmlns:a16="http://schemas.microsoft.com/office/drawing/2014/main" id="{420302BE-B415-4F51-967E-D3B785E182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" t="15865" b="15108"/>
          <a:stretch/>
        </p:blipFill>
        <p:spPr>
          <a:xfrm>
            <a:off x="6804248" y="2981386"/>
            <a:ext cx="2123269" cy="154504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39BF0DB-0D53-4494-980F-ED84C05ED897}"/>
              </a:ext>
            </a:extLst>
          </p:cNvPr>
          <p:cNvSpPr txBox="1"/>
          <p:nvPr/>
        </p:nvSpPr>
        <p:spPr>
          <a:xfrm>
            <a:off x="4194982" y="5052619"/>
            <a:ext cx="1800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Comic Sans MS" panose="030F0702030302020204" pitchFamily="66" charset="0"/>
              </a:rPr>
              <a:t>Σκληροί Δίσκοι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HDD-SSD-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nvMe</a:t>
            </a:r>
            <a:endParaRPr lang="el-G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" name="Εικόνα 29">
            <a:extLst>
              <a:ext uri="{FF2B5EF4-FFF2-40B4-BE49-F238E27FC236}">
                <a16:creationId xmlns:a16="http://schemas.microsoft.com/office/drawing/2014/main" id="{53431CCB-BD68-4592-9F60-1BCB1D502B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60" y="4540428"/>
            <a:ext cx="2651765" cy="164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65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8" grpId="0"/>
      <p:bldP spid="21" grpId="0"/>
      <p:bldP spid="26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t>7</a:t>
            </a:fld>
            <a:endParaRPr lang="en-US"/>
          </a:p>
        </p:txBody>
      </p:sp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id="{18EFA9B0-39E2-40C6-858F-2868BD0733FF}"/>
              </a:ext>
            </a:extLst>
          </p:cNvPr>
          <p:cNvSpPr/>
          <p:nvPr/>
        </p:nvSpPr>
        <p:spPr>
          <a:xfrm>
            <a:off x="35496" y="730873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5DFA87-C190-4A4D-8689-E3D0B5D15268}"/>
              </a:ext>
            </a:extLst>
          </p:cNvPr>
          <p:cNvSpPr txBox="1"/>
          <p:nvPr/>
        </p:nvSpPr>
        <p:spPr>
          <a:xfrm>
            <a:off x="1051560" y="764704"/>
            <a:ext cx="712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 </a:t>
            </a:r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Εξαρτήματα της Κεντρικής Μονάδας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A46978-AA0D-425A-9127-5A5B43AC1AC4}"/>
              </a:ext>
            </a:extLst>
          </p:cNvPr>
          <p:cNvSpPr txBox="1"/>
          <p:nvPr/>
        </p:nvSpPr>
        <p:spPr>
          <a:xfrm>
            <a:off x="107504" y="1858459"/>
            <a:ext cx="1923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Comic Sans MS" panose="030F0702030302020204" pitchFamily="66" charset="0"/>
              </a:rPr>
              <a:t>Κάρτα Δικτύου</a:t>
            </a:r>
          </a:p>
          <a:p>
            <a:pPr algn="ctr"/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Network Card)</a:t>
            </a:r>
            <a:endParaRPr lang="el-G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A9CAF3-1956-4607-A71A-A0B184DF79CB}"/>
              </a:ext>
            </a:extLst>
          </p:cNvPr>
          <p:cNvSpPr txBox="1"/>
          <p:nvPr/>
        </p:nvSpPr>
        <p:spPr>
          <a:xfrm>
            <a:off x="4381532" y="1865308"/>
            <a:ext cx="1702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Comic Sans MS" panose="030F0702030302020204" pitchFamily="66" charset="0"/>
              </a:rPr>
              <a:t>Ανεμιστήρες</a:t>
            </a:r>
          </a:p>
          <a:p>
            <a:pPr algn="ctr"/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PC Fan)</a:t>
            </a:r>
            <a:endParaRPr lang="el-G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1200BB-230E-4375-9C38-671E65D383A3}"/>
              </a:ext>
            </a:extLst>
          </p:cNvPr>
          <p:cNvSpPr txBox="1"/>
          <p:nvPr/>
        </p:nvSpPr>
        <p:spPr>
          <a:xfrm>
            <a:off x="70181" y="3870629"/>
            <a:ext cx="1775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Comic Sans MS" panose="030F0702030302020204" pitchFamily="66" charset="0"/>
              </a:rPr>
              <a:t>Κάρτα Ήχου</a:t>
            </a:r>
          </a:p>
          <a:p>
            <a:pPr algn="ctr"/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Sound Card)</a:t>
            </a:r>
            <a:endParaRPr lang="el-G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F10D61-5F91-4791-AA52-D5DA85638801}"/>
              </a:ext>
            </a:extLst>
          </p:cNvPr>
          <p:cNvSpPr txBox="1"/>
          <p:nvPr/>
        </p:nvSpPr>
        <p:spPr>
          <a:xfrm>
            <a:off x="107504" y="5147229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Ψύκτρα</a:t>
            </a:r>
            <a:endParaRPr lang="el-G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Heat Sink)</a:t>
            </a:r>
            <a:endParaRPr lang="el-G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52046A-4F83-4F55-9198-7151366F845E}"/>
              </a:ext>
            </a:extLst>
          </p:cNvPr>
          <p:cNvSpPr txBox="1"/>
          <p:nvPr/>
        </p:nvSpPr>
        <p:spPr>
          <a:xfrm>
            <a:off x="4320858" y="3918792"/>
            <a:ext cx="1877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Υδρόψυξη</a:t>
            </a:r>
            <a:endParaRPr lang="el-G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Hydrocooling)</a:t>
            </a:r>
            <a:endParaRPr lang="el-G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EB760519-FBA3-4D31-B7DE-E6C3FA02E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941168"/>
            <a:ext cx="1767724" cy="175667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7CB2637-A08E-433A-BE4C-3AB11C9782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483" y="1608118"/>
            <a:ext cx="2381808" cy="1460842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57F0A92D-53CB-4943-8725-26C746201E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989" y="2917194"/>
            <a:ext cx="2616543" cy="2023973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F3985953-B711-4B04-B2BE-788A042417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851" y="1507063"/>
            <a:ext cx="2651787" cy="1491630"/>
          </a:xfrm>
          <a:prstGeom prst="rect">
            <a:avLst/>
          </a:prstGeom>
        </p:spPr>
      </p:pic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85E86C86-0551-4B10-A92A-65ECBF6805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600546"/>
            <a:ext cx="2853886" cy="1491631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88C3D9DB-DD1E-47D3-96E5-5F9CA3B8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444208" y="5157192"/>
            <a:ext cx="1957874" cy="1337881"/>
          </a:xfrm>
          <a:prstGeom prst="rect">
            <a:avLst/>
          </a:prstGeom>
          <a:noFill/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9426105-75E4-4C73-A7A1-6F1521614C43}"/>
              </a:ext>
            </a:extLst>
          </p:cNvPr>
          <p:cNvSpPr txBox="1"/>
          <p:nvPr/>
        </p:nvSpPr>
        <p:spPr>
          <a:xfrm>
            <a:off x="3963460" y="53400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Comic Sans MS" panose="030F0702030302020204" pitchFamily="66" charset="0"/>
              </a:rPr>
              <a:t>Συσκευή 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DVD</a:t>
            </a:r>
            <a:endParaRPr lang="el-G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807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8" grpId="0"/>
      <p:bldP spid="21" grpId="0"/>
      <p:bldP spid="26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t>8</a:t>
            </a:fld>
            <a:endParaRPr lang="en-US"/>
          </a:p>
        </p:txBody>
      </p:sp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id="{18EFA9B0-39E2-40C6-858F-2868BD0733FF}"/>
              </a:ext>
            </a:extLst>
          </p:cNvPr>
          <p:cNvSpPr/>
          <p:nvPr/>
        </p:nvSpPr>
        <p:spPr>
          <a:xfrm>
            <a:off x="35496" y="730873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5DFA87-C190-4A4D-8689-E3D0B5D15268}"/>
              </a:ext>
            </a:extLst>
          </p:cNvPr>
          <p:cNvSpPr txBox="1"/>
          <p:nvPr/>
        </p:nvSpPr>
        <p:spPr>
          <a:xfrm>
            <a:off x="2699792" y="764704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τροφοδοτικό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PSU)</a:t>
            </a:r>
            <a:endParaRPr lang="el-GR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F2149631-C867-4BCF-B2E7-B152241016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895" y="1340768"/>
            <a:ext cx="4444210" cy="2605226"/>
          </a:xfrm>
          <a:prstGeom prst="rect">
            <a:avLst/>
          </a:prstGeom>
        </p:spPr>
      </p:pic>
      <p:sp>
        <p:nvSpPr>
          <p:cNvPr id="18" name="9 - TextBox">
            <a:extLst>
              <a:ext uri="{FF2B5EF4-FFF2-40B4-BE49-F238E27FC236}">
                <a16:creationId xmlns:a16="http://schemas.microsoft.com/office/drawing/2014/main" id="{281FE341-FDE1-4E96-8A84-855D073FA435}"/>
              </a:ext>
            </a:extLst>
          </p:cNvPr>
          <p:cNvSpPr txBox="1"/>
          <p:nvPr/>
        </p:nvSpPr>
        <p:spPr>
          <a:xfrm>
            <a:off x="714348" y="4077072"/>
            <a:ext cx="7715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>
                <a:solidFill>
                  <a:schemeClr val="bg1"/>
                </a:solidFill>
              </a:rPr>
              <a:t>Σημασία-Λειτουργία του Τροφοδοτικού</a:t>
            </a:r>
          </a:p>
          <a:p>
            <a:pPr algn="ctr"/>
            <a:endParaRPr lang="el-GR" b="1" u="sng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Το </a:t>
            </a:r>
            <a:r>
              <a:rPr lang="el-GR" b="1" dirty="0">
                <a:solidFill>
                  <a:schemeClr val="bg1"/>
                </a:solidFill>
              </a:rPr>
              <a:t>Τροφοδοτικό </a:t>
            </a:r>
            <a:r>
              <a:rPr lang="el-GR" dirty="0">
                <a:solidFill>
                  <a:schemeClr val="bg1"/>
                </a:solidFill>
              </a:rPr>
              <a:t>μετατρέπει το εναλλασσόμενο τάση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των 220 </a:t>
            </a:r>
            <a:r>
              <a:rPr lang="en-US" dirty="0">
                <a:solidFill>
                  <a:schemeClr val="bg1"/>
                </a:solidFill>
              </a:rPr>
              <a:t>Volt </a:t>
            </a:r>
            <a:r>
              <a:rPr lang="el-GR" dirty="0">
                <a:solidFill>
                  <a:schemeClr val="bg1"/>
                </a:solidFill>
              </a:rPr>
              <a:t>της πρίζας σε συνεχή τάση των 5</a:t>
            </a:r>
            <a:r>
              <a:rPr lang="en-US" dirty="0">
                <a:solidFill>
                  <a:schemeClr val="bg1"/>
                </a:solidFill>
              </a:rPr>
              <a:t>Volt </a:t>
            </a:r>
            <a:r>
              <a:rPr lang="el-GR" dirty="0">
                <a:solidFill>
                  <a:schemeClr val="bg1"/>
                </a:solidFill>
              </a:rPr>
              <a:t>και </a:t>
            </a:r>
            <a:r>
              <a:rPr lang="en-US" dirty="0">
                <a:solidFill>
                  <a:schemeClr val="bg1"/>
                </a:solidFill>
              </a:rPr>
              <a:t>12Volt </a:t>
            </a:r>
            <a:r>
              <a:rPr lang="el-GR" dirty="0">
                <a:solidFill>
                  <a:schemeClr val="bg1"/>
                </a:solidFill>
              </a:rPr>
              <a:t>για να τροφοδοτηθούν οι εσωτερικές συσκευές στην Κεντρική Μονάδα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Αν δεν υπήρχε το τροφοδοτικό να κάνει αυτήν την μετατροπή τότε οι εσωτερικές συσκευές της Κεντρικής Μονάδας θα καίγονταν διότι κατασκευάστηκαν να λειτουργούν με μικρές τάσεις 5 και 12 </a:t>
            </a:r>
            <a:r>
              <a:rPr lang="en-US" dirty="0">
                <a:solidFill>
                  <a:schemeClr val="bg1"/>
                </a:solidFill>
              </a:rPr>
              <a:t>Volt.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12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t>9</a:t>
            </a:fld>
            <a:endParaRPr lang="en-US"/>
          </a:p>
        </p:txBody>
      </p:sp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Β’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id="{18EFA9B0-39E2-40C6-858F-2868BD0733FF}"/>
              </a:ext>
            </a:extLst>
          </p:cNvPr>
          <p:cNvSpPr/>
          <p:nvPr/>
        </p:nvSpPr>
        <p:spPr>
          <a:xfrm>
            <a:off x="35496" y="730873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0 - Στρογγυλεμένο ορθογώνιο">
            <a:extLst>
              <a:ext uri="{FF2B5EF4-FFF2-40B4-BE49-F238E27FC236}">
                <a16:creationId xmlns:a16="http://schemas.microsoft.com/office/drawing/2014/main" id="{A2A4E67D-692E-43D7-8D8A-DD5AC6733880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5DFA87-C190-4A4D-8689-E3D0B5D15268}"/>
              </a:ext>
            </a:extLst>
          </p:cNvPr>
          <p:cNvSpPr txBox="1"/>
          <p:nvPr/>
        </p:nvSpPr>
        <p:spPr>
          <a:xfrm>
            <a:off x="2339752" y="76470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Τα είδη των τροφοδοτικών</a:t>
            </a:r>
            <a:endParaRPr lang="el-GR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9 - TextBox">
            <a:extLst>
              <a:ext uri="{FF2B5EF4-FFF2-40B4-BE49-F238E27FC236}">
                <a16:creationId xmlns:a16="http://schemas.microsoft.com/office/drawing/2014/main" id="{281FE341-FDE1-4E96-8A84-855D073FA435}"/>
              </a:ext>
            </a:extLst>
          </p:cNvPr>
          <p:cNvSpPr txBox="1"/>
          <p:nvPr/>
        </p:nvSpPr>
        <p:spPr>
          <a:xfrm>
            <a:off x="155575" y="3859434"/>
            <a:ext cx="88089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solidFill>
                  <a:schemeClr val="bg1"/>
                </a:solidFill>
              </a:rPr>
              <a:t>Η βασικότερη κατηγοριοποίηση των τροφοδοτικών είναι με βάση την διάταξη των καλωδίων που παρέχουν. </a:t>
            </a:r>
          </a:p>
          <a:p>
            <a:pPr algn="just"/>
            <a:r>
              <a:rPr lang="el-GR" dirty="0">
                <a:solidFill>
                  <a:schemeClr val="bg1"/>
                </a:solidFill>
              </a:rPr>
              <a:t>Έτσι: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Τροφοδοτικό που έχει όλα τα καλώδια ρεύματος </a:t>
            </a:r>
            <a:r>
              <a:rPr lang="el-GR" dirty="0" err="1">
                <a:solidFill>
                  <a:schemeClr val="bg1"/>
                </a:solidFill>
              </a:rPr>
              <a:t>προεγκατεστημένα</a:t>
            </a:r>
            <a:r>
              <a:rPr lang="el-GR" dirty="0">
                <a:solidFill>
                  <a:schemeClr val="bg1"/>
                </a:solidFill>
              </a:rPr>
              <a:t> ονομάζεται </a:t>
            </a:r>
            <a:r>
              <a:rPr lang="en-US" b="1" dirty="0">
                <a:solidFill>
                  <a:srgbClr val="FF0000"/>
                </a:solidFill>
              </a:rPr>
              <a:t>Non</a:t>
            </a:r>
            <a:r>
              <a:rPr lang="el-GR" b="1" dirty="0">
                <a:solidFill>
                  <a:srgbClr val="FF0000"/>
                </a:solidFill>
              </a:rPr>
              <a:t>-</a:t>
            </a:r>
            <a:r>
              <a:rPr lang="en-US" b="1" dirty="0">
                <a:solidFill>
                  <a:srgbClr val="FF0000"/>
                </a:solidFill>
              </a:rPr>
              <a:t>modular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l-GR" dirty="0" err="1">
                <a:solidFill>
                  <a:schemeClr val="bg1"/>
                </a:solidFill>
              </a:rPr>
              <a:t>νόν-μόντουλαρ</a:t>
            </a:r>
            <a:r>
              <a:rPr lang="el-GR" dirty="0">
                <a:solidFill>
                  <a:schemeClr val="bg1"/>
                </a:solidFill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Τροφοδοτικό που έχει μερικά μόνο καλώδια ρεύματος εγκατεστημένα και τα υπόλοιπα αποφασίζουμε εμείς αν θα τα εγκαταστήσουμε, ονομάζεται </a:t>
            </a:r>
            <a:r>
              <a:rPr lang="en-US" b="1" dirty="0">
                <a:solidFill>
                  <a:srgbClr val="FF0000"/>
                </a:solidFill>
              </a:rPr>
              <a:t>modular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l-GR" dirty="0" err="1">
                <a:solidFill>
                  <a:schemeClr val="bg1"/>
                </a:solidFill>
              </a:rPr>
              <a:t>μόντουλαρ</a:t>
            </a:r>
            <a:r>
              <a:rPr lang="el-GR" dirty="0">
                <a:solidFill>
                  <a:schemeClr val="bg1"/>
                </a:solidFill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Τροφοδοτικό στο οποίο εμείς αποφασίζουμε ποια καλώδια θα εγκαταστήσουμε και ποια όχι ονομάζεται </a:t>
            </a:r>
            <a:r>
              <a:rPr lang="en-US" b="1" dirty="0">
                <a:solidFill>
                  <a:srgbClr val="FF0000"/>
                </a:solidFill>
              </a:rPr>
              <a:t>Full</a:t>
            </a:r>
            <a:r>
              <a:rPr lang="el-GR" b="1" dirty="0">
                <a:solidFill>
                  <a:srgbClr val="FF0000"/>
                </a:solidFill>
              </a:rPr>
              <a:t>-</a:t>
            </a:r>
            <a:r>
              <a:rPr lang="en-US" b="1" dirty="0">
                <a:solidFill>
                  <a:srgbClr val="FF0000"/>
                </a:solidFill>
              </a:rPr>
              <a:t>modular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l-GR" dirty="0" err="1">
                <a:solidFill>
                  <a:schemeClr val="bg1"/>
                </a:solidFill>
              </a:rPr>
              <a:t>φούλ-μόντουλαρ</a:t>
            </a:r>
            <a:r>
              <a:rPr lang="el-GR" dirty="0">
                <a:solidFill>
                  <a:schemeClr val="bg1"/>
                </a:solidFill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8E8D1E5-1E0F-47EF-A378-951476ADD9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25" y="1461445"/>
            <a:ext cx="2844418" cy="1667417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0D1C4CE1-094D-4C98-B6C7-085734C65F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511" y="1351637"/>
            <a:ext cx="2321159" cy="181088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65D2B53-273F-4AE3-9563-449F78DF64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999" y="1412776"/>
            <a:ext cx="3091785" cy="18628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2A00E7A-3416-47F1-808B-2094C960870B}"/>
              </a:ext>
            </a:extLst>
          </p:cNvPr>
          <p:cNvSpPr txBox="1"/>
          <p:nvPr/>
        </p:nvSpPr>
        <p:spPr>
          <a:xfrm>
            <a:off x="1237146" y="3401391"/>
            <a:ext cx="192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Non modular</a:t>
            </a:r>
            <a:endParaRPr lang="el-G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00EB15-0B80-4702-9199-5F4AD2C0BD46}"/>
              </a:ext>
            </a:extLst>
          </p:cNvPr>
          <p:cNvSpPr txBox="1"/>
          <p:nvPr/>
        </p:nvSpPr>
        <p:spPr>
          <a:xfrm>
            <a:off x="3176757" y="3447992"/>
            <a:ext cx="192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Modular</a:t>
            </a:r>
            <a:endParaRPr lang="el-G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058E05-8494-41FC-B231-8243D3DCD461}"/>
              </a:ext>
            </a:extLst>
          </p:cNvPr>
          <p:cNvSpPr txBox="1"/>
          <p:nvPr/>
        </p:nvSpPr>
        <p:spPr>
          <a:xfrm>
            <a:off x="5593563" y="3389751"/>
            <a:ext cx="192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Full modular</a:t>
            </a:r>
            <a:endParaRPr lang="el-G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Βέλος: Δεξιό 8">
            <a:extLst>
              <a:ext uri="{FF2B5EF4-FFF2-40B4-BE49-F238E27FC236}">
                <a16:creationId xmlns:a16="http://schemas.microsoft.com/office/drawing/2014/main" id="{1BDCCE57-133B-4825-9E26-F9094CB7FAB4}"/>
              </a:ext>
            </a:extLst>
          </p:cNvPr>
          <p:cNvSpPr/>
          <p:nvPr/>
        </p:nvSpPr>
        <p:spPr>
          <a:xfrm rot="16200000">
            <a:off x="1987341" y="3049701"/>
            <a:ext cx="275844" cy="1470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Βέλος: Δεξιό 23">
            <a:extLst>
              <a:ext uri="{FF2B5EF4-FFF2-40B4-BE49-F238E27FC236}">
                <a16:creationId xmlns:a16="http://schemas.microsoft.com/office/drawing/2014/main" id="{226D2523-B320-4A74-B373-70F671289D96}"/>
              </a:ext>
            </a:extLst>
          </p:cNvPr>
          <p:cNvSpPr/>
          <p:nvPr/>
        </p:nvSpPr>
        <p:spPr>
          <a:xfrm rot="16200000">
            <a:off x="4000495" y="3217535"/>
            <a:ext cx="275844" cy="1470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Βέλος: Δεξιό 24">
            <a:extLst>
              <a:ext uri="{FF2B5EF4-FFF2-40B4-BE49-F238E27FC236}">
                <a16:creationId xmlns:a16="http://schemas.microsoft.com/office/drawing/2014/main" id="{793EF87E-BEDB-4051-8C2D-704969E29587}"/>
              </a:ext>
            </a:extLst>
          </p:cNvPr>
          <p:cNvSpPr/>
          <p:nvPr/>
        </p:nvSpPr>
        <p:spPr>
          <a:xfrm rot="16200000">
            <a:off x="6343758" y="3088978"/>
            <a:ext cx="275844" cy="1470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3373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9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6.14"/>
  <p:tag name="AS_TITLE" val="Aspose.Slides for .NET 2.0"/>
  <p:tag name="AS_VERSION" val="20.6"/>
  <p:tag name="FIRSTXDINOLA@ABU7C9EFUVWXY5MI" val="421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portProg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Office">
      <a:majorFont>
        <a:latin typeface="Cambria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30000"/>
              </a:schemeClr>
              <a:schemeClr val="phClr">
                <a:tint val="70000"/>
                <a:satMod val="1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/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E6B03208763A44EB64B9FC8A84B4CC804005E48DE7B391D904E817F9F36E6EFDCBC" ma:contentTypeVersion="27" ma:contentTypeDescription="Create a new document." ma:contentTypeScope="" ma:versionID="f59015344ce38924cb8527d380e7ea99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DBFD448-CD34-4361-8FF3-7040F84F4D0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A38B058-DAC0-4376-88B9-067C3BE4BF3D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3.xml><?xml version="1.0" encoding="utf-8"?>
<ds:datastoreItem xmlns:ds="http://schemas.openxmlformats.org/officeDocument/2006/customXml" ds:itemID="{818D7DC0-4F3B-48B5-9E9F-C8ACA989F2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834</Words>
  <Application>Microsoft Office PowerPoint</Application>
  <PresentationFormat>Προβολή στην οθόνη (4:3)</PresentationFormat>
  <Paragraphs>151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</vt:lpstr>
      <vt:lpstr>Comic Sans MS</vt:lpstr>
      <vt:lpstr>Verdana</vt:lpstr>
      <vt:lpstr>Wingdings 2</vt:lpstr>
      <vt:lpstr>ReportProg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ΧΡΗΣΤΟΣ</dc:creator>
  <cp:lastModifiedBy>ΧΡΗΣΤΟΣ</cp:lastModifiedBy>
  <cp:revision>443</cp:revision>
  <dcterms:created xsi:type="dcterms:W3CDTF">2010-11-26T16:15:21Z</dcterms:created>
  <dcterms:modified xsi:type="dcterms:W3CDTF">2021-03-12T19:36:25Z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TC101671079990</vt:lpwstr>
  </property>
</Properties>
</file>