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62" autoAdjust="0"/>
  </p:normalViewPr>
  <p:slideViewPr>
    <p:cSldViewPr>
      <p:cViewPr>
        <p:scale>
          <a:sx n="66" d="100"/>
          <a:sy n="66" d="100"/>
        </p:scale>
        <p:origin x="-149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71585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87113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86345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28051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4900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1261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3321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9967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0759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54766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3303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01720-0A96-401C-B4CA-411225283B09}" type="datetimeFigureOut">
              <a:rPr lang="el-GR" smtClean="0"/>
              <a:pPr/>
              <a:t>21/11/2020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F39C1-3826-4434-B77D-830FB05EBE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95717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ΑΟΡΙΣΤΟΣ </a:t>
            </a:r>
            <a:r>
              <a:rPr lang="el-GR" dirty="0" err="1" smtClean="0"/>
              <a:t>α΄</a:t>
            </a:r>
            <a:r>
              <a:rPr lang="el-GR" dirty="0" smtClean="0"/>
              <a:t> -  ΑΟΡΙΣΤΟΣ </a:t>
            </a:r>
            <a:r>
              <a:rPr lang="el-GR" dirty="0" err="1" smtClean="0"/>
              <a:t>β΄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Αόριστος </a:t>
            </a:r>
            <a:r>
              <a:rPr lang="el-GR" dirty="0" err="1" smtClean="0">
                <a:solidFill>
                  <a:srgbClr val="FF0000"/>
                </a:solidFill>
              </a:rPr>
              <a:t>α΄</a:t>
            </a:r>
            <a:r>
              <a:rPr lang="el-GR" dirty="0" smtClean="0"/>
              <a:t> του ρημ. </a:t>
            </a:r>
            <a:r>
              <a:rPr lang="el-GR" dirty="0" err="1" smtClean="0"/>
              <a:t>λύ</a:t>
            </a:r>
            <a:r>
              <a:rPr lang="el-GR" dirty="0" smtClean="0"/>
              <a:t>-ω           </a:t>
            </a:r>
            <a:r>
              <a:rPr lang="el-GR" dirty="0" smtClean="0">
                <a:solidFill>
                  <a:srgbClr val="FF0000"/>
                </a:solidFill>
              </a:rPr>
              <a:t>ἔ-</a:t>
            </a:r>
            <a:r>
              <a:rPr lang="el-GR" dirty="0" err="1" smtClean="0">
                <a:solidFill>
                  <a:srgbClr val="FF0000"/>
                </a:solidFill>
              </a:rPr>
              <a:t>λυ</a:t>
            </a:r>
            <a:r>
              <a:rPr lang="el-GR" dirty="0" smtClean="0">
                <a:solidFill>
                  <a:srgbClr val="FF0000"/>
                </a:solidFill>
              </a:rPr>
              <a:t>-σ-α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Αόριστος </a:t>
            </a:r>
            <a:r>
              <a:rPr lang="el-GR" dirty="0" err="1" smtClean="0">
                <a:solidFill>
                  <a:srgbClr val="FF0000"/>
                </a:solidFill>
              </a:rPr>
              <a:t>β΄</a:t>
            </a:r>
            <a:r>
              <a:rPr lang="el-GR" dirty="0" smtClean="0"/>
              <a:t> του ρημ. </a:t>
            </a:r>
            <a:r>
              <a:rPr lang="el-GR" dirty="0" err="1" smtClean="0"/>
              <a:t>μανθάν</a:t>
            </a:r>
            <a:r>
              <a:rPr lang="el-GR" dirty="0" smtClean="0"/>
              <a:t>-ω  </a:t>
            </a:r>
            <a:r>
              <a:rPr lang="el-GR" dirty="0" smtClean="0">
                <a:solidFill>
                  <a:srgbClr val="FF0000"/>
                </a:solidFill>
              </a:rPr>
              <a:t>ἔ-</a:t>
            </a:r>
            <a:r>
              <a:rPr lang="el-GR" dirty="0" err="1" smtClean="0">
                <a:solidFill>
                  <a:srgbClr val="FF0000"/>
                </a:solidFill>
              </a:rPr>
              <a:t>μαθ</a:t>
            </a:r>
            <a:r>
              <a:rPr lang="el-GR" dirty="0" smtClean="0">
                <a:solidFill>
                  <a:srgbClr val="FF0000"/>
                </a:solidFill>
              </a:rPr>
              <a:t>-ον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Κάποια ρήματα σχηματίζουν Αόριστο </a:t>
            </a:r>
            <a:r>
              <a:rPr lang="el-GR" dirty="0" err="1" smtClean="0"/>
              <a:t>β΄</a:t>
            </a:r>
            <a:r>
              <a:rPr lang="el-GR" dirty="0" smtClean="0"/>
              <a:t>.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Διαφορές</a:t>
            </a:r>
            <a:r>
              <a:rPr lang="el-GR" dirty="0" smtClean="0"/>
              <a:t>: Ο Αόριστος </a:t>
            </a:r>
            <a:r>
              <a:rPr lang="el-GR" dirty="0" err="1" smtClean="0"/>
              <a:t>β΄</a:t>
            </a:r>
            <a:r>
              <a:rPr lang="el-GR" dirty="0" smtClean="0"/>
              <a:t> σχηματίζεται με </a:t>
            </a:r>
            <a:r>
              <a:rPr lang="el-GR" b="1" dirty="0" smtClean="0"/>
              <a:t>δικό του θέμα</a:t>
            </a:r>
            <a:r>
              <a:rPr lang="el-GR" dirty="0" smtClean="0"/>
              <a:t>, </a:t>
            </a:r>
            <a:r>
              <a:rPr lang="el-GR" b="1" dirty="0" smtClean="0"/>
              <a:t>δεν έχει σ </a:t>
            </a:r>
            <a:r>
              <a:rPr lang="el-GR" dirty="0" smtClean="0"/>
              <a:t>και έχει </a:t>
            </a:r>
            <a:r>
              <a:rPr lang="el-GR" b="1" dirty="0" smtClean="0"/>
              <a:t>καταλήξεις</a:t>
            </a:r>
            <a:r>
              <a:rPr lang="el-GR" dirty="0" smtClean="0"/>
              <a:t> </a:t>
            </a:r>
            <a:r>
              <a:rPr lang="el-GR" b="1" dirty="0" smtClean="0"/>
              <a:t>Παρατατικού </a:t>
            </a:r>
            <a:r>
              <a:rPr lang="el-GR" dirty="0" smtClean="0"/>
              <a:t>στην Οριστική και </a:t>
            </a:r>
            <a:r>
              <a:rPr lang="el-GR" b="1" dirty="0" smtClean="0"/>
              <a:t>Ενεστώτα</a:t>
            </a:r>
            <a:r>
              <a:rPr lang="el-GR" dirty="0" smtClean="0"/>
              <a:t> στις υπόλοιπες εγκλίσεις, στο Απαρέμφατο και τη Μετοχή.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ΜΕΣΗ ΦΩΝΗ</a:t>
            </a:r>
            <a:br>
              <a:rPr lang="el-GR" sz="2800" dirty="0" smtClean="0"/>
            </a:br>
            <a:r>
              <a:rPr lang="el-GR" sz="2800" dirty="0" smtClean="0"/>
              <a:t>ΑΟΡΙΣΤΟΣ Β΄</a:t>
            </a:r>
            <a:br>
              <a:rPr lang="el-GR" sz="2800" dirty="0" smtClean="0"/>
            </a:br>
            <a:r>
              <a:rPr lang="el-GR" sz="2800" dirty="0" smtClean="0"/>
              <a:t>ΠΡΟΣΤΑΚΤΙΚΗ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0" indent="0" algn="ctr"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dirty="0" smtClean="0">
                <a:solidFill>
                  <a:srgbClr val="FF0000"/>
                </a:solidFill>
              </a:rPr>
              <a:t> - 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smtClean="0">
                <a:solidFill>
                  <a:srgbClr val="FF0000"/>
                </a:solidFill>
              </a:rPr>
              <a:t>γεν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οῡ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smtClean="0">
                <a:solidFill>
                  <a:srgbClr val="FF0000"/>
                </a:solidFill>
              </a:rPr>
              <a:t>γεν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έσθω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- 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γέν</a:t>
            </a:r>
            <a:r>
              <a:rPr lang="el-GR" dirty="0" smtClean="0"/>
              <a:t> – </a:t>
            </a:r>
            <a:r>
              <a:rPr lang="el-GR" dirty="0" err="1">
                <a:solidFill>
                  <a:srgbClr val="0070C0"/>
                </a:solidFill>
              </a:rPr>
              <a:t>ε</a:t>
            </a:r>
            <a:r>
              <a:rPr lang="el-GR" dirty="0" err="1" smtClean="0">
                <a:solidFill>
                  <a:srgbClr val="0070C0"/>
                </a:solidFill>
              </a:rPr>
              <a:t>σθε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smtClean="0">
                <a:solidFill>
                  <a:srgbClr val="FF0000"/>
                </a:solidFill>
              </a:rPr>
              <a:t>γεν</a:t>
            </a:r>
            <a:r>
              <a:rPr lang="el-GR" dirty="0" smtClean="0"/>
              <a:t> - </a:t>
            </a:r>
            <a:r>
              <a:rPr lang="el-GR" dirty="0" err="1" smtClean="0">
                <a:solidFill>
                  <a:srgbClr val="0070C0"/>
                </a:solidFill>
              </a:rPr>
              <a:t>έσθων</a:t>
            </a:r>
            <a:endParaRPr lang="el-GR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017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ΜΕΣΗ ΦΩΝΗ</a:t>
            </a:r>
            <a:br>
              <a:rPr lang="el-GR" sz="2800" dirty="0" smtClean="0"/>
            </a:br>
            <a:r>
              <a:rPr lang="el-GR" sz="2800" dirty="0" smtClean="0"/>
              <a:t>ΑΟΡΙΣΤΟΣ Β΄</a:t>
            </a:r>
            <a:endParaRPr lang="el-GR" sz="280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 smtClean="0"/>
              <a:t>ΑΠΑΡΕΜΦΑΤΟ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>
                <a:solidFill>
                  <a:srgbClr val="FF0000"/>
                </a:solidFill>
              </a:rPr>
              <a:t>γ</a:t>
            </a:r>
            <a:r>
              <a:rPr lang="el-GR" dirty="0" smtClean="0">
                <a:solidFill>
                  <a:srgbClr val="FF0000"/>
                </a:solidFill>
              </a:rPr>
              <a:t>εν</a:t>
            </a:r>
            <a:r>
              <a:rPr lang="el-GR" dirty="0" smtClean="0"/>
              <a:t> - </a:t>
            </a:r>
            <a:r>
              <a:rPr lang="el-GR" dirty="0" err="1" smtClean="0">
                <a:solidFill>
                  <a:srgbClr val="0070C0"/>
                </a:solidFill>
              </a:rPr>
              <a:t>έσθαι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l-GR" dirty="0" smtClean="0"/>
              <a:t>ΜΕΤΟΧΗ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/>
              <a:t>ὁ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γεν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όμενος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smtClean="0"/>
              <a:t>ἡ </a:t>
            </a:r>
            <a:r>
              <a:rPr lang="el-GR" dirty="0" smtClean="0">
                <a:solidFill>
                  <a:srgbClr val="FF0000"/>
                </a:solidFill>
              </a:rPr>
              <a:t>γεν</a:t>
            </a:r>
            <a:r>
              <a:rPr lang="el-GR" dirty="0" smtClean="0"/>
              <a:t> –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ομένη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/>
              <a:t>τ</a:t>
            </a:r>
            <a:r>
              <a:rPr lang="el-GR" dirty="0" err="1"/>
              <a:t>ό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γεν</a:t>
            </a:r>
            <a:r>
              <a:rPr lang="el-GR" dirty="0"/>
              <a:t> </a:t>
            </a:r>
            <a:r>
              <a:rPr lang="el-GR" dirty="0" smtClean="0"/>
              <a:t>- </a:t>
            </a:r>
            <a:r>
              <a:rPr lang="el-GR" dirty="0" err="1" smtClean="0">
                <a:solidFill>
                  <a:srgbClr val="0070C0"/>
                </a:solidFill>
              </a:rPr>
              <a:t>όμενον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542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/>
              <a:t>ΕΞΑΙΡΕΣΕΙΣ ΣΤΟΝ ΤΟΝΙΣΜΟ</a:t>
            </a:r>
            <a:br>
              <a:rPr lang="el-GR" sz="2800" dirty="0" smtClean="0"/>
            </a:br>
            <a:r>
              <a:rPr lang="el-GR" sz="2800" dirty="0" smtClean="0"/>
              <a:t>ΤΗΣ ΠΡΟΣΤΑΚΤΙΚΗΣ ΕΝΕΡΓ. ΦΩΝΗΣ</a:t>
            </a:r>
            <a:br>
              <a:rPr lang="el-GR" sz="2800" dirty="0" smtClean="0"/>
            </a:br>
            <a:r>
              <a:rPr lang="el-GR" sz="2800" dirty="0" err="1" smtClean="0"/>
              <a:t>β΄ενικό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err="1"/>
              <a:t>ἔ</a:t>
            </a:r>
            <a:r>
              <a:rPr lang="el-GR" dirty="0" err="1" smtClean="0"/>
              <a:t>ρχομαι</a:t>
            </a:r>
            <a:r>
              <a:rPr lang="el-GR" dirty="0" smtClean="0"/>
              <a:t> – </a:t>
            </a:r>
            <a:r>
              <a:rPr lang="el-GR" dirty="0" err="1" smtClean="0"/>
              <a:t>ἐλθ</a:t>
            </a:r>
            <a:r>
              <a:rPr lang="el-GR" b="1" dirty="0" err="1" smtClean="0"/>
              <a:t>έ</a:t>
            </a:r>
            <a:r>
              <a:rPr lang="el-GR" b="1" dirty="0" smtClean="0"/>
              <a:t>  </a:t>
            </a:r>
            <a:r>
              <a:rPr lang="el-GR" sz="2400" dirty="0" smtClean="0"/>
              <a:t>(αλλά: π</a:t>
            </a:r>
            <a:r>
              <a:rPr lang="el-GR" sz="2400" b="1" dirty="0" smtClean="0"/>
              <a:t>ά</a:t>
            </a:r>
            <a:r>
              <a:rPr lang="el-GR" sz="2400" dirty="0" smtClean="0"/>
              <a:t>ρελθε)</a:t>
            </a:r>
            <a:endParaRPr lang="el-GR" sz="2400" b="1" dirty="0" smtClean="0"/>
          </a:p>
          <a:p>
            <a:pPr marL="0" indent="0" algn="ctr">
              <a:buNone/>
            </a:pPr>
            <a:r>
              <a:rPr lang="el-GR" dirty="0" err="1" smtClean="0"/>
              <a:t>ε</a:t>
            </a:r>
            <a:r>
              <a:rPr lang="el-GR" dirty="0" err="1"/>
              <a:t>ὑ</a:t>
            </a:r>
            <a:r>
              <a:rPr lang="el-GR" dirty="0" err="1" smtClean="0"/>
              <a:t>ρίσκω</a:t>
            </a:r>
            <a:r>
              <a:rPr lang="el-GR" dirty="0" smtClean="0"/>
              <a:t> – </a:t>
            </a:r>
            <a:r>
              <a:rPr lang="el-GR" dirty="0" err="1" smtClean="0"/>
              <a:t>εὑρ</a:t>
            </a:r>
            <a:r>
              <a:rPr lang="el-GR" b="1" dirty="0" err="1" smtClean="0"/>
              <a:t>έ</a:t>
            </a:r>
            <a:endParaRPr lang="el-GR" b="1" dirty="0" smtClean="0"/>
          </a:p>
          <a:p>
            <a:pPr marL="0" indent="0" algn="ctr">
              <a:buNone/>
            </a:pPr>
            <a:r>
              <a:rPr lang="el-GR" dirty="0"/>
              <a:t>λ</a:t>
            </a:r>
            <a:r>
              <a:rPr lang="el-GR" dirty="0" smtClean="0"/>
              <a:t>αμβάνω – </a:t>
            </a:r>
            <a:r>
              <a:rPr lang="el-GR" dirty="0" err="1" smtClean="0"/>
              <a:t>λαβ</a:t>
            </a:r>
            <a:r>
              <a:rPr lang="el-GR" b="1" dirty="0" err="1" smtClean="0"/>
              <a:t>έ</a:t>
            </a:r>
            <a:endParaRPr lang="el-GR" b="1" dirty="0" smtClean="0"/>
          </a:p>
          <a:p>
            <a:pPr marL="0" indent="0" algn="ctr">
              <a:buNone/>
            </a:pPr>
            <a:r>
              <a:rPr lang="el-GR" dirty="0"/>
              <a:t>λ</a:t>
            </a:r>
            <a:r>
              <a:rPr lang="el-GR" dirty="0" smtClean="0"/>
              <a:t>έγω – </a:t>
            </a:r>
            <a:r>
              <a:rPr lang="el-GR" dirty="0" err="1" smtClean="0"/>
              <a:t>εἰπ</a:t>
            </a:r>
            <a:r>
              <a:rPr lang="el-GR" b="1" dirty="0" err="1" smtClean="0"/>
              <a:t>έ</a:t>
            </a:r>
            <a:endParaRPr lang="el-GR" b="1" dirty="0" smtClean="0"/>
          </a:p>
          <a:p>
            <a:pPr marL="0" indent="0" algn="ctr">
              <a:buNone/>
            </a:pPr>
            <a:r>
              <a:rPr lang="el-GR" dirty="0" err="1" smtClean="0"/>
              <a:t>ὁρῶ</a:t>
            </a:r>
            <a:r>
              <a:rPr lang="el-GR" dirty="0" smtClean="0"/>
              <a:t> – </a:t>
            </a:r>
            <a:r>
              <a:rPr lang="el-GR" dirty="0" err="1"/>
              <a:t>ἰ</a:t>
            </a:r>
            <a:r>
              <a:rPr lang="el-GR" dirty="0" err="1" smtClean="0"/>
              <a:t>δ</a:t>
            </a:r>
            <a:r>
              <a:rPr lang="el-GR" b="1" dirty="0" err="1" smtClean="0"/>
              <a:t>έ</a:t>
            </a:r>
            <a:endParaRPr lang="el-GR" b="1" dirty="0" smtClean="0"/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57232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dirty="0" smtClean="0"/>
              <a:t>ΤΟΝΙΣΜΟΣ ΠΡΟΣΤΑΚΤΙΚΗΣ</a:t>
            </a:r>
            <a:br>
              <a:rPr lang="el-GR" sz="2800" dirty="0" smtClean="0"/>
            </a:br>
            <a:r>
              <a:rPr lang="el-GR" sz="2800" dirty="0" smtClean="0"/>
              <a:t>ΜΕΣΗΣ ΦΩΝΗΣ</a:t>
            </a:r>
            <a:br>
              <a:rPr lang="el-GR" sz="2800" dirty="0" smtClean="0"/>
            </a:br>
            <a:r>
              <a:rPr lang="el-GR" sz="2800" dirty="0" err="1" smtClean="0"/>
              <a:t>β΄ενικό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smtClean="0"/>
              <a:t>Τονίζεται  πάντα στη λήγουσα:</a:t>
            </a:r>
          </a:p>
          <a:p>
            <a:pPr marL="0" indent="0" algn="ctr">
              <a:buNone/>
            </a:pPr>
            <a:r>
              <a:rPr lang="el-GR" dirty="0" err="1"/>
              <a:t>γ</a:t>
            </a:r>
            <a:r>
              <a:rPr lang="el-GR" dirty="0" err="1" smtClean="0"/>
              <a:t>ίγνομαι</a:t>
            </a:r>
            <a:r>
              <a:rPr lang="el-GR" dirty="0" smtClean="0"/>
              <a:t> – </a:t>
            </a:r>
            <a:r>
              <a:rPr lang="el-GR" dirty="0" err="1" smtClean="0"/>
              <a:t>γενοῡ</a:t>
            </a:r>
            <a:endParaRPr lang="el-GR" dirty="0" smtClean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 </a:t>
            </a:r>
            <a:r>
              <a:rPr lang="el-GR" dirty="0"/>
              <a:t>Μ</a:t>
            </a:r>
            <a:r>
              <a:rPr lang="el-GR" dirty="0" smtClean="0"/>
              <a:t>ονοσύλλαβοι τύποι </a:t>
            </a:r>
          </a:p>
          <a:p>
            <a:pPr marL="0" indent="0" algn="ctr">
              <a:buNone/>
            </a:pPr>
            <a:r>
              <a:rPr lang="el-GR" u="sng" dirty="0" smtClean="0"/>
              <a:t>σύνθετοι </a:t>
            </a:r>
            <a:r>
              <a:rPr lang="el-GR" dirty="0" smtClean="0"/>
              <a:t>με </a:t>
            </a:r>
            <a:r>
              <a:rPr lang="el-GR" u="sng" dirty="0" smtClean="0"/>
              <a:t>δισύλλαβη πρόθεση</a:t>
            </a:r>
          </a:p>
          <a:p>
            <a:pPr marL="0" indent="0" algn="ctr">
              <a:buNone/>
            </a:pPr>
            <a:r>
              <a:rPr lang="el-GR" dirty="0" smtClean="0"/>
              <a:t> ανεβάζουν τον τόνο:</a:t>
            </a:r>
          </a:p>
          <a:p>
            <a:pPr marL="0" indent="0" algn="ctr">
              <a:buNone/>
            </a:pPr>
            <a:r>
              <a:rPr lang="el-GR" dirty="0"/>
              <a:t>π</a:t>
            </a:r>
            <a:r>
              <a:rPr lang="el-GR" dirty="0" smtClean="0"/>
              <a:t>αρέχομαι - </a:t>
            </a:r>
            <a:r>
              <a:rPr lang="el-GR" dirty="0" err="1" smtClean="0"/>
              <a:t>παρ</a:t>
            </a:r>
            <a:r>
              <a:rPr lang="el-GR" b="1" dirty="0" err="1" smtClean="0"/>
              <a:t>ά</a:t>
            </a:r>
            <a:r>
              <a:rPr lang="el-GR" dirty="0" err="1" smtClean="0"/>
              <a:t>σχου</a:t>
            </a:r>
            <a:endParaRPr lang="el-GR" dirty="0" smtClean="0"/>
          </a:p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83862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642194"/>
          </a:xfrm>
        </p:spPr>
        <p:txBody>
          <a:bodyPr>
            <a:normAutofit fontScale="90000"/>
          </a:bodyPr>
          <a:lstStyle/>
          <a:p>
            <a:r>
              <a:rPr lang="el-GR" sz="3200" dirty="0" smtClean="0"/>
              <a:t>ΕΝΕΡΓΗΤΙΚΗ ΦΩΝΗ</a:t>
            </a:r>
            <a:br>
              <a:rPr lang="el-GR" sz="3200" dirty="0" smtClean="0"/>
            </a:br>
            <a:r>
              <a:rPr lang="el-GR" sz="3200" dirty="0" smtClean="0"/>
              <a:t>ΑΟΡΙΣΤΟΣ Β΄</a:t>
            </a:r>
            <a:br>
              <a:rPr lang="el-GR" sz="3200" dirty="0" smtClean="0"/>
            </a:br>
            <a:r>
              <a:rPr lang="el-GR" sz="3200" dirty="0" smtClean="0"/>
              <a:t>ΟΡΙΣΤΙΚΗ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l-GR" sz="3200" dirty="0" smtClean="0"/>
              <a:t>ρήμα :  μανθάνω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ἔ – </a:t>
            </a:r>
            <a:r>
              <a:rPr lang="el-GR" dirty="0" err="1" smtClean="0">
                <a:solidFill>
                  <a:srgbClr val="FF0000"/>
                </a:solidFill>
              </a:rPr>
              <a:t>μαθ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0070C0"/>
                </a:solidFill>
              </a:rPr>
              <a:t>ον</a:t>
            </a:r>
          </a:p>
          <a:p>
            <a:pPr marL="0" indent="0" algn="ctr">
              <a:buNone/>
            </a:pPr>
            <a:r>
              <a:rPr lang="el-GR" dirty="0"/>
              <a:t>ἔ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FF0000"/>
                </a:solidFill>
              </a:rPr>
              <a:t>μαθ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0070C0"/>
                </a:solidFill>
              </a:rPr>
              <a:t>ες</a:t>
            </a:r>
          </a:p>
          <a:p>
            <a:pPr marL="0" indent="0" algn="ctr">
              <a:buNone/>
            </a:pPr>
            <a:r>
              <a:rPr lang="el-GR" dirty="0" smtClean="0"/>
              <a:t>ἔ – </a:t>
            </a:r>
            <a:r>
              <a:rPr lang="el-GR" dirty="0" err="1" smtClean="0">
                <a:solidFill>
                  <a:srgbClr val="FF0000"/>
                </a:solidFill>
              </a:rPr>
              <a:t>μαθ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0070C0"/>
                </a:solidFill>
              </a:rPr>
              <a:t>ε</a:t>
            </a:r>
          </a:p>
          <a:p>
            <a:pPr marL="0" indent="0" algn="ctr">
              <a:buNone/>
            </a:pPr>
            <a:r>
              <a:rPr lang="el-GR" dirty="0"/>
              <a:t>ἐ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FF0000"/>
                </a:solidFill>
              </a:rPr>
              <a:t>μάθ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ομεν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smtClean="0"/>
              <a:t>ἐ– </a:t>
            </a:r>
            <a:r>
              <a:rPr lang="el-GR" dirty="0" err="1" smtClean="0">
                <a:solidFill>
                  <a:srgbClr val="FF0000"/>
                </a:solidFill>
              </a:rPr>
              <a:t>μάθ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ετε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/>
              <a:t>ἔ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FF0000"/>
                </a:solidFill>
              </a:rPr>
              <a:t>μαθ</a:t>
            </a:r>
            <a:r>
              <a:rPr lang="el-GR" dirty="0" smtClean="0"/>
              <a:t> - </a:t>
            </a:r>
            <a:r>
              <a:rPr lang="el-GR" dirty="0" smtClean="0">
                <a:solidFill>
                  <a:srgbClr val="0070C0"/>
                </a:solidFill>
              </a:rPr>
              <a:t>ον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453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ΕΝΕΡΓΗΤΙΚΗ ΦΩΝΗ</a:t>
            </a:r>
            <a:br>
              <a:rPr lang="el-GR" sz="2800" dirty="0" smtClean="0"/>
            </a:br>
            <a:r>
              <a:rPr lang="el-GR" sz="2800" dirty="0" smtClean="0"/>
              <a:t>ΑΟΡΙΣΤΟΣ Β΄</a:t>
            </a:r>
            <a:br>
              <a:rPr lang="el-GR" sz="2800" dirty="0" smtClean="0"/>
            </a:br>
            <a:r>
              <a:rPr lang="el-GR" sz="2800" dirty="0" smtClean="0"/>
              <a:t>ΥΠΟΤΑΚΤΙΚΗ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 algn="ctr"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μάθ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0070C0"/>
                </a:solidFill>
              </a:rPr>
              <a:t>ω</a:t>
            </a:r>
          </a:p>
          <a:p>
            <a:pPr marL="0" indent="0" algn="ctr">
              <a:buNone/>
            </a:pPr>
            <a:r>
              <a:rPr lang="el-GR" dirty="0" err="1">
                <a:solidFill>
                  <a:srgbClr val="FF0000"/>
                </a:solidFill>
              </a:rPr>
              <a:t>μ</a:t>
            </a:r>
            <a:r>
              <a:rPr lang="el-GR" dirty="0" err="1" smtClean="0">
                <a:solidFill>
                  <a:srgbClr val="FF0000"/>
                </a:solidFill>
              </a:rPr>
              <a:t>άθ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ῃς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>
                <a:solidFill>
                  <a:srgbClr val="FF0000"/>
                </a:solidFill>
              </a:rPr>
              <a:t>μ</a:t>
            </a:r>
            <a:r>
              <a:rPr lang="el-GR" dirty="0" err="1" smtClean="0">
                <a:solidFill>
                  <a:srgbClr val="FF0000"/>
                </a:solidFill>
              </a:rPr>
              <a:t>άθ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0070C0"/>
                </a:solidFill>
              </a:rPr>
              <a:t>ῃ</a:t>
            </a:r>
          </a:p>
          <a:p>
            <a:pPr marL="0" indent="0" algn="ctr">
              <a:buNone/>
            </a:pPr>
            <a:r>
              <a:rPr lang="el-GR" dirty="0" err="1">
                <a:solidFill>
                  <a:srgbClr val="FF0000"/>
                </a:solidFill>
              </a:rPr>
              <a:t>μ</a:t>
            </a:r>
            <a:r>
              <a:rPr lang="el-GR" dirty="0" err="1" smtClean="0">
                <a:solidFill>
                  <a:srgbClr val="FF0000"/>
                </a:solidFill>
              </a:rPr>
              <a:t>άθ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ωμεν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>
                <a:solidFill>
                  <a:srgbClr val="FF0000"/>
                </a:solidFill>
              </a:rPr>
              <a:t>μ</a:t>
            </a:r>
            <a:r>
              <a:rPr lang="el-GR" dirty="0" err="1" smtClean="0">
                <a:solidFill>
                  <a:srgbClr val="FF0000"/>
                </a:solidFill>
              </a:rPr>
              <a:t>άθ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ητε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>
                <a:solidFill>
                  <a:srgbClr val="FF0000"/>
                </a:solidFill>
              </a:rPr>
              <a:t>μ</a:t>
            </a:r>
            <a:r>
              <a:rPr lang="el-GR" dirty="0" err="1" smtClean="0">
                <a:solidFill>
                  <a:srgbClr val="FF0000"/>
                </a:solidFill>
              </a:rPr>
              <a:t>άθ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ωσι(ν</a:t>
            </a:r>
            <a:r>
              <a:rPr lang="el-GR" dirty="0" smtClean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414825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84176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ΕΝΕΡΓΗΤΙΚΗ ΦΩΝΗ</a:t>
            </a:r>
            <a:br>
              <a:rPr lang="el-GR" sz="2800" dirty="0" smtClean="0"/>
            </a:br>
            <a:r>
              <a:rPr lang="el-GR" sz="2800" dirty="0" smtClean="0"/>
              <a:t>ΑΟΡΙΣΤΟΣ Β΄</a:t>
            </a:r>
            <a:br>
              <a:rPr lang="el-GR" sz="2800" dirty="0" smtClean="0"/>
            </a:br>
            <a:r>
              <a:rPr lang="el-GR" sz="2800" dirty="0" smtClean="0"/>
              <a:t>ΕΥΚΤΙΚΗ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 algn="ctr"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μάθ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οιμι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μάθ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οις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μάθ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0070C0"/>
                </a:solidFill>
              </a:rPr>
              <a:t>οι</a:t>
            </a: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μάθ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οιμεν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μάθ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οιτε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μάθ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οιεν</a:t>
            </a:r>
            <a:endParaRPr lang="el-GR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73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72819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ΕΝΕΡΓΗΤΙΚΗ ΦΩΝΗ</a:t>
            </a:r>
            <a:br>
              <a:rPr lang="el-GR" sz="2800" dirty="0" smtClean="0"/>
            </a:br>
            <a:r>
              <a:rPr lang="el-GR" sz="2800" dirty="0" smtClean="0"/>
              <a:t>ΑΟΡΙΣΤΟΣ Β΄</a:t>
            </a:r>
            <a:br>
              <a:rPr lang="el-GR" sz="2800" dirty="0" smtClean="0"/>
            </a:br>
            <a:r>
              <a:rPr lang="el-GR" sz="2800" dirty="0" smtClean="0"/>
              <a:t>ΠΡΟΣΤΑΚΤΙΚΗ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0" indent="0" algn="ctr"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dirty="0" smtClean="0">
                <a:solidFill>
                  <a:srgbClr val="FF0000"/>
                </a:solidFill>
              </a:rPr>
              <a:t> - 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μάθ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0070C0"/>
                </a:solidFill>
              </a:rPr>
              <a:t>ε</a:t>
            </a: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μαθ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έτω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- 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μάθ</a:t>
            </a:r>
            <a:r>
              <a:rPr lang="el-GR" dirty="0" smtClean="0"/>
              <a:t> – </a:t>
            </a:r>
            <a:r>
              <a:rPr lang="el-GR" dirty="0" err="1">
                <a:solidFill>
                  <a:srgbClr val="0070C0"/>
                </a:solidFill>
              </a:rPr>
              <a:t>ε</a:t>
            </a:r>
            <a:r>
              <a:rPr lang="el-GR" dirty="0" err="1" smtClean="0">
                <a:solidFill>
                  <a:srgbClr val="0070C0"/>
                </a:solidFill>
              </a:rPr>
              <a:t>τε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μαθ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0070C0"/>
                </a:solidFill>
              </a:rPr>
              <a:t>όντων</a:t>
            </a:r>
          </a:p>
        </p:txBody>
      </p:sp>
    </p:spTree>
    <p:extLst>
      <p:ext uri="{BB962C8B-B14F-4D97-AF65-F5344CB8AC3E}">
        <p14:creationId xmlns="" xmlns:p14="http://schemas.microsoft.com/office/powerpoint/2010/main" val="324858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ΕΝΕΡΓΗΤΙΚΗ ΦΩΝΗ</a:t>
            </a:r>
            <a:br>
              <a:rPr lang="el-GR" sz="2800" dirty="0" smtClean="0"/>
            </a:br>
            <a:r>
              <a:rPr lang="el-GR" sz="2800" dirty="0" smtClean="0"/>
              <a:t>ΑΟΡΙΣΤΟΣ Β΄</a:t>
            </a:r>
            <a:br>
              <a:rPr lang="el-GR" sz="2800" dirty="0" smtClean="0"/>
            </a:br>
            <a:endParaRPr lang="el-GR" sz="280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 smtClean="0"/>
              <a:t>ΑΠΑΡΕΜΦΑΤΟ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err="1">
                <a:solidFill>
                  <a:srgbClr val="FF0000"/>
                </a:solidFill>
              </a:rPr>
              <a:t>μ</a:t>
            </a:r>
            <a:r>
              <a:rPr lang="el-GR" dirty="0" err="1" smtClean="0">
                <a:solidFill>
                  <a:srgbClr val="FF0000"/>
                </a:solidFill>
              </a:rPr>
              <a:t>αθ</a:t>
            </a:r>
            <a:r>
              <a:rPr lang="el-GR" dirty="0" smtClean="0"/>
              <a:t> - </a:t>
            </a:r>
            <a:r>
              <a:rPr lang="el-GR" dirty="0" err="1" smtClean="0">
                <a:solidFill>
                  <a:srgbClr val="0070C0"/>
                </a:solidFill>
              </a:rPr>
              <a:t>εῖν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l-GR" dirty="0" smtClean="0"/>
              <a:t>ΜΕΤΟΧΗ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/>
              <a:t>ὁ</a:t>
            </a:r>
            <a:r>
              <a:rPr lang="el-GR" dirty="0" smtClean="0"/>
              <a:t> </a:t>
            </a:r>
            <a:r>
              <a:rPr lang="el-GR" dirty="0" err="1" smtClean="0">
                <a:solidFill>
                  <a:srgbClr val="FF0000"/>
                </a:solidFill>
              </a:rPr>
              <a:t>μαθ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ών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/>
              <a:t>ἡ</a:t>
            </a:r>
            <a:r>
              <a:rPr lang="el-GR" dirty="0" smtClean="0"/>
              <a:t> </a:t>
            </a:r>
            <a:r>
              <a:rPr lang="el-GR" dirty="0" err="1" smtClean="0">
                <a:solidFill>
                  <a:srgbClr val="FF0000"/>
                </a:solidFill>
              </a:rPr>
              <a:t>μαθ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οῡσα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/>
              <a:t>τ</a:t>
            </a:r>
            <a:r>
              <a:rPr lang="el-GR" dirty="0" err="1"/>
              <a:t>ό</a:t>
            </a:r>
            <a:r>
              <a:rPr lang="el-GR" dirty="0" smtClean="0"/>
              <a:t> </a:t>
            </a:r>
            <a:r>
              <a:rPr lang="el-GR" dirty="0" err="1" smtClean="0">
                <a:solidFill>
                  <a:srgbClr val="FF0000"/>
                </a:solidFill>
              </a:rPr>
              <a:t>μαθ</a:t>
            </a:r>
            <a:r>
              <a:rPr lang="el-GR" dirty="0" smtClean="0"/>
              <a:t> - </a:t>
            </a:r>
            <a:r>
              <a:rPr lang="el-GR" dirty="0" smtClean="0">
                <a:solidFill>
                  <a:srgbClr val="0070C0"/>
                </a:solidFill>
              </a:rPr>
              <a:t>όν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9536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l-GR" sz="2800" dirty="0" smtClean="0"/>
              <a:t>ΜΕΣΗ ΦΩΝΗ</a:t>
            </a:r>
            <a:br>
              <a:rPr lang="el-GR" sz="2800" dirty="0" smtClean="0"/>
            </a:br>
            <a:r>
              <a:rPr lang="el-GR" sz="2800" dirty="0" smtClean="0"/>
              <a:t>ΑΟΡΙΣΤΟΣ Β΄</a:t>
            </a:r>
            <a:br>
              <a:rPr lang="el-GR" sz="2800" dirty="0" smtClean="0"/>
            </a:br>
            <a:r>
              <a:rPr lang="el-GR" sz="2800" dirty="0" smtClean="0"/>
              <a:t>ΟΡΙΣΤΙΚΗ</a:t>
            </a:r>
            <a:br>
              <a:rPr lang="el-GR" sz="2800" dirty="0" smtClean="0"/>
            </a:br>
            <a:r>
              <a:rPr lang="el-GR" sz="2800" dirty="0" smtClean="0"/>
              <a:t>ρήμα: </a:t>
            </a:r>
            <a:r>
              <a:rPr lang="el-GR" sz="2800" smtClean="0"/>
              <a:t>γίγνομαι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/>
              <a:t>ἐ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FF0000"/>
                </a:solidFill>
              </a:rPr>
              <a:t>γεν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όμην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/>
              <a:t>ἐ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FF0000"/>
                </a:solidFill>
              </a:rPr>
              <a:t>γέν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0070C0"/>
                </a:solidFill>
              </a:rPr>
              <a:t>ου</a:t>
            </a:r>
          </a:p>
          <a:p>
            <a:pPr marL="0" indent="0" algn="ctr">
              <a:buNone/>
            </a:pPr>
            <a:r>
              <a:rPr lang="el-GR" dirty="0"/>
              <a:t>ἐ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FF0000"/>
                </a:solidFill>
              </a:rPr>
              <a:t>γέν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ετο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/>
              <a:t>ἐ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FF0000"/>
                </a:solidFill>
              </a:rPr>
              <a:t>γεν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όμεθα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/>
              <a:t>ἐ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FF0000"/>
                </a:solidFill>
              </a:rPr>
              <a:t>γέν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εσθε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/>
              <a:t>ἐ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FF0000"/>
                </a:solidFill>
              </a:rPr>
              <a:t>γέν</a:t>
            </a:r>
            <a:r>
              <a:rPr lang="el-GR" dirty="0" smtClean="0"/>
              <a:t> - </a:t>
            </a:r>
            <a:r>
              <a:rPr lang="el-GR" dirty="0" err="1" smtClean="0">
                <a:solidFill>
                  <a:srgbClr val="0070C0"/>
                </a:solidFill>
              </a:rPr>
              <a:t>οντο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926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ΜΕΣΗ ΦΩΝΗ</a:t>
            </a:r>
            <a:br>
              <a:rPr lang="el-GR" sz="2800" dirty="0" smtClean="0"/>
            </a:br>
            <a:r>
              <a:rPr lang="el-GR" sz="2800" dirty="0" smtClean="0"/>
              <a:t>ΑΟΡΙΣΤΟΣ Β΄</a:t>
            </a:r>
            <a:br>
              <a:rPr lang="el-GR" sz="2800" dirty="0" smtClean="0"/>
            </a:br>
            <a:r>
              <a:rPr lang="el-GR" sz="2800" dirty="0" smtClean="0"/>
              <a:t>ΥΠΟΤΑΚΤΙΚΗ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 algn="ctr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γέν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ωμαι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>
                <a:solidFill>
                  <a:srgbClr val="FF0000"/>
                </a:solidFill>
              </a:rPr>
              <a:t>γ</a:t>
            </a:r>
            <a:r>
              <a:rPr lang="el-GR" dirty="0" err="1" smtClean="0">
                <a:solidFill>
                  <a:srgbClr val="FF0000"/>
                </a:solidFill>
              </a:rPr>
              <a:t>έν</a:t>
            </a:r>
            <a:r>
              <a:rPr lang="el-GR" dirty="0" smtClean="0"/>
              <a:t> – </a:t>
            </a:r>
            <a:r>
              <a:rPr lang="el-GR" dirty="0" smtClean="0">
                <a:solidFill>
                  <a:srgbClr val="0070C0"/>
                </a:solidFill>
              </a:rPr>
              <a:t>ῃ</a:t>
            </a:r>
          </a:p>
          <a:p>
            <a:pPr marL="0" indent="0" algn="ctr">
              <a:buNone/>
            </a:pPr>
            <a:r>
              <a:rPr lang="el-GR" dirty="0" err="1">
                <a:solidFill>
                  <a:srgbClr val="FF0000"/>
                </a:solidFill>
              </a:rPr>
              <a:t>γ</a:t>
            </a:r>
            <a:r>
              <a:rPr lang="el-GR" dirty="0" err="1" smtClean="0">
                <a:solidFill>
                  <a:srgbClr val="FF0000"/>
                </a:solidFill>
              </a:rPr>
              <a:t>έν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ηται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>
                <a:solidFill>
                  <a:srgbClr val="FF0000"/>
                </a:solidFill>
              </a:rPr>
              <a:t>γ</a:t>
            </a:r>
            <a:r>
              <a:rPr lang="el-GR" dirty="0" smtClean="0">
                <a:solidFill>
                  <a:srgbClr val="FF0000"/>
                </a:solidFill>
              </a:rPr>
              <a:t>εν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ώμεθα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>
                <a:solidFill>
                  <a:srgbClr val="FF0000"/>
                </a:solidFill>
              </a:rPr>
              <a:t>γ</a:t>
            </a:r>
            <a:r>
              <a:rPr lang="el-GR" dirty="0" err="1" smtClean="0">
                <a:solidFill>
                  <a:srgbClr val="FF0000"/>
                </a:solidFill>
              </a:rPr>
              <a:t>έν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ησθε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>
                <a:solidFill>
                  <a:srgbClr val="FF0000"/>
                </a:solidFill>
              </a:rPr>
              <a:t>γ</a:t>
            </a:r>
            <a:r>
              <a:rPr lang="el-GR" dirty="0" err="1" smtClean="0">
                <a:solidFill>
                  <a:srgbClr val="FF0000"/>
                </a:solidFill>
              </a:rPr>
              <a:t>έν</a:t>
            </a:r>
            <a:r>
              <a:rPr lang="el-GR" dirty="0" smtClean="0"/>
              <a:t> - </a:t>
            </a:r>
            <a:r>
              <a:rPr lang="el-GR" dirty="0" err="1" smtClean="0">
                <a:solidFill>
                  <a:srgbClr val="0070C0"/>
                </a:solidFill>
              </a:rPr>
              <a:t>ωνται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660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ΜΕΣΗ ΦΩΝΗ</a:t>
            </a:r>
            <a:br>
              <a:rPr lang="el-GR" sz="2800" dirty="0" smtClean="0"/>
            </a:br>
            <a:r>
              <a:rPr lang="el-GR" sz="2800" dirty="0" smtClean="0"/>
              <a:t>ΑΟΡΙΣΤΟΣ Β΄</a:t>
            </a:r>
            <a:br>
              <a:rPr lang="el-GR" sz="2800" dirty="0" smtClean="0"/>
            </a:br>
            <a:r>
              <a:rPr lang="el-GR" sz="2800" dirty="0" smtClean="0"/>
              <a:t>ΕΥΚΤΙΚΗ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0" indent="0" algn="ctr"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dirty="0" smtClean="0">
                <a:solidFill>
                  <a:srgbClr val="FF0000"/>
                </a:solidFill>
              </a:rPr>
              <a:t>γεν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οίμην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γέν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οιο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γέν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οιτο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smtClean="0">
                <a:solidFill>
                  <a:srgbClr val="FF0000"/>
                </a:solidFill>
              </a:rPr>
              <a:t>γεν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οίμεθα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γέν</a:t>
            </a:r>
            <a:r>
              <a:rPr lang="el-GR" dirty="0" smtClean="0"/>
              <a:t> – </a:t>
            </a:r>
            <a:r>
              <a:rPr lang="el-GR" dirty="0" err="1" smtClean="0">
                <a:solidFill>
                  <a:srgbClr val="0070C0"/>
                </a:solidFill>
              </a:rPr>
              <a:t>οισθε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l-GR" dirty="0" err="1" smtClean="0">
                <a:solidFill>
                  <a:srgbClr val="FF0000"/>
                </a:solidFill>
              </a:rPr>
              <a:t>γέν</a:t>
            </a:r>
            <a:r>
              <a:rPr lang="el-GR" dirty="0" smtClean="0"/>
              <a:t> - </a:t>
            </a:r>
            <a:r>
              <a:rPr lang="el-GR" dirty="0" err="1" smtClean="0">
                <a:solidFill>
                  <a:srgbClr val="0070C0"/>
                </a:solidFill>
              </a:rPr>
              <a:t>οιντο</a:t>
            </a:r>
            <a:endParaRPr lang="el-G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291894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Τήξη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331</Words>
  <Application>Microsoft Office PowerPoint</Application>
  <PresentationFormat>Προβολή στην οθόνη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ΑΟΡΙΣΤΟΣ α΄ -  ΑΟΡΙΣΤΟΣ β΄</vt:lpstr>
      <vt:lpstr>ΕΝΕΡΓΗΤΙΚΗ ΦΩΝΗ ΑΟΡΙΣΤΟΣ Β΄ ΟΡΙΣΤΙΚΗ ρήμα :  μανθάνω</vt:lpstr>
      <vt:lpstr>ΕΝΕΡΓΗΤΙΚΗ ΦΩΝΗ ΑΟΡΙΣΤΟΣ Β΄ ΥΠΟΤΑΚΤΙΚΗ</vt:lpstr>
      <vt:lpstr>ΕΝΕΡΓΗΤΙΚΗ ΦΩΝΗ ΑΟΡΙΣΤΟΣ Β΄ ΕΥΚΤΙΚΗ</vt:lpstr>
      <vt:lpstr>ΕΝΕΡΓΗΤΙΚΗ ΦΩΝΗ ΑΟΡΙΣΤΟΣ Β΄ ΠΡΟΣΤΑΚΤΙΚΗ</vt:lpstr>
      <vt:lpstr>ΕΝΕΡΓΗΤΙΚΗ ΦΩΝΗ ΑΟΡΙΣΤΟΣ Β΄ </vt:lpstr>
      <vt:lpstr>ΜΕΣΗ ΦΩΝΗ ΑΟΡΙΣΤΟΣ Β΄ ΟΡΙΣΤΙΚΗ ρήμα: γίγνομαι</vt:lpstr>
      <vt:lpstr>ΜΕΣΗ ΦΩΝΗ ΑΟΡΙΣΤΟΣ Β΄ ΥΠΟΤΑΚΤΙΚΗ</vt:lpstr>
      <vt:lpstr>ΜΕΣΗ ΦΩΝΗ ΑΟΡΙΣΤΟΣ Β΄ ΕΥΚΤΙΚΗ</vt:lpstr>
      <vt:lpstr>ΜΕΣΗ ΦΩΝΗ ΑΟΡΙΣΤΟΣ Β΄ ΠΡΟΣΤΑΚΤΙΚΗ</vt:lpstr>
      <vt:lpstr>ΜΕΣΗ ΦΩΝΗ ΑΟΡΙΣΤΟΣ Β΄</vt:lpstr>
      <vt:lpstr>ΕΞΑΙΡΕΣΕΙΣ ΣΤΟΝ ΤΟΝΙΣΜΟ ΤΗΣ ΠΡΟΣΤΑΚΤΙΚΗΣ ΕΝΕΡΓ. ΦΩΝΗΣ β΄ενικό</vt:lpstr>
      <vt:lpstr>ΤΟΝΙΣΜΟΣ ΠΡΟΣΤΑΚΤΙΚΗΣ ΜΕΣΗΣ ΦΩΝΗΣ β΄ενικό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23</cp:revision>
  <dcterms:created xsi:type="dcterms:W3CDTF">2014-01-04T16:28:09Z</dcterms:created>
  <dcterms:modified xsi:type="dcterms:W3CDTF">2020-11-21T12:01:30Z</dcterms:modified>
</cp:coreProperties>
</file>